
<file path=[Content_Types].xml><?xml version="1.0" encoding="utf-8"?>
<Types xmlns="http://schemas.openxmlformats.org/package/2006/content-types">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8"/>
  </p:notesMasterIdLst>
  <p:sldIdLst>
    <p:sldId id="256" r:id="rId2"/>
    <p:sldId id="340" r:id="rId3"/>
    <p:sldId id="257" r:id="rId4"/>
    <p:sldId id="301" r:id="rId5"/>
    <p:sldId id="345" r:id="rId6"/>
    <p:sldId id="333" r:id="rId7"/>
    <p:sldId id="337" r:id="rId8"/>
    <p:sldId id="338" r:id="rId9"/>
    <p:sldId id="326" r:id="rId10"/>
    <p:sldId id="341" r:id="rId11"/>
    <p:sldId id="260" r:id="rId12"/>
    <p:sldId id="261" r:id="rId13"/>
    <p:sldId id="262" r:id="rId14"/>
    <p:sldId id="263" r:id="rId15"/>
    <p:sldId id="264" r:id="rId16"/>
    <p:sldId id="269" r:id="rId17"/>
    <p:sldId id="275" r:id="rId18"/>
    <p:sldId id="276" r:id="rId19"/>
    <p:sldId id="278" r:id="rId20"/>
    <p:sldId id="279" r:id="rId21"/>
    <p:sldId id="280" r:id="rId22"/>
    <p:sldId id="283"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08" autoAdjust="0"/>
    <p:restoredTop sz="94634"/>
  </p:normalViewPr>
  <p:slideViewPr>
    <p:cSldViewPr snapToGrid="0" snapToObjects="1">
      <p:cViewPr varScale="1">
        <p:scale>
          <a:sx n="59" d="100"/>
          <a:sy n="59" d="100"/>
        </p:scale>
        <p:origin x="932" y="56"/>
      </p:cViewPr>
      <p:guideLst>
        <p:guide orient="horz" pos="2160"/>
        <p:guide pos="2880"/>
      </p:guideLst>
    </p:cSldViewPr>
  </p:slideViewPr>
  <p:notesTextViewPr>
    <p:cViewPr>
      <p:scale>
        <a:sx n="1" d="1"/>
        <a:sy n="1" d="1"/>
      </p:scale>
      <p:origin x="0" y="0"/>
    </p:cViewPr>
  </p:notesTextViewPr>
  <p:sorterViewPr>
    <p:cViewPr>
      <p:scale>
        <a:sx n="100" d="100"/>
        <a:sy n="100" d="100"/>
      </p:scale>
      <p:origin x="0" y="-51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1/12/2018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11</a:t>
            </a:fld>
            <a:endParaRPr lang="en-US"/>
          </a:p>
        </p:txBody>
      </p:sp>
    </p:spTree>
    <p:extLst>
      <p:ext uri="{BB962C8B-B14F-4D97-AF65-F5344CB8AC3E}">
        <p14:creationId xmlns:p14="http://schemas.microsoft.com/office/powerpoint/2010/main" val="78898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20</a:t>
            </a:fld>
            <a:endParaRPr lang="en-US"/>
          </a:p>
        </p:txBody>
      </p:sp>
    </p:spTree>
    <p:extLst>
      <p:ext uri="{BB962C8B-B14F-4D97-AF65-F5344CB8AC3E}">
        <p14:creationId xmlns:p14="http://schemas.microsoft.com/office/powerpoint/2010/main" val="49907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21</a:t>
            </a:fld>
            <a:endParaRPr lang="en-US"/>
          </a:p>
        </p:txBody>
      </p:sp>
    </p:spTree>
    <p:extLst>
      <p:ext uri="{BB962C8B-B14F-4D97-AF65-F5344CB8AC3E}">
        <p14:creationId xmlns:p14="http://schemas.microsoft.com/office/powerpoint/2010/main" val="492189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22</a:t>
            </a:fld>
            <a:endParaRPr lang="en-US"/>
          </a:p>
        </p:txBody>
      </p:sp>
    </p:spTree>
    <p:extLst>
      <p:ext uri="{BB962C8B-B14F-4D97-AF65-F5344CB8AC3E}">
        <p14:creationId xmlns:p14="http://schemas.microsoft.com/office/powerpoint/2010/main" val="74523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23</a:t>
            </a:fld>
            <a:endParaRPr lang="en-US"/>
          </a:p>
        </p:txBody>
      </p:sp>
    </p:spTree>
    <p:extLst>
      <p:ext uri="{BB962C8B-B14F-4D97-AF65-F5344CB8AC3E}">
        <p14:creationId xmlns:p14="http://schemas.microsoft.com/office/powerpoint/2010/main" val="81663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24</a:t>
            </a:fld>
            <a:endParaRPr lang="en-US"/>
          </a:p>
        </p:txBody>
      </p:sp>
    </p:spTree>
    <p:extLst>
      <p:ext uri="{BB962C8B-B14F-4D97-AF65-F5344CB8AC3E}">
        <p14:creationId xmlns:p14="http://schemas.microsoft.com/office/powerpoint/2010/main" val="150928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25</a:t>
            </a:fld>
            <a:endParaRPr lang="en-US"/>
          </a:p>
        </p:txBody>
      </p:sp>
    </p:spTree>
    <p:extLst>
      <p:ext uri="{BB962C8B-B14F-4D97-AF65-F5344CB8AC3E}">
        <p14:creationId xmlns:p14="http://schemas.microsoft.com/office/powerpoint/2010/main" val="190098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26</a:t>
            </a:fld>
            <a:endParaRPr lang="en-US"/>
          </a:p>
        </p:txBody>
      </p:sp>
    </p:spTree>
    <p:extLst>
      <p:ext uri="{BB962C8B-B14F-4D97-AF65-F5344CB8AC3E}">
        <p14:creationId xmlns:p14="http://schemas.microsoft.com/office/powerpoint/2010/main" val="19350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27</a:t>
            </a:fld>
            <a:endParaRPr lang="en-US"/>
          </a:p>
        </p:txBody>
      </p:sp>
    </p:spTree>
    <p:extLst>
      <p:ext uri="{BB962C8B-B14F-4D97-AF65-F5344CB8AC3E}">
        <p14:creationId xmlns:p14="http://schemas.microsoft.com/office/powerpoint/2010/main" val="70658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28</a:t>
            </a:fld>
            <a:endParaRPr lang="en-US"/>
          </a:p>
        </p:txBody>
      </p:sp>
    </p:spTree>
    <p:extLst>
      <p:ext uri="{BB962C8B-B14F-4D97-AF65-F5344CB8AC3E}">
        <p14:creationId xmlns:p14="http://schemas.microsoft.com/office/powerpoint/2010/main" val="208637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29</a:t>
            </a:fld>
            <a:endParaRPr lang="en-US"/>
          </a:p>
        </p:txBody>
      </p:sp>
    </p:spTree>
    <p:extLst>
      <p:ext uri="{BB962C8B-B14F-4D97-AF65-F5344CB8AC3E}">
        <p14:creationId xmlns:p14="http://schemas.microsoft.com/office/powerpoint/2010/main" val="83457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12</a:t>
            </a:fld>
            <a:endParaRPr lang="en-US"/>
          </a:p>
        </p:txBody>
      </p:sp>
    </p:spTree>
    <p:extLst>
      <p:ext uri="{BB962C8B-B14F-4D97-AF65-F5344CB8AC3E}">
        <p14:creationId xmlns:p14="http://schemas.microsoft.com/office/powerpoint/2010/main" val="672125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30</a:t>
            </a:fld>
            <a:endParaRPr lang="en-US"/>
          </a:p>
        </p:txBody>
      </p:sp>
    </p:spTree>
    <p:extLst>
      <p:ext uri="{BB962C8B-B14F-4D97-AF65-F5344CB8AC3E}">
        <p14:creationId xmlns:p14="http://schemas.microsoft.com/office/powerpoint/2010/main" val="214717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31</a:t>
            </a:fld>
            <a:endParaRPr lang="en-US"/>
          </a:p>
        </p:txBody>
      </p:sp>
    </p:spTree>
    <p:extLst>
      <p:ext uri="{BB962C8B-B14F-4D97-AF65-F5344CB8AC3E}">
        <p14:creationId xmlns:p14="http://schemas.microsoft.com/office/powerpoint/2010/main" val="161461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32</a:t>
            </a:fld>
            <a:endParaRPr lang="en-US"/>
          </a:p>
        </p:txBody>
      </p:sp>
    </p:spTree>
    <p:extLst>
      <p:ext uri="{BB962C8B-B14F-4D97-AF65-F5344CB8AC3E}">
        <p14:creationId xmlns:p14="http://schemas.microsoft.com/office/powerpoint/2010/main" val="510885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33</a:t>
            </a:fld>
            <a:endParaRPr lang="en-US"/>
          </a:p>
        </p:txBody>
      </p:sp>
    </p:spTree>
    <p:extLst>
      <p:ext uri="{BB962C8B-B14F-4D97-AF65-F5344CB8AC3E}">
        <p14:creationId xmlns:p14="http://schemas.microsoft.com/office/powerpoint/2010/main" val="110666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34</a:t>
            </a:fld>
            <a:endParaRPr lang="en-US"/>
          </a:p>
        </p:txBody>
      </p:sp>
    </p:spTree>
    <p:extLst>
      <p:ext uri="{BB962C8B-B14F-4D97-AF65-F5344CB8AC3E}">
        <p14:creationId xmlns:p14="http://schemas.microsoft.com/office/powerpoint/2010/main" val="176447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35</a:t>
            </a:fld>
            <a:endParaRPr lang="en-US"/>
          </a:p>
        </p:txBody>
      </p:sp>
    </p:spTree>
    <p:extLst>
      <p:ext uri="{BB962C8B-B14F-4D97-AF65-F5344CB8AC3E}">
        <p14:creationId xmlns:p14="http://schemas.microsoft.com/office/powerpoint/2010/main" val="1137207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36</a:t>
            </a:fld>
            <a:endParaRPr lang="en-US"/>
          </a:p>
        </p:txBody>
      </p:sp>
    </p:spTree>
    <p:extLst>
      <p:ext uri="{BB962C8B-B14F-4D97-AF65-F5344CB8AC3E}">
        <p14:creationId xmlns:p14="http://schemas.microsoft.com/office/powerpoint/2010/main" val="6996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13</a:t>
            </a:fld>
            <a:endParaRPr lang="en-US"/>
          </a:p>
        </p:txBody>
      </p:sp>
    </p:spTree>
    <p:extLst>
      <p:ext uri="{BB962C8B-B14F-4D97-AF65-F5344CB8AC3E}">
        <p14:creationId xmlns:p14="http://schemas.microsoft.com/office/powerpoint/2010/main" val="167831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14</a:t>
            </a:fld>
            <a:endParaRPr lang="en-US"/>
          </a:p>
        </p:txBody>
      </p:sp>
    </p:spTree>
    <p:extLst>
      <p:ext uri="{BB962C8B-B14F-4D97-AF65-F5344CB8AC3E}">
        <p14:creationId xmlns:p14="http://schemas.microsoft.com/office/powerpoint/2010/main" val="54055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15</a:t>
            </a:fld>
            <a:endParaRPr lang="en-US"/>
          </a:p>
        </p:txBody>
      </p:sp>
    </p:spTree>
    <p:extLst>
      <p:ext uri="{BB962C8B-B14F-4D97-AF65-F5344CB8AC3E}">
        <p14:creationId xmlns:p14="http://schemas.microsoft.com/office/powerpoint/2010/main" val="181544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16</a:t>
            </a:fld>
            <a:endParaRPr lang="en-US"/>
          </a:p>
        </p:txBody>
      </p:sp>
    </p:spTree>
    <p:extLst>
      <p:ext uri="{BB962C8B-B14F-4D97-AF65-F5344CB8AC3E}">
        <p14:creationId xmlns:p14="http://schemas.microsoft.com/office/powerpoint/2010/main" val="1781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17</a:t>
            </a:fld>
            <a:endParaRPr lang="en-US"/>
          </a:p>
        </p:txBody>
      </p:sp>
    </p:spTree>
    <p:extLst>
      <p:ext uri="{BB962C8B-B14F-4D97-AF65-F5344CB8AC3E}">
        <p14:creationId xmlns:p14="http://schemas.microsoft.com/office/powerpoint/2010/main" val="405131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18</a:t>
            </a:fld>
            <a:endParaRPr lang="en-US"/>
          </a:p>
        </p:txBody>
      </p:sp>
    </p:spTree>
    <p:extLst>
      <p:ext uri="{BB962C8B-B14F-4D97-AF65-F5344CB8AC3E}">
        <p14:creationId xmlns:p14="http://schemas.microsoft.com/office/powerpoint/2010/main" val="153534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19</a:t>
            </a:fld>
            <a:endParaRPr lang="en-US"/>
          </a:p>
        </p:txBody>
      </p:sp>
    </p:spTree>
    <p:extLst>
      <p:ext uri="{BB962C8B-B14F-4D97-AF65-F5344CB8AC3E}">
        <p14:creationId xmlns:p14="http://schemas.microsoft.com/office/powerpoint/2010/main" val="31603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1/14/18</a:t>
            </a:r>
          </a:p>
        </p:txBody>
      </p:sp>
      <p:sp>
        <p:nvSpPr>
          <p:cNvPr id="6" name="Footer Placeholder 5"/>
          <p:cNvSpPr>
            <a:spLocks noGrp="1"/>
          </p:cNvSpPr>
          <p:nvPr>
            <p:ph type="ftr" sz="quarter" idx="11"/>
          </p:nvPr>
        </p:nvSpPr>
        <p:spPr/>
        <p:txBody>
          <a:bodyPr/>
          <a:lstStyle/>
          <a:p>
            <a:r>
              <a:rPr lang="en-US"/>
              <a:t>Worship 3</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1/14/18</a:t>
            </a:r>
          </a:p>
        </p:txBody>
      </p:sp>
      <p:sp>
        <p:nvSpPr>
          <p:cNvPr id="8" name="Footer Placeholder 7"/>
          <p:cNvSpPr>
            <a:spLocks noGrp="1"/>
          </p:cNvSpPr>
          <p:nvPr>
            <p:ph type="ftr" sz="quarter" idx="11"/>
          </p:nvPr>
        </p:nvSpPr>
        <p:spPr/>
        <p:txBody>
          <a:bodyPr/>
          <a:lstStyle/>
          <a:p>
            <a:r>
              <a:rPr lang="en-US"/>
              <a:t>Worship 3</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1/14/18</a:t>
            </a:r>
          </a:p>
        </p:txBody>
      </p:sp>
      <p:sp>
        <p:nvSpPr>
          <p:cNvPr id="4" name="Footer Placeholder 3"/>
          <p:cNvSpPr>
            <a:spLocks noGrp="1"/>
          </p:cNvSpPr>
          <p:nvPr>
            <p:ph type="ftr" sz="quarter" idx="11"/>
          </p:nvPr>
        </p:nvSpPr>
        <p:spPr/>
        <p:txBody>
          <a:bodyPr/>
          <a:lstStyle/>
          <a:p>
            <a:r>
              <a:rPr lang="en-US"/>
              <a:t>Worship 3</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1/14/18</a:t>
            </a:r>
          </a:p>
        </p:txBody>
      </p:sp>
      <p:sp>
        <p:nvSpPr>
          <p:cNvPr id="6" name="Footer Placeholder 5"/>
          <p:cNvSpPr>
            <a:spLocks noGrp="1"/>
          </p:cNvSpPr>
          <p:nvPr>
            <p:ph type="ftr" sz="quarter" idx="11"/>
          </p:nvPr>
        </p:nvSpPr>
        <p:spPr/>
        <p:txBody>
          <a:bodyPr/>
          <a:lstStyle/>
          <a:p>
            <a:r>
              <a:rPr lang="en-US"/>
              <a:t>Worship 3</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1/14/18</a:t>
            </a:r>
          </a:p>
        </p:txBody>
      </p:sp>
      <p:sp>
        <p:nvSpPr>
          <p:cNvPr id="6" name="Footer Placeholder 5"/>
          <p:cNvSpPr>
            <a:spLocks noGrp="1"/>
          </p:cNvSpPr>
          <p:nvPr>
            <p:ph type="ftr" sz="quarter" idx="11"/>
          </p:nvPr>
        </p:nvSpPr>
        <p:spPr/>
        <p:txBody>
          <a:bodyPr/>
          <a:lstStyle/>
          <a:p>
            <a:r>
              <a:rPr lang="en-US"/>
              <a:t>Worship 3</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1/14/18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72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3</a:t>
            </a:r>
            <a:endParaRPr lang="en-US" sz="7200" spc="-150" dirty="0">
              <a:latin typeface="Bradley Hand" charset="0"/>
              <a:ea typeface="Bradley Hand" charset="0"/>
              <a:cs typeface="Bradley Hand" charset="0"/>
            </a:endParaRPr>
          </a:p>
        </p:txBody>
      </p:sp>
      <p:sp>
        <p:nvSpPr>
          <p:cNvPr id="3" name="Subtitle 2"/>
          <p:cNvSpPr>
            <a:spLocks noGrp="1"/>
          </p:cNvSpPr>
          <p:nvPr>
            <p:ph type="subTitle" idx="1"/>
          </p:nvPr>
        </p:nvSpPr>
        <p:spPr>
          <a:xfrm>
            <a:off x="4647414" y="5202238"/>
            <a:ext cx="4374038" cy="1655762"/>
          </a:xfrm>
        </p:spPr>
        <p:txBody>
          <a:bodyPr/>
          <a:lstStyle/>
          <a:p>
            <a:pPr algn="r"/>
            <a:r>
              <a:rPr lang="en-US" sz="2800" dirty="0">
                <a:latin typeface="Cambria" charset="0"/>
                <a:ea typeface="Cambria" charset="0"/>
                <a:cs typeface="Cambria" charset="0"/>
              </a:rPr>
              <a:t>The Feeling Or Expression Of Reverence And Adoration For A Deity.</a:t>
            </a:r>
          </a:p>
          <a:p>
            <a:endParaRPr lang="en-US" dirty="0"/>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52400" y="152400"/>
            <a:ext cx="8534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4400" b="1" i="0" u="none" strike="noStrike" cap="none" normalizeH="0" baseline="0" dirty="0">
                <a:ln>
                  <a:noFill/>
                </a:ln>
                <a:solidFill>
                  <a:schemeClr val="tx1"/>
                </a:solidFill>
                <a:effectLst/>
                <a:latin typeface="Cambria" pitchFamily="18" charset="0"/>
                <a:ea typeface="Calibri" pitchFamily="34" charset="0"/>
                <a:cs typeface="Arial" pitchFamily="34" charset="0"/>
              </a:rPr>
              <a:t>THIRST</a:t>
            </a:r>
            <a:endParaRPr kumimoji="0" lang="en-US" sz="32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Cambria" pitchFamily="18" charset="0"/>
                <a:ea typeface="Calibri" pitchFamily="34" charset="0"/>
                <a:cs typeface="Arial" pitchFamily="34" charset="0"/>
              </a:rPr>
              <a:t>	213 It takes more than joining a church. It takes more than shaking hands with the preacher. It takes more than living a good, straight life. </a:t>
            </a:r>
            <a:r>
              <a:rPr kumimoji="0" lang="en-US" sz="3600" b="0" i="0" u="none" strike="noStrike" cap="none" normalizeH="0" baseline="0" dirty="0">
                <a:ln>
                  <a:noFill/>
                </a:ln>
                <a:solidFill>
                  <a:srgbClr val="FFFF00"/>
                </a:solidFill>
                <a:effectLst/>
                <a:latin typeface="Cambria" pitchFamily="18" charset="0"/>
                <a:ea typeface="Calibri" pitchFamily="34" charset="0"/>
                <a:cs typeface="Arial" pitchFamily="34" charset="0"/>
              </a:rPr>
              <a:t>It takes something to satisfy inside of you, that pours down from God, into the soul. </a:t>
            </a:r>
            <a:endParaRPr kumimoji="0" lang="en-US" sz="1600" i="0" u="none" strike="noStrike" cap="none" normalizeH="0" baseline="0" dirty="0">
              <a:ln>
                <a:noFill/>
              </a:ln>
              <a:solidFill>
                <a:srgbClr val="FFFF00"/>
              </a:solidFill>
              <a:effectLst/>
              <a:latin typeface="Cambria" pitchFamily="18" charset="0"/>
              <a:ea typeface="Calibri" pitchFamily="34" charset="0"/>
              <a:cs typeface="Arial" pitchFamily="34" charset="0"/>
            </a:endParaRPr>
          </a:p>
          <a:p>
            <a:pPr lvl="0" indent="457200" algn="r" eaLnBrk="0" fontAlgn="base" hangingPunct="0">
              <a:spcBef>
                <a:spcPct val="0"/>
              </a:spcBef>
              <a:spcAft>
                <a:spcPct val="0"/>
              </a:spcAft>
            </a:pPr>
            <a:r>
              <a:rPr lang="en-US" sz="2800" dirty="0">
                <a:latin typeface="Cambria" pitchFamily="18" charset="0"/>
                <a:ea typeface="Calibri" pitchFamily="34" charset="0"/>
                <a:cs typeface="Arial" pitchFamily="34" charset="0"/>
              </a:rPr>
              <a:t>65-0919</a:t>
            </a:r>
            <a:endParaRPr kumimoji="0" lang="en-US" sz="280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95BAE9E0-8399-F344-A8C0-0463BC4FE528}" type="slidenum">
              <a:rPr lang="en-US" smtClean="0"/>
              <a:t>10</a:t>
            </a:fld>
            <a:endParaRPr lang="en-US"/>
          </a:p>
        </p:txBody>
      </p:sp>
    </p:spTree>
    <p:extLst>
      <p:ext uri="{BB962C8B-B14F-4D97-AF65-F5344CB8AC3E}">
        <p14:creationId xmlns:p14="http://schemas.microsoft.com/office/powerpoint/2010/main" val="24683678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926" y="141403"/>
            <a:ext cx="8587818" cy="5447645"/>
          </a:xfrm>
          <a:prstGeom prst="rect">
            <a:avLst/>
          </a:prstGeom>
        </p:spPr>
        <p:txBody>
          <a:bodyPr wrap="square">
            <a:spAutoFit/>
          </a:bodyPr>
          <a:lstStyle/>
          <a:p>
            <a:r>
              <a:rPr lang="en-US" sz="8800" b="0" spc="-150" dirty="0">
                <a:solidFill>
                  <a:srgbClr val="00B0F0"/>
                </a:solidFill>
                <a:latin typeface="Footlight MT Light" pitchFamily="18" charset="0"/>
              </a:rPr>
              <a:t>Worship &amp; Music</a:t>
            </a:r>
          </a:p>
          <a:p>
            <a:r>
              <a:rPr lang="en-US" sz="4400" b="1" dirty="0">
                <a:latin typeface="Cambria" pitchFamily="18" charset="0"/>
              </a:rPr>
              <a:t>PSALMS 22:3-5</a:t>
            </a:r>
          </a:p>
          <a:p>
            <a:r>
              <a:rPr lang="en-US" sz="3600" dirty="0">
                <a:latin typeface="Cambria" pitchFamily="18" charset="0"/>
              </a:rPr>
              <a:t>  </a:t>
            </a:r>
            <a:r>
              <a:rPr lang="en-US" sz="3600" i="1" dirty="0">
                <a:latin typeface="Cambria" pitchFamily="18" charset="0"/>
              </a:rPr>
              <a:t>    But thou art holy, O thou that </a:t>
            </a:r>
            <a:r>
              <a:rPr lang="en-US" sz="3600" i="1" dirty="0" err="1">
                <a:latin typeface="Cambria" pitchFamily="18" charset="0"/>
              </a:rPr>
              <a:t>inhabitest</a:t>
            </a:r>
            <a:r>
              <a:rPr lang="en-US" sz="3600" i="1" dirty="0">
                <a:latin typeface="Cambria" pitchFamily="18" charset="0"/>
              </a:rPr>
              <a:t> the praises of Israel. 4 Our fathers trusted in thee: they trusted, and thou didst deliver them. 5 They cried unto thee, and were delivered: they trusted in thee, and were not confounded.</a:t>
            </a:r>
          </a:p>
        </p:txBody>
      </p:sp>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5" name="Slide Number Placeholder 4"/>
          <p:cNvSpPr>
            <a:spLocks noGrp="1"/>
          </p:cNvSpPr>
          <p:nvPr>
            <p:ph type="sldNum" sz="quarter" idx="12"/>
          </p:nvPr>
        </p:nvSpPr>
        <p:spPr/>
        <p:txBody>
          <a:bodyPr/>
          <a:lstStyle/>
          <a:p>
            <a:fld id="{D24909CE-203F-49FE-AC20-8F288F8A9EF3}" type="slidenum">
              <a:rPr lang="en-US" smtClean="0"/>
              <a:pPr/>
              <a:t>11</a:t>
            </a:fld>
            <a:endParaRPr lang="en-US"/>
          </a:p>
        </p:txBody>
      </p:sp>
    </p:spTree>
    <p:extLst>
      <p:ext uri="{BB962C8B-B14F-4D97-AF65-F5344CB8AC3E}">
        <p14:creationId xmlns:p14="http://schemas.microsoft.com/office/powerpoint/2010/main" val="6014752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377" y="226243"/>
            <a:ext cx="8489623" cy="4093428"/>
          </a:xfrm>
          <a:prstGeom prst="rect">
            <a:avLst/>
          </a:prstGeom>
        </p:spPr>
        <p:txBody>
          <a:bodyPr wrap="square">
            <a:spAutoFit/>
          </a:bodyPr>
          <a:lstStyle/>
          <a:p>
            <a:r>
              <a:rPr lang="en-US" sz="4400" b="1" dirty="0">
                <a:latin typeface="Cambria" pitchFamily="18" charset="0"/>
              </a:rPr>
              <a:t>JOHN 4:23-24</a:t>
            </a:r>
          </a:p>
          <a:p>
            <a:r>
              <a:rPr lang="en-US" sz="3600" i="1" dirty="0">
                <a:latin typeface="Cambria" pitchFamily="18" charset="0"/>
              </a:rPr>
              <a:t>      But the hour cometh, and now is, when the true worshippers shall worship the Father in </a:t>
            </a:r>
            <a:r>
              <a:rPr lang="en-US" sz="3600" b="1" i="1" dirty="0">
                <a:latin typeface="Cambria" pitchFamily="18" charset="0"/>
              </a:rPr>
              <a:t>spirit and in truth</a:t>
            </a:r>
            <a:r>
              <a:rPr lang="en-US" sz="3600" i="1" dirty="0">
                <a:latin typeface="Cambria" pitchFamily="18" charset="0"/>
              </a:rPr>
              <a:t>: for the Father </a:t>
            </a:r>
            <a:r>
              <a:rPr lang="en-US" sz="3600" i="1" dirty="0" err="1">
                <a:latin typeface="Cambria" pitchFamily="18" charset="0"/>
              </a:rPr>
              <a:t>seeketh</a:t>
            </a:r>
            <a:r>
              <a:rPr lang="en-US" sz="3600" i="1" dirty="0">
                <a:latin typeface="Cambria" pitchFamily="18" charset="0"/>
              </a:rPr>
              <a:t> such to worship him. 24 God is a Spirit: and they that worship him must worship him in </a:t>
            </a:r>
            <a:r>
              <a:rPr lang="en-US" sz="3600" b="1" i="1" dirty="0">
                <a:latin typeface="Cambria" pitchFamily="18" charset="0"/>
              </a:rPr>
              <a:t>spirit and in truth</a:t>
            </a:r>
            <a:r>
              <a:rPr lang="en-US" sz="3600" i="1" dirty="0">
                <a:latin typeface="Cambria" pitchFamily="18" charset="0"/>
              </a:rPr>
              <a:t>.</a:t>
            </a:r>
          </a:p>
        </p:txBody>
      </p:sp>
      <p:sp>
        <p:nvSpPr>
          <p:cNvPr id="3" name="Date Placeholder 2"/>
          <p:cNvSpPr>
            <a:spLocks noGrp="1"/>
          </p:cNvSpPr>
          <p:nvPr>
            <p:ph type="dt" sz="half" idx="10"/>
          </p:nvPr>
        </p:nvSpPr>
        <p:spPr/>
        <p:txBody>
          <a:bodyPr/>
          <a:lstStyle/>
          <a:p>
            <a:r>
              <a:rPr lang="en-US"/>
              <a:t>1/14/18</a:t>
            </a:r>
          </a:p>
        </p:txBody>
      </p:sp>
      <p:sp>
        <p:nvSpPr>
          <p:cNvPr id="4" name="Footer Placeholder 3"/>
          <p:cNvSpPr>
            <a:spLocks noGrp="1"/>
          </p:cNvSpPr>
          <p:nvPr>
            <p:ph type="ftr" sz="quarter" idx="11"/>
          </p:nvPr>
        </p:nvSpPr>
        <p:spPr/>
        <p:txBody>
          <a:bodyPr/>
          <a:lstStyle/>
          <a:p>
            <a:r>
              <a:rPr lang="en-US"/>
              <a:t>Worship 3</a:t>
            </a:r>
          </a:p>
        </p:txBody>
      </p:sp>
      <p:sp>
        <p:nvSpPr>
          <p:cNvPr id="5" name="Slide Number Placeholder 4"/>
          <p:cNvSpPr>
            <a:spLocks noGrp="1"/>
          </p:cNvSpPr>
          <p:nvPr>
            <p:ph type="sldNum" sz="quarter" idx="12"/>
          </p:nvPr>
        </p:nvSpPr>
        <p:spPr/>
        <p:txBody>
          <a:bodyPr/>
          <a:lstStyle/>
          <a:p>
            <a:fld id="{D24909CE-203F-49FE-AC20-8F288F8A9EF3}" type="slidenum">
              <a:rPr lang="en-US" smtClean="0"/>
              <a:pPr/>
              <a:t>12</a:t>
            </a:fld>
            <a:endParaRPr lang="en-US"/>
          </a:p>
        </p:txBody>
      </p:sp>
    </p:spTree>
    <p:extLst>
      <p:ext uri="{BB962C8B-B14F-4D97-AF65-F5344CB8AC3E}">
        <p14:creationId xmlns:p14="http://schemas.microsoft.com/office/powerpoint/2010/main" val="188188322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0030"/>
            <a:ext cx="8210550" cy="979170"/>
          </a:xfrm>
        </p:spPr>
        <p:txBody>
          <a:bodyPr>
            <a:normAutofit/>
          </a:bodyPr>
          <a:lstStyle/>
          <a:p>
            <a:r>
              <a:rPr lang="en-US" sz="5400" b="1" dirty="0">
                <a:solidFill>
                  <a:srgbClr val="00B0F0"/>
                </a:solidFill>
              </a:rPr>
              <a:t>The Importance of Truth</a:t>
            </a:r>
          </a:p>
        </p:txBody>
      </p:sp>
      <p:sp>
        <p:nvSpPr>
          <p:cNvPr id="3" name="Content Placeholder 2"/>
          <p:cNvSpPr>
            <a:spLocks noGrp="1"/>
          </p:cNvSpPr>
          <p:nvPr>
            <p:ph idx="1"/>
          </p:nvPr>
        </p:nvSpPr>
        <p:spPr>
          <a:xfrm>
            <a:off x="1200150" y="1143000"/>
            <a:ext cx="7791450" cy="4648200"/>
          </a:xfrm>
        </p:spPr>
        <p:txBody>
          <a:bodyPr>
            <a:normAutofit/>
          </a:bodyPr>
          <a:lstStyle/>
          <a:p>
            <a:r>
              <a:rPr lang="en-US" sz="4400" dirty="0">
                <a:latin typeface="Cambria" panose="02040503050406030204" pitchFamily="18" charset="0"/>
              </a:rPr>
              <a:t>Truth sets a person free.</a:t>
            </a:r>
          </a:p>
          <a:p>
            <a:r>
              <a:rPr lang="en-US" sz="4400" dirty="0">
                <a:latin typeface="Cambria" panose="02040503050406030204" pitchFamily="18" charset="0"/>
              </a:rPr>
              <a:t>Truth and Worship are vitally connected.</a:t>
            </a:r>
          </a:p>
          <a:p>
            <a:r>
              <a:rPr lang="en-US" sz="4400" dirty="0">
                <a:latin typeface="Cambria" panose="02040503050406030204" pitchFamily="18" charset="0"/>
              </a:rPr>
              <a:t>Truth has only One Source.</a:t>
            </a:r>
          </a:p>
          <a:p>
            <a:r>
              <a:rPr lang="en-US" sz="4400" dirty="0">
                <a:latin typeface="Cambria" panose="02040503050406030204" pitchFamily="18" charset="0"/>
              </a:rPr>
              <a:t>To reject Truth is to reject the Atonement.</a:t>
            </a:r>
          </a:p>
        </p:txBody>
      </p:sp>
      <p:sp>
        <p:nvSpPr>
          <p:cNvPr id="4" name="Date Placeholder 3"/>
          <p:cNvSpPr>
            <a:spLocks noGrp="1"/>
          </p:cNvSpPr>
          <p:nvPr>
            <p:ph type="dt" sz="half" idx="10"/>
          </p:nvPr>
        </p:nvSpPr>
        <p:spPr/>
        <p:txBody>
          <a:bodyPr/>
          <a:lstStyle/>
          <a:p>
            <a:r>
              <a:rPr lang="en-US"/>
              <a:t>1/14/18</a:t>
            </a:r>
          </a:p>
        </p:txBody>
      </p:sp>
      <p:sp>
        <p:nvSpPr>
          <p:cNvPr id="5" name="Slide Number Placeholder 4"/>
          <p:cNvSpPr>
            <a:spLocks noGrp="1"/>
          </p:cNvSpPr>
          <p:nvPr>
            <p:ph type="sldNum" sz="quarter" idx="12"/>
          </p:nvPr>
        </p:nvSpPr>
        <p:spPr/>
        <p:txBody>
          <a:bodyPr/>
          <a:lstStyle/>
          <a:p>
            <a:fld id="{18E0A81E-B7E2-4B13-AE66-E956861219FA}" type="slidenum">
              <a:rPr lang="en-US" smtClean="0"/>
              <a:pPr/>
              <a:t>13</a:t>
            </a:fld>
            <a:endParaRPr lang="en-US"/>
          </a:p>
        </p:txBody>
      </p:sp>
      <p:sp>
        <p:nvSpPr>
          <p:cNvPr id="6" name="Footer Placeholder 5"/>
          <p:cNvSpPr>
            <a:spLocks noGrp="1"/>
          </p:cNvSpPr>
          <p:nvPr>
            <p:ph type="ftr" sz="quarter" idx="11"/>
          </p:nvPr>
        </p:nvSpPr>
        <p:spPr/>
        <p:txBody>
          <a:bodyPr/>
          <a:lstStyle/>
          <a:p>
            <a:r>
              <a:rPr lang="en-US"/>
              <a:t>Worship 3</a:t>
            </a:r>
          </a:p>
        </p:txBody>
      </p:sp>
    </p:spTree>
    <p:extLst>
      <p:ext uri="{BB962C8B-B14F-4D97-AF65-F5344CB8AC3E}">
        <p14:creationId xmlns:p14="http://schemas.microsoft.com/office/powerpoint/2010/main" val="64969864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1/14/18</a:t>
            </a:r>
          </a:p>
        </p:txBody>
      </p:sp>
      <p:sp>
        <p:nvSpPr>
          <p:cNvPr id="5" name="Footer Placeholder 4"/>
          <p:cNvSpPr>
            <a:spLocks noGrp="1"/>
          </p:cNvSpPr>
          <p:nvPr>
            <p:ph type="ftr" sz="quarter" idx="11"/>
          </p:nvPr>
        </p:nvSpPr>
        <p:spPr/>
        <p:txBody>
          <a:bodyPr/>
          <a:lstStyle/>
          <a:p>
            <a:r>
              <a:rPr lang="en-US"/>
              <a:t>Worship 3</a:t>
            </a:r>
          </a:p>
        </p:txBody>
      </p:sp>
      <p:sp>
        <p:nvSpPr>
          <p:cNvPr id="6" name="Slide Number Placeholder 5"/>
          <p:cNvSpPr>
            <a:spLocks noGrp="1"/>
          </p:cNvSpPr>
          <p:nvPr>
            <p:ph type="sldNum" sz="quarter" idx="12"/>
          </p:nvPr>
        </p:nvSpPr>
        <p:spPr/>
        <p:txBody>
          <a:bodyPr/>
          <a:lstStyle/>
          <a:p>
            <a:fld id="{D24909CE-203F-49FE-AC20-8F288F8A9EF3}" type="slidenum">
              <a:rPr lang="en-US" smtClean="0"/>
              <a:pPr/>
              <a:t>14</a:t>
            </a:fld>
            <a:endParaRPr lang="en-US"/>
          </a:p>
        </p:txBody>
      </p:sp>
      <p:sp>
        <p:nvSpPr>
          <p:cNvPr id="7" name="Rectangle 6"/>
          <p:cNvSpPr/>
          <p:nvPr/>
        </p:nvSpPr>
        <p:spPr>
          <a:xfrm>
            <a:off x="320040" y="262890"/>
            <a:ext cx="8469630" cy="5693866"/>
          </a:xfrm>
          <a:prstGeom prst="rect">
            <a:avLst/>
          </a:prstGeom>
        </p:spPr>
        <p:txBody>
          <a:bodyPr wrap="square">
            <a:spAutoFit/>
          </a:bodyPr>
          <a:lstStyle/>
          <a:p>
            <a:r>
              <a:rPr lang="en-US" sz="4000" b="1" spc="-300" dirty="0">
                <a:latin typeface="Cambria" pitchFamily="18" charset="0"/>
              </a:rPr>
              <a:t>WITHOUT.MONEY.OR.WITHOUT.PRICE</a:t>
            </a:r>
          </a:p>
          <a:p>
            <a:r>
              <a:rPr lang="en-US" sz="3200" dirty="0">
                <a:latin typeface="Cambria" pitchFamily="18" charset="0"/>
              </a:rPr>
              <a:t>	</a:t>
            </a:r>
            <a:r>
              <a:rPr lang="en-US" sz="3600" dirty="0">
                <a:latin typeface="Cambria" pitchFamily="18" charset="0"/>
              </a:rPr>
              <a:t>29 There is many entertain[</a:t>
            </a:r>
            <a:r>
              <a:rPr lang="en-US" sz="3600" dirty="0" err="1">
                <a:latin typeface="Cambria" pitchFamily="18" charset="0"/>
              </a:rPr>
              <a:t>ments</a:t>
            </a:r>
            <a:r>
              <a:rPr lang="en-US" sz="3600" dirty="0">
                <a:latin typeface="Cambria" pitchFamily="18" charset="0"/>
              </a:rPr>
              <a:t>]of our days. There's so much to </a:t>
            </a:r>
            <a:r>
              <a:rPr lang="en-US" sz="3600" b="1" dirty="0">
                <a:latin typeface="Cambria" pitchFamily="18" charset="0"/>
              </a:rPr>
              <a:t>entice</a:t>
            </a:r>
            <a:r>
              <a:rPr lang="en-US" sz="3600" dirty="0">
                <a:latin typeface="Cambria" pitchFamily="18" charset="0"/>
              </a:rPr>
              <a:t> people to what we would call pleasures, and it's for all peoples and all ages.</a:t>
            </a:r>
          </a:p>
          <a:p>
            <a:r>
              <a:rPr lang="en-US" sz="3600" dirty="0">
                <a:latin typeface="Cambria" pitchFamily="18" charset="0"/>
              </a:rPr>
              <a:t>	There are the enticements for young people: modern dances, rock-and-roll parties, the music that they have that goes with it. And it's enticing, for entertain-</a:t>
            </a:r>
            <a:r>
              <a:rPr lang="en-US" sz="3600" dirty="0" err="1">
                <a:latin typeface="Cambria" pitchFamily="18" charset="0"/>
              </a:rPr>
              <a:t>ment</a:t>
            </a:r>
            <a:r>
              <a:rPr lang="en-US" sz="3600" dirty="0">
                <a:latin typeface="Cambria" pitchFamily="18" charset="0"/>
              </a:rPr>
              <a:t>.</a:t>
            </a:r>
          </a:p>
        </p:txBody>
      </p:sp>
    </p:spTree>
    <p:extLst>
      <p:ext uri="{BB962C8B-B14F-4D97-AF65-F5344CB8AC3E}">
        <p14:creationId xmlns:p14="http://schemas.microsoft.com/office/powerpoint/2010/main" val="25238417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A4B8D86-7E41-412F-863B-EFF90C18CE07}" type="slidenum">
              <a:rPr lang="en-US" smtClean="0"/>
              <a:pPr/>
              <a:t>15</a:t>
            </a:fld>
            <a:endParaRPr lang="en-US"/>
          </a:p>
        </p:txBody>
      </p:sp>
      <p:sp>
        <p:nvSpPr>
          <p:cNvPr id="5" name="Rectangle 4"/>
          <p:cNvSpPr/>
          <p:nvPr/>
        </p:nvSpPr>
        <p:spPr>
          <a:xfrm>
            <a:off x="377190" y="240030"/>
            <a:ext cx="8458200" cy="5016758"/>
          </a:xfrm>
          <a:prstGeom prst="rect">
            <a:avLst/>
          </a:prstGeom>
        </p:spPr>
        <p:txBody>
          <a:bodyPr wrap="square">
            <a:spAutoFit/>
          </a:bodyPr>
          <a:lstStyle/>
          <a:p>
            <a:r>
              <a:rPr lang="en-US" sz="3200" dirty="0">
                <a:latin typeface="Cambria" pitchFamily="18" charset="0"/>
              </a:rPr>
              <a:t>	I don't care how good a home a child has been brought up in, and how it's been taught to do right; if that child hasn't accepted the experience of the new birth, </a:t>
            </a:r>
            <a:r>
              <a:rPr lang="en-US" sz="3200" b="1" dirty="0">
                <a:solidFill>
                  <a:srgbClr val="FFFF00"/>
                </a:solidFill>
                <a:latin typeface="Cambria" pitchFamily="18" charset="0"/>
              </a:rPr>
              <a:t>rock-and-roll music catches his attention just as quick as he hears it. </a:t>
            </a:r>
            <a:r>
              <a:rPr lang="en-US" sz="3200" dirty="0">
                <a:latin typeface="Cambria" pitchFamily="18" charset="0"/>
              </a:rPr>
              <a:t>Because in him is born in him by nature, a carnal spirit. And the power of the devil is so great today, till it catches that spirit of that little one.</a:t>
            </a:r>
          </a:p>
          <a:p>
            <a:pPr algn="r"/>
            <a:r>
              <a:rPr lang="en-US" sz="3200" dirty="0">
                <a:latin typeface="Cambria" pitchFamily="18" charset="0"/>
              </a:rPr>
              <a:t>59-0802</a:t>
            </a:r>
          </a:p>
        </p:txBody>
      </p:sp>
    </p:spTree>
    <p:extLst>
      <p:ext uri="{BB962C8B-B14F-4D97-AF65-F5344CB8AC3E}">
        <p14:creationId xmlns:p14="http://schemas.microsoft.com/office/powerpoint/2010/main" val="13221769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 y="308610"/>
            <a:ext cx="5433060" cy="4708981"/>
          </a:xfrm>
          <a:prstGeom prst="rect">
            <a:avLst/>
          </a:prstGeom>
        </p:spPr>
        <p:txBody>
          <a:bodyPr wrap="square">
            <a:spAutoFit/>
          </a:bodyPr>
          <a:lstStyle/>
          <a:p>
            <a:r>
              <a:rPr lang="en-US" sz="4800" b="1" dirty="0">
                <a:latin typeface="Cambria" pitchFamily="18" charset="0"/>
              </a:rPr>
              <a:t>PSALMS 47:6-7</a:t>
            </a:r>
          </a:p>
          <a:p>
            <a:r>
              <a:rPr lang="en-US" sz="3600" i="1" dirty="0">
                <a:latin typeface="Cambria" pitchFamily="18" charset="0"/>
              </a:rPr>
              <a:t>	6 Sing praises to God, sing praises: sing praises unto our King, sing praises. 7 For God is the King of all the earth: sing ye praises with understanding </a:t>
            </a:r>
            <a:r>
              <a:rPr lang="en-US" sz="3600" dirty="0">
                <a:latin typeface="Cambria" pitchFamily="18" charset="0"/>
              </a:rPr>
              <a:t>(insight, wisdom).</a:t>
            </a:r>
          </a:p>
        </p:txBody>
      </p:sp>
      <p:sp>
        <p:nvSpPr>
          <p:cNvPr id="3" name="Date Placeholder 2"/>
          <p:cNvSpPr>
            <a:spLocks noGrp="1"/>
          </p:cNvSpPr>
          <p:nvPr>
            <p:ph type="dt" sz="half" idx="10"/>
          </p:nvPr>
        </p:nvSpPr>
        <p:spPr/>
        <p:txBody>
          <a:bodyPr/>
          <a:lstStyle/>
          <a:p>
            <a:r>
              <a:rPr lang="en-US"/>
              <a:t>1/14/18</a:t>
            </a:r>
          </a:p>
        </p:txBody>
      </p:sp>
      <p:sp>
        <p:nvSpPr>
          <p:cNvPr id="4" name="Footer Placeholder 3"/>
          <p:cNvSpPr>
            <a:spLocks noGrp="1"/>
          </p:cNvSpPr>
          <p:nvPr>
            <p:ph type="ftr" sz="quarter" idx="11"/>
          </p:nvPr>
        </p:nvSpPr>
        <p:spPr/>
        <p:txBody>
          <a:bodyPr/>
          <a:lstStyle/>
          <a:p>
            <a:r>
              <a:rPr lang="en-US"/>
              <a:t>Worship 3</a:t>
            </a:r>
          </a:p>
        </p:txBody>
      </p:sp>
      <p:sp>
        <p:nvSpPr>
          <p:cNvPr id="5" name="Slide Number Placeholder 4"/>
          <p:cNvSpPr>
            <a:spLocks noGrp="1"/>
          </p:cNvSpPr>
          <p:nvPr>
            <p:ph type="sldNum" sz="quarter" idx="12"/>
          </p:nvPr>
        </p:nvSpPr>
        <p:spPr/>
        <p:txBody>
          <a:bodyPr/>
          <a:lstStyle/>
          <a:p>
            <a:fld id="{D24909CE-203F-49FE-AC20-8F288F8A9EF3}" type="slidenum">
              <a:rPr lang="en-US" smtClean="0"/>
              <a:pPr/>
              <a:t>16</a:t>
            </a:fld>
            <a:endParaRPr lang="en-US"/>
          </a:p>
        </p:txBody>
      </p:sp>
      <p:pic>
        <p:nvPicPr>
          <p:cNvPr id="1026" name="Picture 2" descr="C:\Users\Barry\AppData\Local\Microsoft\Windows\Temporary Internet Files\Content.IE5\75AJ7N2G\MC900153844[1].wmf"/>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67400" y="6858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4812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17</a:t>
            </a:fld>
            <a:endParaRPr lang="en-US"/>
          </a:p>
        </p:txBody>
      </p:sp>
      <p:sp>
        <p:nvSpPr>
          <p:cNvPr id="5" name="Rectangle 1"/>
          <p:cNvSpPr>
            <a:spLocks noChangeArrowheads="1"/>
          </p:cNvSpPr>
          <p:nvPr/>
        </p:nvSpPr>
        <p:spPr bwMode="auto">
          <a:xfrm>
            <a:off x="285750" y="41218"/>
            <a:ext cx="8850289" cy="684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Principle</a:t>
            </a:r>
            <a:r>
              <a:rPr kumimoji="0" lang="en-US" sz="3600" b="1" i="0" u="none" strike="noStrike" cap="none" normalizeH="0" dirty="0">
                <a:ln>
                  <a:noFill/>
                </a:ln>
                <a:solidFill>
                  <a:srgbClr val="FFFF00"/>
                </a:solidFill>
                <a:effectLst/>
                <a:latin typeface="Cambria" pitchFamily="18" charset="0"/>
                <a:ea typeface="Times New Roman" pitchFamily="18" charset="0"/>
                <a:cs typeface="Tahoma" pitchFamily="34" charset="0"/>
              </a:rPr>
              <a:t> </a:t>
            </a:r>
            <a:r>
              <a:rPr kumimoji="0" lang="en-US" sz="36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True Christian Music should bring praise and glory to God and not the singer.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itchFamily="18" charset="0"/>
              <a:ea typeface="Times New Roman" pitchFamily="18" charset="0"/>
              <a:cs typeface="Tahoma" pitchFamily="34" charset="0"/>
            </a:endParaRPr>
          </a:p>
          <a:p>
            <a:pPr lvl="0" fontAlgn="base">
              <a:spcBef>
                <a:spcPct val="0"/>
              </a:spcBef>
              <a:spcAft>
                <a:spcPct val="0"/>
              </a:spcAft>
            </a:pPr>
            <a:r>
              <a:rPr lang="en-US" sz="2400" b="1" dirty="0">
                <a:latin typeface="Cambria" pitchFamily="18" charset="0"/>
                <a:ea typeface="Times New Roman" pitchFamily="18" charset="0"/>
                <a:cs typeface="Tahoma" pitchFamily="34" charset="0"/>
              </a:rPr>
              <a:t>PSALM 28:7</a:t>
            </a:r>
          </a:p>
          <a:p>
            <a:pPr lvl="0" fontAlgn="base">
              <a:spcBef>
                <a:spcPct val="0"/>
              </a:spcBef>
              <a:spcAft>
                <a:spcPct val="0"/>
              </a:spcAft>
            </a:pPr>
            <a:r>
              <a:rPr lang="en-US" sz="2400" i="1" dirty="0">
                <a:latin typeface="Cambria" pitchFamily="18" charset="0"/>
                <a:ea typeface="Times New Roman" pitchFamily="18" charset="0"/>
                <a:cs typeface="Tahoma" pitchFamily="34" charset="0"/>
              </a:rPr>
              <a:t>The LORD is my strength and my shield; my heart trusted in him, and I am helped: therefore my heart greatly </a:t>
            </a:r>
            <a:r>
              <a:rPr lang="en-US" sz="2400" i="1" dirty="0" err="1">
                <a:latin typeface="Cambria" pitchFamily="18" charset="0"/>
                <a:ea typeface="Times New Roman" pitchFamily="18" charset="0"/>
                <a:cs typeface="Tahoma" pitchFamily="34" charset="0"/>
              </a:rPr>
              <a:t>rejoiceth</a:t>
            </a:r>
            <a:r>
              <a:rPr lang="en-US" sz="2400" i="1" dirty="0">
                <a:latin typeface="Cambria" pitchFamily="18" charset="0"/>
                <a:ea typeface="Times New Roman" pitchFamily="18" charset="0"/>
                <a:cs typeface="Tahoma" pitchFamily="34" charset="0"/>
              </a:rPr>
              <a:t>; </a:t>
            </a:r>
            <a:r>
              <a:rPr lang="en-US" sz="2400" b="1" i="1" dirty="0">
                <a:latin typeface="Cambria" pitchFamily="18" charset="0"/>
                <a:ea typeface="Times New Roman" pitchFamily="18" charset="0"/>
                <a:cs typeface="Tahoma" pitchFamily="34" charset="0"/>
              </a:rPr>
              <a:t>and with my song will I praise him. </a:t>
            </a:r>
          </a:p>
          <a:p>
            <a:pPr lvl="0" fontAlgn="base">
              <a:spcBef>
                <a:spcPct val="0"/>
              </a:spcBef>
              <a:spcAft>
                <a:spcPct val="0"/>
              </a:spcAft>
            </a:pPr>
            <a:endParaRPr lang="en-US" sz="2400" dirty="0">
              <a:latin typeface="Cambria" pitchFamily="18" charset="0"/>
              <a:ea typeface="Times New Roman" pitchFamily="18" charset="0"/>
              <a:cs typeface="Tahoma" pitchFamily="34" charset="0"/>
            </a:endParaRPr>
          </a:p>
          <a:p>
            <a:pPr lvl="0" fontAlgn="base">
              <a:spcBef>
                <a:spcPct val="0"/>
              </a:spcBef>
              <a:spcAft>
                <a:spcPct val="0"/>
              </a:spcAft>
            </a:pPr>
            <a:r>
              <a:rPr lang="en-US" sz="2400" b="1" dirty="0">
                <a:latin typeface="Cambria" pitchFamily="18" charset="0"/>
                <a:ea typeface="Times New Roman" pitchFamily="18" charset="0"/>
                <a:cs typeface="Tahoma" pitchFamily="34" charset="0"/>
              </a:rPr>
              <a:t>PSALM 138:2</a:t>
            </a:r>
          </a:p>
          <a:p>
            <a:pPr lvl="0" fontAlgn="base">
              <a:spcBef>
                <a:spcPct val="0"/>
              </a:spcBef>
              <a:spcAft>
                <a:spcPct val="0"/>
              </a:spcAft>
            </a:pPr>
            <a:r>
              <a:rPr lang="en-US" sz="2400" i="1" dirty="0">
                <a:latin typeface="Cambria" pitchFamily="18" charset="0"/>
                <a:ea typeface="Times New Roman" pitchFamily="18" charset="0"/>
                <a:cs typeface="Tahoma" pitchFamily="34" charset="0"/>
              </a:rPr>
              <a:t>I will worship toward thy holy temple, and praise thy name for thy </a:t>
            </a:r>
            <a:r>
              <a:rPr lang="en-US" sz="2400" i="1" dirty="0" err="1">
                <a:latin typeface="Cambria" pitchFamily="18" charset="0"/>
                <a:ea typeface="Times New Roman" pitchFamily="18" charset="0"/>
                <a:cs typeface="Tahoma" pitchFamily="34" charset="0"/>
              </a:rPr>
              <a:t>lovingkindness</a:t>
            </a:r>
            <a:r>
              <a:rPr lang="en-US" sz="2400" i="1" dirty="0">
                <a:latin typeface="Cambria" pitchFamily="18" charset="0"/>
                <a:ea typeface="Times New Roman" pitchFamily="18" charset="0"/>
                <a:cs typeface="Tahoma" pitchFamily="34" charset="0"/>
              </a:rPr>
              <a:t> and for thy truth: for thou hast magnified thy word above all thy name. </a:t>
            </a:r>
          </a:p>
          <a:p>
            <a:pPr lvl="0" fontAlgn="base">
              <a:spcBef>
                <a:spcPct val="0"/>
              </a:spcBef>
              <a:spcAft>
                <a:spcPct val="0"/>
              </a:spcAft>
            </a:pPr>
            <a:endParaRPr lang="en-US" sz="2400" dirty="0">
              <a:latin typeface="Cambria" pitchFamily="18" charset="0"/>
              <a:ea typeface="Times New Roman" pitchFamily="18" charset="0"/>
              <a:cs typeface="Tahoma" pitchFamily="34" charset="0"/>
            </a:endParaRPr>
          </a:p>
          <a:p>
            <a:pPr lvl="0" fontAlgn="base">
              <a:spcBef>
                <a:spcPct val="0"/>
              </a:spcBef>
              <a:spcAft>
                <a:spcPct val="0"/>
              </a:spcAft>
            </a:pPr>
            <a:r>
              <a:rPr lang="en-US" sz="2400" b="1" dirty="0">
                <a:latin typeface="Cambria" pitchFamily="18" charset="0"/>
                <a:ea typeface="Times New Roman" pitchFamily="18" charset="0"/>
                <a:cs typeface="Tahoma" pitchFamily="34" charset="0"/>
              </a:rPr>
              <a:t>COLOSSIANS 3:23</a:t>
            </a:r>
          </a:p>
          <a:p>
            <a:pPr lvl="0" fontAlgn="base">
              <a:spcBef>
                <a:spcPct val="0"/>
              </a:spcBef>
              <a:spcAft>
                <a:spcPct val="0"/>
              </a:spcAft>
            </a:pPr>
            <a:r>
              <a:rPr lang="en-US" sz="2400" i="1" dirty="0">
                <a:latin typeface="Cambria" pitchFamily="18" charset="0"/>
                <a:ea typeface="Times New Roman" pitchFamily="18" charset="0"/>
                <a:cs typeface="Tahoma" pitchFamily="34" charset="0"/>
              </a:rPr>
              <a:t>And whatsoever ye do, do it heartily, as to the Lord, and not unto men;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837577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7" dur="500"/>
                                        <p:tgtEl>
                                          <p:spTgt spid="5">
                                            <p:txEl>
                                              <p:pRg st="6" end="6"/>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randombar(horizontal)">
                                      <p:cBhvr>
                                        <p:cTn id="10" dur="500"/>
                                        <p:tgtEl>
                                          <p:spTgt spid="5">
                                            <p:txEl>
                                              <p:pRg st="7" end="7"/>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randombar(horizontal)">
                                      <p:cBhvr>
                                        <p:cTn id="13" dur="500"/>
                                        <p:tgtEl>
                                          <p:spTgt spid="5">
                                            <p:txEl>
                                              <p:pRg st="9" end="9"/>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1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18</a:t>
            </a:fld>
            <a:endParaRPr lang="en-US"/>
          </a:p>
        </p:txBody>
      </p:sp>
      <p:sp>
        <p:nvSpPr>
          <p:cNvPr id="5" name="Rectangle 4"/>
          <p:cNvSpPr/>
          <p:nvPr/>
        </p:nvSpPr>
        <p:spPr>
          <a:xfrm>
            <a:off x="262890" y="136524"/>
            <a:ext cx="8739596" cy="5816977"/>
          </a:xfrm>
          <a:prstGeom prst="rect">
            <a:avLst/>
          </a:prstGeom>
          <a:solidFill>
            <a:schemeClr val="tx2">
              <a:lumMod val="25000"/>
              <a:alpha val="50000"/>
            </a:schemeClr>
          </a:solidFill>
        </p:spPr>
        <p:txBody>
          <a:bodyPr wrap="square">
            <a:spAutoFit/>
          </a:bodyPr>
          <a:lstStyle/>
          <a:p>
            <a:pPr lvl="0" eaLnBrk="0" fontAlgn="base" hangingPunct="0">
              <a:spcBef>
                <a:spcPct val="0"/>
              </a:spcBef>
              <a:spcAft>
                <a:spcPct val="0"/>
              </a:spcAft>
            </a:pPr>
            <a:r>
              <a:rPr lang="en-US" sz="3600" b="1" dirty="0">
                <a:latin typeface="Cambria" pitchFamily="18" charset="0"/>
                <a:ea typeface="Times New Roman" pitchFamily="18" charset="0"/>
                <a:cs typeface="Tahoma" pitchFamily="34" charset="0"/>
              </a:rPr>
              <a:t>CHRIST.OUTSIDE.THE.DOOR</a:t>
            </a:r>
          </a:p>
          <a:p>
            <a:pPr lvl="0" eaLnBrk="0" fontAlgn="base" hangingPunct="0">
              <a:spcBef>
                <a:spcPct val="0"/>
              </a:spcBef>
              <a:spcAft>
                <a:spcPct val="0"/>
              </a:spcAft>
            </a:pPr>
            <a:r>
              <a:rPr lang="en-US" sz="2800" dirty="0">
                <a:latin typeface="Cambria" pitchFamily="18" charset="0"/>
                <a:ea typeface="Times New Roman" pitchFamily="18" charset="0"/>
                <a:cs typeface="Tahoma" pitchFamily="34" charset="0"/>
              </a:rPr>
              <a:t>	I heard a good quartet singing as I come up. I love old-time singing. I think there's nothing more beautiful than real good singing. And I hate to hear an over-trained voice. I hate to hear someone trying to sing, holds their voice till they're blue in the face… </a:t>
            </a:r>
            <a:r>
              <a:rPr lang="en-US" sz="2800" b="1" dirty="0">
                <a:solidFill>
                  <a:srgbClr val="FFFF00"/>
                </a:solidFill>
                <a:latin typeface="Cambria" pitchFamily="18" charset="0"/>
                <a:ea typeface="Times New Roman" pitchFamily="18" charset="0"/>
                <a:cs typeface="Tahoma" pitchFamily="34" charset="0"/>
              </a:rPr>
              <a:t>You're not singing to the glory of God.</a:t>
            </a:r>
            <a:r>
              <a:rPr lang="en-US" sz="2800" dirty="0">
                <a:solidFill>
                  <a:srgbClr val="FFFF00"/>
                </a:solidFill>
                <a:latin typeface="Cambria" pitchFamily="18" charset="0"/>
                <a:ea typeface="Times New Roman" pitchFamily="18" charset="0"/>
                <a:cs typeface="Tahoma" pitchFamily="34" charset="0"/>
              </a:rPr>
              <a:t> You're trying to see how long you can hold your breath.</a:t>
            </a:r>
            <a:endParaRPr lang="en-US" sz="2800" dirty="0">
              <a:solidFill>
                <a:srgbClr val="FFFF00"/>
              </a:solidFill>
              <a:latin typeface="Cambria" pitchFamily="18" charset="0"/>
              <a:cs typeface="Arial" pitchFamily="34" charset="0"/>
            </a:endParaRPr>
          </a:p>
          <a:p>
            <a:pPr lvl="0" eaLnBrk="0" fontAlgn="base" hangingPunct="0">
              <a:spcBef>
                <a:spcPct val="0"/>
              </a:spcBef>
              <a:spcAft>
                <a:spcPct val="0"/>
              </a:spcAft>
            </a:pPr>
            <a:r>
              <a:rPr lang="en-US" sz="2800" dirty="0">
                <a:latin typeface="Cambria" pitchFamily="18" charset="0"/>
                <a:ea typeface="Times New Roman" pitchFamily="18" charset="0"/>
                <a:cs typeface="Tahoma" pitchFamily="34" charset="0"/>
              </a:rPr>
              <a:t>	I like old fashioned, heartfelt, </a:t>
            </a:r>
            <a:r>
              <a:rPr lang="en-US" sz="2800" dirty="0" err="1">
                <a:latin typeface="Cambria" pitchFamily="18" charset="0"/>
                <a:ea typeface="Times New Roman" pitchFamily="18" charset="0"/>
                <a:cs typeface="Tahoma" pitchFamily="34" charset="0"/>
              </a:rPr>
              <a:t>pentecostal</a:t>
            </a:r>
            <a:r>
              <a:rPr lang="en-US" sz="2800" dirty="0">
                <a:latin typeface="Cambria" pitchFamily="18" charset="0"/>
                <a:ea typeface="Times New Roman" pitchFamily="18" charset="0"/>
                <a:cs typeface="Tahoma" pitchFamily="34" charset="0"/>
              </a:rPr>
              <a:t> singing with the hands in the air. If you couldn't carry a tune in a coal bucket, I think it's really heavenly. </a:t>
            </a:r>
            <a:r>
              <a:rPr lang="en-US" sz="2800" dirty="0">
                <a:solidFill>
                  <a:srgbClr val="FFFF00"/>
                </a:solidFill>
                <a:latin typeface="Cambria" pitchFamily="18" charset="0"/>
                <a:ea typeface="Times New Roman" pitchFamily="18" charset="0"/>
                <a:cs typeface="Tahoma" pitchFamily="34" charset="0"/>
              </a:rPr>
              <a:t>Singing in your heart, making melodies unto the Lord, that's the kind that God wants, from your heart. </a:t>
            </a:r>
            <a:r>
              <a:rPr lang="en-US" sz="2800" dirty="0">
                <a:latin typeface="Cambria" pitchFamily="18" charset="0"/>
                <a:ea typeface="Times New Roman" pitchFamily="18" charset="0"/>
                <a:cs typeface="Tahoma" pitchFamily="34" charset="0"/>
              </a:rPr>
              <a:t>			1958 </a:t>
            </a:r>
            <a:endParaRPr lang="en-US" sz="2800" dirty="0">
              <a:latin typeface="Cambria" pitchFamily="18" charset="0"/>
              <a:cs typeface="Arial" pitchFamily="34" charset="0"/>
            </a:endParaRPr>
          </a:p>
        </p:txBody>
      </p:sp>
    </p:spTree>
    <p:extLst>
      <p:ext uri="{BB962C8B-B14F-4D97-AF65-F5344CB8AC3E}">
        <p14:creationId xmlns:p14="http://schemas.microsoft.com/office/powerpoint/2010/main" val="15185476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19</a:t>
            </a:fld>
            <a:endParaRPr lang="en-US"/>
          </a:p>
        </p:txBody>
      </p:sp>
      <p:sp>
        <p:nvSpPr>
          <p:cNvPr id="5" name="Rectangle 4"/>
          <p:cNvSpPr/>
          <p:nvPr/>
        </p:nvSpPr>
        <p:spPr>
          <a:xfrm>
            <a:off x="251460" y="136524"/>
            <a:ext cx="8743950" cy="6001643"/>
          </a:xfrm>
          <a:prstGeom prst="rect">
            <a:avLst/>
          </a:prstGeom>
        </p:spPr>
        <p:txBody>
          <a:bodyPr wrap="square">
            <a:spAutoFit/>
          </a:bodyPr>
          <a:lstStyle/>
          <a:p>
            <a:r>
              <a:rPr lang="en-US" sz="4000" b="1" dirty="0">
                <a:solidFill>
                  <a:srgbClr val="FFFF00"/>
                </a:solidFill>
                <a:latin typeface="Cambria" pitchFamily="18" charset="0"/>
              </a:rPr>
              <a:t>Principle 2</a:t>
            </a:r>
          </a:p>
          <a:p>
            <a:r>
              <a:rPr lang="en-US" sz="3200" dirty="0">
                <a:latin typeface="Cambria" pitchFamily="18" charset="0"/>
              </a:rPr>
              <a:t>	True Christian Music expresses a new song (new life), not the old life (song) with Bible lyrics. </a:t>
            </a:r>
          </a:p>
          <a:p>
            <a:endParaRPr lang="en-US" sz="2800" b="1" dirty="0">
              <a:latin typeface="Cambria" pitchFamily="18" charset="0"/>
            </a:endParaRPr>
          </a:p>
          <a:p>
            <a:r>
              <a:rPr lang="en-US" sz="2800" b="1" dirty="0">
                <a:latin typeface="Cambria" pitchFamily="18" charset="0"/>
              </a:rPr>
              <a:t>PSALM 144:9</a:t>
            </a:r>
          </a:p>
          <a:p>
            <a:r>
              <a:rPr lang="en-US" sz="2800" i="1" dirty="0">
                <a:latin typeface="Cambria" pitchFamily="18" charset="0"/>
              </a:rPr>
              <a:t>	I will sing a new song unto thee, O God: upon a psaltery and an instrument of ten strings will I sing praises unto thee. </a:t>
            </a:r>
          </a:p>
          <a:p>
            <a:r>
              <a:rPr lang="en-US" sz="2800" b="1" dirty="0">
                <a:latin typeface="Cambria" pitchFamily="18" charset="0"/>
              </a:rPr>
              <a:t>REVELATION 5:9</a:t>
            </a:r>
          </a:p>
          <a:p>
            <a:r>
              <a:rPr lang="en-US" sz="2800" i="1" dirty="0">
                <a:latin typeface="Cambria" pitchFamily="18" charset="0"/>
              </a:rPr>
              <a:t>	And they sung a new song, saying, Thou art worthy to take the book, and to open the seals thereof: for thou </a:t>
            </a:r>
            <a:r>
              <a:rPr lang="en-US" sz="2800" i="1" dirty="0" err="1">
                <a:latin typeface="Cambria" pitchFamily="18" charset="0"/>
              </a:rPr>
              <a:t>wast</a:t>
            </a:r>
            <a:r>
              <a:rPr lang="en-US" sz="2800" i="1" dirty="0">
                <a:latin typeface="Cambria" pitchFamily="18" charset="0"/>
              </a:rPr>
              <a:t> slain, and hast redeemed us to God by thy blood out of every kindred, and tongue, and people, and nation;</a:t>
            </a:r>
          </a:p>
        </p:txBody>
      </p:sp>
    </p:spTree>
    <p:extLst>
      <p:ext uri="{BB962C8B-B14F-4D97-AF65-F5344CB8AC3E}">
        <p14:creationId xmlns:p14="http://schemas.microsoft.com/office/powerpoint/2010/main" val="19153386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7E9E03-53B6-4579-A441-91282DD0FABD}"/>
              </a:ext>
            </a:extLst>
          </p:cNvPr>
          <p:cNvSpPr>
            <a:spLocks noGrp="1"/>
          </p:cNvSpPr>
          <p:nvPr>
            <p:ph type="dt" sz="half" idx="10"/>
          </p:nvPr>
        </p:nvSpPr>
        <p:spPr/>
        <p:txBody>
          <a:bodyPr/>
          <a:lstStyle/>
          <a:p>
            <a:r>
              <a:rPr lang="en-US"/>
              <a:t>1/14/18</a:t>
            </a:r>
          </a:p>
        </p:txBody>
      </p:sp>
      <p:sp>
        <p:nvSpPr>
          <p:cNvPr id="5" name="Footer Placeholder 4">
            <a:extLst>
              <a:ext uri="{FF2B5EF4-FFF2-40B4-BE49-F238E27FC236}">
                <a16:creationId xmlns:a16="http://schemas.microsoft.com/office/drawing/2014/main" id="{95DE79F0-861B-464E-9521-0A35F0DE7349}"/>
              </a:ext>
            </a:extLst>
          </p:cNvPr>
          <p:cNvSpPr>
            <a:spLocks noGrp="1"/>
          </p:cNvSpPr>
          <p:nvPr>
            <p:ph type="ftr" sz="quarter" idx="11"/>
          </p:nvPr>
        </p:nvSpPr>
        <p:spPr/>
        <p:txBody>
          <a:bodyPr/>
          <a:lstStyle/>
          <a:p>
            <a:r>
              <a:rPr lang="en-US"/>
              <a:t>Worship 3</a:t>
            </a:r>
          </a:p>
        </p:txBody>
      </p:sp>
      <p:sp>
        <p:nvSpPr>
          <p:cNvPr id="6" name="Slide Number Placeholder 5">
            <a:extLst>
              <a:ext uri="{FF2B5EF4-FFF2-40B4-BE49-F238E27FC236}">
                <a16:creationId xmlns:a16="http://schemas.microsoft.com/office/drawing/2014/main" id="{05E7278F-A4B0-428D-8DC2-54C42E6BDE20}"/>
              </a:ext>
            </a:extLst>
          </p:cNvPr>
          <p:cNvSpPr>
            <a:spLocks noGrp="1"/>
          </p:cNvSpPr>
          <p:nvPr>
            <p:ph type="sldNum" sz="quarter" idx="12"/>
          </p:nvPr>
        </p:nvSpPr>
        <p:spPr/>
        <p:txBody>
          <a:bodyPr/>
          <a:lstStyle/>
          <a:p>
            <a:fld id="{95BAE9E0-8399-F344-A8C0-0463BC4FE528}" type="slidenum">
              <a:rPr lang="en-US" smtClean="0"/>
              <a:t>2</a:t>
            </a:fld>
            <a:endParaRPr lang="en-US"/>
          </a:p>
        </p:txBody>
      </p:sp>
      <p:sp>
        <p:nvSpPr>
          <p:cNvPr id="9" name="Rectangle 8">
            <a:extLst>
              <a:ext uri="{FF2B5EF4-FFF2-40B4-BE49-F238E27FC236}">
                <a16:creationId xmlns:a16="http://schemas.microsoft.com/office/drawing/2014/main" id="{11711B11-8704-47CF-AF0A-A2B1D5B79299}"/>
              </a:ext>
            </a:extLst>
          </p:cNvPr>
          <p:cNvSpPr/>
          <p:nvPr/>
        </p:nvSpPr>
        <p:spPr>
          <a:xfrm>
            <a:off x="228600" y="33655"/>
            <a:ext cx="8675370" cy="5324535"/>
          </a:xfrm>
          <a:prstGeom prst="rect">
            <a:avLst/>
          </a:prstGeom>
        </p:spPr>
        <p:txBody>
          <a:bodyPr wrap="square">
            <a:spAutoFit/>
          </a:bodyPr>
          <a:lstStyle/>
          <a:p>
            <a:r>
              <a:rPr lang="en-US" sz="4400" b="1" dirty="0">
                <a:latin typeface="Cambria" panose="02040503050406030204" pitchFamily="18" charset="0"/>
              </a:rPr>
              <a:t>CHURCH.AGE.BOOK</a:t>
            </a:r>
          </a:p>
          <a:p>
            <a:r>
              <a:rPr lang="en-US" sz="3600" b="1" dirty="0">
                <a:latin typeface="Cambria" panose="02040503050406030204" pitchFamily="18" charset="0"/>
              </a:rPr>
              <a:t>	</a:t>
            </a:r>
            <a:r>
              <a:rPr lang="en-US" sz="4000" b="1" dirty="0">
                <a:latin typeface="Cambria" panose="02040503050406030204" pitchFamily="18" charset="0"/>
              </a:rPr>
              <a:t> </a:t>
            </a:r>
            <a:r>
              <a:rPr lang="en-US" sz="3200" dirty="0">
                <a:latin typeface="Cambria" panose="02040503050406030204" pitchFamily="18" charset="0"/>
              </a:rPr>
              <a:t>47-3 Jesus said that true worship was in Spirit and in truth, John 4:24. But what kind of worship can you get in a church that knows so little of God it puts up a Santa Claus at Christmas and bunnies at Easter? Where did they get that? </a:t>
            </a:r>
          </a:p>
          <a:p>
            <a:r>
              <a:rPr lang="en-US" sz="3200" dirty="0">
                <a:latin typeface="Cambria" panose="02040503050406030204" pitchFamily="18" charset="0"/>
              </a:rPr>
              <a:t>	But when one turns to the Lord and is filled with the Holy Ghost he ceases from all such things. He has a rest in his soul. </a:t>
            </a:r>
            <a:r>
              <a:rPr lang="en-US" sz="3200" dirty="0">
                <a:solidFill>
                  <a:srgbClr val="FFFF00"/>
                </a:solidFill>
                <a:latin typeface="Cambria" panose="02040503050406030204" pitchFamily="18" charset="0"/>
              </a:rPr>
              <a:t>He really begins to live, and love God and worship Him.</a:t>
            </a:r>
          </a:p>
        </p:txBody>
      </p:sp>
    </p:spTree>
    <p:extLst>
      <p:ext uri="{BB962C8B-B14F-4D97-AF65-F5344CB8AC3E}">
        <p14:creationId xmlns:p14="http://schemas.microsoft.com/office/powerpoint/2010/main" val="242522877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20</a:t>
            </a:fld>
            <a:endParaRPr lang="en-US"/>
          </a:p>
        </p:txBody>
      </p:sp>
      <p:sp>
        <p:nvSpPr>
          <p:cNvPr id="5" name="Rectangle 4"/>
          <p:cNvSpPr/>
          <p:nvPr/>
        </p:nvSpPr>
        <p:spPr>
          <a:xfrm>
            <a:off x="217170" y="136524"/>
            <a:ext cx="8693467" cy="6617196"/>
          </a:xfrm>
          <a:prstGeom prst="rect">
            <a:avLst/>
          </a:prstGeom>
        </p:spPr>
        <p:txBody>
          <a:bodyPr wrap="square">
            <a:spAutoFit/>
          </a:bodyPr>
          <a:lstStyle/>
          <a:p>
            <a:r>
              <a:rPr lang="en-US" sz="4000" b="1" dirty="0">
                <a:latin typeface="Cambria" pitchFamily="18" charset="0"/>
              </a:rPr>
              <a:t>HEAR.YE.HIM</a:t>
            </a:r>
          </a:p>
          <a:p>
            <a:r>
              <a:rPr lang="en-US" sz="3200" dirty="0">
                <a:latin typeface="Cambria" pitchFamily="18" charset="0"/>
              </a:rPr>
              <a:t>	37 (Pin Oaks: keep their leaves through the winter.) Just let new life come, and the old leaf drops off. You just need new life</a:t>
            </a:r>
            <a:r>
              <a:rPr lang="en-US" sz="3200" dirty="0">
                <a:solidFill>
                  <a:srgbClr val="FFFF00"/>
                </a:solidFill>
                <a:latin typeface="Cambria" pitchFamily="18" charset="0"/>
              </a:rPr>
              <a:t>. And if the new life that you think you've received doesn't pattern with God's Word, you've got the wrong life in you.</a:t>
            </a:r>
            <a:r>
              <a:rPr lang="en-US" sz="3200" b="1" dirty="0">
                <a:latin typeface="Cambria" pitchFamily="18" charset="0"/>
              </a:rPr>
              <a:t> </a:t>
            </a:r>
            <a:r>
              <a:rPr lang="en-US" sz="3200" dirty="0">
                <a:latin typeface="Cambria" pitchFamily="18" charset="0"/>
              </a:rPr>
              <a:t>The life of Christ will produce the works of Christ, will produce the faith of Christ, will make you act as Christ, make you love Him. He will be first in your life. Your objectives, your motives, and everything will be altogether different. </a:t>
            </a:r>
            <a:r>
              <a:rPr lang="en-US" sz="3200" b="1" dirty="0">
                <a:latin typeface="Cambria" pitchFamily="18" charset="0"/>
              </a:rPr>
              <a:t>It'll be for the glory of God.</a:t>
            </a:r>
          </a:p>
          <a:p>
            <a:pPr algn="r"/>
            <a:r>
              <a:rPr lang="en-US" sz="3200" dirty="0">
                <a:latin typeface="Cambria" pitchFamily="18" charset="0"/>
              </a:rPr>
              <a:t>58-0209</a:t>
            </a:r>
          </a:p>
        </p:txBody>
      </p:sp>
    </p:spTree>
    <p:extLst>
      <p:ext uri="{BB962C8B-B14F-4D97-AF65-F5344CB8AC3E}">
        <p14:creationId xmlns:p14="http://schemas.microsoft.com/office/powerpoint/2010/main" val="82429440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a:xfrm>
            <a:off x="6457950" y="6402071"/>
            <a:ext cx="2057400" cy="365125"/>
          </a:xfrm>
        </p:spPr>
        <p:txBody>
          <a:bodyPr/>
          <a:lstStyle/>
          <a:p>
            <a:fld id="{D24909CE-203F-49FE-AC20-8F288F8A9EF3}" type="slidenum">
              <a:rPr lang="en-US" smtClean="0"/>
              <a:pPr/>
              <a:t>21</a:t>
            </a:fld>
            <a:endParaRPr lang="en-US"/>
          </a:p>
        </p:txBody>
      </p:sp>
      <p:sp>
        <p:nvSpPr>
          <p:cNvPr id="5" name="Rectangle 4"/>
          <p:cNvSpPr/>
          <p:nvPr/>
        </p:nvSpPr>
        <p:spPr>
          <a:xfrm>
            <a:off x="228600" y="136524"/>
            <a:ext cx="8763000" cy="6124754"/>
          </a:xfrm>
          <a:prstGeom prst="rect">
            <a:avLst/>
          </a:prstGeom>
        </p:spPr>
        <p:txBody>
          <a:bodyPr wrap="square">
            <a:spAutoFit/>
          </a:bodyPr>
          <a:lstStyle/>
          <a:p>
            <a:r>
              <a:rPr lang="en-US" sz="4000" b="1" dirty="0">
                <a:latin typeface="Cambria" pitchFamily="18" charset="0"/>
              </a:rPr>
              <a:t>GOD.KEEPS.HIS.WORD</a:t>
            </a:r>
          </a:p>
          <a:p>
            <a:r>
              <a:rPr lang="en-US" sz="3200" b="1" dirty="0">
                <a:latin typeface="Cambria" pitchFamily="18" charset="0"/>
              </a:rPr>
              <a:t>	</a:t>
            </a:r>
            <a:r>
              <a:rPr lang="en-US" sz="3200" dirty="0">
                <a:latin typeface="Cambria" pitchFamily="18" charset="0"/>
              </a:rPr>
              <a:t>Now, today as we're approaching it in this dark evil time... Now, I do not like to call people's names... I pray for the young man, and I pray all the time for him. But he is a instrument in the hands of the devil, and that is this man Elvis Presley. The people are gone boogie-woogie or rock-and-roll wild. The American people has gone. </a:t>
            </a:r>
            <a:r>
              <a:rPr lang="en-US" sz="3200" dirty="0">
                <a:solidFill>
                  <a:srgbClr val="FFFF00"/>
                </a:solidFill>
                <a:latin typeface="Cambria" pitchFamily="18" charset="0"/>
              </a:rPr>
              <a:t>And they're trying by that same spirit, to get the thing into the church. </a:t>
            </a:r>
            <a:r>
              <a:rPr lang="en-US" sz="3200" dirty="0">
                <a:latin typeface="Cambria" pitchFamily="18" charset="0"/>
              </a:rPr>
              <a:t>I like church music played like church music and not rock-and-roll in the church.</a:t>
            </a:r>
          </a:p>
        </p:txBody>
      </p:sp>
    </p:spTree>
    <p:extLst>
      <p:ext uri="{BB962C8B-B14F-4D97-AF65-F5344CB8AC3E}">
        <p14:creationId xmlns:p14="http://schemas.microsoft.com/office/powerpoint/2010/main" val="202727838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32931" cy="5715000"/>
          </a:xfrm>
          <a:prstGeom prst="rect">
            <a:avLst/>
          </a:prstGeom>
        </p:spPr>
      </p:pic>
      <p:sp>
        <p:nvSpPr>
          <p:cNvPr id="6" name="TextBox 5"/>
          <p:cNvSpPr txBox="1"/>
          <p:nvPr/>
        </p:nvSpPr>
        <p:spPr>
          <a:xfrm>
            <a:off x="609600" y="5562600"/>
            <a:ext cx="4224233" cy="923330"/>
          </a:xfrm>
          <a:prstGeom prst="rect">
            <a:avLst/>
          </a:prstGeom>
          <a:solidFill>
            <a:schemeClr val="tx1"/>
          </a:solidFill>
        </p:spPr>
        <p:txBody>
          <a:bodyPr wrap="none" rtlCol="0">
            <a:spAutoFit/>
          </a:bodyPr>
          <a:lstStyle/>
          <a:p>
            <a:r>
              <a:rPr lang="en-US" sz="5400" dirty="0">
                <a:solidFill>
                  <a:schemeClr val="bg1"/>
                </a:solidFill>
              </a:rPr>
              <a:t>“Under Oath”</a:t>
            </a:r>
          </a:p>
        </p:txBody>
      </p:sp>
    </p:spTree>
    <p:extLst>
      <p:ext uri="{BB962C8B-B14F-4D97-AF65-F5344CB8AC3E}">
        <p14:creationId xmlns:p14="http://schemas.microsoft.com/office/powerpoint/2010/main" val="117108543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6200"/>
            <a:ext cx="6705600" cy="6705600"/>
          </a:xfrm>
          <a:prstGeom prst="rect">
            <a:avLst/>
          </a:prstGeom>
        </p:spPr>
      </p:pic>
    </p:spTree>
    <p:extLst>
      <p:ext uri="{BB962C8B-B14F-4D97-AF65-F5344CB8AC3E}">
        <p14:creationId xmlns:p14="http://schemas.microsoft.com/office/powerpoint/2010/main" val="189070816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281940" y="44828"/>
            <a:ext cx="878586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THE.CHILDREN.OF.ISRAEL</a:t>
            </a:r>
            <a:endParaRPr kumimoji="0" lang="en-US" sz="20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53    </a:t>
            </a:r>
            <a:r>
              <a:rPr kumimoji="0" lang="en-US" sz="3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God is not pleased with the way people are doing, the people in this lukewarm condition; get in or get out… If I do anything different and live the life of that, I'd be afraid to walk before those demons and powers.</a:t>
            </a:r>
            <a:endParaRPr kumimoji="0" lang="en-US" sz="32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54 You serve God with reverence in your heart, pure, holy love for Him. Walk every day in that mood of love all the time. Do good to others, and do good charitable deeds, love God, worship Him</a:t>
            </a:r>
            <a:r>
              <a:rPr lang="en-US" sz="3200" dirty="0">
                <a:latin typeface="Cambria" pitchFamily="18" charset="0"/>
                <a:ea typeface="Calibri" pitchFamily="34" charset="0"/>
                <a:cs typeface="Times New Roman" pitchFamily="18" charset="0"/>
              </a:rPr>
              <a:t>:</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that's the way you're supposed to live. And treat your neighbor as yourself. </a:t>
            </a:r>
          </a:p>
          <a:p>
            <a:pPr lvl="0" indent="457200" algn="r" eaLnBrk="0" fontAlgn="base" hangingPunct="0">
              <a:spcBef>
                <a:spcPct val="0"/>
              </a:spcBef>
              <a:spcAft>
                <a:spcPct val="0"/>
              </a:spcAft>
            </a:pPr>
            <a:r>
              <a:rPr lang="en-US" sz="2800" b="1" dirty="0">
                <a:latin typeface="Cambria" pitchFamily="18" charset="0"/>
                <a:ea typeface="Calibri" pitchFamily="34" charset="0"/>
                <a:cs typeface="Times New Roman" pitchFamily="18" charset="0"/>
              </a:rPr>
              <a:t>47-1123</a:t>
            </a:r>
            <a:endParaRPr kumimoji="0" lang="en-US" sz="28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24</a:t>
            </a:fld>
            <a:endParaRPr lang="en-US"/>
          </a:p>
        </p:txBody>
      </p:sp>
    </p:spTree>
    <p:extLst>
      <p:ext uri="{BB962C8B-B14F-4D97-AF65-F5344CB8AC3E}">
        <p14:creationId xmlns:p14="http://schemas.microsoft.com/office/powerpoint/2010/main" val="66872679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25</a:t>
            </a:fld>
            <a:endParaRPr lang="en-US"/>
          </a:p>
        </p:txBody>
      </p:sp>
      <p:sp>
        <p:nvSpPr>
          <p:cNvPr id="5" name="Rectangle 4"/>
          <p:cNvSpPr/>
          <p:nvPr/>
        </p:nvSpPr>
        <p:spPr>
          <a:xfrm>
            <a:off x="240030" y="228600"/>
            <a:ext cx="8522970" cy="5970865"/>
          </a:xfrm>
          <a:prstGeom prst="rect">
            <a:avLst/>
          </a:prstGeom>
        </p:spPr>
        <p:txBody>
          <a:bodyPr wrap="square">
            <a:spAutoFit/>
          </a:bodyPr>
          <a:lstStyle/>
          <a:p>
            <a:r>
              <a:rPr lang="en-US" sz="4800" b="1" dirty="0">
                <a:solidFill>
                  <a:srgbClr val="FFFF00"/>
                </a:solidFill>
                <a:latin typeface="Cambria" pitchFamily="18" charset="0"/>
              </a:rPr>
              <a:t>Principle 3</a:t>
            </a:r>
          </a:p>
          <a:p>
            <a:r>
              <a:rPr lang="en-US" sz="3200" dirty="0">
                <a:latin typeface="Cambria" pitchFamily="18" charset="0"/>
              </a:rPr>
              <a:t>True Christian Music lyrics and music should be clear, not vague, deceptive, or mixed up. </a:t>
            </a:r>
          </a:p>
          <a:p>
            <a:endParaRPr lang="en-US" sz="3200" dirty="0">
              <a:latin typeface="Cambria" pitchFamily="18" charset="0"/>
            </a:endParaRPr>
          </a:p>
          <a:p>
            <a:r>
              <a:rPr lang="en-US" sz="4000" b="1" dirty="0">
                <a:latin typeface="Cambria" pitchFamily="18" charset="0"/>
              </a:rPr>
              <a:t>I CORINTHIANS 14:7-8</a:t>
            </a:r>
          </a:p>
          <a:p>
            <a:r>
              <a:rPr lang="en-US" sz="3200" dirty="0">
                <a:latin typeface="Cambria" pitchFamily="18" charset="0"/>
              </a:rPr>
              <a:t>	</a:t>
            </a:r>
            <a:r>
              <a:rPr lang="en-US" sz="3200" i="1" dirty="0">
                <a:latin typeface="Cambria" pitchFamily="18" charset="0"/>
              </a:rPr>
              <a:t>7 And even things without life giving sound, whether pipe or harp, except they give a distinction in the sounds, how shall it be known what is piped or harped? 8 For if the trumpet give an uncertain sound, who shall prepare himself to the battle? </a:t>
            </a:r>
          </a:p>
        </p:txBody>
      </p:sp>
    </p:spTree>
    <p:extLst>
      <p:ext uri="{BB962C8B-B14F-4D97-AF65-F5344CB8AC3E}">
        <p14:creationId xmlns:p14="http://schemas.microsoft.com/office/powerpoint/2010/main" val="47951803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26</a:t>
            </a:fld>
            <a:endParaRPr lang="en-US"/>
          </a:p>
        </p:txBody>
      </p:sp>
      <p:sp>
        <p:nvSpPr>
          <p:cNvPr id="5" name="Rectangle 1"/>
          <p:cNvSpPr>
            <a:spLocks noChangeArrowheads="1"/>
          </p:cNvSpPr>
          <p:nvPr/>
        </p:nvSpPr>
        <p:spPr bwMode="auto">
          <a:xfrm>
            <a:off x="247593" y="212764"/>
            <a:ext cx="864881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Times New Roman" pitchFamily="18" charset="0"/>
                <a:cs typeface="Tahoma" pitchFamily="34" charset="0"/>
              </a:rPr>
              <a:t>BY.FAITH.MOSES</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cs typeface="Tahoma" pitchFamily="34"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The other day, coming down the road, I turned on my radio… I kept listening. I had to take nearly the song through, before I could tell whether it was, absolutely, a religious song, or the devil is trying to bring down the things of God to the level of the world. You can't do that…</a:t>
            </a:r>
            <a:endParaRPr kumimoji="0" lang="en-US" sz="2800" b="0" i="0" u="none" strike="noStrike" cap="none" normalizeH="0" baseline="0" dirty="0">
              <a:ln>
                <a:noFill/>
              </a:ln>
              <a:solidFill>
                <a:schemeClr val="tx1"/>
              </a:solidFill>
              <a:effectLst/>
              <a:latin typeface="Cambr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I don't care how many albums Elvis writes, of all the good religious songs, he's still possessed of the devil. He's sent more children to hell</a:t>
            </a:r>
            <a:r>
              <a:rPr lang="en-US" sz="2800" dirty="0">
                <a:latin typeface="Cambria" pitchFamily="18" charset="0"/>
                <a:ea typeface="Times New Roman" pitchFamily="18" charset="0"/>
                <a:cs typeface="Tahoma" pitchFamily="34" charset="0"/>
              </a:rPr>
              <a:t>..</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Pat Boone and the rest of them, even belong to the Church of Christ, Elvis Presley</a:t>
            </a:r>
            <a:r>
              <a:rPr lang="en-US" sz="2800" dirty="0">
                <a:latin typeface="Cambria" pitchFamily="18" charset="0"/>
                <a:ea typeface="Times New Roman" pitchFamily="18" charset="0"/>
                <a:cs typeface="Tahoma" pitchFamily="34" charset="0"/>
              </a:rPr>
              <a:t>: </a:t>
            </a:r>
            <a:r>
              <a:rPr kumimoji="0" lang="en-US" sz="28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Pentecostals are Judas Iscariot in the form of those men.</a:t>
            </a:r>
          </a:p>
          <a:p>
            <a:pPr lvl="0" algn="r" eaLnBrk="0" fontAlgn="base" hangingPunct="0">
              <a:spcBef>
                <a:spcPct val="0"/>
              </a:spcBef>
              <a:spcAft>
                <a:spcPct val="0"/>
              </a:spcAft>
            </a:pPr>
            <a:r>
              <a:rPr lang="en-US" sz="2800" dirty="0">
                <a:latin typeface="Cambria" pitchFamily="18" charset="0"/>
                <a:ea typeface="Times New Roman" pitchFamily="18" charset="0"/>
                <a:cs typeface="Tahoma" pitchFamily="34" charset="0"/>
              </a:rPr>
              <a:t> 1958 </a:t>
            </a:r>
            <a:endParaRPr kumimoji="0" lang="en-US" sz="280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17828305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27</a:t>
            </a:fld>
            <a:endParaRPr lang="en-US"/>
          </a:p>
        </p:txBody>
      </p:sp>
      <p:sp>
        <p:nvSpPr>
          <p:cNvPr id="5" name="Rectangle 1"/>
          <p:cNvSpPr>
            <a:spLocks noChangeArrowheads="1"/>
          </p:cNvSpPr>
          <p:nvPr/>
        </p:nvSpPr>
        <p:spPr bwMode="auto">
          <a:xfrm>
            <a:off x="274320" y="94039"/>
            <a:ext cx="868299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rgbClr val="FFFF00"/>
                </a:solidFill>
                <a:effectLst/>
                <a:latin typeface="Cambria" pitchFamily="18" charset="0"/>
                <a:ea typeface="Times New Roman" pitchFamily="18" charset="0"/>
                <a:cs typeface="Tahoma" pitchFamily="34" charset="0"/>
              </a:rPr>
              <a:t>Principle 4</a:t>
            </a: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a:latin typeface="Cambria" pitchFamily="18" charset="0"/>
                <a:ea typeface="Times New Roman" pitchFamily="18" charset="0"/>
                <a:cs typeface="Tahoma" pitchFamily="34" charset="0"/>
              </a:rPr>
              <a:t>	</a:t>
            </a:r>
            <a:r>
              <a:rPr lang="en-US" sz="3200" dirty="0">
                <a:latin typeface="Cambria" pitchFamily="18" charset="0"/>
                <a:ea typeface="Times New Roman" pitchFamily="18" charset="0"/>
                <a:cs typeface="Tahoma" pitchFamily="34" charset="0"/>
              </a:rPr>
              <a:t>True Christian Music</a:t>
            </a:r>
            <a:r>
              <a:rPr kumimoji="0" lang="en-US" sz="3200" b="0" i="0" u="none" strike="noStrike" cap="none" normalizeH="0" baseline="0" dirty="0">
                <a:ln>
                  <a:noFill/>
                </a:ln>
                <a:solidFill>
                  <a:schemeClr val="tx1"/>
                </a:solidFill>
                <a:effectLst/>
                <a:latin typeface="Cambria" pitchFamily="18" charset="0"/>
                <a:ea typeface="Times New Roman" pitchFamily="18" charset="0"/>
                <a:cs typeface="Tahoma" pitchFamily="34" charset="0"/>
              </a:rPr>
              <a:t> should emphasize the message of the song, not the music, beat, or the singer’s talent.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latin typeface="Cambria" pitchFamily="18" charset="0"/>
              <a:cs typeface="Tahoma" pitchFamily="34" charset="0"/>
            </a:endParaRPr>
          </a:p>
          <a:p>
            <a:pPr lvl="0" fontAlgn="base">
              <a:spcBef>
                <a:spcPct val="0"/>
              </a:spcBef>
              <a:spcAft>
                <a:spcPct val="0"/>
              </a:spcAft>
            </a:pPr>
            <a:r>
              <a:rPr lang="en-US" sz="3600" b="1" dirty="0">
                <a:latin typeface="Cambria" pitchFamily="18" charset="0"/>
                <a:cs typeface="Arial" pitchFamily="34" charset="0"/>
              </a:rPr>
              <a:t>PSALM 66:1-2</a:t>
            </a:r>
          </a:p>
          <a:p>
            <a:pPr lvl="0" fontAlgn="base">
              <a:spcBef>
                <a:spcPct val="0"/>
              </a:spcBef>
              <a:spcAft>
                <a:spcPct val="0"/>
              </a:spcAft>
            </a:pPr>
            <a:r>
              <a:rPr lang="en-US" sz="3600" dirty="0">
                <a:latin typeface="Cambria" pitchFamily="18" charset="0"/>
                <a:cs typeface="Arial" pitchFamily="34" charset="0"/>
              </a:rPr>
              <a:t>	</a:t>
            </a:r>
            <a:r>
              <a:rPr lang="en-US" sz="3600" i="1" dirty="0">
                <a:latin typeface="Cambria" pitchFamily="18" charset="0"/>
                <a:cs typeface="Arial" pitchFamily="34" charset="0"/>
              </a:rPr>
              <a:t>1 To the chief Musician: Make a joyful noise unto God, all ye lands: 2  Sing forth the </a:t>
            </a:r>
            <a:r>
              <a:rPr lang="en-US" sz="3600" i="1" dirty="0" err="1">
                <a:latin typeface="Cambria" pitchFamily="18" charset="0"/>
                <a:cs typeface="Arial" pitchFamily="34" charset="0"/>
              </a:rPr>
              <a:t>honour</a:t>
            </a:r>
            <a:r>
              <a:rPr lang="en-US" sz="3600" i="1" dirty="0">
                <a:latin typeface="Cambria" pitchFamily="18" charset="0"/>
                <a:cs typeface="Arial" pitchFamily="34" charset="0"/>
              </a:rPr>
              <a:t> of his name: make his praise glorious.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Cambria" pitchFamily="18" charset="0"/>
              <a:cs typeface="Arial" pitchFamily="34" charset="0"/>
            </a:endParaRPr>
          </a:p>
        </p:txBody>
      </p:sp>
    </p:spTree>
    <p:extLst>
      <p:ext uri="{BB962C8B-B14F-4D97-AF65-F5344CB8AC3E}">
        <p14:creationId xmlns:p14="http://schemas.microsoft.com/office/powerpoint/2010/main" val="101162221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28</a:t>
            </a:fld>
            <a:endParaRPr lang="en-US"/>
          </a:p>
        </p:txBody>
      </p:sp>
      <p:sp>
        <p:nvSpPr>
          <p:cNvPr id="5" name="Rectangle 4"/>
          <p:cNvSpPr/>
          <p:nvPr/>
        </p:nvSpPr>
        <p:spPr>
          <a:xfrm>
            <a:off x="194310" y="136524"/>
            <a:ext cx="8755380" cy="6370975"/>
          </a:xfrm>
          <a:prstGeom prst="rect">
            <a:avLst/>
          </a:prstGeom>
        </p:spPr>
        <p:txBody>
          <a:bodyPr wrap="square">
            <a:spAutoFit/>
          </a:bodyPr>
          <a:lstStyle/>
          <a:p>
            <a:pPr lvl="0" eaLnBrk="0" fontAlgn="base" hangingPunct="0">
              <a:spcBef>
                <a:spcPct val="0"/>
              </a:spcBef>
              <a:spcAft>
                <a:spcPct val="0"/>
              </a:spcAft>
            </a:pPr>
            <a:r>
              <a:rPr lang="en-US" sz="4000" b="1" dirty="0">
                <a:latin typeface="Cambria" pitchFamily="18" charset="0"/>
                <a:ea typeface="Times New Roman" pitchFamily="18" charset="0"/>
                <a:cs typeface="Tahoma" pitchFamily="34" charset="0"/>
              </a:rPr>
              <a:t>THIRST</a:t>
            </a:r>
          </a:p>
          <a:p>
            <a:pPr lvl="0" eaLnBrk="0" fontAlgn="base" hangingPunct="0">
              <a:spcBef>
                <a:spcPct val="0"/>
              </a:spcBef>
              <a:spcAft>
                <a:spcPct val="0"/>
              </a:spcAft>
            </a:pPr>
            <a:r>
              <a:rPr lang="en-US" sz="3200" dirty="0">
                <a:latin typeface="Cambria" pitchFamily="18" charset="0"/>
                <a:ea typeface="Times New Roman" pitchFamily="18" charset="0"/>
                <a:cs typeface="Tahoma" pitchFamily="34" charset="0"/>
              </a:rPr>
              <a:t>	</a:t>
            </a:r>
            <a:r>
              <a:rPr lang="en-US" sz="2800" dirty="0">
                <a:latin typeface="Cambria" pitchFamily="18" charset="0"/>
                <a:ea typeface="Times New Roman" pitchFamily="18" charset="0"/>
                <a:cs typeface="Tahoma" pitchFamily="34" charset="0"/>
              </a:rPr>
              <a:t>My daughter called me… said, "we're going to have a religious program on." It was a singing, hymn singing, and there was some little Ricky reading it up there. And if I ever seen a sacrilegious movement, it was that, looked more like it was a </a:t>
            </a:r>
            <a:r>
              <a:rPr lang="en-US" sz="2800" b="1" dirty="0">
                <a:latin typeface="Cambria" pitchFamily="18" charset="0"/>
                <a:ea typeface="Times New Roman" pitchFamily="18" charset="0"/>
                <a:cs typeface="Tahoma" pitchFamily="34" charset="0"/>
              </a:rPr>
              <a:t>floor show</a:t>
            </a:r>
            <a:r>
              <a:rPr lang="en-US" sz="2800" dirty="0">
                <a:latin typeface="Cambria" pitchFamily="18" charset="0"/>
                <a:ea typeface="Times New Roman" pitchFamily="18" charset="0"/>
                <a:cs typeface="Tahoma" pitchFamily="34" charset="0"/>
              </a:rPr>
              <a:t>. Supposed to be an Indian tribe, and they were carrying on, jump up and box at one another.</a:t>
            </a:r>
            <a:endParaRPr lang="en-US" sz="2800" dirty="0">
              <a:latin typeface="Cambria" pitchFamily="18" charset="0"/>
              <a:cs typeface="Arial" pitchFamily="34" charset="0"/>
            </a:endParaRPr>
          </a:p>
          <a:p>
            <a:pPr lvl="0" eaLnBrk="0" fontAlgn="base" hangingPunct="0">
              <a:spcBef>
                <a:spcPct val="0"/>
              </a:spcBef>
              <a:spcAft>
                <a:spcPct val="0"/>
              </a:spcAft>
            </a:pPr>
            <a:r>
              <a:rPr lang="en-US" sz="2800" dirty="0">
                <a:latin typeface="Cambria" pitchFamily="18" charset="0"/>
                <a:ea typeface="Times New Roman" pitchFamily="18" charset="0"/>
                <a:cs typeface="Tahoma" pitchFamily="34" charset="0"/>
              </a:rPr>
              <a:t>	Why, what's went with the sincerity? Where is those old fashion hymns we used to sing, and rejoice in the Spirit of God, and tears roll down our cheeks? And now we try to hold our breath until we </a:t>
            </a:r>
            <a:r>
              <a:rPr lang="en-US" sz="2800" dirty="0" err="1">
                <a:latin typeface="Cambria" pitchFamily="18" charset="0"/>
                <a:ea typeface="Times New Roman" pitchFamily="18" charset="0"/>
                <a:cs typeface="Tahoma" pitchFamily="34" charset="0"/>
              </a:rPr>
              <a:t>ain't</a:t>
            </a:r>
            <a:r>
              <a:rPr lang="en-US" sz="2800" dirty="0">
                <a:latin typeface="Cambria" pitchFamily="18" charset="0"/>
                <a:ea typeface="Times New Roman" pitchFamily="18" charset="0"/>
                <a:cs typeface="Tahoma" pitchFamily="34" charset="0"/>
              </a:rPr>
              <a:t> got enough breath in us…</a:t>
            </a:r>
            <a:r>
              <a:rPr lang="en-US" sz="2800" b="1" dirty="0">
                <a:latin typeface="Cambria" pitchFamily="18" charset="0"/>
                <a:ea typeface="Times New Roman" pitchFamily="18" charset="0"/>
                <a:cs typeface="Tahoma" pitchFamily="34" charset="0"/>
              </a:rPr>
              <a:t> try to show that we're some sort of a singer.</a:t>
            </a:r>
            <a:r>
              <a:rPr lang="en-US" sz="2800" dirty="0">
                <a:latin typeface="Cambria" pitchFamily="18" charset="0"/>
                <a:ea typeface="Times New Roman" pitchFamily="18" charset="0"/>
                <a:cs typeface="Tahoma" pitchFamily="34" charset="0"/>
              </a:rPr>
              <a:t> We've copied that off of Hollywood…</a:t>
            </a:r>
            <a:endParaRPr lang="en-US" sz="2800" dirty="0">
              <a:latin typeface="Cambria" pitchFamily="18" charset="0"/>
              <a:cs typeface="Arial" pitchFamily="34" charset="0"/>
            </a:endParaRPr>
          </a:p>
        </p:txBody>
      </p:sp>
    </p:spTree>
    <p:extLst>
      <p:ext uri="{BB962C8B-B14F-4D97-AF65-F5344CB8AC3E}">
        <p14:creationId xmlns:p14="http://schemas.microsoft.com/office/powerpoint/2010/main" val="21307417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29</a:t>
            </a:fld>
            <a:endParaRPr lang="en-US"/>
          </a:p>
        </p:txBody>
      </p:sp>
      <p:sp>
        <p:nvSpPr>
          <p:cNvPr id="5" name="Rectangle 4"/>
          <p:cNvSpPr/>
          <p:nvPr/>
        </p:nvSpPr>
        <p:spPr>
          <a:xfrm>
            <a:off x="262890" y="136524"/>
            <a:ext cx="8561070" cy="5693866"/>
          </a:xfrm>
          <a:prstGeom prst="rect">
            <a:avLst/>
          </a:prstGeom>
        </p:spPr>
        <p:txBody>
          <a:bodyPr wrap="square">
            <a:spAutoFit/>
          </a:bodyPr>
          <a:lstStyle/>
          <a:p>
            <a:r>
              <a:rPr lang="en-US" sz="4400" b="1" dirty="0">
                <a:solidFill>
                  <a:srgbClr val="FFFF00"/>
                </a:solidFill>
                <a:latin typeface="Cambria" pitchFamily="18" charset="0"/>
              </a:rPr>
              <a:t>Principle 5</a:t>
            </a:r>
          </a:p>
          <a:p>
            <a:r>
              <a:rPr lang="en-US" sz="2400" dirty="0">
                <a:latin typeface="Cambria" pitchFamily="18" charset="0"/>
              </a:rPr>
              <a:t>	</a:t>
            </a:r>
            <a:r>
              <a:rPr lang="en-US" sz="2800" dirty="0">
                <a:latin typeface="Cambria" pitchFamily="18" charset="0"/>
              </a:rPr>
              <a:t>True Christian Music should feed your soul and refresh your spirit, not feed the flesh and excite lust. </a:t>
            </a:r>
          </a:p>
          <a:p>
            <a:endParaRPr lang="en-US" sz="3200" b="1" dirty="0">
              <a:latin typeface="Cambria" pitchFamily="18" charset="0"/>
            </a:endParaRPr>
          </a:p>
          <a:p>
            <a:r>
              <a:rPr lang="en-US" sz="3200" b="1" dirty="0">
                <a:latin typeface="Cambria" pitchFamily="18" charset="0"/>
              </a:rPr>
              <a:t>GALATIANS 5:16</a:t>
            </a:r>
            <a:endParaRPr lang="en-US" sz="2800" b="1" dirty="0">
              <a:latin typeface="Cambria" pitchFamily="18" charset="0"/>
            </a:endParaRPr>
          </a:p>
          <a:p>
            <a:r>
              <a:rPr lang="en-US" sz="2800" b="1" i="1" dirty="0">
                <a:latin typeface="Cambria" pitchFamily="18" charset="0"/>
              </a:rPr>
              <a:t>	</a:t>
            </a:r>
            <a:r>
              <a:rPr lang="en-US" sz="2800" i="1" dirty="0">
                <a:latin typeface="Cambria" pitchFamily="18" charset="0"/>
              </a:rPr>
              <a:t>This I say then, Walk in the Spirit, and ye shall not </a:t>
            </a:r>
            <a:r>
              <a:rPr lang="en-US" sz="2800" i="1" dirty="0" err="1">
                <a:latin typeface="Cambria" pitchFamily="18" charset="0"/>
              </a:rPr>
              <a:t>fulfil</a:t>
            </a:r>
            <a:r>
              <a:rPr lang="en-US" sz="2800" i="1" dirty="0">
                <a:latin typeface="Cambria" pitchFamily="18" charset="0"/>
              </a:rPr>
              <a:t> the lust of the flesh.</a:t>
            </a:r>
          </a:p>
          <a:p>
            <a:endParaRPr lang="en-US" sz="2800" dirty="0">
              <a:latin typeface="Cambria" pitchFamily="18" charset="0"/>
            </a:endParaRPr>
          </a:p>
          <a:p>
            <a:r>
              <a:rPr lang="en-US" sz="3200" b="1" dirty="0">
                <a:latin typeface="Cambria" pitchFamily="18" charset="0"/>
              </a:rPr>
              <a:t>II TIMOTHY 2:22</a:t>
            </a:r>
          </a:p>
          <a:p>
            <a:r>
              <a:rPr lang="en-US" sz="2800" i="1" dirty="0">
                <a:latin typeface="Cambria" pitchFamily="18" charset="0"/>
              </a:rPr>
              <a:t>	Flee also youthful lusts: but follow righteousness, faith, charity, peace, with them that call on the Lord out of a pure heart.</a:t>
            </a:r>
          </a:p>
        </p:txBody>
      </p:sp>
    </p:spTree>
    <p:extLst>
      <p:ext uri="{BB962C8B-B14F-4D97-AF65-F5344CB8AC3E}">
        <p14:creationId xmlns:p14="http://schemas.microsoft.com/office/powerpoint/2010/main" val="15942754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7645" y="275734"/>
            <a:ext cx="8465270" cy="6348952"/>
          </a:xfrm>
          <a:prstGeom prst="rect">
            <a:avLst/>
          </a:prstGeom>
        </p:spPr>
      </p:pic>
      <p:sp>
        <p:nvSpPr>
          <p:cNvPr id="5" name="Date Placeholder 4"/>
          <p:cNvSpPr>
            <a:spLocks noGrp="1"/>
          </p:cNvSpPr>
          <p:nvPr>
            <p:ph type="dt" sz="half" idx="10"/>
          </p:nvPr>
        </p:nvSpPr>
        <p:spPr/>
        <p:txBody>
          <a:bodyPr/>
          <a:lstStyle/>
          <a:p>
            <a:r>
              <a:rPr lang="en-US"/>
              <a:t>1/14/18</a:t>
            </a:r>
          </a:p>
        </p:txBody>
      </p:sp>
      <p:sp>
        <p:nvSpPr>
          <p:cNvPr id="6" name="Footer Placeholder 5"/>
          <p:cNvSpPr>
            <a:spLocks noGrp="1"/>
          </p:cNvSpPr>
          <p:nvPr>
            <p:ph type="ftr" sz="quarter" idx="11"/>
          </p:nvPr>
        </p:nvSpPr>
        <p:spPr/>
        <p:txBody>
          <a:bodyPr/>
          <a:lstStyle/>
          <a:p>
            <a:r>
              <a:rPr lang="en-US"/>
              <a:t>Worship 3</a:t>
            </a:r>
          </a:p>
        </p:txBody>
      </p:sp>
      <p:sp>
        <p:nvSpPr>
          <p:cNvPr id="7" name="Slide Number Placeholder 6"/>
          <p:cNvSpPr>
            <a:spLocks noGrp="1"/>
          </p:cNvSpPr>
          <p:nvPr>
            <p:ph type="sldNum" sz="quarter" idx="12"/>
          </p:nvPr>
        </p:nvSpPr>
        <p:spPr/>
        <p:txBody>
          <a:bodyPr/>
          <a:lstStyle/>
          <a:p>
            <a:fld id="{95BAE9E0-8399-F344-A8C0-0463BC4FE528}" type="slidenum">
              <a:rPr lang="en-US" smtClean="0"/>
              <a:t>3</a:t>
            </a:fld>
            <a:endParaRPr lang="en-US"/>
          </a:p>
        </p:txBody>
      </p:sp>
    </p:spTree>
    <p:extLst>
      <p:ext uri="{BB962C8B-B14F-4D97-AF65-F5344CB8AC3E}">
        <p14:creationId xmlns:p14="http://schemas.microsoft.com/office/powerpoint/2010/main" val="1582738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30</a:t>
            </a:fld>
            <a:endParaRPr lang="en-US"/>
          </a:p>
        </p:txBody>
      </p:sp>
      <p:sp>
        <p:nvSpPr>
          <p:cNvPr id="5" name="Rectangle 4"/>
          <p:cNvSpPr/>
          <p:nvPr/>
        </p:nvSpPr>
        <p:spPr>
          <a:xfrm>
            <a:off x="251460" y="136524"/>
            <a:ext cx="8816340" cy="6678751"/>
          </a:xfrm>
          <a:prstGeom prst="rect">
            <a:avLst/>
          </a:prstGeom>
        </p:spPr>
        <p:txBody>
          <a:bodyPr wrap="square">
            <a:spAutoFit/>
          </a:bodyPr>
          <a:lstStyle/>
          <a:p>
            <a:r>
              <a:rPr lang="en-US" sz="4400" b="1" dirty="0">
                <a:latin typeface="Cambria" pitchFamily="18" charset="0"/>
              </a:rPr>
              <a:t>LIFE </a:t>
            </a:r>
            <a:r>
              <a:rPr lang="en-US" sz="4000" b="1" dirty="0">
                <a:latin typeface="Cambria" pitchFamily="18" charset="0"/>
              </a:rPr>
              <a:t> </a:t>
            </a:r>
            <a:r>
              <a:rPr lang="en-US" sz="3200" dirty="0">
                <a:latin typeface="Cambria" pitchFamily="18" charset="0"/>
              </a:rPr>
              <a:t>	</a:t>
            </a:r>
          </a:p>
          <a:p>
            <a:r>
              <a:rPr lang="en-US" sz="3200" dirty="0">
                <a:latin typeface="Cambria" pitchFamily="18" charset="0"/>
              </a:rPr>
              <a:t>	I love good singing, but it's one thing I don't like is an over-trained voice, one that holds their breath just so long, till they get blue in the face. You know, they're not singing to the Lord, they're just trying to see how long they can hold their breath.</a:t>
            </a:r>
          </a:p>
          <a:p>
            <a:r>
              <a:rPr lang="en-US" sz="3200" dirty="0">
                <a:latin typeface="Cambria" pitchFamily="18" charset="0"/>
              </a:rPr>
              <a:t>	There's nothing any prettier than old fashion </a:t>
            </a:r>
            <a:r>
              <a:rPr lang="en-US" sz="3200" dirty="0" err="1">
                <a:latin typeface="Cambria" pitchFamily="18" charset="0"/>
              </a:rPr>
              <a:t>pentecostal</a:t>
            </a:r>
            <a:r>
              <a:rPr lang="en-US" sz="3200" dirty="0">
                <a:latin typeface="Cambria" pitchFamily="18" charset="0"/>
              </a:rPr>
              <a:t> singing, with the glory of God in the meeting. </a:t>
            </a:r>
            <a:r>
              <a:rPr lang="en-US" sz="3200" dirty="0">
                <a:solidFill>
                  <a:srgbClr val="FFFF00"/>
                </a:solidFill>
                <a:latin typeface="Cambria" pitchFamily="18" charset="0"/>
              </a:rPr>
              <a:t>That's real joy to my heart, and I was so glad to refresh myself in the presence of that good singing tonight.</a:t>
            </a:r>
          </a:p>
          <a:p>
            <a:pPr algn="r"/>
            <a:r>
              <a:rPr lang="en-US" sz="3200" dirty="0">
                <a:latin typeface="Cambria" pitchFamily="18" charset="0"/>
              </a:rPr>
              <a:t>1958  </a:t>
            </a:r>
          </a:p>
        </p:txBody>
      </p:sp>
    </p:spTree>
    <p:extLst>
      <p:ext uri="{BB962C8B-B14F-4D97-AF65-F5344CB8AC3E}">
        <p14:creationId xmlns:p14="http://schemas.microsoft.com/office/powerpoint/2010/main" val="15562771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31</a:t>
            </a:fld>
            <a:endParaRPr lang="en-US"/>
          </a:p>
        </p:txBody>
      </p:sp>
      <p:sp>
        <p:nvSpPr>
          <p:cNvPr id="5" name="Rectangle 4"/>
          <p:cNvSpPr/>
          <p:nvPr/>
        </p:nvSpPr>
        <p:spPr>
          <a:xfrm>
            <a:off x="205740" y="136524"/>
            <a:ext cx="8709660" cy="6740307"/>
          </a:xfrm>
          <a:prstGeom prst="rect">
            <a:avLst/>
          </a:prstGeom>
        </p:spPr>
        <p:txBody>
          <a:bodyPr wrap="square">
            <a:spAutoFit/>
          </a:bodyPr>
          <a:lstStyle/>
          <a:p>
            <a:r>
              <a:rPr lang="en-US" sz="4000" b="1" dirty="0">
                <a:latin typeface="Cambria" pitchFamily="18" charset="0"/>
              </a:rPr>
              <a:t>MARK.OF.CHRIST</a:t>
            </a:r>
          </a:p>
          <a:p>
            <a:r>
              <a:rPr lang="en-US" sz="4000" b="1" dirty="0">
                <a:latin typeface="Cambria" pitchFamily="18" charset="0"/>
              </a:rPr>
              <a:t>	</a:t>
            </a:r>
            <a:r>
              <a:rPr lang="en-US" sz="3200" dirty="0">
                <a:latin typeface="Cambria" pitchFamily="18" charset="0"/>
              </a:rPr>
              <a:t>And that guy started playing some kind of a little old silly music, like this old boogie-woogie stuff that you can't even eat in a restaurant anymore for the cause of it. That squeaky, ungodly... Oh, my. </a:t>
            </a:r>
          </a:p>
          <a:p>
            <a:r>
              <a:rPr lang="en-US" sz="3200" b="1" dirty="0">
                <a:latin typeface="Cambria" pitchFamily="18" charset="0"/>
              </a:rPr>
              <a:t>	No</a:t>
            </a:r>
            <a:r>
              <a:rPr lang="en-US" sz="3200" dirty="0">
                <a:latin typeface="Cambria" pitchFamily="18" charset="0"/>
              </a:rPr>
              <a:t> </a:t>
            </a:r>
            <a:r>
              <a:rPr lang="en-US" sz="3200" b="1" dirty="0">
                <a:latin typeface="Cambria" pitchFamily="18" charset="0"/>
              </a:rPr>
              <a:t>wonder the</a:t>
            </a:r>
            <a:r>
              <a:rPr lang="en-US" sz="3200" dirty="0">
                <a:latin typeface="Cambria" pitchFamily="18" charset="0"/>
              </a:rPr>
              <a:t> </a:t>
            </a:r>
            <a:r>
              <a:rPr lang="en-US" sz="3200" b="1" dirty="0">
                <a:latin typeface="Cambria" pitchFamily="18" charset="0"/>
              </a:rPr>
              <a:t>world's polluted</a:t>
            </a:r>
            <a:r>
              <a:rPr lang="en-US" sz="3200" dirty="0">
                <a:latin typeface="Cambria" pitchFamily="18" charset="0"/>
              </a:rPr>
              <a:t>. Their whole mind's on sex, filth, ungodly things; even preachers do it. Amen. It's a disgrace.  People call themselves with the Holy Ghost and playing them old nasty dirty tunes and things.</a:t>
            </a:r>
          </a:p>
          <a:p>
            <a:pPr algn="r"/>
            <a:r>
              <a:rPr lang="en-US" sz="3200" dirty="0">
                <a:latin typeface="Cambria" pitchFamily="18" charset="0"/>
              </a:rPr>
              <a:t>1955</a:t>
            </a:r>
          </a:p>
          <a:p>
            <a:r>
              <a:rPr lang="en-US" sz="3200" dirty="0">
                <a:latin typeface="Cambria" pitchFamily="18" charset="0"/>
              </a:rPr>
              <a:t> </a:t>
            </a:r>
          </a:p>
        </p:txBody>
      </p:sp>
    </p:spTree>
    <p:extLst>
      <p:ext uri="{BB962C8B-B14F-4D97-AF65-F5344CB8AC3E}">
        <p14:creationId xmlns:p14="http://schemas.microsoft.com/office/powerpoint/2010/main" val="12890717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32</a:t>
            </a:fld>
            <a:endParaRPr lang="en-US"/>
          </a:p>
        </p:txBody>
      </p:sp>
      <p:sp>
        <p:nvSpPr>
          <p:cNvPr id="5" name="Rectangle 4"/>
          <p:cNvSpPr/>
          <p:nvPr/>
        </p:nvSpPr>
        <p:spPr>
          <a:xfrm>
            <a:off x="342900" y="228600"/>
            <a:ext cx="8420100" cy="5447645"/>
          </a:xfrm>
          <a:prstGeom prst="rect">
            <a:avLst/>
          </a:prstGeom>
        </p:spPr>
        <p:txBody>
          <a:bodyPr wrap="square">
            <a:spAutoFit/>
          </a:bodyPr>
          <a:lstStyle/>
          <a:p>
            <a:r>
              <a:rPr lang="en-US" sz="4400" b="1" dirty="0">
                <a:solidFill>
                  <a:srgbClr val="FFFF00"/>
                </a:solidFill>
                <a:latin typeface="Cambria" pitchFamily="18" charset="0"/>
              </a:rPr>
              <a:t>Principle 6</a:t>
            </a:r>
          </a:p>
          <a:p>
            <a:r>
              <a:rPr lang="en-US" sz="3200" dirty="0">
                <a:latin typeface="Cambria" pitchFamily="18" charset="0"/>
              </a:rPr>
              <a:t>True Christian Music drives away evil spirits, never invites them. </a:t>
            </a:r>
          </a:p>
          <a:p>
            <a:endParaRPr lang="en-US" sz="4000" b="1" dirty="0">
              <a:latin typeface="Cambria" pitchFamily="18" charset="0"/>
            </a:endParaRPr>
          </a:p>
          <a:p>
            <a:r>
              <a:rPr lang="en-US" sz="4000" b="1" dirty="0">
                <a:latin typeface="Cambria" pitchFamily="18" charset="0"/>
              </a:rPr>
              <a:t>I SAMUEL 16:23</a:t>
            </a:r>
          </a:p>
          <a:p>
            <a:r>
              <a:rPr lang="en-US" sz="3200" dirty="0">
                <a:latin typeface="Cambria" pitchFamily="18" charset="0"/>
              </a:rPr>
              <a:t>	</a:t>
            </a:r>
            <a:r>
              <a:rPr lang="en-US" sz="3200" i="1" dirty="0">
                <a:latin typeface="Cambria" pitchFamily="18" charset="0"/>
              </a:rPr>
              <a:t>And it came to pass, when the evil spirit from God was upon Saul, that David took an harp, and played with his hand: so Saul was refreshed, and was well, and the evil spirit departed from him.</a:t>
            </a:r>
          </a:p>
        </p:txBody>
      </p:sp>
    </p:spTree>
    <p:extLst>
      <p:ext uri="{BB962C8B-B14F-4D97-AF65-F5344CB8AC3E}">
        <p14:creationId xmlns:p14="http://schemas.microsoft.com/office/powerpoint/2010/main" val="116072186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33</a:t>
            </a:fld>
            <a:endParaRPr lang="en-US"/>
          </a:p>
        </p:txBody>
      </p:sp>
      <p:sp>
        <p:nvSpPr>
          <p:cNvPr id="5" name="Rectangle 4"/>
          <p:cNvSpPr/>
          <p:nvPr/>
        </p:nvSpPr>
        <p:spPr>
          <a:xfrm>
            <a:off x="182880" y="136524"/>
            <a:ext cx="8709660" cy="6617196"/>
          </a:xfrm>
          <a:prstGeom prst="rect">
            <a:avLst/>
          </a:prstGeom>
        </p:spPr>
        <p:txBody>
          <a:bodyPr wrap="square">
            <a:spAutoFit/>
          </a:bodyPr>
          <a:lstStyle/>
          <a:p>
            <a:r>
              <a:rPr lang="en-US" sz="4000" b="1" dirty="0">
                <a:latin typeface="Cambria" pitchFamily="18" charset="0"/>
              </a:rPr>
              <a:t>GREAT.WARRIOR.DAVID</a:t>
            </a:r>
            <a:endParaRPr lang="en-US" sz="3200" dirty="0">
              <a:latin typeface="Cambria" pitchFamily="18" charset="0"/>
            </a:endParaRPr>
          </a:p>
          <a:p>
            <a:r>
              <a:rPr lang="en-US" sz="3200" dirty="0">
                <a:latin typeface="Cambria" pitchFamily="18" charset="0"/>
              </a:rPr>
              <a:t>	…[Saul] had backslid and went so far away from God until the Spirit had left him, and a evil spirit took His place... And Saul was all moody and in a bad humor, and kicking things around, all out of sorts like some people gets on Monday morning. </a:t>
            </a:r>
            <a:r>
              <a:rPr lang="en-US" sz="3200" dirty="0">
                <a:solidFill>
                  <a:srgbClr val="FFFF00"/>
                </a:solidFill>
                <a:latin typeface="Cambria" pitchFamily="18" charset="0"/>
              </a:rPr>
              <a:t>So he was out of sorts all the time.</a:t>
            </a:r>
            <a:r>
              <a:rPr lang="en-US" sz="3200" b="1" dirty="0">
                <a:latin typeface="Cambria" pitchFamily="18" charset="0"/>
              </a:rPr>
              <a:t> </a:t>
            </a:r>
          </a:p>
          <a:p>
            <a:r>
              <a:rPr lang="en-US" sz="3200" b="1" dirty="0">
                <a:latin typeface="Cambria" pitchFamily="18" charset="0"/>
              </a:rPr>
              <a:t>	</a:t>
            </a:r>
            <a:r>
              <a:rPr lang="en-US" sz="3200" dirty="0">
                <a:latin typeface="Cambria" pitchFamily="18" charset="0"/>
              </a:rPr>
              <a:t>Did you know that's a </a:t>
            </a:r>
            <a:r>
              <a:rPr lang="en-US" sz="3200" b="1" dirty="0">
                <a:latin typeface="Cambria" pitchFamily="18" charset="0"/>
              </a:rPr>
              <a:t>evil spirit</a:t>
            </a:r>
            <a:r>
              <a:rPr lang="en-US" sz="3200" dirty="0">
                <a:latin typeface="Cambria" pitchFamily="18" charset="0"/>
              </a:rPr>
              <a:t>? Doctors couldn't do him any good. They had a lot of doctors down there,</a:t>
            </a:r>
            <a:r>
              <a:rPr lang="en-US" sz="3200" b="1" dirty="0">
                <a:latin typeface="Cambria" pitchFamily="18" charset="0"/>
              </a:rPr>
              <a:t> </a:t>
            </a:r>
            <a:r>
              <a:rPr lang="en-US" sz="3200" dirty="0">
                <a:latin typeface="Cambria" pitchFamily="18" charset="0"/>
              </a:rPr>
              <a:t>but they couldn't help that, because it was a spiritual condition… Said, "Jesse's got a son back out there..." Yeah, he's a Divine healer. Sure he was. He healed by music…</a:t>
            </a:r>
          </a:p>
        </p:txBody>
      </p:sp>
    </p:spTree>
    <p:extLst>
      <p:ext uri="{BB962C8B-B14F-4D97-AF65-F5344CB8AC3E}">
        <p14:creationId xmlns:p14="http://schemas.microsoft.com/office/powerpoint/2010/main" val="8093810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34</a:t>
            </a:fld>
            <a:endParaRPr lang="en-US"/>
          </a:p>
        </p:txBody>
      </p:sp>
      <p:sp>
        <p:nvSpPr>
          <p:cNvPr id="5" name="Rectangle 4"/>
          <p:cNvSpPr/>
          <p:nvPr/>
        </p:nvSpPr>
        <p:spPr>
          <a:xfrm>
            <a:off x="251460" y="136524"/>
            <a:ext cx="8740140" cy="6001643"/>
          </a:xfrm>
          <a:prstGeom prst="rect">
            <a:avLst/>
          </a:prstGeom>
        </p:spPr>
        <p:txBody>
          <a:bodyPr wrap="square">
            <a:spAutoFit/>
          </a:bodyPr>
          <a:lstStyle/>
          <a:p>
            <a:r>
              <a:rPr lang="en-US" sz="3200" dirty="0">
                <a:latin typeface="Cambria" pitchFamily="18" charset="0"/>
              </a:rPr>
              <a:t>	 He had a gift of casting out evil spirits. The Holy Ghost hadn't come in those days, so he cast them out by music, playing the words of the Lord. "The Lord is my shepherd..." </a:t>
            </a:r>
            <a:r>
              <a:rPr lang="en-US" sz="3200" dirty="0">
                <a:solidFill>
                  <a:srgbClr val="FFFF00"/>
                </a:solidFill>
                <a:latin typeface="Cambria" pitchFamily="18" charset="0"/>
              </a:rPr>
              <a:t>And it disturbed the evil spirits so much that they left Saul.</a:t>
            </a:r>
          </a:p>
          <a:p>
            <a:r>
              <a:rPr lang="en-US" sz="3200" dirty="0">
                <a:latin typeface="Cambria" pitchFamily="18" charset="0"/>
              </a:rPr>
              <a:t>	Shame on you people don't believe in string music. No wonder, evil spirits never like it. They have to get away. David cast out devils by playing on his string instrument. That's what the Scripture says. And when David would begin to play, the evil spirit would leave Saul.</a:t>
            </a:r>
          </a:p>
          <a:p>
            <a:r>
              <a:rPr lang="en-US" sz="3200" dirty="0">
                <a:latin typeface="Cambria" pitchFamily="18" charset="0"/>
              </a:rPr>
              <a:t> </a:t>
            </a:r>
          </a:p>
        </p:txBody>
      </p:sp>
    </p:spTree>
    <p:extLst>
      <p:ext uri="{BB962C8B-B14F-4D97-AF65-F5344CB8AC3E}">
        <p14:creationId xmlns:p14="http://schemas.microsoft.com/office/powerpoint/2010/main" val="28503915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35</a:t>
            </a:fld>
            <a:endParaRPr lang="en-US"/>
          </a:p>
        </p:txBody>
      </p:sp>
      <p:sp>
        <p:nvSpPr>
          <p:cNvPr id="5" name="Rectangle 4"/>
          <p:cNvSpPr/>
          <p:nvPr/>
        </p:nvSpPr>
        <p:spPr>
          <a:xfrm>
            <a:off x="261257" y="136524"/>
            <a:ext cx="8592230" cy="6494085"/>
          </a:xfrm>
          <a:prstGeom prst="rect">
            <a:avLst/>
          </a:prstGeom>
        </p:spPr>
        <p:txBody>
          <a:bodyPr wrap="square">
            <a:spAutoFit/>
          </a:bodyPr>
          <a:lstStyle/>
          <a:p>
            <a:r>
              <a:rPr lang="en-US" sz="4800" b="1" dirty="0">
                <a:solidFill>
                  <a:srgbClr val="FFFF00"/>
                </a:solidFill>
                <a:latin typeface="Cambria" pitchFamily="18" charset="0"/>
              </a:rPr>
              <a:t>Principle 7</a:t>
            </a:r>
          </a:p>
          <a:p>
            <a:r>
              <a:rPr lang="en-US" sz="3600" dirty="0">
                <a:latin typeface="Cambria" pitchFamily="18" charset="0"/>
              </a:rPr>
              <a:t>True Christian Music leads you into worship and godliness, never more worldliness.</a:t>
            </a:r>
          </a:p>
          <a:p>
            <a:r>
              <a:rPr lang="en-US" sz="3600" dirty="0">
                <a:latin typeface="Cambria" pitchFamily="18" charset="0"/>
              </a:rPr>
              <a:t> </a:t>
            </a:r>
          </a:p>
          <a:p>
            <a:r>
              <a:rPr lang="en-US" sz="4400" b="1" dirty="0">
                <a:latin typeface="Cambria" pitchFamily="18" charset="0"/>
              </a:rPr>
              <a:t>I CHRONICLES 16:29</a:t>
            </a:r>
          </a:p>
          <a:p>
            <a:r>
              <a:rPr lang="en-US" sz="3600" dirty="0">
                <a:latin typeface="Cambria" pitchFamily="18" charset="0"/>
              </a:rPr>
              <a:t>	</a:t>
            </a:r>
            <a:r>
              <a:rPr lang="en-US" sz="3600" i="1" dirty="0">
                <a:latin typeface="Cambria" pitchFamily="18" charset="0"/>
              </a:rPr>
              <a:t>Give unto the LORD the glory due unto his name: bring an offering, and come before him: worship the LORD in the beauty of holiness.</a:t>
            </a:r>
          </a:p>
          <a:p>
            <a:endParaRPr lang="en-US" sz="3600" dirty="0">
              <a:latin typeface="Cambria" pitchFamily="18" charset="0"/>
            </a:endParaRPr>
          </a:p>
        </p:txBody>
      </p:sp>
    </p:spTree>
    <p:extLst>
      <p:ext uri="{BB962C8B-B14F-4D97-AF65-F5344CB8AC3E}">
        <p14:creationId xmlns:p14="http://schemas.microsoft.com/office/powerpoint/2010/main" val="98085450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D24909CE-203F-49FE-AC20-8F288F8A9EF3}" type="slidenum">
              <a:rPr lang="en-US" smtClean="0"/>
              <a:pPr/>
              <a:t>36</a:t>
            </a:fld>
            <a:endParaRPr lang="en-US"/>
          </a:p>
        </p:txBody>
      </p:sp>
      <p:sp>
        <p:nvSpPr>
          <p:cNvPr id="5" name="Rectangle 4"/>
          <p:cNvSpPr/>
          <p:nvPr/>
        </p:nvSpPr>
        <p:spPr>
          <a:xfrm>
            <a:off x="205740" y="71754"/>
            <a:ext cx="8663940" cy="6617196"/>
          </a:xfrm>
          <a:prstGeom prst="rect">
            <a:avLst/>
          </a:prstGeom>
        </p:spPr>
        <p:txBody>
          <a:bodyPr wrap="square">
            <a:spAutoFit/>
          </a:bodyPr>
          <a:lstStyle/>
          <a:p>
            <a:r>
              <a:rPr lang="en-US" sz="4000" b="1" dirty="0">
                <a:latin typeface="Cambria" pitchFamily="18" charset="0"/>
              </a:rPr>
              <a:t>DO.YOU.NOW.BELIEVE?</a:t>
            </a:r>
            <a:r>
              <a:rPr lang="en-US" sz="3200" dirty="0">
                <a:latin typeface="Cambria" pitchFamily="18" charset="0"/>
              </a:rPr>
              <a:t> </a:t>
            </a:r>
          </a:p>
          <a:p>
            <a:r>
              <a:rPr lang="en-US" sz="3200" dirty="0">
                <a:latin typeface="Cambria" pitchFamily="18" charset="0"/>
              </a:rPr>
              <a:t>	All of our songs out here, is all some kind of this old jazz music and everything, screaming out. You can't even go in a restaurant and eat without that stuff going on. It's a shame. I go in one, I see it, I turn around and go out, if I can, get away from there. No, sir. </a:t>
            </a:r>
            <a:r>
              <a:rPr lang="en-US" sz="3200" dirty="0">
                <a:solidFill>
                  <a:srgbClr val="FFFF00"/>
                </a:solidFill>
                <a:latin typeface="Cambria" pitchFamily="18" charset="0"/>
              </a:rPr>
              <a:t>That kind of stuff leads right down to destructions. </a:t>
            </a:r>
            <a:r>
              <a:rPr lang="en-US" sz="3200" dirty="0">
                <a:latin typeface="Cambria" pitchFamily="18" charset="0"/>
              </a:rPr>
              <a:t>The devil is in that thing, and it'll finally pull you into it. Shun the appearance of evil. Now, you're going to think I'm a holy-roller, sure enough. But I'm telling you, brother, I'm warning you to keep away from all things that pertains to sin.</a:t>
            </a:r>
          </a:p>
        </p:txBody>
      </p:sp>
    </p:spTree>
    <p:extLst>
      <p:ext uri="{BB962C8B-B14F-4D97-AF65-F5344CB8AC3E}">
        <p14:creationId xmlns:p14="http://schemas.microsoft.com/office/powerpoint/2010/main" val="44989349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73376" y="-38934"/>
            <a:ext cx="86161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fontAlgn="base">
              <a:spcBef>
                <a:spcPct val="0"/>
              </a:spcBef>
              <a:spcAft>
                <a:spcPct val="0"/>
              </a:spcAft>
            </a:pPr>
            <a:r>
              <a:rPr lang="en-US" sz="9600" dirty="0">
                <a:latin typeface="Bradley Hand" charset="0"/>
                <a:ea typeface="Bradley Hand" charset="0"/>
                <a:cs typeface="Bradley Hand" charset="0"/>
              </a:rPr>
              <a:t>Worship</a:t>
            </a:r>
            <a:endParaRPr lang="en-US" sz="1100" b="1" dirty="0">
              <a:latin typeface="Bradley Hand" charset="0"/>
              <a:ea typeface="Bradley Hand" charset="0"/>
              <a:cs typeface="Bradley Hand" charset="0"/>
            </a:endParaRPr>
          </a:p>
          <a:p>
            <a:pPr lvl="0" indent="457200" fontAlgn="base">
              <a:spcBef>
                <a:spcPct val="0"/>
              </a:spcBef>
              <a:spcAft>
                <a:spcPct val="0"/>
              </a:spcAft>
            </a:pPr>
            <a:r>
              <a:rPr kumimoji="0" lang="en-US" sz="11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2400" b="1" i="0" u="none" strike="noStrike" cap="none" normalizeH="0" baseline="0" dirty="0">
                <a:ln>
                  <a:noFill/>
                </a:ln>
                <a:solidFill>
                  <a:schemeClr val="tx1"/>
                </a:solidFill>
                <a:effectLst/>
                <a:latin typeface="+mj-lt"/>
                <a:ea typeface="Calibri" pitchFamily="34" charset="0"/>
                <a:cs typeface="Arial" pitchFamily="34" charset="0"/>
              </a:rPr>
              <a:t>Greek</a:t>
            </a:r>
            <a:r>
              <a:rPr lang="en-US" sz="1600" dirty="0">
                <a:latin typeface="+mj-lt"/>
              </a:rPr>
              <a:t> </a:t>
            </a:r>
            <a:r>
              <a:rPr kumimoji="0" lang="en-US" sz="2400" b="0" i="0" u="none" strike="noStrike" cap="none" normalizeH="0" baseline="0" dirty="0" err="1">
                <a:ln>
                  <a:noFill/>
                </a:ln>
                <a:solidFill>
                  <a:schemeClr val="tx1"/>
                </a:solidFill>
                <a:effectLst/>
                <a:latin typeface="+mj-lt"/>
                <a:ea typeface="Calibri" pitchFamily="34" charset="0"/>
                <a:cs typeface="Arial" pitchFamily="34" charset="0"/>
              </a:rPr>
              <a:t>proskuneo</a:t>
            </a:r>
            <a:r>
              <a:rPr kumimoji="0" lang="en-US" sz="2400" b="0" i="0" u="none" strike="noStrike" cap="none" normalizeH="0" baseline="0" dirty="0">
                <a:ln>
                  <a:noFill/>
                </a:ln>
                <a:solidFill>
                  <a:schemeClr val="tx1"/>
                </a:solidFill>
                <a:effectLst/>
                <a:latin typeface="+mj-lt"/>
                <a:ea typeface="Calibri" pitchFamily="34" charset="0"/>
                <a:cs typeface="Arial" pitchFamily="34" charset="0"/>
              </a:rPr>
              <a:t>   </a:t>
            </a:r>
          </a:p>
          <a:p>
            <a:pPr lvl="0" indent="457200" fontAlgn="base">
              <a:spcBef>
                <a:spcPct val="0"/>
              </a:spcBef>
              <a:spcAft>
                <a:spcPct val="0"/>
              </a:spcAft>
            </a:pPr>
            <a:r>
              <a:rPr lang="en-US" sz="2400" dirty="0">
                <a:latin typeface="+mj-lt"/>
                <a:ea typeface="Calibri" pitchFamily="34" charset="0"/>
                <a:cs typeface="Arial" pitchFamily="34" charset="0"/>
              </a:rPr>
              <a:t>	</a:t>
            </a:r>
            <a:r>
              <a:rPr lang="en-US" sz="2800" dirty="0">
                <a:latin typeface="Cambria" charset="0"/>
                <a:ea typeface="Cambria" charset="0"/>
                <a:cs typeface="Cambria" charset="0"/>
              </a:rPr>
              <a:t>T</a:t>
            </a:r>
            <a:r>
              <a:rPr kumimoji="0" lang="en-US" sz="2800" b="0" i="0" u="none" strike="noStrike" cap="none" normalizeH="0" baseline="0" dirty="0">
                <a:ln>
                  <a:noFill/>
                </a:ln>
                <a:solidFill>
                  <a:schemeClr val="tx1"/>
                </a:solidFill>
                <a:effectLst/>
                <a:latin typeface="Cambria" charset="0"/>
                <a:ea typeface="Cambria" charset="0"/>
                <a:cs typeface="Cambria" charset="0"/>
              </a:rPr>
              <a:t>o kiss the hand; in token of reverence; hence among the Orientals, esp. the Persians, to fall upon the knees and touch the ground with the forehead as an expression of profound reverence; in the NT by kneeling or prostration to do homage or make obeisance, whether in order to express respect or to make supplication; Homage rendered to God and the ascended Christ, to heavenly beings, and to demons.</a:t>
            </a:r>
            <a:endParaRPr kumimoji="0" lang="en-US" sz="4400" b="0" i="0" u="none" strike="noStrike" cap="none" normalizeH="0" baseline="0" dirty="0">
              <a:ln>
                <a:noFill/>
              </a:ln>
              <a:solidFill>
                <a:schemeClr val="tx1"/>
              </a:solidFill>
              <a:effectLst/>
              <a:latin typeface="Cambria" charset="0"/>
              <a:ea typeface="Cambria" charset="0"/>
              <a:cs typeface="Cambria" charset="0"/>
            </a:endParaRPr>
          </a:p>
        </p:txBody>
      </p:sp>
      <p:sp>
        <p:nvSpPr>
          <p:cNvPr id="2" name="Date Placeholder 1"/>
          <p:cNvSpPr>
            <a:spLocks noGrp="1"/>
          </p:cNvSpPr>
          <p:nvPr>
            <p:ph type="dt" sz="half" idx="10"/>
          </p:nvPr>
        </p:nvSpPr>
        <p:spPr/>
        <p:txBody>
          <a:bodyPr/>
          <a:lstStyle/>
          <a:p>
            <a:r>
              <a:rPr lang="en-US"/>
              <a:t>1/14/18</a:t>
            </a:r>
          </a:p>
        </p:txBody>
      </p:sp>
      <p:sp>
        <p:nvSpPr>
          <p:cNvPr id="3" name="Footer Placeholder 2"/>
          <p:cNvSpPr>
            <a:spLocks noGrp="1"/>
          </p:cNvSpPr>
          <p:nvPr>
            <p:ph type="ftr" sz="quarter" idx="11"/>
          </p:nvPr>
        </p:nvSpPr>
        <p:spPr/>
        <p:txBody>
          <a:bodyPr/>
          <a:lstStyle/>
          <a:p>
            <a:r>
              <a:rPr lang="en-US"/>
              <a:t>Worship 3</a:t>
            </a:r>
          </a:p>
        </p:txBody>
      </p:sp>
      <p:sp>
        <p:nvSpPr>
          <p:cNvPr id="4" name="Slide Number Placeholder 3"/>
          <p:cNvSpPr>
            <a:spLocks noGrp="1"/>
          </p:cNvSpPr>
          <p:nvPr>
            <p:ph type="sldNum" sz="quarter" idx="12"/>
          </p:nvPr>
        </p:nvSpPr>
        <p:spPr/>
        <p:txBody>
          <a:bodyPr/>
          <a:lstStyle/>
          <a:p>
            <a:fld id="{95BAE9E0-8399-F344-A8C0-0463BC4FE528}" type="slidenum">
              <a:rPr lang="en-US" smtClean="0"/>
              <a:t>4</a:t>
            </a:fld>
            <a:endParaRPr lang="en-US"/>
          </a:p>
        </p:txBody>
      </p:sp>
    </p:spTree>
    <p:extLst>
      <p:ext uri="{BB962C8B-B14F-4D97-AF65-F5344CB8AC3E}">
        <p14:creationId xmlns:p14="http://schemas.microsoft.com/office/powerpoint/2010/main" val="173345380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DB0-2D0D-46FC-BFC4-8E9A496EAEBB}"/>
              </a:ext>
            </a:extLst>
          </p:cNvPr>
          <p:cNvSpPr>
            <a:spLocks noGrp="1"/>
          </p:cNvSpPr>
          <p:nvPr>
            <p:ph type="dt" sz="half" idx="10"/>
          </p:nvPr>
        </p:nvSpPr>
        <p:spPr/>
        <p:txBody>
          <a:bodyPr/>
          <a:lstStyle/>
          <a:p>
            <a:r>
              <a:rPr lang="en-US"/>
              <a:t>1/14/18</a:t>
            </a:r>
          </a:p>
        </p:txBody>
      </p:sp>
      <p:sp>
        <p:nvSpPr>
          <p:cNvPr id="3" name="Footer Placeholder 2">
            <a:extLst>
              <a:ext uri="{FF2B5EF4-FFF2-40B4-BE49-F238E27FC236}">
                <a16:creationId xmlns:a16="http://schemas.microsoft.com/office/drawing/2014/main" id="{650BA9FF-DC50-4CBB-9D44-06E90A6A70EB}"/>
              </a:ext>
            </a:extLst>
          </p:cNvPr>
          <p:cNvSpPr>
            <a:spLocks noGrp="1"/>
          </p:cNvSpPr>
          <p:nvPr>
            <p:ph type="ftr" sz="quarter" idx="11"/>
          </p:nvPr>
        </p:nvSpPr>
        <p:spPr/>
        <p:txBody>
          <a:bodyPr/>
          <a:lstStyle/>
          <a:p>
            <a:r>
              <a:rPr lang="en-US"/>
              <a:t>Worship 3</a:t>
            </a:r>
          </a:p>
        </p:txBody>
      </p:sp>
      <p:sp>
        <p:nvSpPr>
          <p:cNvPr id="4" name="Slide Number Placeholder 3">
            <a:extLst>
              <a:ext uri="{FF2B5EF4-FFF2-40B4-BE49-F238E27FC236}">
                <a16:creationId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5</a:t>
            </a:fld>
            <a:endParaRPr lang="en-US"/>
          </a:p>
        </p:txBody>
      </p:sp>
      <p:sp>
        <p:nvSpPr>
          <p:cNvPr id="5" name="Rectangle 4">
            <a:extLst>
              <a:ext uri="{FF2B5EF4-FFF2-40B4-BE49-F238E27FC236}">
                <a16:creationId xmlns:a16="http://schemas.microsoft.com/office/drawing/2014/main" id="{16059325-C87B-42F4-B58B-52A3AE777A1A}"/>
              </a:ext>
            </a:extLst>
          </p:cNvPr>
          <p:cNvSpPr/>
          <p:nvPr/>
        </p:nvSpPr>
        <p:spPr>
          <a:xfrm>
            <a:off x="297180" y="217170"/>
            <a:ext cx="8481060" cy="513986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3539D-3913-4C16-BEFF-F86F3BA67B4C}"/>
              </a:ext>
            </a:extLst>
          </p:cNvPr>
          <p:cNvSpPr>
            <a:spLocks noGrp="1"/>
          </p:cNvSpPr>
          <p:nvPr>
            <p:ph type="dt" sz="half" idx="10"/>
          </p:nvPr>
        </p:nvSpPr>
        <p:spPr/>
        <p:txBody>
          <a:bodyPr/>
          <a:lstStyle/>
          <a:p>
            <a:r>
              <a:rPr lang="en-US"/>
              <a:t>1/14/18</a:t>
            </a:r>
          </a:p>
        </p:txBody>
      </p:sp>
      <p:sp>
        <p:nvSpPr>
          <p:cNvPr id="3" name="Footer Placeholder 2">
            <a:extLst>
              <a:ext uri="{FF2B5EF4-FFF2-40B4-BE49-F238E27FC236}">
                <a16:creationId xmlns:a16="http://schemas.microsoft.com/office/drawing/2014/main" id="{14C10304-9722-4E2A-A221-E5115B617CEB}"/>
              </a:ext>
            </a:extLst>
          </p:cNvPr>
          <p:cNvSpPr>
            <a:spLocks noGrp="1"/>
          </p:cNvSpPr>
          <p:nvPr>
            <p:ph type="ftr" sz="quarter" idx="11"/>
          </p:nvPr>
        </p:nvSpPr>
        <p:spPr/>
        <p:txBody>
          <a:bodyPr/>
          <a:lstStyle/>
          <a:p>
            <a:r>
              <a:rPr lang="en-US"/>
              <a:t>Worship 3</a:t>
            </a:r>
          </a:p>
        </p:txBody>
      </p:sp>
      <p:sp>
        <p:nvSpPr>
          <p:cNvPr id="4" name="Slide Number Placeholder 3">
            <a:extLst>
              <a:ext uri="{FF2B5EF4-FFF2-40B4-BE49-F238E27FC236}">
                <a16:creationId xmlns:a16="http://schemas.microsoft.com/office/drawing/2014/main" id="{6F71128E-5A17-485B-B79C-FC5772DFFFC9}"/>
              </a:ext>
            </a:extLst>
          </p:cNvPr>
          <p:cNvSpPr>
            <a:spLocks noGrp="1"/>
          </p:cNvSpPr>
          <p:nvPr>
            <p:ph type="sldNum" sz="quarter" idx="12"/>
          </p:nvPr>
        </p:nvSpPr>
        <p:spPr/>
        <p:txBody>
          <a:bodyPr/>
          <a:lstStyle/>
          <a:p>
            <a:fld id="{95BAE9E0-8399-F344-A8C0-0463BC4FE528}" type="slidenum">
              <a:rPr lang="en-US" smtClean="0"/>
              <a:t>6</a:t>
            </a:fld>
            <a:endParaRPr lang="en-US"/>
          </a:p>
        </p:txBody>
      </p:sp>
      <p:sp>
        <p:nvSpPr>
          <p:cNvPr id="5" name="Rectangle 4">
            <a:extLst>
              <a:ext uri="{FF2B5EF4-FFF2-40B4-BE49-F238E27FC236}">
                <a16:creationId xmlns:a16="http://schemas.microsoft.com/office/drawing/2014/main" id="{CAE58E28-8C32-4865-9D6F-C8F49AEC2CBD}"/>
              </a:ext>
            </a:extLst>
          </p:cNvPr>
          <p:cNvSpPr/>
          <p:nvPr/>
        </p:nvSpPr>
        <p:spPr>
          <a:xfrm>
            <a:off x="240030" y="136524"/>
            <a:ext cx="8675370" cy="4315640"/>
          </a:xfrm>
          <a:prstGeom prst="rect">
            <a:avLst/>
          </a:prstGeom>
        </p:spPr>
        <p:txBody>
          <a:bodyPr wrap="square">
            <a:spAutoFit/>
          </a:bodyPr>
          <a:lstStyle/>
          <a:p>
            <a:r>
              <a:rPr lang="en-US" sz="4000" b="1" dirty="0">
                <a:latin typeface="Cambria" panose="02040503050406030204" pitchFamily="18" charset="0"/>
              </a:rPr>
              <a:t>LUKE 12:13-21</a:t>
            </a:r>
          </a:p>
          <a:p>
            <a:r>
              <a:rPr lang="en-US" sz="3200" i="1" dirty="0">
                <a:latin typeface="Cambria" panose="02040503050406030204" pitchFamily="18" charset="0"/>
              </a:rPr>
              <a:t>	And one of the company said unto him, Master, speak to my brother, that he divide the inheritance with me. 14 And he said unto him, Man, who made me a judge or a divider over you? 15 And he said unto them, Take heed, and beware of covetousness: for a man's life </a:t>
            </a:r>
            <a:r>
              <a:rPr lang="en-US" sz="3200" i="1" dirty="0" err="1">
                <a:latin typeface="Cambria" panose="02040503050406030204" pitchFamily="18" charset="0"/>
              </a:rPr>
              <a:t>consisteth</a:t>
            </a:r>
            <a:r>
              <a:rPr lang="en-US" sz="3200" i="1" dirty="0">
                <a:latin typeface="Cambria" panose="02040503050406030204" pitchFamily="18" charset="0"/>
              </a:rPr>
              <a:t> not in the abundance of the things which he </a:t>
            </a:r>
            <a:r>
              <a:rPr lang="en-US" sz="3200" i="1" dirty="0" err="1">
                <a:latin typeface="Cambria" panose="02040503050406030204" pitchFamily="18" charset="0"/>
              </a:rPr>
              <a:t>possesseth</a:t>
            </a:r>
            <a:r>
              <a:rPr lang="en-US" sz="3200" i="1" dirty="0">
                <a:latin typeface="Cambria" panose="02040503050406030204" pitchFamily="18" charset="0"/>
              </a:rPr>
              <a:t>.</a:t>
            </a:r>
          </a:p>
        </p:txBody>
      </p:sp>
    </p:spTree>
    <p:extLst>
      <p:ext uri="{BB962C8B-B14F-4D97-AF65-F5344CB8AC3E}">
        <p14:creationId xmlns:p14="http://schemas.microsoft.com/office/powerpoint/2010/main" val="41409157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1FB9F-D447-4879-B1BF-6426B3C3698E}"/>
              </a:ext>
            </a:extLst>
          </p:cNvPr>
          <p:cNvSpPr>
            <a:spLocks noGrp="1"/>
          </p:cNvSpPr>
          <p:nvPr>
            <p:ph type="dt" sz="half" idx="10"/>
          </p:nvPr>
        </p:nvSpPr>
        <p:spPr/>
        <p:txBody>
          <a:bodyPr/>
          <a:lstStyle/>
          <a:p>
            <a:r>
              <a:rPr lang="en-US"/>
              <a:t>1/14/18</a:t>
            </a:r>
          </a:p>
        </p:txBody>
      </p:sp>
      <p:sp>
        <p:nvSpPr>
          <p:cNvPr id="3" name="Footer Placeholder 2">
            <a:extLst>
              <a:ext uri="{FF2B5EF4-FFF2-40B4-BE49-F238E27FC236}">
                <a16:creationId xmlns:a16="http://schemas.microsoft.com/office/drawing/2014/main" id="{3ECBBB9B-29A0-4468-AA35-6F5D5B0AD8D0}"/>
              </a:ext>
            </a:extLst>
          </p:cNvPr>
          <p:cNvSpPr>
            <a:spLocks noGrp="1"/>
          </p:cNvSpPr>
          <p:nvPr>
            <p:ph type="ftr" sz="quarter" idx="11"/>
          </p:nvPr>
        </p:nvSpPr>
        <p:spPr/>
        <p:txBody>
          <a:bodyPr/>
          <a:lstStyle/>
          <a:p>
            <a:r>
              <a:rPr lang="en-US"/>
              <a:t>Worship 3</a:t>
            </a:r>
          </a:p>
        </p:txBody>
      </p:sp>
      <p:sp>
        <p:nvSpPr>
          <p:cNvPr id="4" name="Slide Number Placeholder 3">
            <a:extLst>
              <a:ext uri="{FF2B5EF4-FFF2-40B4-BE49-F238E27FC236}">
                <a16:creationId xmlns:a16="http://schemas.microsoft.com/office/drawing/2014/main" id="{8AAC7EF4-CAF5-43B4-8238-4EE3BE601D30}"/>
              </a:ext>
            </a:extLst>
          </p:cNvPr>
          <p:cNvSpPr>
            <a:spLocks noGrp="1"/>
          </p:cNvSpPr>
          <p:nvPr>
            <p:ph type="sldNum" sz="quarter" idx="12"/>
          </p:nvPr>
        </p:nvSpPr>
        <p:spPr/>
        <p:txBody>
          <a:bodyPr/>
          <a:lstStyle/>
          <a:p>
            <a:fld id="{95BAE9E0-8399-F344-A8C0-0463BC4FE528}" type="slidenum">
              <a:rPr lang="en-US" smtClean="0"/>
              <a:t>7</a:t>
            </a:fld>
            <a:endParaRPr lang="en-US"/>
          </a:p>
        </p:txBody>
      </p:sp>
      <p:sp>
        <p:nvSpPr>
          <p:cNvPr id="5" name="Rectangle 4">
            <a:extLst>
              <a:ext uri="{FF2B5EF4-FFF2-40B4-BE49-F238E27FC236}">
                <a16:creationId xmlns:a16="http://schemas.microsoft.com/office/drawing/2014/main" id="{DF2EA576-D2B0-4C90-B595-08F29E2A4295}"/>
              </a:ext>
            </a:extLst>
          </p:cNvPr>
          <p:cNvSpPr/>
          <p:nvPr/>
        </p:nvSpPr>
        <p:spPr>
          <a:xfrm>
            <a:off x="171450" y="136524"/>
            <a:ext cx="8721090" cy="5632311"/>
          </a:xfrm>
          <a:prstGeom prst="rect">
            <a:avLst/>
          </a:prstGeom>
        </p:spPr>
        <p:txBody>
          <a:bodyPr wrap="square">
            <a:spAutoFit/>
          </a:bodyPr>
          <a:lstStyle/>
          <a:p>
            <a:r>
              <a:rPr lang="en-US" sz="4000" b="1" dirty="0">
                <a:latin typeface="Cambria" panose="02040503050406030204" pitchFamily="18" charset="0"/>
              </a:rPr>
              <a:t>THE.SECOND.COMING.OF.THE.LORD</a:t>
            </a:r>
            <a:r>
              <a:rPr lang="en-US" sz="3200" dirty="0">
                <a:latin typeface="Cambria" panose="02040503050406030204" pitchFamily="18" charset="0"/>
              </a:rPr>
              <a:t>	65 The church better be examining </a:t>
            </a:r>
            <a:r>
              <a:rPr lang="en-US" sz="3200" dirty="0" err="1">
                <a:latin typeface="Cambria" panose="02040503050406030204" pitchFamily="18" charset="0"/>
              </a:rPr>
              <a:t>theirself</a:t>
            </a:r>
            <a:r>
              <a:rPr lang="en-US" sz="3200" dirty="0">
                <a:latin typeface="Cambria" panose="02040503050406030204" pitchFamily="18" charset="0"/>
              </a:rPr>
              <a:t> by the Word of God, our purity, our loyalty, our devotion. We've become tattlers, tale-bearers, cigarette smokers, backbiters, painted-up Jezebels, everything in the calendar that the rest of the world does; the Christian church is associating in those things today till you can't hardly tell the one from the other. It's time we took inventory. </a:t>
            </a:r>
          </a:p>
          <a:p>
            <a:r>
              <a:rPr lang="en-US" sz="3200" dirty="0">
                <a:latin typeface="Cambria" panose="02040503050406030204" pitchFamily="18" charset="0"/>
              </a:rPr>
              <a:t>							57-0417</a:t>
            </a:r>
          </a:p>
        </p:txBody>
      </p:sp>
    </p:spTree>
    <p:extLst>
      <p:ext uri="{BB962C8B-B14F-4D97-AF65-F5344CB8AC3E}">
        <p14:creationId xmlns:p14="http://schemas.microsoft.com/office/powerpoint/2010/main" val="48599039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A3703-A074-4509-9688-536C90C11FFC}"/>
              </a:ext>
            </a:extLst>
          </p:cNvPr>
          <p:cNvSpPr>
            <a:spLocks noGrp="1"/>
          </p:cNvSpPr>
          <p:nvPr>
            <p:ph type="dt" sz="half" idx="10"/>
          </p:nvPr>
        </p:nvSpPr>
        <p:spPr/>
        <p:txBody>
          <a:bodyPr/>
          <a:lstStyle/>
          <a:p>
            <a:r>
              <a:rPr lang="en-US"/>
              <a:t>1/14/18</a:t>
            </a:r>
          </a:p>
        </p:txBody>
      </p:sp>
      <p:sp>
        <p:nvSpPr>
          <p:cNvPr id="3" name="Footer Placeholder 2">
            <a:extLst>
              <a:ext uri="{FF2B5EF4-FFF2-40B4-BE49-F238E27FC236}">
                <a16:creationId xmlns:a16="http://schemas.microsoft.com/office/drawing/2014/main" id="{DEF459C5-6A29-4E6A-8D69-0201963C1C50}"/>
              </a:ext>
            </a:extLst>
          </p:cNvPr>
          <p:cNvSpPr>
            <a:spLocks noGrp="1"/>
          </p:cNvSpPr>
          <p:nvPr>
            <p:ph type="ftr" sz="quarter" idx="11"/>
          </p:nvPr>
        </p:nvSpPr>
        <p:spPr/>
        <p:txBody>
          <a:bodyPr/>
          <a:lstStyle/>
          <a:p>
            <a:r>
              <a:rPr lang="en-US"/>
              <a:t>Worship 3</a:t>
            </a:r>
          </a:p>
        </p:txBody>
      </p:sp>
      <p:sp>
        <p:nvSpPr>
          <p:cNvPr id="4" name="Slide Number Placeholder 3">
            <a:extLst>
              <a:ext uri="{FF2B5EF4-FFF2-40B4-BE49-F238E27FC236}">
                <a16:creationId xmlns:a16="http://schemas.microsoft.com/office/drawing/2014/main" id="{D691188B-0D9F-4186-8057-D8651DC78172}"/>
              </a:ext>
            </a:extLst>
          </p:cNvPr>
          <p:cNvSpPr>
            <a:spLocks noGrp="1"/>
          </p:cNvSpPr>
          <p:nvPr>
            <p:ph type="sldNum" sz="quarter" idx="12"/>
          </p:nvPr>
        </p:nvSpPr>
        <p:spPr/>
        <p:txBody>
          <a:bodyPr/>
          <a:lstStyle/>
          <a:p>
            <a:fld id="{95BAE9E0-8399-F344-A8C0-0463BC4FE528}" type="slidenum">
              <a:rPr lang="en-US" smtClean="0"/>
              <a:t>8</a:t>
            </a:fld>
            <a:endParaRPr lang="en-US"/>
          </a:p>
        </p:txBody>
      </p:sp>
      <p:sp>
        <p:nvSpPr>
          <p:cNvPr id="5" name="Rectangle 4">
            <a:extLst>
              <a:ext uri="{FF2B5EF4-FFF2-40B4-BE49-F238E27FC236}">
                <a16:creationId xmlns:a16="http://schemas.microsoft.com/office/drawing/2014/main" id="{910B6B3E-3973-4935-8650-8D4285AE8BB8}"/>
              </a:ext>
            </a:extLst>
          </p:cNvPr>
          <p:cNvSpPr/>
          <p:nvPr/>
        </p:nvSpPr>
        <p:spPr>
          <a:xfrm>
            <a:off x="205740" y="56514"/>
            <a:ext cx="8686800" cy="6124754"/>
          </a:xfrm>
          <a:prstGeom prst="rect">
            <a:avLst/>
          </a:prstGeom>
        </p:spPr>
        <p:txBody>
          <a:bodyPr wrap="square">
            <a:spAutoFit/>
          </a:bodyPr>
          <a:lstStyle/>
          <a:p>
            <a:r>
              <a:rPr lang="en-US" sz="4000" b="1" spc="-150" dirty="0">
                <a:latin typeface="Cambria" panose="02040503050406030204" pitchFamily="18" charset="0"/>
              </a:rPr>
              <a:t>GOD.HIDING.HIMSELF.IN.SIMPLICITY</a:t>
            </a:r>
          </a:p>
          <a:p>
            <a:r>
              <a:rPr lang="en-US" sz="3200" dirty="0">
                <a:latin typeface="Cambria" panose="02040503050406030204" pitchFamily="18" charset="0"/>
              </a:rPr>
              <a:t>	14 I think it's our duty to make the inside right by the grace of God to be so grateful to God that... This will just not only be a beautiful building… but may everyone who comes in see the beautiful characteristic of Jesus Christ in every person that comes in.</a:t>
            </a:r>
          </a:p>
          <a:p>
            <a:r>
              <a:rPr lang="en-US" sz="3200" dirty="0">
                <a:latin typeface="Cambria" panose="02040503050406030204" pitchFamily="18" charset="0"/>
              </a:rPr>
              <a:t>	May it be a consecrated place to our Lord, a consecrated people, for no matter how beautiful the structure is, </a:t>
            </a:r>
            <a:r>
              <a:rPr lang="en-US" sz="3200" dirty="0">
                <a:solidFill>
                  <a:srgbClr val="FFFF00"/>
                </a:solidFill>
                <a:latin typeface="Cambria" panose="02040503050406030204" pitchFamily="18" charset="0"/>
              </a:rPr>
              <a:t>the beauty of the church is the character of the people. </a:t>
            </a:r>
            <a:r>
              <a:rPr lang="en-US" sz="3200" dirty="0">
                <a:latin typeface="Cambria" panose="02040503050406030204" pitchFamily="18" charset="0"/>
              </a:rPr>
              <a:t>I trust it'll always be a house of God of beauty. 			63-0317</a:t>
            </a:r>
          </a:p>
        </p:txBody>
      </p:sp>
    </p:spTree>
    <p:extLst>
      <p:ext uri="{BB962C8B-B14F-4D97-AF65-F5344CB8AC3E}">
        <p14:creationId xmlns:p14="http://schemas.microsoft.com/office/powerpoint/2010/main" val="37686323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 y="76200"/>
            <a:ext cx="8746503" cy="4770537"/>
          </a:xfrm>
          <a:prstGeom prst="rect">
            <a:avLst/>
          </a:prstGeom>
        </p:spPr>
        <p:txBody>
          <a:bodyPr wrap="square">
            <a:spAutoFit/>
          </a:bodyPr>
          <a:lstStyle/>
          <a:p>
            <a:r>
              <a:rPr lang="en-US" sz="4000" b="1" dirty="0">
                <a:latin typeface="Cambria" charset="0"/>
                <a:ea typeface="Cambria" charset="0"/>
                <a:cs typeface="Cambria" charset="0"/>
              </a:rPr>
              <a:t>EARNESTLY.CONTENDING.FOR</a:t>
            </a:r>
          </a:p>
          <a:p>
            <a:r>
              <a:rPr lang="en-US" sz="4000" b="1" dirty="0">
                <a:latin typeface="Cambria" charset="0"/>
                <a:ea typeface="Cambria" charset="0"/>
                <a:cs typeface="Cambria" charset="0"/>
              </a:rPr>
              <a:t>THE FAITH</a:t>
            </a:r>
          </a:p>
          <a:p>
            <a:r>
              <a:rPr lang="en-US" sz="3200" dirty="0">
                <a:latin typeface="Cambria" charset="0"/>
                <a:ea typeface="Cambria" charset="0"/>
                <a:cs typeface="Cambria" charset="0"/>
              </a:rPr>
              <a:t>	34  And then, after [Cain] got his sacrifice, his altar, his church, everything ready, beautiful, probably a lot more beautiful than Abel's was... But God doesn't dwell in beauty made by hands</a:t>
            </a:r>
            <a:r>
              <a:rPr lang="en-US" sz="3200" b="1" dirty="0">
                <a:latin typeface="Cambria" charset="0"/>
                <a:ea typeface="Cambria" charset="0"/>
                <a:cs typeface="Cambria" charset="0"/>
              </a:rPr>
              <a:t>. 	</a:t>
            </a:r>
            <a:r>
              <a:rPr lang="en-US" sz="3200" b="1" dirty="0">
                <a:solidFill>
                  <a:srgbClr val="FFFF00"/>
                </a:solidFill>
                <a:latin typeface="Cambria" charset="0"/>
                <a:ea typeface="Cambria" charset="0"/>
                <a:cs typeface="Cambria" charset="0"/>
              </a:rPr>
              <a:t>The beauty of holiness is where God dwells in, where the power of the Holy Spirit</a:t>
            </a:r>
            <a:r>
              <a:rPr lang="en-US" sz="3200" dirty="0">
                <a:solidFill>
                  <a:srgbClr val="FFFF00"/>
                </a:solidFill>
                <a:latin typeface="Cambria" charset="0"/>
                <a:ea typeface="Cambria" charset="0"/>
                <a:cs typeface="Cambria" charset="0"/>
              </a:rPr>
              <a:t>... </a:t>
            </a:r>
          </a:p>
          <a:p>
            <a:pPr algn="r"/>
            <a:r>
              <a:rPr lang="en-US" sz="3200" dirty="0">
                <a:latin typeface="Cambria" charset="0"/>
                <a:ea typeface="Cambria" charset="0"/>
                <a:cs typeface="Cambria" charset="0"/>
              </a:rPr>
              <a:t>53-0614</a:t>
            </a:r>
          </a:p>
        </p:txBody>
      </p:sp>
      <p:sp>
        <p:nvSpPr>
          <p:cNvPr id="3" name="Date Placeholder 2"/>
          <p:cNvSpPr>
            <a:spLocks noGrp="1"/>
          </p:cNvSpPr>
          <p:nvPr>
            <p:ph type="dt" sz="half" idx="10"/>
          </p:nvPr>
        </p:nvSpPr>
        <p:spPr/>
        <p:txBody>
          <a:bodyPr/>
          <a:lstStyle/>
          <a:p>
            <a:r>
              <a:rPr lang="en-US"/>
              <a:t>1/14/18</a:t>
            </a:r>
          </a:p>
        </p:txBody>
      </p:sp>
      <p:sp>
        <p:nvSpPr>
          <p:cNvPr id="4" name="Footer Placeholder 3"/>
          <p:cNvSpPr>
            <a:spLocks noGrp="1"/>
          </p:cNvSpPr>
          <p:nvPr>
            <p:ph type="ftr" sz="quarter" idx="11"/>
          </p:nvPr>
        </p:nvSpPr>
        <p:spPr/>
        <p:txBody>
          <a:bodyPr/>
          <a:lstStyle/>
          <a:p>
            <a:r>
              <a:rPr lang="en-US"/>
              <a:t>Worship 3</a:t>
            </a:r>
          </a:p>
        </p:txBody>
      </p:sp>
      <p:sp>
        <p:nvSpPr>
          <p:cNvPr id="5" name="Slide Number Placeholder 4"/>
          <p:cNvSpPr>
            <a:spLocks noGrp="1"/>
          </p:cNvSpPr>
          <p:nvPr>
            <p:ph type="sldNum" sz="quarter" idx="12"/>
          </p:nvPr>
        </p:nvSpPr>
        <p:spPr/>
        <p:txBody>
          <a:bodyPr/>
          <a:lstStyle/>
          <a:p>
            <a:fld id="{B1E4169B-5AB7-47FD-AE14-EBDD5102C6E5}" type="slidenum">
              <a:rPr lang="en-US" smtClean="0"/>
              <a:t>9</a:t>
            </a:fld>
            <a:endParaRPr lang="en-US"/>
          </a:p>
        </p:txBody>
      </p:sp>
    </p:spTree>
    <p:extLst>
      <p:ext uri="{BB962C8B-B14F-4D97-AF65-F5344CB8AC3E}">
        <p14:creationId xmlns:p14="http://schemas.microsoft.com/office/powerpoint/2010/main" val="119315243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4382</TotalTime>
  <Words>605</Words>
  <Application>Microsoft Office PowerPoint</Application>
  <PresentationFormat>On-screen Show (4:3)</PresentationFormat>
  <Paragraphs>256</Paragraphs>
  <Slides>36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Bradley Hand</vt:lpstr>
      <vt:lpstr>Calibri</vt:lpstr>
      <vt:lpstr>Calibri Light</vt:lpstr>
      <vt:lpstr>Cambria</vt:lpstr>
      <vt:lpstr>Footlight MT Light</vt:lpstr>
      <vt:lpstr>Tahoma</vt:lpstr>
      <vt:lpstr>Times New Roman</vt:lpstr>
      <vt:lpstr>Office Theme</vt:lpstr>
      <vt:lpstr>What is  Worship? Part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42</cp:revision>
  <dcterms:created xsi:type="dcterms:W3CDTF">2018-01-04T23:15:10Z</dcterms:created>
  <dcterms:modified xsi:type="dcterms:W3CDTF">2018-01-14T00:27:47Z</dcterms:modified>
</cp:coreProperties>
</file>