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322" r:id="rId2"/>
    <p:sldId id="349" r:id="rId3"/>
    <p:sldId id="347" r:id="rId4"/>
    <p:sldId id="348" r:id="rId5"/>
    <p:sldId id="391" r:id="rId6"/>
    <p:sldId id="327" r:id="rId7"/>
    <p:sldId id="373" r:id="rId8"/>
    <p:sldId id="316" r:id="rId9"/>
    <p:sldId id="364" r:id="rId10"/>
    <p:sldId id="370" r:id="rId11"/>
    <p:sldId id="371" r:id="rId12"/>
    <p:sldId id="394" r:id="rId13"/>
    <p:sldId id="372" r:id="rId14"/>
    <p:sldId id="350" r:id="rId15"/>
    <p:sldId id="353" r:id="rId16"/>
    <p:sldId id="352" r:id="rId17"/>
    <p:sldId id="356" r:id="rId18"/>
    <p:sldId id="354" r:id="rId19"/>
    <p:sldId id="360" r:id="rId20"/>
    <p:sldId id="351" r:id="rId21"/>
    <p:sldId id="395" r:id="rId22"/>
    <p:sldId id="392" r:id="rId23"/>
    <p:sldId id="367" r:id="rId24"/>
    <p:sldId id="374" r:id="rId25"/>
    <p:sldId id="375" r:id="rId26"/>
    <p:sldId id="396" r:id="rId27"/>
    <p:sldId id="363" r:id="rId28"/>
    <p:sldId id="393" r:id="rId29"/>
    <p:sldId id="390" r:id="rId30"/>
    <p:sldId id="377" r:id="rId31"/>
    <p:sldId id="378" r:id="rId32"/>
    <p:sldId id="379" r:id="rId33"/>
    <p:sldId id="380" r:id="rId34"/>
    <p:sldId id="383" r:id="rId35"/>
    <p:sldId id="384" r:id="rId36"/>
    <p:sldId id="385" r:id="rId37"/>
    <p:sldId id="397" r:id="rId38"/>
    <p:sldId id="398" r:id="rId39"/>
    <p:sldId id="388" r:id="rId40"/>
    <p:sldId id="389" r:id="rId41"/>
    <p:sldId id="381" r:id="rId42"/>
    <p:sldId id="387" r:id="rId43"/>
    <p:sldId id="38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57"/>
    <p:restoredTop sz="94652"/>
  </p:normalViewPr>
  <p:slideViewPr>
    <p:cSldViewPr>
      <p:cViewPr>
        <p:scale>
          <a:sx n="59" d="100"/>
          <a:sy n="59" d="100"/>
        </p:scale>
        <p:origin x="11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26B60-F48D-446D-BE8D-93015023AC3F}" type="datetimeFigureOut">
              <a:rPr lang="en-US" smtClean="0"/>
              <a:pPr/>
              <a:t>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9BE001-6985-4B66-BB5A-5262BBD69D45}" type="slidenum">
              <a:rPr lang="en-US" smtClean="0"/>
              <a:pPr/>
              <a:t>‹#›</a:t>
            </a:fld>
            <a:endParaRPr lang="en-US"/>
          </a:p>
        </p:txBody>
      </p:sp>
    </p:spTree>
    <p:extLst>
      <p:ext uri="{BB962C8B-B14F-4D97-AF65-F5344CB8AC3E}">
        <p14:creationId xmlns:p14="http://schemas.microsoft.com/office/powerpoint/2010/main" val="41211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82BB6-7030-4FDF-B251-07B82B5BC204}" type="slidenum">
              <a:rPr lang="en-US" smtClean="0"/>
              <a:t>1</a:t>
            </a:fld>
            <a:endParaRPr lang="en-US"/>
          </a:p>
        </p:txBody>
      </p:sp>
    </p:spTree>
    <p:extLst>
      <p:ext uri="{BB962C8B-B14F-4D97-AF65-F5344CB8AC3E}">
        <p14:creationId xmlns:p14="http://schemas.microsoft.com/office/powerpoint/2010/main" val="144616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82BB6-7030-4FDF-B251-07B82B5BC204}" type="slidenum">
              <a:rPr lang="en-US" smtClean="0"/>
              <a:t>5</a:t>
            </a:fld>
            <a:endParaRPr lang="en-US"/>
          </a:p>
        </p:txBody>
      </p:sp>
    </p:spTree>
    <p:extLst>
      <p:ext uri="{BB962C8B-B14F-4D97-AF65-F5344CB8AC3E}">
        <p14:creationId xmlns:p14="http://schemas.microsoft.com/office/powerpoint/2010/main" val="340953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1-14-2017</a:t>
            </a:r>
          </a:p>
        </p:txBody>
      </p:sp>
      <p:sp>
        <p:nvSpPr>
          <p:cNvPr id="5" name="Footer Placeholder 4"/>
          <p:cNvSpPr>
            <a:spLocks noGrp="1"/>
          </p:cNvSpPr>
          <p:nvPr>
            <p:ph type="ftr" sz="quarter" idx="11"/>
          </p:nvPr>
        </p:nvSpPr>
        <p:spPr/>
        <p:txBody>
          <a:bodyPr/>
          <a:lstStyle/>
          <a:p>
            <a:r>
              <a:rPr lang="en-US"/>
              <a:t>Mark of the Beast</a:t>
            </a:r>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1-14-2017</a:t>
            </a:r>
          </a:p>
        </p:txBody>
      </p:sp>
      <p:sp>
        <p:nvSpPr>
          <p:cNvPr id="5" name="Footer Placeholder 4"/>
          <p:cNvSpPr>
            <a:spLocks noGrp="1"/>
          </p:cNvSpPr>
          <p:nvPr>
            <p:ph type="ftr" sz="quarter" idx="11"/>
          </p:nvPr>
        </p:nvSpPr>
        <p:spPr/>
        <p:txBody>
          <a:bodyPr/>
          <a:lstStyle/>
          <a:p>
            <a:r>
              <a:rPr lang="en-US"/>
              <a:t>Mark of the Beast</a:t>
            </a:r>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1-14-2017</a:t>
            </a:r>
          </a:p>
        </p:txBody>
      </p:sp>
      <p:sp>
        <p:nvSpPr>
          <p:cNvPr id="5" name="Footer Placeholder 4"/>
          <p:cNvSpPr>
            <a:spLocks noGrp="1"/>
          </p:cNvSpPr>
          <p:nvPr>
            <p:ph type="ftr" sz="quarter" idx="11"/>
          </p:nvPr>
        </p:nvSpPr>
        <p:spPr/>
        <p:txBody>
          <a:bodyPr/>
          <a:lstStyle/>
          <a:p>
            <a:r>
              <a:rPr lang="en-US"/>
              <a:t>Mark of the Beast</a:t>
            </a:r>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1-14-2017</a:t>
            </a:r>
          </a:p>
        </p:txBody>
      </p:sp>
      <p:sp>
        <p:nvSpPr>
          <p:cNvPr id="5" name="Footer Placeholder 4"/>
          <p:cNvSpPr>
            <a:spLocks noGrp="1"/>
          </p:cNvSpPr>
          <p:nvPr>
            <p:ph type="ftr" sz="quarter" idx="11"/>
          </p:nvPr>
        </p:nvSpPr>
        <p:spPr/>
        <p:txBody>
          <a:bodyPr/>
          <a:lstStyle/>
          <a:p>
            <a:r>
              <a:rPr lang="en-US"/>
              <a:t>Mark of the Beast</a:t>
            </a:r>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1-14-2017</a:t>
            </a:r>
          </a:p>
        </p:txBody>
      </p:sp>
      <p:sp>
        <p:nvSpPr>
          <p:cNvPr id="5" name="Footer Placeholder 4"/>
          <p:cNvSpPr>
            <a:spLocks noGrp="1"/>
          </p:cNvSpPr>
          <p:nvPr>
            <p:ph type="ftr" sz="quarter" idx="11"/>
          </p:nvPr>
        </p:nvSpPr>
        <p:spPr/>
        <p:txBody>
          <a:bodyPr/>
          <a:lstStyle/>
          <a:p>
            <a:r>
              <a:rPr lang="en-US"/>
              <a:t>Mark of the Beast</a:t>
            </a:r>
          </a:p>
        </p:txBody>
      </p:sp>
      <p:sp>
        <p:nvSpPr>
          <p:cNvPr id="6" name="Slide Number Placeholder 5"/>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1-14-2017</a:t>
            </a:r>
          </a:p>
        </p:txBody>
      </p:sp>
      <p:sp>
        <p:nvSpPr>
          <p:cNvPr id="6" name="Footer Placeholder 5"/>
          <p:cNvSpPr>
            <a:spLocks noGrp="1"/>
          </p:cNvSpPr>
          <p:nvPr>
            <p:ph type="ftr" sz="quarter" idx="11"/>
          </p:nvPr>
        </p:nvSpPr>
        <p:spPr/>
        <p:txBody>
          <a:bodyPr/>
          <a:lstStyle/>
          <a:p>
            <a:r>
              <a:rPr lang="en-US"/>
              <a:t>Mark of the Beast</a:t>
            </a:r>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1-14-2017</a:t>
            </a:r>
          </a:p>
        </p:txBody>
      </p:sp>
      <p:sp>
        <p:nvSpPr>
          <p:cNvPr id="8" name="Footer Placeholder 7"/>
          <p:cNvSpPr>
            <a:spLocks noGrp="1"/>
          </p:cNvSpPr>
          <p:nvPr>
            <p:ph type="ftr" sz="quarter" idx="11"/>
          </p:nvPr>
        </p:nvSpPr>
        <p:spPr/>
        <p:txBody>
          <a:bodyPr/>
          <a:lstStyle/>
          <a:p>
            <a:r>
              <a:rPr lang="en-US"/>
              <a:t>Mark of the Beast</a:t>
            </a:r>
          </a:p>
        </p:txBody>
      </p:sp>
      <p:sp>
        <p:nvSpPr>
          <p:cNvPr id="9" name="Slide Number Placeholder 8"/>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1-14-2017</a:t>
            </a:r>
          </a:p>
        </p:txBody>
      </p:sp>
      <p:sp>
        <p:nvSpPr>
          <p:cNvPr id="4" name="Footer Placeholder 3"/>
          <p:cNvSpPr>
            <a:spLocks noGrp="1"/>
          </p:cNvSpPr>
          <p:nvPr>
            <p:ph type="ftr" sz="quarter" idx="11"/>
          </p:nvPr>
        </p:nvSpPr>
        <p:spPr/>
        <p:txBody>
          <a:bodyPr/>
          <a:lstStyle/>
          <a:p>
            <a:r>
              <a:rPr lang="en-US"/>
              <a:t>Mark of the Beast</a:t>
            </a:r>
          </a:p>
        </p:txBody>
      </p:sp>
      <p:sp>
        <p:nvSpPr>
          <p:cNvPr id="5" name="Slide Number Placeholder 4"/>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1-14-2017</a:t>
            </a:r>
          </a:p>
        </p:txBody>
      </p:sp>
      <p:sp>
        <p:nvSpPr>
          <p:cNvPr id="3" name="Footer Placeholder 2"/>
          <p:cNvSpPr>
            <a:spLocks noGrp="1"/>
          </p:cNvSpPr>
          <p:nvPr>
            <p:ph type="ftr" sz="quarter" idx="11"/>
          </p:nvPr>
        </p:nvSpPr>
        <p:spPr/>
        <p:txBody>
          <a:bodyPr/>
          <a:lstStyle/>
          <a:p>
            <a:r>
              <a:rPr lang="en-US"/>
              <a:t>Mark of the Beast</a:t>
            </a:r>
          </a:p>
        </p:txBody>
      </p:sp>
      <p:sp>
        <p:nvSpPr>
          <p:cNvPr id="4" name="Slide Number Placeholder 3"/>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1-14-2017</a:t>
            </a:r>
          </a:p>
        </p:txBody>
      </p:sp>
      <p:sp>
        <p:nvSpPr>
          <p:cNvPr id="6" name="Footer Placeholder 5"/>
          <p:cNvSpPr>
            <a:spLocks noGrp="1"/>
          </p:cNvSpPr>
          <p:nvPr>
            <p:ph type="ftr" sz="quarter" idx="11"/>
          </p:nvPr>
        </p:nvSpPr>
        <p:spPr/>
        <p:txBody>
          <a:bodyPr/>
          <a:lstStyle/>
          <a:p>
            <a:r>
              <a:rPr lang="en-US"/>
              <a:t>Mark of the Beast</a:t>
            </a:r>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1-14-2017</a:t>
            </a:r>
          </a:p>
        </p:txBody>
      </p:sp>
      <p:sp>
        <p:nvSpPr>
          <p:cNvPr id="6" name="Footer Placeholder 5"/>
          <p:cNvSpPr>
            <a:spLocks noGrp="1"/>
          </p:cNvSpPr>
          <p:nvPr>
            <p:ph type="ftr" sz="quarter" idx="11"/>
          </p:nvPr>
        </p:nvSpPr>
        <p:spPr/>
        <p:txBody>
          <a:bodyPr/>
          <a:lstStyle/>
          <a:p>
            <a:r>
              <a:rPr lang="en-US"/>
              <a:t>Mark of the Beast</a:t>
            </a:r>
          </a:p>
        </p:txBody>
      </p:sp>
      <p:sp>
        <p:nvSpPr>
          <p:cNvPr id="7" name="Slide Number Placeholder 6"/>
          <p:cNvSpPr>
            <a:spLocks noGrp="1"/>
          </p:cNvSpPr>
          <p:nvPr>
            <p:ph type="sldNum" sz="quarter" idx="12"/>
          </p:nvPr>
        </p:nvSpPr>
        <p:spPr/>
        <p:txBody>
          <a:bodyPr/>
          <a:lstStyle/>
          <a:p>
            <a:fld id="{2EEEBE0C-1283-4468-8F83-D642339BC5F2}"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1-14-2017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Mark of the Beast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EBE0C-1283-4468-8F83-D642339BC5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nSpc>
                <a:spcPct val="90000"/>
              </a:lnSpc>
            </a:pPr>
            <a:r>
              <a:rPr lang="en-US" sz="7300" dirty="0">
                <a:solidFill>
                  <a:schemeClr val="bg2"/>
                </a:solidFill>
                <a:latin typeface="Cambria" charset="0"/>
                <a:ea typeface="Cambria" charset="0"/>
                <a:cs typeface="Cambria" charset="0"/>
              </a:rPr>
              <a:t>What </a:t>
            </a:r>
            <a:r>
              <a:rPr lang="en-US" sz="7300" i="1" dirty="0">
                <a:solidFill>
                  <a:schemeClr val="bg2"/>
                </a:solidFill>
                <a:latin typeface="Cambria" charset="0"/>
                <a:ea typeface="Cambria" charset="0"/>
                <a:cs typeface="Cambria" charset="0"/>
              </a:rPr>
              <a:t>Do</a:t>
            </a:r>
            <a:r>
              <a:rPr lang="en-US" sz="7300" dirty="0">
                <a:solidFill>
                  <a:schemeClr val="bg2"/>
                </a:solidFill>
                <a:latin typeface="Cambria" charset="0"/>
                <a:ea typeface="Cambria" charset="0"/>
                <a:cs typeface="Cambria" charset="0"/>
              </a:rPr>
              <a:t> We Believe?</a:t>
            </a:r>
            <a:br>
              <a:rPr lang="en-US" b="1" dirty="0">
                <a:solidFill>
                  <a:schemeClr val="bg2"/>
                </a:solidFill>
                <a:latin typeface="Cambria" charset="0"/>
                <a:ea typeface="Cambria" charset="0"/>
                <a:cs typeface="Cambria" charset="0"/>
              </a:rPr>
            </a:br>
            <a:br>
              <a:rPr lang="en-US" sz="2200" i="1" dirty="0">
                <a:solidFill>
                  <a:schemeClr val="bg2"/>
                </a:solidFill>
                <a:latin typeface="Castellar" pitchFamily="18" charset="0"/>
              </a:rPr>
            </a:br>
            <a:r>
              <a:rPr lang="en-US" sz="4000" dirty="0">
                <a:solidFill>
                  <a:schemeClr val="bg2"/>
                </a:solidFill>
                <a:latin typeface="Georgia" pitchFamily="18" charset="0"/>
              </a:rPr>
              <a:t>The Mark of the Beast  13</a:t>
            </a:r>
            <a:endParaRPr lang="en-US" sz="4000" i="1" dirty="0">
              <a:solidFill>
                <a:schemeClr val="bg2"/>
              </a:solidFill>
              <a:latin typeface="Castellar" pitchFamily="18" charset="0"/>
            </a:endParaRPr>
          </a:p>
        </p:txBody>
      </p:sp>
      <p:sp>
        <p:nvSpPr>
          <p:cNvPr id="3" name="Subtitle 2"/>
          <p:cNvSpPr>
            <a:spLocks noGrp="1"/>
          </p:cNvSpPr>
          <p:nvPr>
            <p:ph type="subTitle" idx="1"/>
          </p:nvPr>
        </p:nvSpPr>
        <p:spPr>
          <a:xfrm>
            <a:off x="228600" y="5562600"/>
            <a:ext cx="8686799" cy="762000"/>
          </a:xfrm>
        </p:spPr>
        <p:txBody>
          <a:bodyPr>
            <a:noAutofit/>
          </a:bodyPr>
          <a:lstStyle/>
          <a:p>
            <a:r>
              <a:rPr lang="en-US" b="1" dirty="0">
                <a:latin typeface="Cambria" pitchFamily="18" charset="0"/>
              </a:rPr>
              <a:t>ROMANS 3:23</a:t>
            </a:r>
            <a:endParaRPr lang="en-US" dirty="0">
              <a:latin typeface="Cambria" pitchFamily="18" charset="0"/>
            </a:endParaRPr>
          </a:p>
          <a:p>
            <a:r>
              <a:rPr lang="en-US" sz="2400" i="1" dirty="0">
                <a:latin typeface="Cambria" pitchFamily="18" charset="0"/>
              </a:rPr>
              <a:t>   </a:t>
            </a:r>
            <a:r>
              <a:rPr lang="en-US" sz="2800" i="1" dirty="0">
                <a:latin typeface="Cambria" pitchFamily="18" charset="0"/>
              </a:rPr>
              <a:t>For all have sinned, and come short of the glory of God;</a:t>
            </a:r>
            <a:endParaRPr lang="en-US" sz="2800" dirty="0">
              <a:latin typeface="Cambria" pitchFamily="18" charset="0"/>
            </a:endParaRPr>
          </a:p>
          <a:p>
            <a:endParaRPr lang="en-US" sz="2400" dirty="0">
              <a:latin typeface="Cambria" pitchFamily="18" charset="0"/>
            </a:endParaRPr>
          </a:p>
        </p:txBody>
      </p:sp>
    </p:spTree>
    <p:extLst>
      <p:ext uri="{BB962C8B-B14F-4D97-AF65-F5344CB8AC3E}">
        <p14:creationId xmlns:p14="http://schemas.microsoft.com/office/powerpoint/2010/main" val="9233749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1D2AF-4F5A-4DF0-9781-0021B487014F}"/>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0A87B4E8-1544-4766-8F79-E96C6993C9C7}"/>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DDE93CBE-4590-4CFF-B965-E118F8B4F8F3}"/>
              </a:ext>
            </a:extLst>
          </p:cNvPr>
          <p:cNvSpPr>
            <a:spLocks noGrp="1"/>
          </p:cNvSpPr>
          <p:nvPr>
            <p:ph type="sldNum" sz="quarter" idx="12"/>
          </p:nvPr>
        </p:nvSpPr>
        <p:spPr/>
        <p:txBody>
          <a:bodyPr/>
          <a:lstStyle/>
          <a:p>
            <a:fld id="{2EEEBE0C-1283-4468-8F83-D642339BC5F2}" type="slidenum">
              <a:rPr lang="en-US" smtClean="0"/>
              <a:pPr/>
              <a:t>10</a:t>
            </a:fld>
            <a:endParaRPr lang="en-US"/>
          </a:p>
        </p:txBody>
      </p:sp>
      <p:sp>
        <p:nvSpPr>
          <p:cNvPr id="5" name="Rectangle 4">
            <a:extLst>
              <a:ext uri="{FF2B5EF4-FFF2-40B4-BE49-F238E27FC236}">
                <a16:creationId xmlns:a16="http://schemas.microsoft.com/office/drawing/2014/main" id="{EB9EC3CB-86FF-4386-ADB0-A33EEA985BCF}"/>
              </a:ext>
            </a:extLst>
          </p:cNvPr>
          <p:cNvSpPr/>
          <p:nvPr/>
        </p:nvSpPr>
        <p:spPr>
          <a:xfrm>
            <a:off x="228600" y="0"/>
            <a:ext cx="8686800" cy="6278642"/>
          </a:xfrm>
          <a:prstGeom prst="rect">
            <a:avLst/>
          </a:prstGeom>
        </p:spPr>
        <p:txBody>
          <a:bodyPr wrap="square">
            <a:spAutoFit/>
          </a:bodyPr>
          <a:lstStyle/>
          <a:p>
            <a:r>
              <a:rPr lang="en-US" sz="4000" b="1" dirty="0"/>
              <a:t>REVELATION 13:15-18</a:t>
            </a:r>
          </a:p>
          <a:p>
            <a:r>
              <a:rPr lang="en-US" sz="3200" dirty="0"/>
              <a:t>	</a:t>
            </a:r>
            <a:r>
              <a:rPr lang="en-US" sz="3000" i="1" dirty="0"/>
              <a:t>And he had power to give life unto the image of the beast, that the image of the beast should both speak, and cause that as many as would not worship the image of the beast should be killed. 16 And he </a:t>
            </a:r>
            <a:r>
              <a:rPr lang="en-US" sz="3000" i="1" dirty="0" err="1"/>
              <a:t>causeth</a:t>
            </a:r>
            <a:r>
              <a:rPr lang="en-US" sz="3000" i="1" dirty="0"/>
              <a:t> all, both small and great, rich and poor, free and bond, to receive a mark in their right hand, or in their foreheads: 17 And that no man might buy or sell, save he that had the mark, or the name of the beast, or the number of his name. 18 Here is wisdom. Let him that hath understanding count the number of the beast: for it is the number of a man; and his number is Six hundred threescore and six. </a:t>
            </a:r>
          </a:p>
        </p:txBody>
      </p:sp>
    </p:spTree>
    <p:extLst>
      <p:ext uri="{BB962C8B-B14F-4D97-AF65-F5344CB8AC3E}">
        <p14:creationId xmlns:p14="http://schemas.microsoft.com/office/powerpoint/2010/main" val="81276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53D17-F2C9-4403-8725-2170901E7020}"/>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11AADA12-0419-497A-923F-5A057F3F571B}"/>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38952295-6488-403D-AA66-06F012C17E78}"/>
              </a:ext>
            </a:extLst>
          </p:cNvPr>
          <p:cNvSpPr>
            <a:spLocks noGrp="1"/>
          </p:cNvSpPr>
          <p:nvPr>
            <p:ph type="sldNum" sz="quarter" idx="12"/>
          </p:nvPr>
        </p:nvSpPr>
        <p:spPr/>
        <p:txBody>
          <a:bodyPr/>
          <a:lstStyle/>
          <a:p>
            <a:fld id="{2EEEBE0C-1283-4468-8F83-D642339BC5F2}" type="slidenum">
              <a:rPr lang="en-US" smtClean="0"/>
              <a:pPr/>
              <a:t>11</a:t>
            </a:fld>
            <a:endParaRPr lang="en-US"/>
          </a:p>
        </p:txBody>
      </p:sp>
      <p:sp>
        <p:nvSpPr>
          <p:cNvPr id="5" name="Rectangle 4">
            <a:extLst>
              <a:ext uri="{FF2B5EF4-FFF2-40B4-BE49-F238E27FC236}">
                <a16:creationId xmlns:a16="http://schemas.microsoft.com/office/drawing/2014/main" id="{4932F4C1-823A-4447-B6A4-DB3EF80BB1D4}"/>
              </a:ext>
            </a:extLst>
          </p:cNvPr>
          <p:cNvSpPr/>
          <p:nvPr/>
        </p:nvSpPr>
        <p:spPr>
          <a:xfrm>
            <a:off x="304800" y="136525"/>
            <a:ext cx="8610600" cy="5724387"/>
          </a:xfrm>
          <a:prstGeom prst="rect">
            <a:avLst/>
          </a:prstGeom>
        </p:spPr>
        <p:txBody>
          <a:bodyPr wrap="square">
            <a:spAutoFit/>
          </a:bodyPr>
          <a:lstStyle/>
          <a:p>
            <a:r>
              <a:rPr lang="en-US" sz="4000" b="1" dirty="0"/>
              <a:t>REVELATION 14:9-10</a:t>
            </a:r>
          </a:p>
          <a:p>
            <a:r>
              <a:rPr lang="en-US" sz="3200" dirty="0"/>
              <a:t>	</a:t>
            </a:r>
            <a:r>
              <a:rPr lang="en-US" sz="3200" i="1" dirty="0"/>
              <a:t>  And the third angel followed them, saying with a loud voice, If any man worship the beast and his image, and receive his mark in his forehead, or in his hand, </a:t>
            </a:r>
          </a:p>
          <a:p>
            <a:r>
              <a:rPr lang="en-US" sz="3200" i="1" dirty="0"/>
              <a:t>	10 The same shall drink of the wine of the wrath of God, which is poured out without mixture into the cup of his </a:t>
            </a:r>
            <a:r>
              <a:rPr lang="en-US" sz="3200" i="1" dirty="0" err="1"/>
              <a:t>indigna-tion</a:t>
            </a:r>
            <a:r>
              <a:rPr lang="en-US" sz="3200" i="1" dirty="0"/>
              <a:t>; and he shall be tormented with fire and brimstone in the presence of the holy angels, and in the presence of the Lamb: </a:t>
            </a:r>
          </a:p>
        </p:txBody>
      </p:sp>
    </p:spTree>
    <p:extLst>
      <p:ext uri="{BB962C8B-B14F-4D97-AF65-F5344CB8AC3E}">
        <p14:creationId xmlns:p14="http://schemas.microsoft.com/office/powerpoint/2010/main" val="29355570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0466D-C1AD-4500-AB07-ECF39273EEC2}"/>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D23C7017-7781-47A8-8D03-5B7070E92ACE}"/>
              </a:ext>
            </a:extLst>
          </p:cNvPr>
          <p:cNvSpPr>
            <a:spLocks noGrp="1"/>
          </p:cNvSpPr>
          <p:nvPr>
            <p:ph type="ftr" sz="quarter" idx="11"/>
          </p:nvPr>
        </p:nvSpPr>
        <p:spPr/>
        <p:txBody>
          <a:bodyPr/>
          <a:lstStyle/>
          <a:p>
            <a:r>
              <a:rPr lang="en-US" dirty="0"/>
              <a:t>Mark of the Beast</a:t>
            </a:r>
          </a:p>
        </p:txBody>
      </p:sp>
      <p:sp>
        <p:nvSpPr>
          <p:cNvPr id="4" name="Slide Number Placeholder 3">
            <a:extLst>
              <a:ext uri="{FF2B5EF4-FFF2-40B4-BE49-F238E27FC236}">
                <a16:creationId xmlns:a16="http://schemas.microsoft.com/office/drawing/2014/main" id="{2A71953F-0D6C-40D8-AED6-8A1DD09B5570}"/>
              </a:ext>
            </a:extLst>
          </p:cNvPr>
          <p:cNvSpPr>
            <a:spLocks noGrp="1"/>
          </p:cNvSpPr>
          <p:nvPr>
            <p:ph type="sldNum" sz="quarter" idx="12"/>
          </p:nvPr>
        </p:nvSpPr>
        <p:spPr/>
        <p:txBody>
          <a:bodyPr/>
          <a:lstStyle/>
          <a:p>
            <a:fld id="{2EEEBE0C-1283-4468-8F83-D642339BC5F2}" type="slidenum">
              <a:rPr lang="en-US" smtClean="0"/>
              <a:pPr/>
              <a:t>12</a:t>
            </a:fld>
            <a:endParaRPr lang="en-US"/>
          </a:p>
        </p:txBody>
      </p:sp>
      <p:sp>
        <p:nvSpPr>
          <p:cNvPr id="5" name="Rectangle 4">
            <a:extLst>
              <a:ext uri="{FF2B5EF4-FFF2-40B4-BE49-F238E27FC236}">
                <a16:creationId xmlns:a16="http://schemas.microsoft.com/office/drawing/2014/main" id="{614D72E8-0FD3-4687-8662-EB64C5A30699}"/>
              </a:ext>
            </a:extLst>
          </p:cNvPr>
          <p:cNvSpPr/>
          <p:nvPr/>
        </p:nvSpPr>
        <p:spPr>
          <a:xfrm>
            <a:off x="304800" y="169182"/>
            <a:ext cx="8534400" cy="6124754"/>
          </a:xfrm>
          <a:prstGeom prst="rect">
            <a:avLst/>
          </a:prstGeom>
        </p:spPr>
        <p:txBody>
          <a:bodyPr wrap="square">
            <a:spAutoFit/>
          </a:bodyPr>
          <a:lstStyle/>
          <a:p>
            <a:r>
              <a:rPr lang="en-US" sz="4000" b="1" dirty="0"/>
              <a:t>THE.RAPTURE</a:t>
            </a:r>
          </a:p>
          <a:p>
            <a:r>
              <a:rPr lang="en-US" sz="3200" dirty="0"/>
              <a:t>	205  People, no one wants to die. No one wants to be lost. I don't care how loyal you are to church, nothing against that. You should go to church. Keep on going to church. </a:t>
            </a:r>
          </a:p>
          <a:p>
            <a:r>
              <a:rPr lang="en-US" sz="3200" dirty="0"/>
              <a:t>	But, whatever, just throw away your traditions, and move right on up into Christ. </a:t>
            </a:r>
            <a:r>
              <a:rPr lang="en-US" sz="3200" dirty="0">
                <a:solidFill>
                  <a:srgbClr val="FFFF00"/>
                </a:solidFill>
              </a:rPr>
              <a:t>Cause, it's going to sound one of these days, and you're going to be caught with the mark of the beast on you, and not know what it is until it's too late. </a:t>
            </a:r>
          </a:p>
          <a:p>
            <a:pPr algn="r"/>
            <a:r>
              <a:rPr lang="en-US" sz="3200" dirty="0"/>
              <a:t>65-1204</a:t>
            </a:r>
          </a:p>
        </p:txBody>
      </p:sp>
    </p:spTree>
    <p:extLst>
      <p:ext uri="{BB962C8B-B14F-4D97-AF65-F5344CB8AC3E}">
        <p14:creationId xmlns:p14="http://schemas.microsoft.com/office/powerpoint/2010/main" val="428336830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F99B9-9692-40ED-9428-805A9D881064}"/>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A0F88024-27C0-4154-B3DF-2F4DD8FA56A5}"/>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6274D198-8629-4882-ADEE-2A9BB4B6C89A}"/>
              </a:ext>
            </a:extLst>
          </p:cNvPr>
          <p:cNvSpPr>
            <a:spLocks noGrp="1"/>
          </p:cNvSpPr>
          <p:nvPr>
            <p:ph type="sldNum" sz="quarter" idx="12"/>
          </p:nvPr>
        </p:nvSpPr>
        <p:spPr/>
        <p:txBody>
          <a:bodyPr/>
          <a:lstStyle/>
          <a:p>
            <a:fld id="{2EEEBE0C-1283-4468-8F83-D642339BC5F2}" type="slidenum">
              <a:rPr lang="en-US" smtClean="0"/>
              <a:pPr/>
              <a:t>13</a:t>
            </a:fld>
            <a:endParaRPr lang="en-US"/>
          </a:p>
        </p:txBody>
      </p:sp>
      <p:sp>
        <p:nvSpPr>
          <p:cNvPr id="5" name="Rectangle 4">
            <a:extLst>
              <a:ext uri="{FF2B5EF4-FFF2-40B4-BE49-F238E27FC236}">
                <a16:creationId xmlns:a16="http://schemas.microsoft.com/office/drawing/2014/main" id="{A4E47628-888D-4987-9A75-FBECEEB0E923}"/>
              </a:ext>
            </a:extLst>
          </p:cNvPr>
          <p:cNvSpPr/>
          <p:nvPr/>
        </p:nvSpPr>
        <p:spPr>
          <a:xfrm>
            <a:off x="228600" y="136526"/>
            <a:ext cx="8686800" cy="5632311"/>
          </a:xfrm>
          <a:prstGeom prst="rect">
            <a:avLst/>
          </a:prstGeom>
        </p:spPr>
        <p:txBody>
          <a:bodyPr wrap="square">
            <a:spAutoFit/>
          </a:bodyPr>
          <a:lstStyle/>
          <a:p>
            <a:r>
              <a:rPr lang="en-US" sz="4000" b="1" dirty="0"/>
              <a:t>REVELATION 20:4</a:t>
            </a:r>
          </a:p>
          <a:p>
            <a:r>
              <a:rPr lang="en-US" sz="3200" i="1" dirty="0"/>
              <a:t>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 5 But the rest of the dead lived not again until the thousand years were finished. This is the first resurrection. </a:t>
            </a:r>
          </a:p>
        </p:txBody>
      </p:sp>
    </p:spTree>
    <p:extLst>
      <p:ext uri="{BB962C8B-B14F-4D97-AF65-F5344CB8AC3E}">
        <p14:creationId xmlns:p14="http://schemas.microsoft.com/office/powerpoint/2010/main" val="83862186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ark of the beast">
            <a:extLst>
              <a:ext uri="{FF2B5EF4-FFF2-40B4-BE49-F238E27FC236}">
                <a16:creationId xmlns:a16="http://schemas.microsoft.com/office/drawing/2014/main" id="{41C071C4-B770-48F5-A128-0D48936C7D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670558"/>
            <a:ext cx="8178799" cy="351688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261B447-6B37-44F1-8EED-E55A6301188B}"/>
              </a:ext>
            </a:extLst>
          </p:cNvPr>
          <p:cNvSpPr>
            <a:spLocks noGrp="1"/>
          </p:cNvSpPr>
          <p:nvPr>
            <p:ph type="dt" sz="half" idx="10"/>
          </p:nvPr>
        </p:nvSpPr>
        <p:spPr>
          <a:xfrm>
            <a:off x="628650" y="6356350"/>
            <a:ext cx="2057400" cy="365125"/>
          </a:xfrm>
        </p:spPr>
        <p:txBody>
          <a:bodyPr>
            <a:normAutofit/>
          </a:bodyPr>
          <a:lstStyle/>
          <a:p>
            <a:pPr>
              <a:spcAft>
                <a:spcPts val="600"/>
              </a:spcAft>
            </a:pPr>
            <a:r>
              <a:rPr lang="en-US"/>
              <a:t>1-14-2017</a:t>
            </a:r>
          </a:p>
        </p:txBody>
      </p:sp>
      <p:sp>
        <p:nvSpPr>
          <p:cNvPr id="3" name="Footer Placeholder 2">
            <a:extLst>
              <a:ext uri="{FF2B5EF4-FFF2-40B4-BE49-F238E27FC236}">
                <a16:creationId xmlns:a16="http://schemas.microsoft.com/office/drawing/2014/main" id="{13EB82C9-D467-4DE3-9C42-A381C8D9E31E}"/>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t>Mark of the Beast</a:t>
            </a:r>
          </a:p>
        </p:txBody>
      </p:sp>
      <p:sp>
        <p:nvSpPr>
          <p:cNvPr id="4" name="Slide Number Placeholder 3">
            <a:extLst>
              <a:ext uri="{FF2B5EF4-FFF2-40B4-BE49-F238E27FC236}">
                <a16:creationId xmlns:a16="http://schemas.microsoft.com/office/drawing/2014/main" id="{B8A109B5-8432-45B1-AE0A-F6E49EB5C3D8}"/>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smtClean="0"/>
              <a:pPr>
                <a:spcAft>
                  <a:spcPts val="600"/>
                </a:spcAft>
              </a:pPr>
              <a:t>14</a:t>
            </a:fld>
            <a:endParaRPr lang="en-US"/>
          </a:p>
        </p:txBody>
      </p:sp>
    </p:spTree>
    <p:extLst>
      <p:ext uri="{BB962C8B-B14F-4D97-AF65-F5344CB8AC3E}">
        <p14:creationId xmlns:p14="http://schemas.microsoft.com/office/powerpoint/2010/main" val="198435142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9493C-E0F3-4817-BA24-DA1B3666C78B}"/>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D428D33E-8DCD-48E7-8F7F-CF74A6B4DF9C}"/>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928431DB-992A-4916-93A2-FC0CE44B2E38}"/>
              </a:ext>
            </a:extLst>
          </p:cNvPr>
          <p:cNvSpPr>
            <a:spLocks noGrp="1"/>
          </p:cNvSpPr>
          <p:nvPr>
            <p:ph type="sldNum" sz="quarter" idx="12"/>
          </p:nvPr>
        </p:nvSpPr>
        <p:spPr/>
        <p:txBody>
          <a:bodyPr/>
          <a:lstStyle/>
          <a:p>
            <a:fld id="{2EEEBE0C-1283-4468-8F83-D642339BC5F2}" type="slidenum">
              <a:rPr lang="en-US" smtClean="0"/>
              <a:pPr/>
              <a:t>15</a:t>
            </a:fld>
            <a:endParaRPr lang="en-US"/>
          </a:p>
        </p:txBody>
      </p:sp>
      <p:pic>
        <p:nvPicPr>
          <p:cNvPr id="4098" name="Picture 2" descr="Image result for mark of the beast">
            <a:extLst>
              <a:ext uri="{FF2B5EF4-FFF2-40B4-BE49-F238E27FC236}">
                <a16:creationId xmlns:a16="http://schemas.microsoft.com/office/drawing/2014/main" id="{CB7C5A9B-63EF-4DA4-8475-6C9972E92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210" y="533400"/>
            <a:ext cx="601079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05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B6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lated image">
            <a:extLst>
              <a:ext uri="{FF2B5EF4-FFF2-40B4-BE49-F238E27FC236}">
                <a16:creationId xmlns:a16="http://schemas.microsoft.com/office/drawing/2014/main" id="{1B346C37-6655-402A-A094-0C10AA96E91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5009A041-14FA-40EF-862D-09F9ED66AE4F}"/>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F4C30364-DE65-4C93-B430-2CFA9B8447FE}"/>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9C8C412D-06F8-4E3A-97FB-B21905155D35}"/>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118107423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Related image">
            <a:extLst>
              <a:ext uri="{FF2B5EF4-FFF2-40B4-BE49-F238E27FC236}">
                <a16:creationId xmlns:a16="http://schemas.microsoft.com/office/drawing/2014/main" id="{8FBAB845-4FBE-47CA-8300-DC79ED29610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A05CBE8-1ACF-43F1-A403-E92C4CD04186}"/>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1F57A11C-7BD7-45A3-BF0D-E0A27CEA30C3}"/>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F35B06F3-DD4A-4925-9866-81CEADDC204A}"/>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98208619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DAB50F69-29C5-4B78-9160-77E770B4B93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900D754-E304-4539-98EC-DDB3D04C3DAB}"/>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B83C8D89-792C-465F-BC78-49782ADB6BCA}"/>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0B553F94-F888-4CA5-98A1-F1CFE44FB532}"/>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325830633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50B43-E733-4B8C-A92A-8130451BD39A}"/>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FAD0CDF6-EDA0-48C6-B5D7-B418B7D8EDE9}"/>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7AA104E2-4695-4DED-AAE0-742E6B3023C0}"/>
              </a:ext>
            </a:extLst>
          </p:cNvPr>
          <p:cNvSpPr>
            <a:spLocks noGrp="1"/>
          </p:cNvSpPr>
          <p:nvPr>
            <p:ph type="sldNum" sz="quarter" idx="12"/>
          </p:nvPr>
        </p:nvSpPr>
        <p:spPr/>
        <p:txBody>
          <a:bodyPr/>
          <a:lstStyle/>
          <a:p>
            <a:fld id="{2EEEBE0C-1283-4468-8F83-D642339BC5F2}" type="slidenum">
              <a:rPr lang="en-US" smtClean="0"/>
              <a:pPr/>
              <a:t>19</a:t>
            </a:fld>
            <a:endParaRPr lang="en-US"/>
          </a:p>
        </p:txBody>
      </p:sp>
      <p:sp>
        <p:nvSpPr>
          <p:cNvPr id="5" name="Rectangle 4">
            <a:extLst>
              <a:ext uri="{FF2B5EF4-FFF2-40B4-BE49-F238E27FC236}">
                <a16:creationId xmlns:a16="http://schemas.microsoft.com/office/drawing/2014/main" id="{6DE19D8E-E137-429C-82F6-A60139056F8F}"/>
              </a:ext>
            </a:extLst>
          </p:cNvPr>
          <p:cNvSpPr/>
          <p:nvPr/>
        </p:nvSpPr>
        <p:spPr>
          <a:xfrm>
            <a:off x="228600" y="136525"/>
            <a:ext cx="8686800" cy="6340197"/>
          </a:xfrm>
          <a:prstGeom prst="rect">
            <a:avLst/>
          </a:prstGeom>
        </p:spPr>
        <p:txBody>
          <a:bodyPr wrap="square">
            <a:spAutoFit/>
          </a:bodyPr>
          <a:lstStyle/>
          <a:p>
            <a:r>
              <a:rPr lang="en-US" sz="3600" dirty="0">
                <a:latin typeface="Arial Narrow" panose="020B0606020202030204" pitchFamily="34" charset="0"/>
              </a:rPr>
              <a:t>What is the Mark of the Beast?</a:t>
            </a:r>
          </a:p>
          <a:p>
            <a:r>
              <a:rPr lang="en-US" sz="3200" dirty="0">
                <a:latin typeface="Arial Narrow" panose="020B0606020202030204" pitchFamily="34" charset="0"/>
              </a:rPr>
              <a:t>	The mark of the beast is a combination of letters and symbols that will be physically and permanently placed on your forehead or right hand. Most people will consider it an honor to receive the mark. It will be like a key for them that will open doors of acceptance, prosperity and peace. There will be 666 different ways to get the mark.</a:t>
            </a:r>
          </a:p>
          <a:p>
            <a:r>
              <a:rPr lang="en-US" sz="3200" dirty="0">
                <a:latin typeface="Arial Narrow" panose="020B0606020202030204" pitchFamily="34" charset="0"/>
              </a:rPr>
              <a:t>	The mark of the beast will be placed on people who worship the beast and choose to receive his mark. There will be severe penalties for refusing the mark and great rewards for getting it.</a:t>
            </a:r>
          </a:p>
          <a:p>
            <a:r>
              <a:rPr lang="en-US" dirty="0">
                <a:latin typeface="Arial Narrow" panose="020B0606020202030204" pitchFamily="34" charset="0"/>
              </a:rPr>
              <a:t>http://www.markbeast.com/mark/what-is-mark-beast.htm</a:t>
            </a:r>
          </a:p>
        </p:txBody>
      </p:sp>
    </p:spTree>
    <p:extLst>
      <p:ext uri="{BB962C8B-B14F-4D97-AF65-F5344CB8AC3E}">
        <p14:creationId xmlns:p14="http://schemas.microsoft.com/office/powerpoint/2010/main" val="286359075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18E7-5E7B-4D65-A0E1-D045F92D3AEF}"/>
              </a:ext>
            </a:extLst>
          </p:cNvPr>
          <p:cNvSpPr>
            <a:spLocks noGrp="1"/>
          </p:cNvSpPr>
          <p:nvPr>
            <p:ph type="title"/>
          </p:nvPr>
        </p:nvSpPr>
        <p:spPr/>
        <p:txBody>
          <a:bodyPr>
            <a:normAutofit fontScale="90000"/>
          </a:bodyPr>
          <a:lstStyle/>
          <a:p>
            <a:r>
              <a:rPr lang="en-US" dirty="0"/>
              <a:t>Birthdays, Anniversaries &amp; Events</a:t>
            </a:r>
          </a:p>
        </p:txBody>
      </p:sp>
      <p:sp>
        <p:nvSpPr>
          <p:cNvPr id="3" name="Content Placeholder 2">
            <a:extLst>
              <a:ext uri="{FF2B5EF4-FFF2-40B4-BE49-F238E27FC236}">
                <a16:creationId xmlns:a16="http://schemas.microsoft.com/office/drawing/2014/main" id="{CED7DE22-E5FD-45B3-A8B1-9B9F8BBB7DB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CDBF768-F3D2-4307-A4D8-B8C63D3D6A80}"/>
              </a:ext>
            </a:extLst>
          </p:cNvPr>
          <p:cNvSpPr>
            <a:spLocks noGrp="1"/>
          </p:cNvSpPr>
          <p:nvPr>
            <p:ph type="dt" sz="half" idx="10"/>
          </p:nvPr>
        </p:nvSpPr>
        <p:spPr/>
        <p:txBody>
          <a:bodyPr/>
          <a:lstStyle/>
          <a:p>
            <a:r>
              <a:rPr lang="en-US"/>
              <a:t>1-14-2017</a:t>
            </a:r>
          </a:p>
        </p:txBody>
      </p:sp>
      <p:sp>
        <p:nvSpPr>
          <p:cNvPr id="5" name="Footer Placeholder 4">
            <a:extLst>
              <a:ext uri="{FF2B5EF4-FFF2-40B4-BE49-F238E27FC236}">
                <a16:creationId xmlns:a16="http://schemas.microsoft.com/office/drawing/2014/main" id="{9A895900-E0E4-4B20-8E84-40FD36D7FF86}"/>
              </a:ext>
            </a:extLst>
          </p:cNvPr>
          <p:cNvSpPr>
            <a:spLocks noGrp="1"/>
          </p:cNvSpPr>
          <p:nvPr>
            <p:ph type="ftr" sz="quarter" idx="11"/>
          </p:nvPr>
        </p:nvSpPr>
        <p:spPr/>
        <p:txBody>
          <a:bodyPr/>
          <a:lstStyle/>
          <a:p>
            <a:r>
              <a:rPr lang="en-US"/>
              <a:t>Mark of the Beast</a:t>
            </a:r>
          </a:p>
        </p:txBody>
      </p:sp>
      <p:sp>
        <p:nvSpPr>
          <p:cNvPr id="6" name="Slide Number Placeholder 5">
            <a:extLst>
              <a:ext uri="{FF2B5EF4-FFF2-40B4-BE49-F238E27FC236}">
                <a16:creationId xmlns:a16="http://schemas.microsoft.com/office/drawing/2014/main" id="{892598AE-DF12-4E8D-888F-C23D31103565}"/>
              </a:ext>
            </a:extLst>
          </p:cNvPr>
          <p:cNvSpPr>
            <a:spLocks noGrp="1"/>
          </p:cNvSpPr>
          <p:nvPr>
            <p:ph type="sldNum" sz="quarter" idx="12"/>
          </p:nvPr>
        </p:nvSpPr>
        <p:spPr/>
        <p:txBody>
          <a:bodyPr/>
          <a:lstStyle/>
          <a:p>
            <a:fld id="{2EEEBE0C-1283-4468-8F83-D642339BC5F2}" type="slidenum">
              <a:rPr lang="en-US" smtClean="0"/>
              <a:pPr/>
              <a:t>2</a:t>
            </a:fld>
            <a:endParaRPr lang="en-US"/>
          </a:p>
        </p:txBody>
      </p:sp>
    </p:spTree>
    <p:extLst>
      <p:ext uri="{BB962C8B-B14F-4D97-AF65-F5344CB8AC3E}">
        <p14:creationId xmlns:p14="http://schemas.microsoft.com/office/powerpoint/2010/main" val="163669624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25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75290828-C55E-4F75-828E-C71C0AF996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8A1BB67-967B-4334-8858-0DFC1B763590}"/>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0950DB79-122C-4C7B-9AE8-C56B7782E88F}"/>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FDC18E77-09C2-4A1C-85D0-00D4448C8DB5}"/>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18231081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1FB3DC-404A-4E04-87BD-CF826AA804D0}"/>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EFD53F74-5DC1-41FD-B392-0158AADA380A}"/>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7D7C0760-BD36-4CAF-B809-3EE13C172721}"/>
              </a:ext>
            </a:extLst>
          </p:cNvPr>
          <p:cNvSpPr>
            <a:spLocks noGrp="1"/>
          </p:cNvSpPr>
          <p:nvPr>
            <p:ph type="sldNum" sz="quarter" idx="12"/>
          </p:nvPr>
        </p:nvSpPr>
        <p:spPr/>
        <p:txBody>
          <a:bodyPr/>
          <a:lstStyle/>
          <a:p>
            <a:fld id="{2EEEBE0C-1283-4468-8F83-D642339BC5F2}" type="slidenum">
              <a:rPr lang="en-US" smtClean="0"/>
              <a:pPr/>
              <a:t>21</a:t>
            </a:fld>
            <a:endParaRPr lang="en-US" dirty="0"/>
          </a:p>
        </p:txBody>
      </p:sp>
      <p:sp>
        <p:nvSpPr>
          <p:cNvPr id="5" name="Rectangle 4">
            <a:extLst>
              <a:ext uri="{FF2B5EF4-FFF2-40B4-BE49-F238E27FC236}">
                <a16:creationId xmlns:a16="http://schemas.microsoft.com/office/drawing/2014/main" id="{89053FD5-FA07-4202-81BC-023961BE7B1B}"/>
              </a:ext>
            </a:extLst>
          </p:cNvPr>
          <p:cNvSpPr/>
          <p:nvPr/>
        </p:nvSpPr>
        <p:spPr>
          <a:xfrm>
            <a:off x="76200" y="0"/>
            <a:ext cx="8915400" cy="6524863"/>
          </a:xfrm>
          <a:prstGeom prst="rect">
            <a:avLst/>
          </a:prstGeom>
        </p:spPr>
        <p:txBody>
          <a:bodyPr wrap="square">
            <a:spAutoFit/>
          </a:bodyPr>
          <a:lstStyle/>
          <a:p>
            <a:r>
              <a:rPr lang="en-US" sz="4000" b="1" dirty="0">
                <a:latin typeface="Agency FB" panose="020B0503020202020204" pitchFamily="34" charset="0"/>
              </a:rPr>
              <a:t>The ‘Left Behind’ Series Was Just The Latest Way America Prepared For The Rapture</a:t>
            </a:r>
          </a:p>
          <a:p>
            <a:r>
              <a:rPr lang="en-US" dirty="0">
                <a:latin typeface="Agency FB" panose="020B0503020202020204" pitchFamily="34" charset="0"/>
              </a:rPr>
              <a:t>By Alissa Wilkinson July 13, 2016</a:t>
            </a:r>
          </a:p>
          <a:p>
            <a:r>
              <a:rPr lang="en-US" sz="3200" dirty="0">
                <a:latin typeface="Agency FB" panose="020B0503020202020204" pitchFamily="34" charset="0"/>
              </a:rPr>
              <a:t>	This belief about the timeline of events at the end of the world has deep roots in American religion. In the 18th century, American Puritan minister and Harvard President </a:t>
            </a:r>
            <a:r>
              <a:rPr lang="en-US" sz="3200" dirty="0">
                <a:solidFill>
                  <a:srgbClr val="FFFF00"/>
                </a:solidFill>
                <a:latin typeface="Agency FB" panose="020B0503020202020204" pitchFamily="34" charset="0"/>
              </a:rPr>
              <a:t>Increase Mather </a:t>
            </a:r>
            <a:r>
              <a:rPr lang="en-US" sz="3200" dirty="0">
                <a:latin typeface="Agency FB" panose="020B0503020202020204" pitchFamily="34" charset="0"/>
              </a:rPr>
              <a:t>and his son </a:t>
            </a:r>
            <a:r>
              <a:rPr lang="en-US" sz="3200" dirty="0">
                <a:solidFill>
                  <a:srgbClr val="FFFF00"/>
                </a:solidFill>
                <a:latin typeface="Agency FB" panose="020B0503020202020204" pitchFamily="34" charset="0"/>
              </a:rPr>
              <a:t>Cotton</a:t>
            </a:r>
            <a:r>
              <a:rPr lang="en-US" sz="3200" dirty="0">
                <a:latin typeface="Agency FB" panose="020B0503020202020204" pitchFamily="34" charset="0"/>
              </a:rPr>
              <a:t> spoke of a Rapture of the faithful before a period of tribulation. Their views and similar ones were crystallized and popularized in 1827 by John N. Darby, one of the original members of the Plymouth Brethren denomination (Dispensationalism), holds the view that  the modern state of Israel as Biblical Israel, awaiting the fulfillment of all of the Old Testament’s promises before the end of days.</a:t>
            </a:r>
          </a:p>
        </p:txBody>
      </p:sp>
    </p:spTree>
    <p:extLst>
      <p:ext uri="{BB962C8B-B14F-4D97-AF65-F5344CB8AC3E}">
        <p14:creationId xmlns:p14="http://schemas.microsoft.com/office/powerpoint/2010/main" val="291172232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F0A6BF-3E24-422C-A656-5C23CB6AFB28}"/>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39EEF5FA-BAD0-494E-B942-11862C54C371}"/>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2295FC3A-0922-449E-803A-52B80FA3CF6A}"/>
              </a:ext>
            </a:extLst>
          </p:cNvPr>
          <p:cNvSpPr>
            <a:spLocks noGrp="1"/>
          </p:cNvSpPr>
          <p:nvPr>
            <p:ph type="sldNum" sz="quarter" idx="12"/>
          </p:nvPr>
        </p:nvSpPr>
        <p:spPr/>
        <p:txBody>
          <a:bodyPr/>
          <a:lstStyle/>
          <a:p>
            <a:fld id="{2EEEBE0C-1283-4468-8F83-D642339BC5F2}" type="slidenum">
              <a:rPr lang="en-US" smtClean="0"/>
              <a:pPr/>
              <a:t>22</a:t>
            </a:fld>
            <a:endParaRPr lang="en-US"/>
          </a:p>
        </p:txBody>
      </p:sp>
      <p:sp>
        <p:nvSpPr>
          <p:cNvPr id="5" name="Rectangle 4">
            <a:extLst>
              <a:ext uri="{FF2B5EF4-FFF2-40B4-BE49-F238E27FC236}">
                <a16:creationId xmlns:a16="http://schemas.microsoft.com/office/drawing/2014/main" id="{0C1FBD85-9F18-41A2-BFA9-74B5F1757515}"/>
              </a:ext>
            </a:extLst>
          </p:cNvPr>
          <p:cNvSpPr/>
          <p:nvPr/>
        </p:nvSpPr>
        <p:spPr>
          <a:xfrm>
            <a:off x="152400" y="59115"/>
            <a:ext cx="6172200" cy="6494085"/>
          </a:xfrm>
          <a:prstGeom prst="rect">
            <a:avLst/>
          </a:prstGeom>
        </p:spPr>
        <p:txBody>
          <a:bodyPr wrap="square">
            <a:spAutoFit/>
          </a:bodyPr>
          <a:lstStyle/>
          <a:p>
            <a:r>
              <a:rPr lang="en-US" sz="3200" dirty="0">
                <a:latin typeface="Agency FB" panose="020B0503020202020204" pitchFamily="34" charset="0"/>
              </a:rPr>
              <a:t>Some Christians — fundamentalists, evangel-</a:t>
            </a:r>
            <a:r>
              <a:rPr lang="en-US" sz="3200" dirty="0" err="1">
                <a:latin typeface="Agency FB" panose="020B0503020202020204" pitchFamily="34" charset="0"/>
              </a:rPr>
              <a:t>icals</a:t>
            </a:r>
            <a:r>
              <a:rPr lang="en-US" sz="3200" dirty="0">
                <a:latin typeface="Agency FB" panose="020B0503020202020204" pitchFamily="34" charset="0"/>
              </a:rPr>
              <a:t> — believe that the  Bible foretells -a “premillennialist” Rapture: After peace is achieved between the state of Israel and the rest of the world, and following the rise of a one-world government, there will come a moment in which Christians will disappear from the earth </a:t>
            </a:r>
            <a:r>
              <a:rPr lang="en-US" sz="3200" dirty="0" err="1">
                <a:latin typeface="Agency FB" panose="020B0503020202020204" pitchFamily="34" charset="0"/>
              </a:rPr>
              <a:t>en</a:t>
            </a:r>
            <a:r>
              <a:rPr lang="en-US" sz="3200" dirty="0">
                <a:latin typeface="Agency FB" panose="020B0503020202020204" pitchFamily="34" charset="0"/>
              </a:rPr>
              <a:t> masse, signaling the rise of the Antichrist and the beginning of a seven-year tribulation period before Jesus’s eventual return to earth and, after a thousand-year period of peace, Satan’s final defeat. </a:t>
            </a:r>
          </a:p>
        </p:txBody>
      </p:sp>
      <p:sp>
        <p:nvSpPr>
          <p:cNvPr id="6" name="Rectangle 5">
            <a:extLst>
              <a:ext uri="{FF2B5EF4-FFF2-40B4-BE49-F238E27FC236}">
                <a16:creationId xmlns:a16="http://schemas.microsoft.com/office/drawing/2014/main" id="{50B9780A-26D6-44F4-A766-541D15685681}"/>
              </a:ext>
            </a:extLst>
          </p:cNvPr>
          <p:cNvSpPr/>
          <p:nvPr/>
        </p:nvSpPr>
        <p:spPr>
          <a:xfrm>
            <a:off x="1719943" y="6075144"/>
            <a:ext cx="7391400" cy="646331"/>
          </a:xfrm>
          <a:prstGeom prst="rect">
            <a:avLst/>
          </a:prstGeom>
        </p:spPr>
        <p:txBody>
          <a:bodyPr wrap="square">
            <a:spAutoFit/>
          </a:bodyPr>
          <a:lstStyle/>
          <a:p>
            <a:r>
              <a:rPr lang="en-US" dirty="0">
                <a:latin typeface="Agency FB" panose="020B0503020202020204" pitchFamily="34" charset="0"/>
              </a:rPr>
              <a:t>www.washingtonpost.com/news/act-four/wp/2016/07/13/the-left-behind-series-was-just-the-latest-way-america-prepared-for-the-rapture/?utm_term=.28f8f33152d3</a:t>
            </a:r>
            <a:endParaRPr lang="en-US" sz="3600" dirty="0">
              <a:latin typeface="Agency FB" panose="020B0503020202020204" pitchFamily="34" charset="0"/>
            </a:endParaRPr>
          </a:p>
        </p:txBody>
      </p:sp>
      <p:pic>
        <p:nvPicPr>
          <p:cNvPr id="1026" name="Picture 2" descr="Related image">
            <a:extLst>
              <a:ext uri="{FF2B5EF4-FFF2-40B4-BE49-F238E27FC236}">
                <a16:creationId xmlns:a16="http://schemas.microsoft.com/office/drawing/2014/main" id="{F7F2C83F-BA22-4E92-A1AE-249499DF8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1572" y="228600"/>
            <a:ext cx="3048000"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21199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C88E679C-0CE4-40F9-BCCF-16ADABA486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304800"/>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1EF63CB-52F5-465E-8C7E-2EFD304BC5E8}"/>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3B8BD09D-0FDE-4BF1-9D85-38E7B3FAAF28}"/>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D1BEBBD0-C61D-4230-8682-A1FED98736BF}"/>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23</a:t>
            </a:fld>
            <a:endParaRPr lang="en-US">
              <a:solidFill>
                <a:srgbClr val="FFFFFF"/>
              </a:solidFill>
            </a:endParaRPr>
          </a:p>
        </p:txBody>
      </p:sp>
    </p:spTree>
    <p:extLst>
      <p:ext uri="{BB962C8B-B14F-4D97-AF65-F5344CB8AC3E}">
        <p14:creationId xmlns:p14="http://schemas.microsoft.com/office/powerpoint/2010/main" val="20889581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6A3AD-E4DB-4B7C-B17C-299A3F36AE93}"/>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707BE6F1-1AD3-44EA-B68F-5FC10C3E8E23}"/>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3FF3B4FF-2E0E-4E9A-AF4B-7E6810B712B2}"/>
              </a:ext>
            </a:extLst>
          </p:cNvPr>
          <p:cNvSpPr>
            <a:spLocks noGrp="1"/>
          </p:cNvSpPr>
          <p:nvPr>
            <p:ph type="sldNum" sz="quarter" idx="12"/>
          </p:nvPr>
        </p:nvSpPr>
        <p:spPr/>
        <p:txBody>
          <a:bodyPr/>
          <a:lstStyle/>
          <a:p>
            <a:fld id="{2EEEBE0C-1283-4468-8F83-D642339BC5F2}" type="slidenum">
              <a:rPr lang="en-US" smtClean="0"/>
              <a:pPr/>
              <a:t>24</a:t>
            </a:fld>
            <a:endParaRPr lang="en-US"/>
          </a:p>
        </p:txBody>
      </p:sp>
      <p:sp>
        <p:nvSpPr>
          <p:cNvPr id="5" name="Rectangle 4">
            <a:extLst>
              <a:ext uri="{FF2B5EF4-FFF2-40B4-BE49-F238E27FC236}">
                <a16:creationId xmlns:a16="http://schemas.microsoft.com/office/drawing/2014/main" id="{0F370450-5DC7-43F3-A7B2-CF7F2B68F3F8}"/>
              </a:ext>
            </a:extLst>
          </p:cNvPr>
          <p:cNvSpPr/>
          <p:nvPr/>
        </p:nvSpPr>
        <p:spPr>
          <a:xfrm>
            <a:off x="228600" y="147411"/>
            <a:ext cx="8686800" cy="5632311"/>
          </a:xfrm>
          <a:prstGeom prst="rect">
            <a:avLst/>
          </a:prstGeom>
        </p:spPr>
        <p:txBody>
          <a:bodyPr wrap="square">
            <a:spAutoFit/>
          </a:bodyPr>
          <a:lstStyle/>
          <a:p>
            <a:r>
              <a:rPr lang="en-US" sz="4000" b="1" dirty="0"/>
              <a:t>THE.MARK.OF.THE.BEAST</a:t>
            </a:r>
          </a:p>
          <a:p>
            <a:r>
              <a:rPr lang="en-US" sz="3200" dirty="0"/>
              <a:t>	8 This great subject that we are approach-</a:t>
            </a:r>
            <a:r>
              <a:rPr lang="en-US" sz="3200" dirty="0" err="1"/>
              <a:t>ing</a:t>
            </a:r>
            <a:r>
              <a:rPr lang="en-US" sz="3200" dirty="0"/>
              <a:t> has certainly caused some great </a:t>
            </a:r>
            <a:r>
              <a:rPr lang="en-US" sz="3200" dirty="0" err="1"/>
              <a:t>contro-versy</a:t>
            </a:r>
            <a:r>
              <a:rPr lang="en-US" sz="3200" dirty="0"/>
              <a:t>... And I believe that it's such a great, vital part of the Scripture, that all the Scripture should be taught: We should not leave any of it out. </a:t>
            </a:r>
          </a:p>
          <a:p>
            <a:r>
              <a:rPr lang="en-US" sz="3200" dirty="0"/>
              <a:t>	God spoke through the Scriptures about the mark of the beast and how it was to appear in the last days… There has been many thoughts projected to the peoples concerning this vital, God sent message, warning to the church…</a:t>
            </a:r>
            <a:endParaRPr lang="en-US" sz="2400" dirty="0"/>
          </a:p>
        </p:txBody>
      </p:sp>
    </p:spTree>
    <p:extLst>
      <p:ext uri="{BB962C8B-B14F-4D97-AF65-F5344CB8AC3E}">
        <p14:creationId xmlns:p14="http://schemas.microsoft.com/office/powerpoint/2010/main" val="115667308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73D6BC-5AF2-4EE6-8E26-0A44D5C0817C}"/>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D6AED0F9-A968-4E63-A5E2-F0CF6A21C8E9}"/>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DA441813-A245-4788-BD1F-7F9F3BAED404}"/>
              </a:ext>
            </a:extLst>
          </p:cNvPr>
          <p:cNvSpPr>
            <a:spLocks noGrp="1"/>
          </p:cNvSpPr>
          <p:nvPr>
            <p:ph type="sldNum" sz="quarter" idx="12"/>
          </p:nvPr>
        </p:nvSpPr>
        <p:spPr/>
        <p:txBody>
          <a:bodyPr/>
          <a:lstStyle/>
          <a:p>
            <a:fld id="{2EEEBE0C-1283-4468-8F83-D642339BC5F2}" type="slidenum">
              <a:rPr lang="en-US" smtClean="0"/>
              <a:pPr/>
              <a:t>25</a:t>
            </a:fld>
            <a:endParaRPr lang="en-US"/>
          </a:p>
        </p:txBody>
      </p:sp>
      <p:sp>
        <p:nvSpPr>
          <p:cNvPr id="5" name="Rectangle 4">
            <a:extLst>
              <a:ext uri="{FF2B5EF4-FFF2-40B4-BE49-F238E27FC236}">
                <a16:creationId xmlns:a16="http://schemas.microsoft.com/office/drawing/2014/main" id="{CC4D2587-9F70-4754-89E0-A8ED649EAF7E}"/>
              </a:ext>
            </a:extLst>
          </p:cNvPr>
          <p:cNvSpPr/>
          <p:nvPr/>
        </p:nvSpPr>
        <p:spPr>
          <a:xfrm>
            <a:off x="381000" y="304800"/>
            <a:ext cx="8382000" cy="4955203"/>
          </a:xfrm>
          <a:prstGeom prst="rect">
            <a:avLst/>
          </a:prstGeom>
        </p:spPr>
        <p:txBody>
          <a:bodyPr wrap="square">
            <a:spAutoFit/>
          </a:bodyPr>
          <a:lstStyle/>
          <a:p>
            <a:r>
              <a:rPr lang="en-US" sz="3600" dirty="0"/>
              <a:t>	Many things has been thought and given to the people what this mark of the beast was. And of course, like all other Scripture, it causes cults to rise... But surely, if there is such a thing fixing to befall the people of the earth, there should be some Gospel sensible answer to the question.</a:t>
            </a:r>
          </a:p>
          <a:p>
            <a:pPr algn="r"/>
            <a:r>
              <a:rPr lang="en-US" sz="2800" dirty="0"/>
              <a:t>56-0715</a:t>
            </a:r>
          </a:p>
        </p:txBody>
      </p:sp>
    </p:spTree>
    <p:extLst>
      <p:ext uri="{BB962C8B-B14F-4D97-AF65-F5344CB8AC3E}">
        <p14:creationId xmlns:p14="http://schemas.microsoft.com/office/powerpoint/2010/main" val="70523486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1F197C-27FB-48B0-97CD-A58FB205EC36}"/>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E7193925-E293-4FEE-B5BE-F9D7967B7A68}"/>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0CF17799-C4D0-40F3-99AE-14EB74D91345}"/>
              </a:ext>
            </a:extLst>
          </p:cNvPr>
          <p:cNvSpPr>
            <a:spLocks noGrp="1"/>
          </p:cNvSpPr>
          <p:nvPr>
            <p:ph type="sldNum" sz="quarter" idx="12"/>
          </p:nvPr>
        </p:nvSpPr>
        <p:spPr/>
        <p:txBody>
          <a:bodyPr/>
          <a:lstStyle/>
          <a:p>
            <a:fld id="{2EEEBE0C-1283-4468-8F83-D642339BC5F2}" type="slidenum">
              <a:rPr lang="en-US" smtClean="0"/>
              <a:pPr/>
              <a:t>26</a:t>
            </a:fld>
            <a:endParaRPr lang="en-US"/>
          </a:p>
        </p:txBody>
      </p:sp>
      <p:sp>
        <p:nvSpPr>
          <p:cNvPr id="5" name="Rectangle 4">
            <a:extLst>
              <a:ext uri="{FF2B5EF4-FFF2-40B4-BE49-F238E27FC236}">
                <a16:creationId xmlns:a16="http://schemas.microsoft.com/office/drawing/2014/main" id="{561EBF4D-36D6-44CC-A6C1-0F0FE9CAA7BF}"/>
              </a:ext>
            </a:extLst>
          </p:cNvPr>
          <p:cNvSpPr/>
          <p:nvPr/>
        </p:nvSpPr>
        <p:spPr>
          <a:xfrm>
            <a:off x="266700" y="136525"/>
            <a:ext cx="8648700" cy="6617196"/>
          </a:xfrm>
          <a:prstGeom prst="rect">
            <a:avLst/>
          </a:prstGeom>
        </p:spPr>
        <p:txBody>
          <a:bodyPr wrap="square">
            <a:spAutoFit/>
          </a:bodyPr>
          <a:lstStyle/>
          <a:p>
            <a:r>
              <a:rPr lang="en-US" sz="4000" b="1" dirty="0"/>
              <a:t>THE.REVELATION.OF.JESUS.CHRIST</a:t>
            </a:r>
          </a:p>
          <a:p>
            <a:r>
              <a:rPr lang="en-US" sz="3200" dirty="0"/>
              <a:t>	And if Satan hates any Book in the Bible, it's the Revelation… he despises mostly, Revelation and Genesis.  And the Book of Revelation has more symbols in it than all the rest of the Books in the Bible, because it is a Book of prophecy. </a:t>
            </a:r>
            <a:r>
              <a:rPr lang="en-US" sz="3200" dirty="0">
                <a:solidFill>
                  <a:srgbClr val="FFFF00"/>
                </a:solidFill>
              </a:rPr>
              <a:t>Therefore it has to be understood by a prophetic class. This Book is not meant for everybody. </a:t>
            </a:r>
            <a:r>
              <a:rPr lang="en-US" sz="3200" dirty="0"/>
              <a:t>There's nobody can understand it, hardly. Deuteronomy says, </a:t>
            </a:r>
            <a:r>
              <a:rPr lang="en-US" sz="3200" i="1" dirty="0"/>
              <a:t>"The hidden things belong to the Lord…” </a:t>
            </a:r>
            <a:r>
              <a:rPr lang="en-US" sz="3200" dirty="0"/>
              <a:t>And He reveals to us, His children, the hidden things. </a:t>
            </a:r>
          </a:p>
          <a:p>
            <a:pPr algn="r"/>
            <a:r>
              <a:rPr lang="en-US" sz="3200" dirty="0"/>
              <a:t>60-1204</a:t>
            </a:r>
          </a:p>
        </p:txBody>
      </p:sp>
    </p:spTree>
    <p:extLst>
      <p:ext uri="{BB962C8B-B14F-4D97-AF65-F5344CB8AC3E}">
        <p14:creationId xmlns:p14="http://schemas.microsoft.com/office/powerpoint/2010/main" val="162092473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6B4AD-E0BC-4BA6-A3DD-226B17744760}"/>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00A91AE1-9D02-45E3-B253-A50DD3B512EB}"/>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5699AC95-5E9C-4FCA-8348-9B5E200576CE}"/>
              </a:ext>
            </a:extLst>
          </p:cNvPr>
          <p:cNvSpPr>
            <a:spLocks noGrp="1"/>
          </p:cNvSpPr>
          <p:nvPr>
            <p:ph type="sldNum" sz="quarter" idx="12"/>
          </p:nvPr>
        </p:nvSpPr>
        <p:spPr/>
        <p:txBody>
          <a:bodyPr/>
          <a:lstStyle/>
          <a:p>
            <a:fld id="{2EEEBE0C-1283-4468-8F83-D642339BC5F2}" type="slidenum">
              <a:rPr lang="en-US" smtClean="0"/>
              <a:pPr/>
              <a:t>27</a:t>
            </a:fld>
            <a:endParaRPr lang="en-US"/>
          </a:p>
        </p:txBody>
      </p:sp>
      <p:sp>
        <p:nvSpPr>
          <p:cNvPr id="5" name="Rectangle 4">
            <a:extLst>
              <a:ext uri="{FF2B5EF4-FFF2-40B4-BE49-F238E27FC236}">
                <a16:creationId xmlns:a16="http://schemas.microsoft.com/office/drawing/2014/main" id="{CF059273-1DD9-4C5E-B792-78C0C7DBFEE6}"/>
              </a:ext>
            </a:extLst>
          </p:cNvPr>
          <p:cNvSpPr/>
          <p:nvPr/>
        </p:nvSpPr>
        <p:spPr>
          <a:xfrm>
            <a:off x="228600" y="136525"/>
            <a:ext cx="8763000" cy="6494085"/>
          </a:xfrm>
          <a:prstGeom prst="rect">
            <a:avLst/>
          </a:prstGeom>
        </p:spPr>
        <p:txBody>
          <a:bodyPr wrap="square">
            <a:spAutoFit/>
          </a:bodyPr>
          <a:lstStyle/>
          <a:p>
            <a:r>
              <a:rPr lang="en-US" sz="4000" b="1" dirty="0"/>
              <a:t>POWER.OF.TRANSFORMATION</a:t>
            </a:r>
          </a:p>
          <a:p>
            <a:r>
              <a:rPr lang="en-US" sz="3200" dirty="0"/>
              <a:t>	The church in the last days is going to be twins, "so close that it'll deceive the Elected..." Matt. 24:24. See, just two fathers; same mother, same church, same movement... The bedding ground is the same, where the Word falls; but one of them, like here, is perverted, because it's the wrong father. </a:t>
            </a:r>
            <a:r>
              <a:rPr lang="en-US" sz="3200" dirty="0">
                <a:solidFill>
                  <a:srgbClr val="FFFF00"/>
                </a:solidFill>
              </a:rPr>
              <a:t>Which, I will prove someday, if God will let me, that denomination is the mark of the beast. See, it's the wrong father, he is stirring people to an organization instead of to the Word. See, it's the wrong father. It's a Cain move.</a:t>
            </a:r>
          </a:p>
          <a:p>
            <a:pPr algn="r"/>
            <a:r>
              <a:rPr lang="en-US" sz="2400" dirty="0"/>
              <a:t>65-1031</a:t>
            </a:r>
            <a:endParaRPr lang="en-US" sz="2400" dirty="0">
              <a:solidFill>
                <a:srgbClr val="FFFF00"/>
              </a:solidFill>
            </a:endParaRPr>
          </a:p>
        </p:txBody>
      </p:sp>
    </p:spTree>
    <p:extLst>
      <p:ext uri="{BB962C8B-B14F-4D97-AF65-F5344CB8AC3E}">
        <p14:creationId xmlns:p14="http://schemas.microsoft.com/office/powerpoint/2010/main" val="223376787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4241F-2575-4CD3-AB66-9D1FB9576FE0}"/>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BD0E5218-15C9-4A41-8BAB-E35CA9BA75CC}"/>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7923E0F4-2973-4A81-B901-2896A4752C50}"/>
              </a:ext>
            </a:extLst>
          </p:cNvPr>
          <p:cNvSpPr>
            <a:spLocks noGrp="1"/>
          </p:cNvSpPr>
          <p:nvPr>
            <p:ph type="sldNum" sz="quarter" idx="12"/>
          </p:nvPr>
        </p:nvSpPr>
        <p:spPr/>
        <p:txBody>
          <a:bodyPr/>
          <a:lstStyle/>
          <a:p>
            <a:fld id="{2EEEBE0C-1283-4468-8F83-D642339BC5F2}" type="slidenum">
              <a:rPr lang="en-US" smtClean="0"/>
              <a:pPr/>
              <a:t>28</a:t>
            </a:fld>
            <a:endParaRPr lang="en-US"/>
          </a:p>
        </p:txBody>
      </p:sp>
      <p:sp>
        <p:nvSpPr>
          <p:cNvPr id="5" name="Rectangle 4">
            <a:extLst>
              <a:ext uri="{FF2B5EF4-FFF2-40B4-BE49-F238E27FC236}">
                <a16:creationId xmlns:a16="http://schemas.microsoft.com/office/drawing/2014/main" id="{54A724A4-D231-44EE-848D-C5E1782136D0}"/>
              </a:ext>
            </a:extLst>
          </p:cNvPr>
          <p:cNvSpPr/>
          <p:nvPr/>
        </p:nvSpPr>
        <p:spPr>
          <a:xfrm>
            <a:off x="152400" y="76200"/>
            <a:ext cx="8763000" cy="6617196"/>
          </a:xfrm>
          <a:prstGeom prst="rect">
            <a:avLst/>
          </a:prstGeom>
        </p:spPr>
        <p:txBody>
          <a:bodyPr wrap="square">
            <a:spAutoFit/>
          </a:bodyPr>
          <a:lstStyle/>
          <a:p>
            <a:r>
              <a:rPr lang="en-US" sz="4000" b="1" dirty="0"/>
              <a:t>THE.MARK.OF.THE.BEAST</a:t>
            </a:r>
          </a:p>
          <a:p>
            <a:r>
              <a:rPr lang="en-US" sz="3200" dirty="0"/>
              <a:t>	17 I've heard it predicted by many different ways, that the tattoo a sign in your hand, a sign on your head. I do not believe that that's correct with Scripture. </a:t>
            </a:r>
            <a:r>
              <a:rPr lang="en-US" sz="3200" dirty="0">
                <a:solidFill>
                  <a:srgbClr val="FFFF00"/>
                </a:solidFill>
              </a:rPr>
              <a:t>And there's going to be a group of people that's going to be marked for destiny in hell. And there's going to be people marked for their eternal destiny in heaven.</a:t>
            </a:r>
            <a:r>
              <a:rPr lang="en-US" sz="3200" dirty="0"/>
              <a:t> These two marks run side by side.</a:t>
            </a:r>
          </a:p>
          <a:p>
            <a:r>
              <a:rPr lang="en-US" sz="3200" dirty="0"/>
              <a:t>	And it's going to get so great, so pinching, just before the coming of the Lord, you'll have to have one mark or the other, or there'll be a boycott: you can't buy nor sell.		</a:t>
            </a:r>
            <a:r>
              <a:rPr lang="en-US" sz="2800" dirty="0"/>
              <a:t>56-0715</a:t>
            </a:r>
          </a:p>
        </p:txBody>
      </p:sp>
    </p:spTree>
    <p:extLst>
      <p:ext uri="{BB962C8B-B14F-4D97-AF65-F5344CB8AC3E}">
        <p14:creationId xmlns:p14="http://schemas.microsoft.com/office/powerpoint/2010/main" val="235181605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76679C-55A4-4AA5-AE7D-B89CEC1450C6}"/>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C20969BB-8A48-4B48-8CE2-7322D3930ECE}"/>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1758BAF8-5EAF-4F65-8858-B6E150168828}"/>
              </a:ext>
            </a:extLst>
          </p:cNvPr>
          <p:cNvSpPr>
            <a:spLocks noGrp="1"/>
          </p:cNvSpPr>
          <p:nvPr>
            <p:ph type="sldNum" sz="quarter" idx="12"/>
          </p:nvPr>
        </p:nvSpPr>
        <p:spPr/>
        <p:txBody>
          <a:bodyPr/>
          <a:lstStyle/>
          <a:p>
            <a:fld id="{2EEEBE0C-1283-4468-8F83-D642339BC5F2}" type="slidenum">
              <a:rPr lang="en-US" smtClean="0"/>
              <a:pPr/>
              <a:t>29</a:t>
            </a:fld>
            <a:endParaRPr lang="en-US"/>
          </a:p>
        </p:txBody>
      </p:sp>
      <p:sp>
        <p:nvSpPr>
          <p:cNvPr id="5" name="Rectangle 4">
            <a:extLst>
              <a:ext uri="{FF2B5EF4-FFF2-40B4-BE49-F238E27FC236}">
                <a16:creationId xmlns:a16="http://schemas.microsoft.com/office/drawing/2014/main" id="{3AF68F69-C496-4AB2-B3D6-164CDA157FFB}"/>
              </a:ext>
            </a:extLst>
          </p:cNvPr>
          <p:cNvSpPr/>
          <p:nvPr/>
        </p:nvSpPr>
        <p:spPr>
          <a:xfrm>
            <a:off x="152400" y="0"/>
            <a:ext cx="8839200" cy="5970865"/>
          </a:xfrm>
          <a:prstGeom prst="rect">
            <a:avLst/>
          </a:prstGeom>
        </p:spPr>
        <p:txBody>
          <a:bodyPr wrap="square">
            <a:spAutoFit/>
          </a:bodyPr>
          <a:lstStyle/>
          <a:p>
            <a:r>
              <a:rPr lang="en-US" sz="4000" b="1" dirty="0"/>
              <a:t>LEVITICUS 25:10-13</a:t>
            </a:r>
          </a:p>
          <a:p>
            <a:r>
              <a:rPr lang="en-US" sz="3200" dirty="0"/>
              <a:t>	</a:t>
            </a:r>
            <a:r>
              <a:rPr lang="en-US" sz="3100" i="1" dirty="0"/>
              <a:t>And ye shall hallow the fiftieth year, and pro-claim liberty throughout all the land unto all the inhabitants thereof: it shall be a </a:t>
            </a:r>
            <a:r>
              <a:rPr lang="en-US" sz="3100" i="1" dirty="0" err="1"/>
              <a:t>jubile</a:t>
            </a:r>
            <a:r>
              <a:rPr lang="en-US" sz="3100" i="1" dirty="0"/>
              <a:t> unto you; and ye shall return every man unto his possession, and ye shall return every man unto his family. 11 A </a:t>
            </a:r>
            <a:r>
              <a:rPr lang="en-US" sz="3100" i="1" dirty="0" err="1"/>
              <a:t>jubile</a:t>
            </a:r>
            <a:r>
              <a:rPr lang="en-US" sz="3100" i="1" dirty="0"/>
              <a:t> shall that fiftieth year be unto you: ye shall not sow, neither reap that which </a:t>
            </a:r>
            <a:r>
              <a:rPr lang="en-US" sz="3100" i="1" dirty="0" err="1"/>
              <a:t>groweth</a:t>
            </a:r>
            <a:r>
              <a:rPr lang="en-US" sz="3100" i="1" dirty="0"/>
              <a:t> of itself in it, nor gather the grapes in it of thy vine undressed. 12 For it is the </a:t>
            </a:r>
            <a:r>
              <a:rPr lang="en-US" sz="3100" i="1" dirty="0" err="1"/>
              <a:t>jubile</a:t>
            </a:r>
            <a:r>
              <a:rPr lang="en-US" sz="3100" i="1" dirty="0"/>
              <a:t>; it shall be holy unto you: ye shall eat </a:t>
            </a:r>
            <a:r>
              <a:rPr lang="en-US" sz="3100" i="1" spc="-150" dirty="0"/>
              <a:t>the increase thereof out of the field. 13 In the year of this </a:t>
            </a:r>
            <a:r>
              <a:rPr lang="en-US" sz="3100" i="1" spc="-150" dirty="0" err="1"/>
              <a:t>jubile</a:t>
            </a:r>
            <a:r>
              <a:rPr lang="en-US" sz="3100" i="1" spc="-150" dirty="0"/>
              <a:t> ye shall return every man unto his </a:t>
            </a:r>
            <a:r>
              <a:rPr lang="en-US" sz="3100" i="1" spc="-150" dirty="0">
                <a:solidFill>
                  <a:srgbClr val="FFFF00"/>
                </a:solidFill>
              </a:rPr>
              <a:t>possession.</a:t>
            </a:r>
          </a:p>
        </p:txBody>
      </p:sp>
    </p:spTree>
    <p:extLst>
      <p:ext uri="{BB962C8B-B14F-4D97-AF65-F5344CB8AC3E}">
        <p14:creationId xmlns:p14="http://schemas.microsoft.com/office/powerpoint/2010/main" val="31528664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4290" y="0"/>
            <a:ext cx="9144000" cy="6858000"/>
          </a:xfrm>
          <a:prstGeom prst="rect">
            <a:avLst/>
          </a:prstGeom>
          <a:ln>
            <a:noFill/>
          </a:ln>
          <a:effectLst>
            <a:softEdge rad="112500"/>
          </a:effectLst>
        </p:spPr>
      </p:pic>
      <p:sp>
        <p:nvSpPr>
          <p:cNvPr id="6" name="TextBox 5"/>
          <p:cNvSpPr txBox="1"/>
          <p:nvPr/>
        </p:nvSpPr>
        <p:spPr>
          <a:xfrm>
            <a:off x="2286000" y="838200"/>
            <a:ext cx="6096000" cy="1200329"/>
          </a:xfrm>
          <a:prstGeom prst="rect">
            <a:avLst/>
          </a:prstGeom>
          <a:solidFill>
            <a:schemeClr val="accent5">
              <a:lumMod val="60000"/>
              <a:lumOff val="40000"/>
              <a:alpha val="73000"/>
            </a:schemeClr>
          </a:solidFill>
        </p:spPr>
        <p:txBody>
          <a:bodyPr wrap="square" rtlCol="0">
            <a:spAutoFit/>
          </a:bodyPr>
          <a:lstStyle/>
          <a:p>
            <a:r>
              <a:rPr lang="en-US" sz="7200" dirty="0">
                <a:solidFill>
                  <a:srgbClr val="002060"/>
                </a:solidFill>
              </a:rPr>
              <a:t>Tanzania 2018</a:t>
            </a:r>
          </a:p>
        </p:txBody>
      </p:sp>
      <p:sp>
        <p:nvSpPr>
          <p:cNvPr id="2" name="Date Placeholder 1"/>
          <p:cNvSpPr>
            <a:spLocks noGrp="1"/>
          </p:cNvSpPr>
          <p:nvPr>
            <p:ph type="dt" sz="half" idx="10"/>
          </p:nvPr>
        </p:nvSpPr>
        <p:spPr/>
        <p:txBody>
          <a:bodyPr/>
          <a:lstStyle/>
          <a:p>
            <a:r>
              <a:rPr lang="en-US"/>
              <a:t>1-14-2017</a:t>
            </a:r>
            <a:endParaRPr lang="en-US" dirty="0"/>
          </a:p>
        </p:txBody>
      </p:sp>
      <p:sp>
        <p:nvSpPr>
          <p:cNvPr id="3" name="Footer Placeholder 2"/>
          <p:cNvSpPr>
            <a:spLocks noGrp="1"/>
          </p:cNvSpPr>
          <p:nvPr>
            <p:ph type="ftr" sz="quarter" idx="11"/>
          </p:nvPr>
        </p:nvSpPr>
        <p:spPr/>
        <p:txBody>
          <a:bodyPr/>
          <a:lstStyle/>
          <a:p>
            <a:r>
              <a:rPr lang="en-US"/>
              <a:t>Mark of the Beast</a:t>
            </a:r>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3</a:t>
            </a:fld>
            <a:endParaRPr lang="en-US" dirty="0"/>
          </a:p>
        </p:txBody>
      </p:sp>
    </p:spTree>
    <p:extLst>
      <p:ext uri="{BB962C8B-B14F-4D97-AF65-F5344CB8AC3E}">
        <p14:creationId xmlns:p14="http://schemas.microsoft.com/office/powerpoint/2010/main" val="56561721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A68E6B-B57B-4E4C-8884-61D889AA0729}"/>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6F74297B-3A51-4A9B-9782-5EFD79072843}"/>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DC87156E-B3C0-42AD-9731-2FA33636EE2E}"/>
              </a:ext>
            </a:extLst>
          </p:cNvPr>
          <p:cNvSpPr>
            <a:spLocks noGrp="1"/>
          </p:cNvSpPr>
          <p:nvPr>
            <p:ph type="sldNum" sz="quarter" idx="12"/>
          </p:nvPr>
        </p:nvSpPr>
        <p:spPr/>
        <p:txBody>
          <a:bodyPr/>
          <a:lstStyle/>
          <a:p>
            <a:fld id="{2EEEBE0C-1283-4468-8F83-D642339BC5F2}" type="slidenum">
              <a:rPr lang="en-US" smtClean="0"/>
              <a:pPr/>
              <a:t>30</a:t>
            </a:fld>
            <a:endParaRPr lang="en-US"/>
          </a:p>
        </p:txBody>
      </p:sp>
      <p:sp>
        <p:nvSpPr>
          <p:cNvPr id="5" name="Rectangle 4">
            <a:extLst>
              <a:ext uri="{FF2B5EF4-FFF2-40B4-BE49-F238E27FC236}">
                <a16:creationId xmlns:a16="http://schemas.microsoft.com/office/drawing/2014/main" id="{AD2F51B4-5A4C-4A64-8E88-C5FA58139651}"/>
              </a:ext>
            </a:extLst>
          </p:cNvPr>
          <p:cNvSpPr/>
          <p:nvPr/>
        </p:nvSpPr>
        <p:spPr>
          <a:xfrm>
            <a:off x="152400" y="125639"/>
            <a:ext cx="8839200" cy="6124754"/>
          </a:xfrm>
          <a:prstGeom prst="rect">
            <a:avLst/>
          </a:prstGeom>
        </p:spPr>
        <p:txBody>
          <a:bodyPr wrap="square">
            <a:spAutoFit/>
          </a:bodyPr>
          <a:lstStyle/>
          <a:p>
            <a:r>
              <a:rPr lang="en-US" sz="4000" b="1" dirty="0"/>
              <a:t>THE.MARK.OF.THE.BEAST</a:t>
            </a:r>
          </a:p>
          <a:p>
            <a:r>
              <a:rPr lang="en-US" sz="3200" dirty="0"/>
              <a:t>	23 Every slave, when he heard that trumpet sound, he could throw down his hoe, say, "I am a free man. I couldn't redeem myself. But God, through His grace has declared a year of jubilee. 	Therefore, I believe God. And I don't have to work any more." And the laws of the land claimed him free. What a beautiful type of today.</a:t>
            </a:r>
          </a:p>
          <a:p>
            <a:r>
              <a:rPr lang="en-US" sz="3200" dirty="0"/>
              <a:t>	We, poor, aliens, nothing we could do, if we kept every Sabbath, quit eating meat, done all kinds of religious sacrifice, we are under a load. We are sold in sin. </a:t>
            </a:r>
            <a:endParaRPr lang="en-US" sz="2000" dirty="0"/>
          </a:p>
        </p:txBody>
      </p:sp>
    </p:spTree>
    <p:extLst>
      <p:ext uri="{BB962C8B-B14F-4D97-AF65-F5344CB8AC3E}">
        <p14:creationId xmlns:p14="http://schemas.microsoft.com/office/powerpoint/2010/main" val="371822242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6041AB-F28E-49C3-B488-7D83072D6EFF}"/>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10A618AF-616C-4C44-89EB-97BF95089D61}"/>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97BC3BFB-7290-47B3-998E-848085EF2D32}"/>
              </a:ext>
            </a:extLst>
          </p:cNvPr>
          <p:cNvSpPr>
            <a:spLocks noGrp="1"/>
          </p:cNvSpPr>
          <p:nvPr>
            <p:ph type="sldNum" sz="quarter" idx="12"/>
          </p:nvPr>
        </p:nvSpPr>
        <p:spPr/>
        <p:txBody>
          <a:bodyPr/>
          <a:lstStyle/>
          <a:p>
            <a:fld id="{2EEEBE0C-1283-4468-8F83-D642339BC5F2}" type="slidenum">
              <a:rPr lang="en-US" smtClean="0"/>
              <a:pPr/>
              <a:t>31</a:t>
            </a:fld>
            <a:endParaRPr lang="en-US"/>
          </a:p>
        </p:txBody>
      </p:sp>
      <p:sp>
        <p:nvSpPr>
          <p:cNvPr id="5" name="Rectangle 4">
            <a:extLst>
              <a:ext uri="{FF2B5EF4-FFF2-40B4-BE49-F238E27FC236}">
                <a16:creationId xmlns:a16="http://schemas.microsoft.com/office/drawing/2014/main" id="{90153FB5-CEC6-4F16-82BA-F97783431B5F}"/>
              </a:ext>
            </a:extLst>
          </p:cNvPr>
          <p:cNvSpPr/>
          <p:nvPr/>
        </p:nvSpPr>
        <p:spPr>
          <a:xfrm>
            <a:off x="228600" y="169182"/>
            <a:ext cx="8686800" cy="6494085"/>
          </a:xfrm>
          <a:prstGeom prst="rect">
            <a:avLst/>
          </a:prstGeom>
        </p:spPr>
        <p:txBody>
          <a:bodyPr wrap="square">
            <a:spAutoFit/>
          </a:bodyPr>
          <a:lstStyle/>
          <a:p>
            <a:r>
              <a:rPr lang="en-US" sz="3200" dirty="0"/>
              <a:t> Our parents sold us out to sin in the garden of Eden. And we are laden under the bonds of sin as a slave to the devil. We were born in sin, shaped in iniquity...</a:t>
            </a:r>
            <a:r>
              <a:rPr lang="en-US" sz="2000" dirty="0"/>
              <a:t> </a:t>
            </a:r>
            <a:r>
              <a:rPr lang="en-US" sz="3200" dirty="0"/>
              <a:t>But when the jubilee time comes, we are free... </a:t>
            </a:r>
            <a:r>
              <a:rPr lang="en-US" sz="3200" dirty="0">
                <a:solidFill>
                  <a:srgbClr val="FFFF00"/>
                </a:solidFill>
              </a:rPr>
              <a:t>And the trumpet is the Gospel, the good news. </a:t>
            </a:r>
            <a:r>
              <a:rPr lang="en-US" sz="3200" dirty="0"/>
              <a:t>The trumpet was the Gospel then: good news. You're no longer bound. You no longer have to live in sin. You can go home and be free. You don't owe any debts at all.</a:t>
            </a:r>
          </a:p>
          <a:p>
            <a:r>
              <a:rPr lang="en-US" sz="3200" dirty="0"/>
              <a:t>	24 And today, when a man hears the good news, Christ died in your stead, nothing that you can do about it, Christ paid the price, the Gospel sound,</a:t>
            </a:r>
          </a:p>
        </p:txBody>
      </p:sp>
    </p:spTree>
    <p:extLst>
      <p:ext uri="{BB962C8B-B14F-4D97-AF65-F5344CB8AC3E}">
        <p14:creationId xmlns:p14="http://schemas.microsoft.com/office/powerpoint/2010/main" val="326574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7F466-F27C-45C4-8DF8-FC055122D1BE}"/>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0F75051E-F404-40F3-8093-B6C36FD2595C}"/>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F29B14A2-9ADF-4135-B200-0275DC388AA2}"/>
              </a:ext>
            </a:extLst>
          </p:cNvPr>
          <p:cNvSpPr>
            <a:spLocks noGrp="1"/>
          </p:cNvSpPr>
          <p:nvPr>
            <p:ph type="sldNum" sz="quarter" idx="12"/>
          </p:nvPr>
        </p:nvSpPr>
        <p:spPr/>
        <p:txBody>
          <a:bodyPr/>
          <a:lstStyle/>
          <a:p>
            <a:fld id="{2EEEBE0C-1283-4468-8F83-D642339BC5F2}" type="slidenum">
              <a:rPr lang="en-US" smtClean="0"/>
              <a:pPr/>
              <a:t>32</a:t>
            </a:fld>
            <a:endParaRPr lang="en-US"/>
          </a:p>
        </p:txBody>
      </p:sp>
      <p:sp>
        <p:nvSpPr>
          <p:cNvPr id="5" name="Rectangle 4">
            <a:extLst>
              <a:ext uri="{FF2B5EF4-FFF2-40B4-BE49-F238E27FC236}">
                <a16:creationId xmlns:a16="http://schemas.microsoft.com/office/drawing/2014/main" id="{067931F0-C939-4070-95DD-380580A140BF}"/>
              </a:ext>
            </a:extLst>
          </p:cNvPr>
          <p:cNvSpPr/>
          <p:nvPr/>
        </p:nvSpPr>
        <p:spPr>
          <a:xfrm>
            <a:off x="228600" y="76200"/>
            <a:ext cx="8686800" cy="6494085"/>
          </a:xfrm>
          <a:prstGeom prst="rect">
            <a:avLst/>
          </a:prstGeom>
        </p:spPr>
        <p:txBody>
          <a:bodyPr wrap="square">
            <a:spAutoFit/>
          </a:bodyPr>
          <a:lstStyle/>
          <a:p>
            <a:r>
              <a:rPr lang="en-US" sz="3200" dirty="0"/>
              <a:t> you can drop every cigarette, every chew tobacco, every whiskey bottle, every thing that's binding you and say, "</a:t>
            </a:r>
            <a:r>
              <a:rPr lang="en-US" sz="3200" i="1" dirty="0"/>
              <a:t>I am free. This is the good news. Christ has made me free</a:t>
            </a:r>
            <a:r>
              <a:rPr lang="en-US" sz="3200" dirty="0"/>
              <a:t>." You're a free people. You don't have to serve the devil any longer. You can be free if you desire to be free.</a:t>
            </a:r>
          </a:p>
          <a:p>
            <a:r>
              <a:rPr lang="en-US" sz="3200" dirty="0"/>
              <a:t>	Now, you don't have to drink; run around; don't have to mistreat your wife; curse; lie; steal; don't have to be weary. Why, you've got the resources up yonder that's never been tapped of the bountiful blessings of God that the world knows nothing about.</a:t>
            </a:r>
          </a:p>
          <a:p>
            <a:pPr algn="r"/>
            <a:r>
              <a:rPr lang="en-US" sz="3200" dirty="0"/>
              <a:t>56-0715</a:t>
            </a:r>
          </a:p>
        </p:txBody>
      </p:sp>
    </p:spTree>
    <p:extLst>
      <p:ext uri="{BB962C8B-B14F-4D97-AF65-F5344CB8AC3E}">
        <p14:creationId xmlns:p14="http://schemas.microsoft.com/office/powerpoint/2010/main" val="380995578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DCCEE7-F49E-4DBD-9367-56BDFF001AB7}"/>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D00E06CA-D1F5-4A28-A429-94B3C8826FA3}"/>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8CFF7AFD-A78B-468D-B21C-BC3F6848B783}"/>
              </a:ext>
            </a:extLst>
          </p:cNvPr>
          <p:cNvSpPr>
            <a:spLocks noGrp="1"/>
          </p:cNvSpPr>
          <p:nvPr>
            <p:ph type="sldNum" sz="quarter" idx="12"/>
          </p:nvPr>
        </p:nvSpPr>
        <p:spPr/>
        <p:txBody>
          <a:bodyPr/>
          <a:lstStyle/>
          <a:p>
            <a:fld id="{2EEEBE0C-1283-4468-8F83-D642339BC5F2}" type="slidenum">
              <a:rPr lang="en-US" smtClean="0"/>
              <a:pPr/>
              <a:t>33</a:t>
            </a:fld>
            <a:endParaRPr lang="en-US"/>
          </a:p>
        </p:txBody>
      </p:sp>
      <p:sp>
        <p:nvSpPr>
          <p:cNvPr id="5" name="Rectangle 4">
            <a:extLst>
              <a:ext uri="{FF2B5EF4-FFF2-40B4-BE49-F238E27FC236}">
                <a16:creationId xmlns:a16="http://schemas.microsoft.com/office/drawing/2014/main" id="{EF80767C-5129-47C5-A483-88D84F7FA032}"/>
              </a:ext>
            </a:extLst>
          </p:cNvPr>
          <p:cNvSpPr/>
          <p:nvPr/>
        </p:nvSpPr>
        <p:spPr>
          <a:xfrm>
            <a:off x="457200" y="457200"/>
            <a:ext cx="8305800" cy="4031873"/>
          </a:xfrm>
          <a:prstGeom prst="rect">
            <a:avLst/>
          </a:prstGeom>
        </p:spPr>
        <p:txBody>
          <a:bodyPr wrap="square">
            <a:spAutoFit/>
          </a:bodyPr>
          <a:lstStyle/>
          <a:p>
            <a:r>
              <a:rPr lang="en-US" sz="3200" dirty="0"/>
              <a:t>	If that isn't a perfect type of the marking of the beast... </a:t>
            </a:r>
            <a:r>
              <a:rPr lang="en-US" sz="3200" dirty="0">
                <a:solidFill>
                  <a:srgbClr val="FFFF00"/>
                </a:solidFill>
              </a:rPr>
              <a:t>The good news is the Gospel. To reject to hear the Gospel, your ears are sealed up that you'll always call it fanaticism, and there's nothing to it. And you'll be serving sin in forms of godliness as long as you live. </a:t>
            </a:r>
            <a:r>
              <a:rPr lang="en-US" sz="3200" dirty="0"/>
              <a:t>No matter how religious you are, you're sealed off from the Presence of God.</a:t>
            </a:r>
          </a:p>
        </p:txBody>
      </p:sp>
    </p:spTree>
    <p:extLst>
      <p:ext uri="{BB962C8B-B14F-4D97-AF65-F5344CB8AC3E}">
        <p14:creationId xmlns:p14="http://schemas.microsoft.com/office/powerpoint/2010/main" val="149683017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E0EF0-27DB-430A-95EA-1CDE09EFDCAF}"/>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F7E22727-E7C7-46C3-8159-915F92613080}"/>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1F74A337-175C-40CD-B617-FEA8551CC73D}"/>
              </a:ext>
            </a:extLst>
          </p:cNvPr>
          <p:cNvSpPr>
            <a:spLocks noGrp="1"/>
          </p:cNvSpPr>
          <p:nvPr>
            <p:ph type="sldNum" sz="quarter" idx="12"/>
          </p:nvPr>
        </p:nvSpPr>
        <p:spPr/>
        <p:txBody>
          <a:bodyPr/>
          <a:lstStyle/>
          <a:p>
            <a:fld id="{2EEEBE0C-1283-4468-8F83-D642339BC5F2}" type="slidenum">
              <a:rPr lang="en-US" smtClean="0"/>
              <a:pPr/>
              <a:t>34</a:t>
            </a:fld>
            <a:endParaRPr lang="en-US"/>
          </a:p>
        </p:txBody>
      </p:sp>
      <p:sp>
        <p:nvSpPr>
          <p:cNvPr id="5" name="Rectangle 4">
            <a:extLst>
              <a:ext uri="{FF2B5EF4-FFF2-40B4-BE49-F238E27FC236}">
                <a16:creationId xmlns:a16="http://schemas.microsoft.com/office/drawing/2014/main" id="{33BB98AB-D0E4-4C9F-A78D-4A855F9A4EC9}"/>
              </a:ext>
            </a:extLst>
          </p:cNvPr>
          <p:cNvSpPr/>
          <p:nvPr/>
        </p:nvSpPr>
        <p:spPr>
          <a:xfrm>
            <a:off x="228600" y="76200"/>
            <a:ext cx="8686800" cy="5632311"/>
          </a:xfrm>
          <a:prstGeom prst="rect">
            <a:avLst/>
          </a:prstGeom>
        </p:spPr>
        <p:txBody>
          <a:bodyPr wrap="square">
            <a:spAutoFit/>
          </a:bodyPr>
          <a:lstStyle/>
          <a:p>
            <a:r>
              <a:rPr lang="en-US" sz="4000" b="1" dirty="0"/>
              <a:t>THE.TEN.VIRGINS</a:t>
            </a:r>
          </a:p>
          <a:p>
            <a:r>
              <a:rPr lang="en-US" sz="3200" dirty="0"/>
              <a:t>	250  Now, the seal of God is the "Holy Spirit." (Rev.9:1-4) Ephesians 4:30, </a:t>
            </a:r>
            <a:r>
              <a:rPr lang="en-US" sz="3200" i="1" dirty="0"/>
              <a:t>"Grieve not the Holy Spirit…</a:t>
            </a:r>
            <a:r>
              <a:rPr lang="en-US" sz="3200" dirty="0"/>
              <a:t>" that's that Angel that come forth sealing upon their forehead. </a:t>
            </a:r>
            <a:r>
              <a:rPr lang="en-US" sz="3200" dirty="0">
                <a:solidFill>
                  <a:srgbClr val="FFFF00"/>
                </a:solidFill>
              </a:rPr>
              <a:t>Now, that doesn't mean He takes and puts a spot up there; your forehead is your revelation, see, and your hand is the thing you do about it. See, it's a spiritual mark. </a:t>
            </a:r>
            <a:r>
              <a:rPr lang="en-US" sz="3200" dirty="0"/>
              <a:t>He don't take a big stamp and stamp you like that. </a:t>
            </a:r>
          </a:p>
          <a:p>
            <a:r>
              <a:rPr lang="en-US" sz="3200" dirty="0"/>
              <a:t>	</a:t>
            </a:r>
            <a:endParaRPr lang="en-US" dirty="0"/>
          </a:p>
        </p:txBody>
      </p:sp>
    </p:spTree>
    <p:extLst>
      <p:ext uri="{BB962C8B-B14F-4D97-AF65-F5344CB8AC3E}">
        <p14:creationId xmlns:p14="http://schemas.microsoft.com/office/powerpoint/2010/main" val="342494651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D8AB2-8F55-4C1F-A7A4-906778B1F5A9}"/>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933B1A7A-3A2F-4AB7-B1F0-886AEA2A0755}"/>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8C1FFFAB-5857-4639-B2D7-201275E07F7C}"/>
              </a:ext>
            </a:extLst>
          </p:cNvPr>
          <p:cNvSpPr>
            <a:spLocks noGrp="1"/>
          </p:cNvSpPr>
          <p:nvPr>
            <p:ph type="sldNum" sz="quarter" idx="12"/>
          </p:nvPr>
        </p:nvSpPr>
        <p:spPr/>
        <p:txBody>
          <a:bodyPr/>
          <a:lstStyle/>
          <a:p>
            <a:fld id="{2EEEBE0C-1283-4468-8F83-D642339BC5F2}" type="slidenum">
              <a:rPr lang="en-US" smtClean="0"/>
              <a:pPr/>
              <a:t>35</a:t>
            </a:fld>
            <a:endParaRPr lang="en-US"/>
          </a:p>
        </p:txBody>
      </p:sp>
      <p:sp>
        <p:nvSpPr>
          <p:cNvPr id="5" name="Rectangle 4">
            <a:extLst>
              <a:ext uri="{FF2B5EF4-FFF2-40B4-BE49-F238E27FC236}">
                <a16:creationId xmlns:a16="http://schemas.microsoft.com/office/drawing/2014/main" id="{29F4CDA4-EE9D-47CC-99B8-3528DCF80E8F}"/>
              </a:ext>
            </a:extLst>
          </p:cNvPr>
          <p:cNvSpPr/>
          <p:nvPr/>
        </p:nvSpPr>
        <p:spPr>
          <a:xfrm>
            <a:off x="228600" y="136526"/>
            <a:ext cx="8763000" cy="6494085"/>
          </a:xfrm>
          <a:prstGeom prst="rect">
            <a:avLst/>
          </a:prstGeom>
        </p:spPr>
        <p:txBody>
          <a:bodyPr wrap="square">
            <a:spAutoFit/>
          </a:bodyPr>
          <a:lstStyle/>
          <a:p>
            <a:r>
              <a:rPr lang="en-US" sz="3200" dirty="0"/>
              <a:t>	251  A few years ago they said, the N.R.A. come out, it was this,  Don't look for that, it's already. The Bible said it begin plumb back there, it's about run out now. But He marked the Sealed. Now, how was the first seal, what did it look like? They were filled with the Holy Ghost, and their works was the works of Christ. They laid hands on the sick and they recovered, they done all kinds of signs, miracles and wonder. And in their forehead, was sealed by the revelation that He was the Son of God, and they were working with Him (the Deity of Christ), there's the mark.</a:t>
            </a:r>
          </a:p>
          <a:p>
            <a:pPr algn="r"/>
            <a:r>
              <a:rPr lang="en-US" sz="3200" dirty="0"/>
              <a:t>60-1211</a:t>
            </a:r>
          </a:p>
        </p:txBody>
      </p:sp>
    </p:spTree>
    <p:extLst>
      <p:ext uri="{BB962C8B-B14F-4D97-AF65-F5344CB8AC3E}">
        <p14:creationId xmlns:p14="http://schemas.microsoft.com/office/powerpoint/2010/main" val="203820689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9FB32-5597-42AF-B8A8-AC1E8BBB8D19}"/>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6C6E2021-C9B0-483B-BFD7-BB487EA34929}"/>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DE2D4A3D-6B8B-4696-9FEA-705344B4251C}"/>
              </a:ext>
            </a:extLst>
          </p:cNvPr>
          <p:cNvSpPr>
            <a:spLocks noGrp="1"/>
          </p:cNvSpPr>
          <p:nvPr>
            <p:ph type="sldNum" sz="quarter" idx="12"/>
          </p:nvPr>
        </p:nvSpPr>
        <p:spPr/>
        <p:txBody>
          <a:bodyPr/>
          <a:lstStyle/>
          <a:p>
            <a:fld id="{2EEEBE0C-1283-4468-8F83-D642339BC5F2}" type="slidenum">
              <a:rPr lang="en-US" smtClean="0"/>
              <a:pPr/>
              <a:t>36</a:t>
            </a:fld>
            <a:endParaRPr lang="en-US"/>
          </a:p>
        </p:txBody>
      </p:sp>
      <p:sp>
        <p:nvSpPr>
          <p:cNvPr id="5" name="Rectangle 4">
            <a:extLst>
              <a:ext uri="{FF2B5EF4-FFF2-40B4-BE49-F238E27FC236}">
                <a16:creationId xmlns:a16="http://schemas.microsoft.com/office/drawing/2014/main" id="{B08529C0-9BBD-4706-8713-0CDA228D49DC}"/>
              </a:ext>
            </a:extLst>
          </p:cNvPr>
          <p:cNvSpPr/>
          <p:nvPr/>
        </p:nvSpPr>
        <p:spPr>
          <a:xfrm>
            <a:off x="228600" y="136526"/>
            <a:ext cx="8610600" cy="4616390"/>
          </a:xfrm>
          <a:prstGeom prst="rect">
            <a:avLst/>
          </a:prstGeom>
        </p:spPr>
        <p:txBody>
          <a:bodyPr wrap="square">
            <a:spAutoFit/>
          </a:bodyPr>
          <a:lstStyle/>
          <a:p>
            <a:r>
              <a:rPr lang="en-US" sz="4000" b="1" dirty="0"/>
              <a:t>CHURCH.AGE.BOOK </a:t>
            </a:r>
          </a:p>
          <a:p>
            <a:r>
              <a:rPr lang="en-US" sz="3200" dirty="0"/>
              <a:t>	 175-2 I believe according to Rev. 13:16 that the bride will have to stop preaching for the beast is demanding the mark in the hand or forehead if permission to preach be granted. 	Denominations will take the mark, or be forced to quit preaching. Then the Lamb will come for His bride and judge the great harlot.</a:t>
            </a:r>
          </a:p>
          <a:p>
            <a:endParaRPr lang="en-US" sz="3200" dirty="0"/>
          </a:p>
        </p:txBody>
      </p:sp>
    </p:spTree>
    <p:extLst>
      <p:ext uri="{BB962C8B-B14F-4D97-AF65-F5344CB8AC3E}">
        <p14:creationId xmlns:p14="http://schemas.microsoft.com/office/powerpoint/2010/main" val="92792113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115E4-FA45-4487-86AA-A7268DBBD0D3}"/>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4FE9C72D-6E36-43CF-8BE8-A8D9C97E7919}"/>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A892875C-E53E-44A7-8FE5-7083B0519869}"/>
              </a:ext>
            </a:extLst>
          </p:cNvPr>
          <p:cNvSpPr>
            <a:spLocks noGrp="1"/>
          </p:cNvSpPr>
          <p:nvPr>
            <p:ph type="sldNum" sz="quarter" idx="12"/>
          </p:nvPr>
        </p:nvSpPr>
        <p:spPr/>
        <p:txBody>
          <a:bodyPr/>
          <a:lstStyle/>
          <a:p>
            <a:fld id="{2EEEBE0C-1283-4468-8F83-D642339BC5F2}" type="slidenum">
              <a:rPr lang="en-US" smtClean="0"/>
              <a:pPr/>
              <a:t>37</a:t>
            </a:fld>
            <a:endParaRPr lang="en-US"/>
          </a:p>
        </p:txBody>
      </p:sp>
      <p:sp>
        <p:nvSpPr>
          <p:cNvPr id="5" name="Rectangle 4">
            <a:extLst>
              <a:ext uri="{FF2B5EF4-FFF2-40B4-BE49-F238E27FC236}">
                <a16:creationId xmlns:a16="http://schemas.microsoft.com/office/drawing/2014/main" id="{133C213D-13AF-4491-B1E4-E4444D839283}"/>
              </a:ext>
            </a:extLst>
          </p:cNvPr>
          <p:cNvSpPr/>
          <p:nvPr/>
        </p:nvSpPr>
        <p:spPr>
          <a:xfrm>
            <a:off x="228600" y="136525"/>
            <a:ext cx="8686800" cy="6124754"/>
          </a:xfrm>
          <a:prstGeom prst="rect">
            <a:avLst/>
          </a:prstGeom>
        </p:spPr>
        <p:txBody>
          <a:bodyPr wrap="square">
            <a:spAutoFit/>
          </a:bodyPr>
          <a:lstStyle/>
          <a:p>
            <a:r>
              <a:rPr lang="en-US" sz="4000" b="1" spc="-150" dirty="0"/>
              <a:t>IS.YOUR.LIFE.WORTHY.OF.THE.GOSPEL</a:t>
            </a:r>
          </a:p>
          <a:p>
            <a:r>
              <a:rPr lang="en-US" sz="3200" dirty="0"/>
              <a:t>	62 Now, somebody said, "</a:t>
            </a:r>
            <a:r>
              <a:rPr lang="en-US" sz="3200" i="1" dirty="0"/>
              <a:t>Now, there's going to be a mark of the beast, it's going to come someday." </a:t>
            </a:r>
            <a:r>
              <a:rPr lang="en-US" sz="3200" dirty="0"/>
              <a:t>Let me tell you. It's already come. </a:t>
            </a:r>
            <a:r>
              <a:rPr lang="en-US" sz="3200" dirty="0">
                <a:solidFill>
                  <a:srgbClr val="FFFF00"/>
                </a:solidFill>
              </a:rPr>
              <a:t>As soon as the Holy Ghost begin to fall, the mark of the beast begin to take place. </a:t>
            </a:r>
          </a:p>
          <a:p>
            <a:r>
              <a:rPr lang="en-US" sz="3200" dirty="0"/>
              <a:t>	63 You only have two things. One of them, is, accept It, takes the Seal of God. To reject It, takes the mark of the beast. Everybody understand? When the trumpet sounded, and all wanted to go free could go. Them that didn't, was marked.</a:t>
            </a:r>
          </a:p>
        </p:txBody>
      </p:sp>
    </p:spTree>
    <p:extLst>
      <p:ext uri="{BB962C8B-B14F-4D97-AF65-F5344CB8AC3E}">
        <p14:creationId xmlns:p14="http://schemas.microsoft.com/office/powerpoint/2010/main" val="117561725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699CA-72E4-49F9-84D4-43E8B37C4AB0}"/>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6A6F1A55-8A74-4E0B-A753-DC60AA52A647}"/>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2CC7B947-65E1-404A-A47B-8CAF5FC58AB7}"/>
              </a:ext>
            </a:extLst>
          </p:cNvPr>
          <p:cNvSpPr>
            <a:spLocks noGrp="1"/>
          </p:cNvSpPr>
          <p:nvPr>
            <p:ph type="sldNum" sz="quarter" idx="12"/>
          </p:nvPr>
        </p:nvSpPr>
        <p:spPr/>
        <p:txBody>
          <a:bodyPr/>
          <a:lstStyle/>
          <a:p>
            <a:fld id="{2EEEBE0C-1283-4468-8F83-D642339BC5F2}" type="slidenum">
              <a:rPr lang="en-US" smtClean="0"/>
              <a:pPr/>
              <a:t>38</a:t>
            </a:fld>
            <a:endParaRPr lang="en-US"/>
          </a:p>
        </p:txBody>
      </p:sp>
      <p:sp>
        <p:nvSpPr>
          <p:cNvPr id="5" name="Rectangle 4">
            <a:extLst>
              <a:ext uri="{FF2B5EF4-FFF2-40B4-BE49-F238E27FC236}">
                <a16:creationId xmlns:a16="http://schemas.microsoft.com/office/drawing/2014/main" id="{402AC540-085D-4B05-90DE-418C8DEC4882}"/>
              </a:ext>
            </a:extLst>
          </p:cNvPr>
          <p:cNvSpPr/>
          <p:nvPr/>
        </p:nvSpPr>
        <p:spPr>
          <a:xfrm>
            <a:off x="304800" y="136525"/>
            <a:ext cx="8686800" cy="6001643"/>
          </a:xfrm>
          <a:prstGeom prst="rect">
            <a:avLst/>
          </a:prstGeom>
        </p:spPr>
        <p:txBody>
          <a:bodyPr wrap="square">
            <a:spAutoFit/>
          </a:bodyPr>
          <a:lstStyle/>
          <a:p>
            <a:r>
              <a:rPr lang="en-US" sz="3200" dirty="0"/>
              <a:t>	Now, you see, the mark of the beast, </a:t>
            </a:r>
            <a:r>
              <a:rPr lang="en-US" sz="3200" dirty="0">
                <a:solidFill>
                  <a:srgbClr val="FFFF00"/>
                </a:solidFill>
              </a:rPr>
              <a:t>if we talk about it in the future, is when it's going to be made manifest, when you realize it's what you've already done.</a:t>
            </a:r>
            <a:r>
              <a:rPr lang="en-US" sz="3200" dirty="0"/>
              <a:t> And so is the Holy Spirit, It's to be manifested. </a:t>
            </a:r>
          </a:p>
          <a:p>
            <a:r>
              <a:rPr lang="en-US" sz="3200" dirty="0"/>
              <a:t>	When we see the Lord Jesus coming in glory, and feel that transforming power, see the dead rising out of the grave, and know, in a second longer, we'll be changed and have a body like His. It'll be made manifest. Then, to see those who rejected It, will be left down, out.</a:t>
            </a:r>
          </a:p>
          <a:p>
            <a:pPr algn="r"/>
            <a:r>
              <a:rPr lang="en-US" sz="3200" dirty="0"/>
              <a:t>63-0630</a:t>
            </a:r>
          </a:p>
        </p:txBody>
      </p:sp>
    </p:spTree>
    <p:extLst>
      <p:ext uri="{BB962C8B-B14F-4D97-AF65-F5344CB8AC3E}">
        <p14:creationId xmlns:p14="http://schemas.microsoft.com/office/powerpoint/2010/main" val="370654527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0A5E0-C879-4D1A-8436-B90EEF818A3C}"/>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97112791-959F-4951-AEC5-CD5A1E91F50D}"/>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656EC3BE-CC38-43E4-A2FB-897FEFE5EC0E}"/>
              </a:ext>
            </a:extLst>
          </p:cNvPr>
          <p:cNvSpPr>
            <a:spLocks noGrp="1"/>
          </p:cNvSpPr>
          <p:nvPr>
            <p:ph type="sldNum" sz="quarter" idx="12"/>
          </p:nvPr>
        </p:nvSpPr>
        <p:spPr/>
        <p:txBody>
          <a:bodyPr/>
          <a:lstStyle/>
          <a:p>
            <a:fld id="{2EEEBE0C-1283-4468-8F83-D642339BC5F2}" type="slidenum">
              <a:rPr lang="en-US" smtClean="0"/>
              <a:pPr/>
              <a:t>39</a:t>
            </a:fld>
            <a:endParaRPr lang="en-US"/>
          </a:p>
        </p:txBody>
      </p:sp>
      <p:sp>
        <p:nvSpPr>
          <p:cNvPr id="5" name="Rectangle 4">
            <a:extLst>
              <a:ext uri="{FF2B5EF4-FFF2-40B4-BE49-F238E27FC236}">
                <a16:creationId xmlns:a16="http://schemas.microsoft.com/office/drawing/2014/main" id="{21095003-D418-4167-9B00-477A2D4E9163}"/>
              </a:ext>
            </a:extLst>
          </p:cNvPr>
          <p:cNvSpPr/>
          <p:nvPr/>
        </p:nvSpPr>
        <p:spPr>
          <a:xfrm>
            <a:off x="304800" y="136525"/>
            <a:ext cx="8610600" cy="3662541"/>
          </a:xfrm>
          <a:prstGeom prst="rect">
            <a:avLst/>
          </a:prstGeom>
        </p:spPr>
        <p:txBody>
          <a:bodyPr wrap="square">
            <a:spAutoFit/>
          </a:bodyPr>
          <a:lstStyle/>
          <a:p>
            <a:r>
              <a:rPr lang="en-US" sz="3600" b="1" dirty="0"/>
              <a:t>ISAIAH 61:1-2</a:t>
            </a:r>
          </a:p>
          <a:p>
            <a:r>
              <a:rPr lang="en-US" sz="2800" dirty="0"/>
              <a:t>	</a:t>
            </a:r>
            <a:r>
              <a:rPr lang="en-US" sz="2800" i="1" dirty="0"/>
              <a:t>The Spirit of the Lord GOD is upon me; because the LORD hath anointed me to preach good tidings unto the meek; he hath sent me to bind up the brokenhearted, to proclaim liberty to the captives, and the opening of the prison to them that are bound; 2 To proclaim the accept-able year of the LORD, and the day of vengeance of our God; to comfort all that mourn;</a:t>
            </a:r>
          </a:p>
        </p:txBody>
      </p:sp>
    </p:spTree>
    <p:extLst>
      <p:ext uri="{BB962C8B-B14F-4D97-AF65-F5344CB8AC3E}">
        <p14:creationId xmlns:p14="http://schemas.microsoft.com/office/powerpoint/2010/main" val="260578895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4F024-7793-470C-976D-B4FB28B28794}"/>
              </a:ext>
            </a:extLst>
          </p:cNvPr>
          <p:cNvSpPr>
            <a:spLocks noGrp="1"/>
          </p:cNvSpPr>
          <p:nvPr>
            <p:ph type="dt" sz="half" idx="10"/>
          </p:nvPr>
        </p:nvSpPr>
        <p:spPr/>
        <p:txBody>
          <a:bodyPr/>
          <a:lstStyle/>
          <a:p>
            <a:r>
              <a:rPr lang="en-US"/>
              <a:t>1-14-2017</a:t>
            </a:r>
          </a:p>
        </p:txBody>
      </p:sp>
      <p:sp>
        <p:nvSpPr>
          <p:cNvPr id="4" name="Slide Number Placeholder 3">
            <a:extLst>
              <a:ext uri="{FF2B5EF4-FFF2-40B4-BE49-F238E27FC236}">
                <a16:creationId xmlns:a16="http://schemas.microsoft.com/office/drawing/2014/main" id="{8D42CE7C-45F2-4731-B616-CFA422606FF3}"/>
              </a:ext>
            </a:extLst>
          </p:cNvPr>
          <p:cNvSpPr>
            <a:spLocks noGrp="1"/>
          </p:cNvSpPr>
          <p:nvPr>
            <p:ph type="sldNum" sz="quarter" idx="12"/>
          </p:nvPr>
        </p:nvSpPr>
        <p:spPr/>
        <p:txBody>
          <a:bodyPr/>
          <a:lstStyle/>
          <a:p>
            <a:fld id="{FBADFB16-B3DB-46C7-8185-C4EDBAC3C4AC}" type="slidenum">
              <a:rPr lang="en-US" smtClean="0"/>
              <a:pPr/>
              <a:t>4</a:t>
            </a:fld>
            <a:endParaRPr lang="en-US"/>
          </a:p>
        </p:txBody>
      </p:sp>
      <p:pic>
        <p:nvPicPr>
          <p:cNvPr id="3074" name="Picture 2" descr="The Israeli flag flutters in front of the Dome of the Rock mosque and the city of Jerusalem, December 1, 2017. ">
            <a:extLst>
              <a:ext uri="{FF2B5EF4-FFF2-40B4-BE49-F238E27FC236}">
                <a16:creationId xmlns:a16="http://schemas.microsoft.com/office/drawing/2014/main" id="{AA26B326-4C1B-4540-B647-A90CBE63F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22" y="203200"/>
            <a:ext cx="8703906" cy="490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56349B-74B4-4AD6-B665-C25FEB372B0C}"/>
              </a:ext>
            </a:extLst>
          </p:cNvPr>
          <p:cNvSpPr txBox="1"/>
          <p:nvPr/>
        </p:nvSpPr>
        <p:spPr>
          <a:xfrm flipH="1">
            <a:off x="3886199" y="5105400"/>
            <a:ext cx="4973275" cy="1200329"/>
          </a:xfrm>
          <a:prstGeom prst="rect">
            <a:avLst/>
          </a:prstGeom>
          <a:noFill/>
        </p:spPr>
        <p:txBody>
          <a:bodyPr wrap="square" rtlCol="0">
            <a:spAutoFit/>
          </a:bodyPr>
          <a:lstStyle/>
          <a:p>
            <a:r>
              <a:rPr lang="en-US" sz="7200" dirty="0"/>
              <a:t>Israel 2019</a:t>
            </a:r>
          </a:p>
        </p:txBody>
      </p:sp>
      <p:sp>
        <p:nvSpPr>
          <p:cNvPr id="3" name="Footer Placeholder 2">
            <a:extLst>
              <a:ext uri="{FF2B5EF4-FFF2-40B4-BE49-F238E27FC236}">
                <a16:creationId xmlns:a16="http://schemas.microsoft.com/office/drawing/2014/main" id="{287B3AD8-F164-44EA-BB30-F91432C51CD6}"/>
              </a:ext>
            </a:extLst>
          </p:cNvPr>
          <p:cNvSpPr>
            <a:spLocks noGrp="1"/>
          </p:cNvSpPr>
          <p:nvPr>
            <p:ph type="ftr" sz="quarter" idx="11"/>
          </p:nvPr>
        </p:nvSpPr>
        <p:spPr/>
        <p:txBody>
          <a:bodyPr/>
          <a:lstStyle/>
          <a:p>
            <a:r>
              <a:rPr lang="en-US"/>
              <a:t>Mark of the Beast</a:t>
            </a:r>
          </a:p>
        </p:txBody>
      </p:sp>
    </p:spTree>
    <p:extLst>
      <p:ext uri="{BB962C8B-B14F-4D97-AF65-F5344CB8AC3E}">
        <p14:creationId xmlns:p14="http://schemas.microsoft.com/office/powerpoint/2010/main" val="324177114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3E21D-CB4F-41D5-B431-EFBC5793AA4D}"/>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2038D0F2-B5E0-4A18-8C8E-F7DA957F9635}"/>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6248D973-9B71-47BA-80F6-B27994102A3B}"/>
              </a:ext>
            </a:extLst>
          </p:cNvPr>
          <p:cNvSpPr>
            <a:spLocks noGrp="1"/>
          </p:cNvSpPr>
          <p:nvPr>
            <p:ph type="sldNum" sz="quarter" idx="12"/>
          </p:nvPr>
        </p:nvSpPr>
        <p:spPr/>
        <p:txBody>
          <a:bodyPr/>
          <a:lstStyle/>
          <a:p>
            <a:fld id="{2EEEBE0C-1283-4468-8F83-D642339BC5F2}" type="slidenum">
              <a:rPr lang="en-US" smtClean="0"/>
              <a:pPr/>
              <a:t>40</a:t>
            </a:fld>
            <a:endParaRPr lang="en-US"/>
          </a:p>
        </p:txBody>
      </p:sp>
      <p:sp>
        <p:nvSpPr>
          <p:cNvPr id="5" name="Rectangle 4">
            <a:extLst>
              <a:ext uri="{FF2B5EF4-FFF2-40B4-BE49-F238E27FC236}">
                <a16:creationId xmlns:a16="http://schemas.microsoft.com/office/drawing/2014/main" id="{D396E000-C00B-4956-8BC1-F661BF7796DE}"/>
              </a:ext>
            </a:extLst>
          </p:cNvPr>
          <p:cNvSpPr/>
          <p:nvPr/>
        </p:nvSpPr>
        <p:spPr>
          <a:xfrm>
            <a:off x="152400" y="136525"/>
            <a:ext cx="8839200" cy="6247864"/>
          </a:xfrm>
          <a:prstGeom prst="rect">
            <a:avLst/>
          </a:prstGeom>
        </p:spPr>
        <p:txBody>
          <a:bodyPr wrap="square">
            <a:spAutoFit/>
          </a:bodyPr>
          <a:lstStyle/>
          <a:p>
            <a:r>
              <a:rPr lang="en-US" sz="3600" b="1" dirty="0"/>
              <a:t>LUKE 4:17-21</a:t>
            </a:r>
          </a:p>
          <a:p>
            <a:r>
              <a:rPr lang="en-US" sz="2800" i="1" dirty="0"/>
              <a:t>	And there was delivered unto him the book of the prophet Esaias. And when he had opened the book, he found the place where it was written,  18 The Spirit of the Lord is upon me, because he hath anointed me to preach the gospel to the poor; he hath sent me to heal the broken-hearted, to preach deliverance to the captives, and recovering of sight to the blind, to set at liberty them that are bruised, 19 </a:t>
            </a:r>
            <a:r>
              <a:rPr lang="en-US" sz="2800" i="1" dirty="0">
                <a:solidFill>
                  <a:srgbClr val="FFFF00"/>
                </a:solidFill>
              </a:rPr>
              <a:t>To preach the acceptable year of the Lord. </a:t>
            </a:r>
            <a:r>
              <a:rPr lang="en-US" sz="2800" i="1" dirty="0"/>
              <a:t>20 And he closed the book, and he gave it again to the minister, and sat down. And the eyes of all them that were in the synagogue were fastened on him. 21 And he began to say unto them, This day is this scripture fulfilled in your ears.</a:t>
            </a:r>
          </a:p>
        </p:txBody>
      </p:sp>
    </p:spTree>
    <p:extLst>
      <p:ext uri="{BB962C8B-B14F-4D97-AF65-F5344CB8AC3E}">
        <p14:creationId xmlns:p14="http://schemas.microsoft.com/office/powerpoint/2010/main" val="184970421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4C070-ACA6-49B5-A572-29E9DE057F22}"/>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90A18AD4-069D-4A6E-80E5-EF79C3185A66}"/>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084AF0C4-CE34-48AF-A235-16706E37466C}"/>
              </a:ext>
            </a:extLst>
          </p:cNvPr>
          <p:cNvSpPr>
            <a:spLocks noGrp="1"/>
          </p:cNvSpPr>
          <p:nvPr>
            <p:ph type="sldNum" sz="quarter" idx="12"/>
          </p:nvPr>
        </p:nvSpPr>
        <p:spPr/>
        <p:txBody>
          <a:bodyPr/>
          <a:lstStyle/>
          <a:p>
            <a:fld id="{2EEEBE0C-1283-4468-8F83-D642339BC5F2}" type="slidenum">
              <a:rPr lang="en-US" smtClean="0"/>
              <a:pPr/>
              <a:t>41</a:t>
            </a:fld>
            <a:endParaRPr lang="en-US"/>
          </a:p>
        </p:txBody>
      </p:sp>
      <p:sp>
        <p:nvSpPr>
          <p:cNvPr id="5" name="Rectangle 4">
            <a:extLst>
              <a:ext uri="{FF2B5EF4-FFF2-40B4-BE49-F238E27FC236}">
                <a16:creationId xmlns:a16="http://schemas.microsoft.com/office/drawing/2014/main" id="{DB738ACD-5FCD-4B07-A8B7-6DD6CC10804A}"/>
              </a:ext>
            </a:extLst>
          </p:cNvPr>
          <p:cNvSpPr/>
          <p:nvPr/>
        </p:nvSpPr>
        <p:spPr>
          <a:xfrm>
            <a:off x="266700" y="136525"/>
            <a:ext cx="8610600" cy="6124754"/>
          </a:xfrm>
          <a:prstGeom prst="rect">
            <a:avLst/>
          </a:prstGeom>
        </p:spPr>
        <p:txBody>
          <a:bodyPr wrap="square">
            <a:spAutoFit/>
          </a:bodyPr>
          <a:lstStyle/>
          <a:p>
            <a:r>
              <a:rPr lang="en-US" sz="4000" b="1" dirty="0"/>
              <a:t>THIS.DAY.THIS.SCRIPTURE.</a:t>
            </a:r>
          </a:p>
          <a:p>
            <a:r>
              <a:rPr lang="en-US" sz="3200" dirty="0"/>
              <a:t>	45 The Messiah standing in the platform, to identify Himself with the Word of promise for that age: "</a:t>
            </a:r>
            <a:r>
              <a:rPr lang="en-US" sz="3200" i="1" dirty="0"/>
              <a:t>To preach the acceptable year."</a:t>
            </a:r>
          </a:p>
          <a:p>
            <a:r>
              <a:rPr lang="en-US" sz="3200" dirty="0"/>
              <a:t>	46 "</a:t>
            </a:r>
            <a:r>
              <a:rPr lang="en-US" sz="3200" i="1" dirty="0"/>
              <a:t>The acceptable year," </a:t>
            </a:r>
            <a:r>
              <a:rPr lang="en-US" sz="3200" dirty="0"/>
              <a:t>as we all know, was "the year of jubilee..." No matter how long they had been in bondage, when the year come, of the jubilee every man could go free if he wanted to go free. But if you desired to remain a slave, then you had to be taken down to the temple… a hole in your ear, and then you had to serve that slave master the rest of your days. </a:t>
            </a:r>
          </a:p>
        </p:txBody>
      </p:sp>
    </p:spTree>
    <p:extLst>
      <p:ext uri="{BB962C8B-B14F-4D97-AF65-F5344CB8AC3E}">
        <p14:creationId xmlns:p14="http://schemas.microsoft.com/office/powerpoint/2010/main" val="67431609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749CF-7C86-4CB5-8637-B407FDFB44CF}"/>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03DDE765-A153-414D-B713-C44BEEF0FF51}"/>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A60E8155-B664-4E85-B53C-74AA390B862E}"/>
              </a:ext>
            </a:extLst>
          </p:cNvPr>
          <p:cNvSpPr>
            <a:spLocks noGrp="1"/>
          </p:cNvSpPr>
          <p:nvPr>
            <p:ph type="sldNum" sz="quarter" idx="12"/>
          </p:nvPr>
        </p:nvSpPr>
        <p:spPr/>
        <p:txBody>
          <a:bodyPr/>
          <a:lstStyle/>
          <a:p>
            <a:fld id="{2EEEBE0C-1283-4468-8F83-D642339BC5F2}" type="slidenum">
              <a:rPr lang="en-US" smtClean="0"/>
              <a:pPr/>
              <a:t>42</a:t>
            </a:fld>
            <a:endParaRPr lang="en-US"/>
          </a:p>
        </p:txBody>
      </p:sp>
      <p:sp>
        <p:nvSpPr>
          <p:cNvPr id="5" name="Rectangle 4">
            <a:extLst>
              <a:ext uri="{FF2B5EF4-FFF2-40B4-BE49-F238E27FC236}">
                <a16:creationId xmlns:a16="http://schemas.microsoft.com/office/drawing/2014/main" id="{AD56BB2A-74B5-4AA1-AEF7-7DEE0F474915}"/>
              </a:ext>
            </a:extLst>
          </p:cNvPr>
          <p:cNvSpPr/>
          <p:nvPr/>
        </p:nvSpPr>
        <p:spPr>
          <a:xfrm>
            <a:off x="304800" y="228601"/>
            <a:ext cx="8534400" cy="4524315"/>
          </a:xfrm>
          <a:prstGeom prst="rect">
            <a:avLst/>
          </a:prstGeom>
        </p:spPr>
        <p:txBody>
          <a:bodyPr wrap="square">
            <a:spAutoFit/>
          </a:bodyPr>
          <a:lstStyle/>
          <a:p>
            <a:r>
              <a:rPr lang="en-US" sz="3200" dirty="0"/>
              <a:t>48  What a perfect example it is of the Gospel of Jesus Christ! When It's preached, the acceptable time, the time of Jubilee; anybody, no matter who you are, what color you are, what denomination you belong to, how it's far you've stooped in sin, or what's wrong with you; you can go free when you hear the Gospel trumpet sound out. You are free!</a:t>
            </a:r>
          </a:p>
          <a:p>
            <a:r>
              <a:rPr lang="en-US" sz="3200" dirty="0"/>
              <a:t>	</a:t>
            </a:r>
          </a:p>
        </p:txBody>
      </p:sp>
    </p:spTree>
    <p:extLst>
      <p:ext uri="{BB962C8B-B14F-4D97-AF65-F5344CB8AC3E}">
        <p14:creationId xmlns:p14="http://schemas.microsoft.com/office/powerpoint/2010/main" val="17142204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AAE27-FA8B-4BCF-87A3-D6563F45EFD1}"/>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51A391CA-DA10-4559-862F-5B2664663F78}"/>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44E1A936-6768-412E-A302-9A408DDC9F51}"/>
              </a:ext>
            </a:extLst>
          </p:cNvPr>
          <p:cNvSpPr>
            <a:spLocks noGrp="1"/>
          </p:cNvSpPr>
          <p:nvPr>
            <p:ph type="sldNum" sz="quarter" idx="12"/>
          </p:nvPr>
        </p:nvSpPr>
        <p:spPr/>
        <p:txBody>
          <a:bodyPr/>
          <a:lstStyle/>
          <a:p>
            <a:fld id="{2EEEBE0C-1283-4468-8F83-D642339BC5F2}" type="slidenum">
              <a:rPr lang="en-US" smtClean="0"/>
              <a:pPr/>
              <a:t>43</a:t>
            </a:fld>
            <a:endParaRPr lang="en-US"/>
          </a:p>
        </p:txBody>
      </p:sp>
      <p:sp>
        <p:nvSpPr>
          <p:cNvPr id="5" name="Rectangle 4">
            <a:extLst>
              <a:ext uri="{FF2B5EF4-FFF2-40B4-BE49-F238E27FC236}">
                <a16:creationId xmlns:a16="http://schemas.microsoft.com/office/drawing/2014/main" id="{8F3D8B3A-1E12-47F8-9192-2D6E7B9BE721}"/>
              </a:ext>
            </a:extLst>
          </p:cNvPr>
          <p:cNvSpPr/>
          <p:nvPr/>
        </p:nvSpPr>
        <p:spPr>
          <a:xfrm>
            <a:off x="304800" y="228600"/>
            <a:ext cx="8534400" cy="4524315"/>
          </a:xfrm>
          <a:prstGeom prst="rect">
            <a:avLst/>
          </a:prstGeom>
        </p:spPr>
        <p:txBody>
          <a:bodyPr wrap="square">
            <a:spAutoFit/>
          </a:bodyPr>
          <a:lstStyle/>
          <a:p>
            <a:r>
              <a:rPr lang="en-US" sz="3200" dirty="0"/>
              <a:t>	49 But if you turn your back upon the Message and refuse to hear It, you were bored in the ear with an awl. </a:t>
            </a:r>
            <a:r>
              <a:rPr lang="en-US" sz="3200" dirty="0">
                <a:solidFill>
                  <a:srgbClr val="FFFF00"/>
                </a:solidFill>
              </a:rPr>
              <a:t>That means, that you have crossed the line between grace and judgment, you will never hear the Gospel again. </a:t>
            </a:r>
            <a:r>
              <a:rPr lang="en-US" sz="3200" dirty="0"/>
              <a:t>	You'll never get any further. You must be a slave to the system you're in, the rest of your days, if you refuse to hear the acceptable year.</a:t>
            </a:r>
          </a:p>
          <a:p>
            <a:pPr algn="r"/>
            <a:r>
              <a:rPr lang="en-US" sz="3200" dirty="0"/>
              <a:t>65-0219</a:t>
            </a:r>
          </a:p>
        </p:txBody>
      </p:sp>
    </p:spTree>
    <p:extLst>
      <p:ext uri="{BB962C8B-B14F-4D97-AF65-F5344CB8AC3E}">
        <p14:creationId xmlns:p14="http://schemas.microsoft.com/office/powerpoint/2010/main" val="5266046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title="intersecting circles">
            <a:extLst/>
          </p:cNvPr>
          <p:cNvGrpSpPr>
            <a:grpSpLocks noGrp="1" noUngrp="1" noRot="1" noChangeAspect="1" noMove="1" noResize="1"/>
          </p:cNvGrpSpPr>
          <p:nvPr>
            <p:extLst/>
          </p:nvPr>
        </p:nvGrpSpPr>
        <p:grpSpPr>
          <a:xfrm>
            <a:off x="866610" y="498348"/>
            <a:ext cx="7426998" cy="5861304"/>
            <a:chOff x="1155481" y="498348"/>
            <a:chExt cx="9902663" cy="5861304"/>
          </a:xfrm>
        </p:grpSpPr>
        <p:sp>
          <p:nvSpPr>
            <p:cNvPr id="9" name="Oval 5">
              <a:extLst/>
            </p:cNvPr>
            <p:cNvSpPr>
              <a:spLocks noChangeArrowheads="1"/>
            </p:cNvSpPr>
            <p:nvPr>
              <p:extLst/>
            </p:nvPr>
          </p:nvSpPr>
          <p:spPr bwMode="auto">
            <a:xfrm>
              <a:off x="1155481" y="498348"/>
              <a:ext cx="5861304" cy="5861304"/>
            </a:xfrm>
            <a:prstGeom prst="ellipse">
              <a:avLst/>
            </a:prstGeom>
            <a:solidFill>
              <a:schemeClr val="accent1">
                <a:alpha val="55000"/>
              </a:schemeClr>
            </a:solidFill>
            <a:ln>
              <a:noFill/>
            </a:ln>
          </p:spPr>
        </p:sp>
        <p:sp>
          <p:nvSpPr>
            <p:cNvPr id="10" name="Oval 9">
              <a:extLst/>
            </p:cNvPr>
            <p:cNvSpPr>
              <a:spLocks noChangeArrowheads="1"/>
            </p:cNvSpPr>
            <p:nvPr>
              <p:extLst/>
            </p:nvPr>
          </p:nvSpPr>
          <p:spPr bwMode="auto">
            <a:xfrm>
              <a:off x="5196840" y="498348"/>
              <a:ext cx="5861304" cy="5861304"/>
            </a:xfrm>
            <a:prstGeom prst="ellipse">
              <a:avLst/>
            </a:prstGeom>
            <a:solidFill>
              <a:schemeClr val="accent1">
                <a:alpha val="55000"/>
              </a:schemeClr>
            </a:solidFill>
            <a:ln>
              <a:noFill/>
            </a:ln>
          </p:spPr>
        </p:sp>
        <p:sp>
          <p:nvSpPr>
            <p:cNvPr id="11" name="Oval 5">
              <a:extLst/>
            </p:cNvPr>
            <p:cNvSpPr>
              <a:spLocks noChangeArrowheads="1"/>
            </p:cNvSpPr>
            <p:nvPr>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p:cNvPr>
          <p:cNvSpPr>
            <a:spLocks noGrp="1" noRot="1" noChangeAspect="1" noMove="1" noResize="1" noEditPoints="1" noAdjustHandles="1" noChangeArrowheads="1" noChangeShapeType="1" noTextEdit="1"/>
          </p:cNvSpPr>
          <p:nvPr>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76199" y="2819400"/>
            <a:ext cx="8991600" cy="1381188"/>
          </a:xfrm>
        </p:spPr>
        <p:txBody>
          <a:bodyPr anchor="ctr">
            <a:normAutofit fontScale="90000"/>
          </a:bodyPr>
          <a:lstStyle/>
          <a:p>
            <a:pPr>
              <a:lnSpc>
                <a:spcPct val="90000"/>
              </a:lnSpc>
            </a:pPr>
            <a:r>
              <a:rPr lang="en-US" sz="7300" dirty="0">
                <a:solidFill>
                  <a:schemeClr val="bg2"/>
                </a:solidFill>
                <a:latin typeface="Cambria" charset="0"/>
                <a:ea typeface="Cambria" charset="0"/>
                <a:cs typeface="Cambria" charset="0"/>
              </a:rPr>
              <a:t>What </a:t>
            </a:r>
            <a:r>
              <a:rPr lang="en-US" sz="7300" i="1" dirty="0">
                <a:solidFill>
                  <a:schemeClr val="bg2"/>
                </a:solidFill>
                <a:latin typeface="Cambria" charset="0"/>
                <a:ea typeface="Cambria" charset="0"/>
                <a:cs typeface="Cambria" charset="0"/>
              </a:rPr>
              <a:t>Do</a:t>
            </a:r>
            <a:r>
              <a:rPr lang="en-US" sz="7300" dirty="0">
                <a:solidFill>
                  <a:schemeClr val="bg2"/>
                </a:solidFill>
                <a:latin typeface="Cambria" charset="0"/>
                <a:ea typeface="Cambria" charset="0"/>
                <a:cs typeface="Cambria" charset="0"/>
              </a:rPr>
              <a:t> We Believe?</a:t>
            </a:r>
            <a:br>
              <a:rPr lang="en-US" b="1" dirty="0">
                <a:solidFill>
                  <a:schemeClr val="bg2"/>
                </a:solidFill>
                <a:latin typeface="Cambria" charset="0"/>
                <a:ea typeface="Cambria" charset="0"/>
                <a:cs typeface="Cambria" charset="0"/>
              </a:rPr>
            </a:br>
            <a:br>
              <a:rPr lang="en-US" sz="2200" i="1" dirty="0">
                <a:solidFill>
                  <a:schemeClr val="bg2"/>
                </a:solidFill>
                <a:latin typeface="Castellar" pitchFamily="18" charset="0"/>
              </a:rPr>
            </a:br>
            <a:r>
              <a:rPr lang="en-US" sz="4000" dirty="0">
                <a:solidFill>
                  <a:schemeClr val="bg2"/>
                </a:solidFill>
                <a:latin typeface="Georgia" pitchFamily="18" charset="0"/>
              </a:rPr>
              <a:t>The Mark of the Beast  13</a:t>
            </a:r>
            <a:endParaRPr lang="en-US" sz="4000" i="1" dirty="0">
              <a:solidFill>
                <a:schemeClr val="bg2"/>
              </a:solidFill>
              <a:latin typeface="Castellar" pitchFamily="18" charset="0"/>
            </a:endParaRPr>
          </a:p>
        </p:txBody>
      </p:sp>
      <p:sp>
        <p:nvSpPr>
          <p:cNvPr id="3" name="Subtitle 2"/>
          <p:cNvSpPr>
            <a:spLocks noGrp="1"/>
          </p:cNvSpPr>
          <p:nvPr>
            <p:ph type="subTitle" idx="1"/>
          </p:nvPr>
        </p:nvSpPr>
        <p:spPr>
          <a:xfrm>
            <a:off x="228600" y="5562600"/>
            <a:ext cx="8686799" cy="762000"/>
          </a:xfrm>
        </p:spPr>
        <p:txBody>
          <a:bodyPr>
            <a:noAutofit/>
          </a:bodyPr>
          <a:lstStyle/>
          <a:p>
            <a:r>
              <a:rPr lang="en-US" b="1" dirty="0">
                <a:latin typeface="Cambria" pitchFamily="18" charset="0"/>
              </a:rPr>
              <a:t>ROMANS 3:23</a:t>
            </a:r>
            <a:endParaRPr lang="en-US" dirty="0">
              <a:latin typeface="Cambria" pitchFamily="18" charset="0"/>
            </a:endParaRPr>
          </a:p>
          <a:p>
            <a:r>
              <a:rPr lang="en-US" sz="2400" i="1" dirty="0">
                <a:latin typeface="Cambria" pitchFamily="18" charset="0"/>
              </a:rPr>
              <a:t>   </a:t>
            </a:r>
            <a:r>
              <a:rPr lang="en-US" sz="2800" i="1" dirty="0">
                <a:latin typeface="Cambria" pitchFamily="18" charset="0"/>
              </a:rPr>
              <a:t>For all have sinned, and come short of the glory of God;</a:t>
            </a:r>
            <a:endParaRPr lang="en-US" sz="2800" dirty="0">
              <a:latin typeface="Cambria" pitchFamily="18" charset="0"/>
            </a:endParaRPr>
          </a:p>
          <a:p>
            <a:endParaRPr lang="en-US" sz="2400" dirty="0">
              <a:latin typeface="Cambria" pitchFamily="18" charset="0"/>
            </a:endParaRPr>
          </a:p>
        </p:txBody>
      </p:sp>
    </p:spTree>
    <p:extLst>
      <p:ext uri="{BB962C8B-B14F-4D97-AF65-F5344CB8AC3E}">
        <p14:creationId xmlns:p14="http://schemas.microsoft.com/office/powerpoint/2010/main" val="380491477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1-14-2017</a:t>
            </a:r>
          </a:p>
        </p:txBody>
      </p:sp>
      <p:sp>
        <p:nvSpPr>
          <p:cNvPr id="3" name="Footer Placeholder 2"/>
          <p:cNvSpPr>
            <a:spLocks noGrp="1"/>
          </p:cNvSpPr>
          <p:nvPr>
            <p:ph type="ftr" sz="quarter" idx="11"/>
          </p:nvPr>
        </p:nvSpPr>
        <p:spPr/>
        <p:txBody>
          <a:bodyPr/>
          <a:lstStyle/>
          <a:p>
            <a:r>
              <a:rPr lang="en-US"/>
              <a:t>Mark of the Beast</a:t>
            </a:r>
          </a:p>
        </p:txBody>
      </p:sp>
      <p:sp>
        <p:nvSpPr>
          <p:cNvPr id="4" name="Slide Number Placeholder 3"/>
          <p:cNvSpPr>
            <a:spLocks noGrp="1"/>
          </p:cNvSpPr>
          <p:nvPr>
            <p:ph type="sldNum" sz="quarter" idx="12"/>
          </p:nvPr>
        </p:nvSpPr>
        <p:spPr/>
        <p:txBody>
          <a:bodyPr/>
          <a:lstStyle/>
          <a:p>
            <a:fld id="{2EEEBE0C-1283-4468-8F83-D642339BC5F2}" type="slidenum">
              <a:rPr lang="en-US" smtClean="0"/>
              <a:pPr/>
              <a:t>6</a:t>
            </a:fld>
            <a:endParaRPr lang="en-US"/>
          </a:p>
        </p:txBody>
      </p:sp>
      <p:sp>
        <p:nvSpPr>
          <p:cNvPr id="5" name="Rectangle 4"/>
          <p:cNvSpPr/>
          <p:nvPr/>
        </p:nvSpPr>
        <p:spPr>
          <a:xfrm>
            <a:off x="228600" y="152400"/>
            <a:ext cx="8686800" cy="5201424"/>
          </a:xfrm>
          <a:prstGeom prst="rect">
            <a:avLst/>
          </a:prstGeom>
        </p:spPr>
        <p:txBody>
          <a:bodyPr wrap="square">
            <a:spAutoFit/>
          </a:bodyPr>
          <a:lstStyle/>
          <a:p>
            <a:r>
              <a:rPr lang="en-US" sz="4400" b="1" dirty="0"/>
              <a:t>I JOHN 1:7-9</a:t>
            </a:r>
          </a:p>
          <a:p>
            <a:r>
              <a:rPr lang="en-US" sz="3200" dirty="0"/>
              <a:t>	</a:t>
            </a:r>
            <a:r>
              <a:rPr lang="en-US" sz="3600" i="1" dirty="0"/>
              <a:t>But if we walk in the light, as he is in the light, we have fellowship one with another, and </a:t>
            </a:r>
            <a:r>
              <a:rPr lang="en-US" sz="3600" i="1" dirty="0">
                <a:solidFill>
                  <a:srgbClr val="FFFF00"/>
                </a:solidFill>
              </a:rPr>
              <a:t>the blood of Jesus Christ </a:t>
            </a:r>
            <a:r>
              <a:rPr lang="en-US" sz="3600" i="1" dirty="0"/>
              <a:t>his Son </a:t>
            </a:r>
            <a:r>
              <a:rPr lang="en-US" sz="3600" i="1" dirty="0" err="1"/>
              <a:t>cleanseth</a:t>
            </a:r>
            <a:r>
              <a:rPr lang="en-US" sz="3600" i="1" dirty="0"/>
              <a:t> us from all sin. 8 If we say that we have no sin, we deceive ourselves, and the truth is not in us. 9 If we confess our sins, he is faithful and just to forgive us our sins, and to cleanse us from all unrighteousness. </a:t>
            </a:r>
            <a:endParaRPr lang="en-US" sz="3200" i="1" dirty="0"/>
          </a:p>
        </p:txBody>
      </p:sp>
    </p:spTree>
    <p:extLst>
      <p:ext uri="{BB962C8B-B14F-4D97-AF65-F5344CB8AC3E}">
        <p14:creationId xmlns:p14="http://schemas.microsoft.com/office/powerpoint/2010/main" val="4280024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5CED7-A80A-46D2-8CF9-9EB3265AE2A2}"/>
              </a:ext>
            </a:extLst>
          </p:cNvPr>
          <p:cNvSpPr>
            <a:spLocks noGrp="1"/>
          </p:cNvSpPr>
          <p:nvPr>
            <p:ph type="dt" sz="half" idx="10"/>
          </p:nvPr>
        </p:nvSpPr>
        <p:spPr/>
        <p:txBody>
          <a:bodyPr/>
          <a:lstStyle/>
          <a:p>
            <a:r>
              <a:rPr lang="en-US"/>
              <a:t>1-14-2017</a:t>
            </a:r>
          </a:p>
        </p:txBody>
      </p:sp>
      <p:sp>
        <p:nvSpPr>
          <p:cNvPr id="3" name="Footer Placeholder 2">
            <a:extLst>
              <a:ext uri="{FF2B5EF4-FFF2-40B4-BE49-F238E27FC236}">
                <a16:creationId xmlns:a16="http://schemas.microsoft.com/office/drawing/2014/main" id="{FB14283F-9739-4CD0-89F5-621DA395BA75}"/>
              </a:ext>
            </a:extLst>
          </p:cNvPr>
          <p:cNvSpPr>
            <a:spLocks noGrp="1"/>
          </p:cNvSpPr>
          <p:nvPr>
            <p:ph type="ftr" sz="quarter" idx="11"/>
          </p:nvPr>
        </p:nvSpPr>
        <p:spPr/>
        <p:txBody>
          <a:bodyPr/>
          <a:lstStyle/>
          <a:p>
            <a:r>
              <a:rPr lang="en-US"/>
              <a:t>Mark of the Beast</a:t>
            </a:r>
          </a:p>
        </p:txBody>
      </p:sp>
      <p:sp>
        <p:nvSpPr>
          <p:cNvPr id="4" name="Slide Number Placeholder 3">
            <a:extLst>
              <a:ext uri="{FF2B5EF4-FFF2-40B4-BE49-F238E27FC236}">
                <a16:creationId xmlns:a16="http://schemas.microsoft.com/office/drawing/2014/main" id="{AC4EC7F4-7582-4B91-820E-E8040A93C9A8}"/>
              </a:ext>
            </a:extLst>
          </p:cNvPr>
          <p:cNvSpPr>
            <a:spLocks noGrp="1"/>
          </p:cNvSpPr>
          <p:nvPr>
            <p:ph type="sldNum" sz="quarter" idx="12"/>
          </p:nvPr>
        </p:nvSpPr>
        <p:spPr/>
        <p:txBody>
          <a:bodyPr/>
          <a:lstStyle/>
          <a:p>
            <a:fld id="{2EEEBE0C-1283-4468-8F83-D642339BC5F2}" type="slidenum">
              <a:rPr lang="en-US" smtClean="0"/>
              <a:pPr/>
              <a:t>7</a:t>
            </a:fld>
            <a:endParaRPr lang="en-US"/>
          </a:p>
        </p:txBody>
      </p:sp>
      <p:sp>
        <p:nvSpPr>
          <p:cNvPr id="5" name="Rectangle 4">
            <a:extLst>
              <a:ext uri="{FF2B5EF4-FFF2-40B4-BE49-F238E27FC236}">
                <a16:creationId xmlns:a16="http://schemas.microsoft.com/office/drawing/2014/main" id="{44A6F4CA-67BD-4DB5-98FC-9D8B97821820}"/>
              </a:ext>
            </a:extLst>
          </p:cNvPr>
          <p:cNvSpPr/>
          <p:nvPr/>
        </p:nvSpPr>
        <p:spPr>
          <a:xfrm>
            <a:off x="304800" y="152401"/>
            <a:ext cx="8534400" cy="6001643"/>
          </a:xfrm>
          <a:prstGeom prst="rect">
            <a:avLst/>
          </a:prstGeom>
        </p:spPr>
        <p:txBody>
          <a:bodyPr wrap="square">
            <a:spAutoFit/>
          </a:bodyPr>
          <a:lstStyle/>
          <a:p>
            <a:r>
              <a:rPr lang="en-US" sz="4000" b="1" dirty="0"/>
              <a:t>MODERN.EVENTS</a:t>
            </a:r>
          </a:p>
          <a:p>
            <a:r>
              <a:rPr lang="en-US" sz="3200" dirty="0"/>
              <a:t>	60 Come back into the Word of God and get lined up... We must be Christian soldiers, and get orders from the Bible for this hour now; not the charge yesterday, but the charge today (which way we go).</a:t>
            </a:r>
          </a:p>
          <a:p>
            <a:r>
              <a:rPr lang="en-US" sz="3200" dirty="0"/>
              <a:t>	61 </a:t>
            </a:r>
            <a:r>
              <a:rPr lang="en-US" sz="3200" dirty="0">
                <a:solidFill>
                  <a:srgbClr val="FFFF00"/>
                </a:solidFill>
              </a:rPr>
              <a:t>And these modern events is slipping by us too swiftly, and one day we're going to find out we'll be </a:t>
            </a:r>
            <a:r>
              <a:rPr lang="en-US" sz="3200" u="sng" dirty="0">
                <a:solidFill>
                  <a:srgbClr val="FFFF00"/>
                </a:solidFill>
              </a:rPr>
              <a:t>left behind </a:t>
            </a:r>
            <a:r>
              <a:rPr lang="en-US" sz="3200" dirty="0">
                <a:solidFill>
                  <a:srgbClr val="FFFF00"/>
                </a:solidFill>
              </a:rPr>
              <a:t>without nothing, and be caught, sealed into the mark of the beast before we know it.</a:t>
            </a:r>
          </a:p>
          <a:p>
            <a:pPr algn="r"/>
            <a:r>
              <a:rPr lang="en-US" sz="2400" dirty="0"/>
              <a:t>65-1206</a:t>
            </a:r>
          </a:p>
        </p:txBody>
      </p:sp>
    </p:spTree>
    <p:extLst>
      <p:ext uri="{BB962C8B-B14F-4D97-AF65-F5344CB8AC3E}">
        <p14:creationId xmlns:p14="http://schemas.microsoft.com/office/powerpoint/2010/main" val="68902355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1-14-2017</a:t>
            </a:r>
          </a:p>
        </p:txBody>
      </p:sp>
      <p:sp>
        <p:nvSpPr>
          <p:cNvPr id="3" name="Footer Placeholder 2"/>
          <p:cNvSpPr>
            <a:spLocks noGrp="1"/>
          </p:cNvSpPr>
          <p:nvPr>
            <p:ph type="ftr" sz="quarter" idx="11"/>
          </p:nvPr>
        </p:nvSpPr>
        <p:spPr/>
        <p:txBody>
          <a:bodyPr/>
          <a:lstStyle/>
          <a:p>
            <a:r>
              <a:rPr lang="en-US"/>
              <a:t>Mark of the Beast</a:t>
            </a:r>
          </a:p>
        </p:txBody>
      </p:sp>
      <p:sp>
        <p:nvSpPr>
          <p:cNvPr id="4" name="Slide Number Placeholder 3"/>
          <p:cNvSpPr>
            <a:spLocks noGrp="1"/>
          </p:cNvSpPr>
          <p:nvPr>
            <p:ph type="sldNum" sz="quarter" idx="12"/>
          </p:nvPr>
        </p:nvSpPr>
        <p:spPr/>
        <p:txBody>
          <a:bodyPr/>
          <a:lstStyle/>
          <a:p>
            <a:fld id="{2EEEBE0C-1283-4468-8F83-D642339BC5F2}" type="slidenum">
              <a:rPr lang="en-US" smtClean="0"/>
              <a:pPr/>
              <a:t>8</a:t>
            </a:fld>
            <a:endParaRPr lang="en-US"/>
          </a:p>
        </p:txBody>
      </p:sp>
      <p:sp>
        <p:nvSpPr>
          <p:cNvPr id="5" name="Rectangle 4"/>
          <p:cNvSpPr/>
          <p:nvPr/>
        </p:nvSpPr>
        <p:spPr>
          <a:xfrm>
            <a:off x="266700" y="228600"/>
            <a:ext cx="8610600" cy="4524315"/>
          </a:xfrm>
          <a:prstGeom prst="rect">
            <a:avLst/>
          </a:prstGeom>
        </p:spPr>
        <p:txBody>
          <a:bodyPr wrap="square">
            <a:spAutoFit/>
          </a:bodyPr>
          <a:lstStyle/>
          <a:p>
            <a:r>
              <a:rPr lang="en-US" sz="4000" b="1" spc="-150" dirty="0"/>
              <a:t>CONDEMNATION.BY.REPRESENTATION</a:t>
            </a:r>
          </a:p>
          <a:p>
            <a:r>
              <a:rPr lang="en-US" sz="3200" spc="-150" dirty="0"/>
              <a:t>	</a:t>
            </a:r>
            <a:r>
              <a:rPr lang="en-US" sz="3600" dirty="0"/>
              <a:t>184  Jesus died that He might breed back. Oh, hallelujah.</a:t>
            </a:r>
            <a:r>
              <a:rPr lang="en-US" sz="3600" dirty="0">
                <a:solidFill>
                  <a:srgbClr val="FF0000"/>
                </a:solidFill>
              </a:rPr>
              <a:t> </a:t>
            </a:r>
            <a:r>
              <a:rPr lang="en-US" sz="3600" dirty="0">
                <a:solidFill>
                  <a:srgbClr val="FFFF00"/>
                </a:solidFill>
              </a:rPr>
              <a:t>Only the Blood can do that. Only through the chemistry of the Blood of Jesus Christ can breed back again a person that won't vary one word from what God said.</a:t>
            </a:r>
          </a:p>
          <a:p>
            <a:pPr algn="r"/>
            <a:r>
              <a:rPr lang="en-US" sz="3200" spc="-150" dirty="0"/>
              <a:t>60-1113</a:t>
            </a:r>
          </a:p>
        </p:txBody>
      </p:sp>
    </p:spTree>
    <p:extLst>
      <p:ext uri="{BB962C8B-B14F-4D97-AF65-F5344CB8AC3E}">
        <p14:creationId xmlns:p14="http://schemas.microsoft.com/office/powerpoint/2010/main" val="1340535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C88E679C-0CE4-40F9-BCCF-16ADABA486F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61EF63CB-52F5-465E-8C7E-2EFD304BC5E8}"/>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1-14-2017</a:t>
            </a:r>
          </a:p>
        </p:txBody>
      </p:sp>
      <p:sp>
        <p:nvSpPr>
          <p:cNvPr id="3" name="Footer Placeholder 2">
            <a:extLst>
              <a:ext uri="{FF2B5EF4-FFF2-40B4-BE49-F238E27FC236}">
                <a16:creationId xmlns:a16="http://schemas.microsoft.com/office/drawing/2014/main" id="{3B8BD09D-0FDE-4BF1-9D85-38E7B3FAAF28}"/>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Mark of the Beast</a:t>
            </a:r>
          </a:p>
        </p:txBody>
      </p:sp>
      <p:sp>
        <p:nvSpPr>
          <p:cNvPr id="4" name="Slide Number Placeholder 3">
            <a:extLst>
              <a:ext uri="{FF2B5EF4-FFF2-40B4-BE49-F238E27FC236}">
                <a16:creationId xmlns:a16="http://schemas.microsoft.com/office/drawing/2014/main" id="{D1BEBBD0-C61D-4230-8682-A1FED98736BF}"/>
              </a:ext>
            </a:extLst>
          </p:cNvPr>
          <p:cNvSpPr>
            <a:spLocks noGrp="1"/>
          </p:cNvSpPr>
          <p:nvPr>
            <p:ph type="sldNum" sz="quarter" idx="12"/>
          </p:nvPr>
        </p:nvSpPr>
        <p:spPr>
          <a:xfrm>
            <a:off x="6457950" y="6356350"/>
            <a:ext cx="2057400" cy="365125"/>
          </a:xfrm>
        </p:spPr>
        <p:txBody>
          <a:bodyPr>
            <a:normAutofit/>
          </a:bodyPr>
          <a:lstStyle/>
          <a:p>
            <a:pPr>
              <a:spcAft>
                <a:spcPts val="600"/>
              </a:spcAft>
            </a:pPr>
            <a:fld id="{2EEEBE0C-1283-4468-8F83-D642339BC5F2}"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413154097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5562</TotalTime>
  <Words>692</Words>
  <Application>Microsoft Office PowerPoint</Application>
  <PresentationFormat>On-screen Show (4:3)</PresentationFormat>
  <Paragraphs>212</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Agency FB</vt:lpstr>
      <vt:lpstr>Arial</vt:lpstr>
      <vt:lpstr>Arial Narrow</vt:lpstr>
      <vt:lpstr>Calibri</vt:lpstr>
      <vt:lpstr>Cambria</vt:lpstr>
      <vt:lpstr>Castellar</vt:lpstr>
      <vt:lpstr>Georgia</vt:lpstr>
      <vt:lpstr>Office Theme</vt:lpstr>
      <vt:lpstr>What Do We Believe?  The Mark of the Beast  13</vt:lpstr>
      <vt:lpstr>Birthdays, Anniversaries &amp; Events</vt:lpstr>
      <vt:lpstr>PowerPoint Presentation</vt:lpstr>
      <vt:lpstr>PowerPoint Presentation</vt:lpstr>
      <vt:lpstr>What Do We Believe?  The Mark of the Beast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 Question</dc:title>
  <dc:creator>Barry Coffey</dc:creator>
  <cp:lastModifiedBy>Barry Coffey</cp:lastModifiedBy>
  <cp:revision>153</cp:revision>
  <dcterms:created xsi:type="dcterms:W3CDTF">2008-09-06T16:45:23Z</dcterms:created>
  <dcterms:modified xsi:type="dcterms:W3CDTF">2018-01-13T23:37:22Z</dcterms:modified>
</cp:coreProperties>
</file>