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4" r:id="rId1"/>
  </p:sldMasterIdLst>
  <p:notesMasterIdLst>
    <p:notesMasterId r:id="rId32"/>
  </p:notesMasterIdLst>
  <p:sldIdLst>
    <p:sldId id="257" r:id="rId2"/>
    <p:sldId id="273" r:id="rId3"/>
    <p:sldId id="274" r:id="rId4"/>
    <p:sldId id="272" r:id="rId5"/>
    <p:sldId id="323" r:id="rId6"/>
    <p:sldId id="347" r:id="rId7"/>
    <p:sldId id="331" r:id="rId8"/>
    <p:sldId id="344" r:id="rId9"/>
    <p:sldId id="266" r:id="rId10"/>
    <p:sldId id="260" r:id="rId11"/>
    <p:sldId id="311" r:id="rId12"/>
    <p:sldId id="317" r:id="rId13"/>
    <p:sldId id="318" r:id="rId14"/>
    <p:sldId id="339" r:id="rId15"/>
    <p:sldId id="346" r:id="rId16"/>
    <p:sldId id="348" r:id="rId17"/>
    <p:sldId id="293" r:id="rId18"/>
    <p:sldId id="294" r:id="rId19"/>
    <p:sldId id="316" r:id="rId20"/>
    <p:sldId id="358" r:id="rId21"/>
    <p:sldId id="356" r:id="rId22"/>
    <p:sldId id="359" r:id="rId23"/>
    <p:sldId id="357" r:id="rId24"/>
    <p:sldId id="349" r:id="rId25"/>
    <p:sldId id="350" r:id="rId26"/>
    <p:sldId id="353" r:id="rId27"/>
    <p:sldId id="351" r:id="rId28"/>
    <p:sldId id="354" r:id="rId29"/>
    <p:sldId id="352" r:id="rId30"/>
    <p:sldId id="355"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91" autoAdjust="0"/>
    <p:restoredTop sz="94660"/>
  </p:normalViewPr>
  <p:slideViewPr>
    <p:cSldViewPr>
      <p:cViewPr>
        <p:scale>
          <a:sx n="59" d="100"/>
          <a:sy n="59" d="100"/>
        </p:scale>
        <p:origin x="1260" y="5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22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778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E17CAE0-3C7D-4629-A353-D644BF4301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233A273-6433-4A84-8ADB-2A526D109105}" type="slidenum">
              <a:rPr lang="en-US" smtClean="0"/>
              <a:pPr/>
              <a:t>1</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30205709-4937-4C80-AE7F-DECB6649AED9}" type="slidenum">
              <a:rPr lang="en-US" smtClean="0"/>
              <a:pPr/>
              <a:t>10</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E17CAE0-3C7D-4629-A353-D644BF430148}"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E17CAE0-3C7D-4629-A353-D644BF430148}"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E17CAE0-3C7D-4629-A353-D644BF430148}"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E17CAE0-3C7D-4629-A353-D644BF430148}"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E17CAE0-3C7D-4629-A353-D644BF430148}"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90C2CFA4-1AE9-4E1F-9B36-60FB39ACB29B}" type="slidenum">
              <a:rPr lang="en-US" smtClean="0"/>
              <a:pPr/>
              <a:t>17</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61DA9692-37A4-4495-AFE0-34493CACCCDC}" type="slidenum">
              <a:rPr lang="en-US" smtClean="0"/>
              <a:pPr/>
              <a:t>18</a:t>
            </a:fld>
            <a:endParaRPr 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060919C0-8887-415D-AB53-A77CD273F8EC}" type="slidenum">
              <a:rPr lang="en-US" smtClean="0"/>
              <a:pPr/>
              <a:t>19</a:t>
            </a:fld>
            <a:endParaRPr 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A070D5F9-F969-475B-8A46-DD478E0E0497}" type="slidenum">
              <a:rPr lang="en-US" smtClean="0"/>
              <a:pPr/>
              <a:t>2</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28FD085C-C51F-41DD-AD60-07EA72BA7231}" type="slidenum">
              <a:rPr lang="en-US" smtClean="0"/>
              <a:pPr/>
              <a:t>3</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17C2C1C1-2A6E-4FBC-868B-0204E664B20F}" type="slidenum">
              <a:rPr lang="en-US" smtClean="0"/>
              <a:pPr/>
              <a:t>4</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E17CAE0-3C7D-4629-A353-D644BF430148}"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E17CAE0-3C7D-4629-A353-D644BF430148}"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E17CAE0-3C7D-4629-A353-D644BF430148}"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E17CAE0-3C7D-4629-A353-D644BF430148}"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3645BF1-522C-40AA-BB9A-B3785E965546}" type="slidenum">
              <a:rPr lang="en-US" smtClean="0"/>
              <a:pPr/>
              <a:t>9</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r>
              <a:rPr lang="en-US"/>
              <a:t>1-31-2018</a:t>
            </a:r>
          </a:p>
        </p:txBody>
      </p:sp>
      <p:sp>
        <p:nvSpPr>
          <p:cNvPr id="16" name="Slide Number Placeholder 15"/>
          <p:cNvSpPr>
            <a:spLocks noGrp="1"/>
          </p:cNvSpPr>
          <p:nvPr>
            <p:ph type="sldNum" sz="quarter" idx="11"/>
          </p:nvPr>
        </p:nvSpPr>
        <p:spPr/>
        <p:txBody>
          <a:bodyPr/>
          <a:lstStyle/>
          <a:p>
            <a:pPr>
              <a:defRPr/>
            </a:pPr>
            <a:fld id="{A18AC264-65B1-4D62-82EC-552D7EE86BE7}"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r>
              <a:rPr lang="en-US"/>
              <a:t>The Power to Become</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t>1-31-2018</a:t>
            </a:r>
          </a:p>
        </p:txBody>
      </p:sp>
      <p:sp>
        <p:nvSpPr>
          <p:cNvPr id="5" name="Footer Placeholder 4"/>
          <p:cNvSpPr>
            <a:spLocks noGrp="1"/>
          </p:cNvSpPr>
          <p:nvPr>
            <p:ph type="ftr" sz="quarter" idx="11"/>
          </p:nvPr>
        </p:nvSpPr>
        <p:spPr/>
        <p:txBody>
          <a:bodyPr/>
          <a:lstStyle/>
          <a:p>
            <a:pPr>
              <a:defRPr/>
            </a:pPr>
            <a:r>
              <a:rPr lang="en-US"/>
              <a:t>The Power to Become</a:t>
            </a:r>
          </a:p>
        </p:txBody>
      </p:sp>
      <p:sp>
        <p:nvSpPr>
          <p:cNvPr id="6" name="Slide Number Placeholder 5"/>
          <p:cNvSpPr>
            <a:spLocks noGrp="1"/>
          </p:cNvSpPr>
          <p:nvPr>
            <p:ph type="sldNum" sz="quarter" idx="12"/>
          </p:nvPr>
        </p:nvSpPr>
        <p:spPr/>
        <p:txBody>
          <a:bodyPr/>
          <a:lstStyle/>
          <a:p>
            <a:pPr>
              <a:defRPr/>
            </a:pPr>
            <a:fld id="{0C10D74D-320C-496C-972D-0E7491DDC5E3}" type="slidenum">
              <a:rPr lang="en-US" smtClean="0"/>
              <a:pPr>
                <a:def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t>1-31-2018</a:t>
            </a:r>
          </a:p>
        </p:txBody>
      </p:sp>
      <p:sp>
        <p:nvSpPr>
          <p:cNvPr id="5" name="Footer Placeholder 4"/>
          <p:cNvSpPr>
            <a:spLocks noGrp="1"/>
          </p:cNvSpPr>
          <p:nvPr>
            <p:ph type="ftr" sz="quarter" idx="11"/>
          </p:nvPr>
        </p:nvSpPr>
        <p:spPr/>
        <p:txBody>
          <a:bodyPr/>
          <a:lstStyle/>
          <a:p>
            <a:pPr>
              <a:defRPr/>
            </a:pPr>
            <a:r>
              <a:rPr lang="en-US"/>
              <a:t>The Power to Become</a:t>
            </a:r>
          </a:p>
        </p:txBody>
      </p:sp>
      <p:sp>
        <p:nvSpPr>
          <p:cNvPr id="6" name="Slide Number Placeholder 5"/>
          <p:cNvSpPr>
            <a:spLocks noGrp="1"/>
          </p:cNvSpPr>
          <p:nvPr>
            <p:ph type="sldNum" sz="quarter" idx="12"/>
          </p:nvPr>
        </p:nvSpPr>
        <p:spPr/>
        <p:txBody>
          <a:bodyPr/>
          <a:lstStyle/>
          <a:p>
            <a:pPr>
              <a:defRPr/>
            </a:pPr>
            <a:fld id="{55D1C766-F91A-439B-B679-5622728A63F8}" type="slidenum">
              <a:rPr lang="en-US" smtClean="0"/>
              <a:pPr>
                <a:def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p:cNvSpPr>
            <a:spLocks noGrp="1" noChangeArrowheads="1"/>
          </p:cNvSpPr>
          <p:nvPr>
            <p:ph type="dt" sz="half" idx="10"/>
          </p:nvPr>
        </p:nvSpPr>
        <p:spPr>
          <a:ln/>
        </p:spPr>
        <p:txBody>
          <a:bodyPr/>
          <a:lstStyle>
            <a:lvl1pPr>
              <a:defRPr/>
            </a:lvl1pPr>
          </a:lstStyle>
          <a:p>
            <a:pPr>
              <a:defRPr/>
            </a:pPr>
            <a:r>
              <a:rPr lang="en-US"/>
              <a:t>1-31-2018</a:t>
            </a:r>
          </a:p>
        </p:txBody>
      </p:sp>
      <p:sp>
        <p:nvSpPr>
          <p:cNvPr id="6" name="Rectangle 40"/>
          <p:cNvSpPr>
            <a:spLocks noGrp="1" noChangeArrowheads="1"/>
          </p:cNvSpPr>
          <p:nvPr>
            <p:ph type="ftr" sz="quarter" idx="11"/>
          </p:nvPr>
        </p:nvSpPr>
        <p:spPr>
          <a:ln/>
        </p:spPr>
        <p:txBody>
          <a:bodyPr/>
          <a:lstStyle>
            <a:lvl1pPr>
              <a:defRPr/>
            </a:lvl1pPr>
          </a:lstStyle>
          <a:p>
            <a:pPr>
              <a:defRPr/>
            </a:pPr>
            <a:r>
              <a:rPr lang="en-US"/>
              <a:t>The Power to Become</a:t>
            </a:r>
          </a:p>
        </p:txBody>
      </p:sp>
      <p:sp>
        <p:nvSpPr>
          <p:cNvPr id="7" name="Rectangle 41"/>
          <p:cNvSpPr>
            <a:spLocks noGrp="1" noChangeArrowheads="1"/>
          </p:cNvSpPr>
          <p:nvPr>
            <p:ph type="sldNum" sz="quarter" idx="12"/>
          </p:nvPr>
        </p:nvSpPr>
        <p:spPr>
          <a:ln/>
        </p:spPr>
        <p:txBody>
          <a:bodyPr/>
          <a:lstStyle>
            <a:lvl1pPr>
              <a:defRPr/>
            </a:lvl1pPr>
          </a:lstStyle>
          <a:p>
            <a:pPr>
              <a:defRPr/>
            </a:pPr>
            <a:fld id="{B2F36415-44CC-41F2-85E2-2170FF94E010}" type="slidenum">
              <a:rPr lang="en-US"/>
              <a:pPr>
                <a:def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pPr>
              <a:defRPr/>
            </a:pPr>
            <a:r>
              <a:rPr lang="en-US"/>
              <a:t>1-31-2018</a:t>
            </a:r>
          </a:p>
        </p:txBody>
      </p:sp>
      <p:sp>
        <p:nvSpPr>
          <p:cNvPr id="15" name="Slide Number Placeholder 14"/>
          <p:cNvSpPr>
            <a:spLocks noGrp="1"/>
          </p:cNvSpPr>
          <p:nvPr>
            <p:ph type="sldNum" sz="quarter" idx="15"/>
          </p:nvPr>
        </p:nvSpPr>
        <p:spPr/>
        <p:txBody>
          <a:bodyPr/>
          <a:lstStyle>
            <a:lvl1pPr algn="ctr">
              <a:defRPr/>
            </a:lvl1pPr>
          </a:lstStyle>
          <a:p>
            <a:pPr>
              <a:defRPr/>
            </a:pPr>
            <a:fld id="{2E801C49-B751-46EA-A9D1-5B674F6AA99F}"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r>
              <a:rPr lang="en-US"/>
              <a:t>The Power to Become</a:t>
            </a:r>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1-31-2018</a:t>
            </a:r>
          </a:p>
        </p:txBody>
      </p:sp>
      <p:sp>
        <p:nvSpPr>
          <p:cNvPr id="5" name="Footer Placeholder 4"/>
          <p:cNvSpPr>
            <a:spLocks noGrp="1"/>
          </p:cNvSpPr>
          <p:nvPr>
            <p:ph type="ftr" sz="quarter" idx="11"/>
          </p:nvPr>
        </p:nvSpPr>
        <p:spPr/>
        <p:txBody>
          <a:bodyPr/>
          <a:lstStyle/>
          <a:p>
            <a:pPr>
              <a:defRPr/>
            </a:pPr>
            <a:r>
              <a:rPr lang="en-US"/>
              <a:t>The Power to Become</a:t>
            </a:r>
          </a:p>
        </p:txBody>
      </p:sp>
      <p:sp>
        <p:nvSpPr>
          <p:cNvPr id="6" name="Slide Number Placeholder 5"/>
          <p:cNvSpPr>
            <a:spLocks noGrp="1"/>
          </p:cNvSpPr>
          <p:nvPr>
            <p:ph type="sldNum" sz="quarter" idx="12"/>
          </p:nvPr>
        </p:nvSpPr>
        <p:spPr/>
        <p:txBody>
          <a:bodyPr/>
          <a:lstStyle/>
          <a:p>
            <a:pPr>
              <a:defRPr/>
            </a:pPr>
            <a:fld id="{059B62D7-8AEC-4731-8AE4-0165735A860F}"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a:t>1-31-2018</a:t>
            </a:r>
          </a:p>
        </p:txBody>
      </p:sp>
      <p:sp>
        <p:nvSpPr>
          <p:cNvPr id="6" name="Footer Placeholder 5"/>
          <p:cNvSpPr>
            <a:spLocks noGrp="1"/>
          </p:cNvSpPr>
          <p:nvPr>
            <p:ph type="ftr" sz="quarter" idx="11"/>
          </p:nvPr>
        </p:nvSpPr>
        <p:spPr/>
        <p:txBody>
          <a:bodyPr/>
          <a:lstStyle/>
          <a:p>
            <a:pPr>
              <a:defRPr/>
            </a:pPr>
            <a:r>
              <a:rPr lang="en-US"/>
              <a:t>The Power to Become</a:t>
            </a:r>
          </a:p>
        </p:txBody>
      </p:sp>
      <p:sp>
        <p:nvSpPr>
          <p:cNvPr id="7" name="Slide Number Placeholder 6"/>
          <p:cNvSpPr>
            <a:spLocks noGrp="1"/>
          </p:cNvSpPr>
          <p:nvPr>
            <p:ph type="sldNum" sz="quarter" idx="12"/>
          </p:nvPr>
        </p:nvSpPr>
        <p:spPr/>
        <p:txBody>
          <a:bodyPr/>
          <a:lstStyle/>
          <a:p>
            <a:pPr>
              <a:defRPr/>
            </a:pPr>
            <a:fld id="{3229D860-794B-475D-92AF-30BF8E68B7D8}" type="slidenum">
              <a:rPr lang="en-US" smtClean="0"/>
              <a:pPr>
                <a:defRPr/>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B48B59CA-504A-47C5-91C3-46797EB12D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en-US"/>
              <a:t>The Power to Become</a:t>
            </a:r>
          </a:p>
        </p:txBody>
      </p:sp>
      <p:sp>
        <p:nvSpPr>
          <p:cNvPr id="7" name="Date Placeholder 6"/>
          <p:cNvSpPr>
            <a:spLocks noGrp="1"/>
          </p:cNvSpPr>
          <p:nvPr>
            <p:ph type="dt" sz="half" idx="10"/>
          </p:nvPr>
        </p:nvSpPr>
        <p:spPr/>
        <p:txBody>
          <a:bodyPr/>
          <a:lstStyle/>
          <a:p>
            <a:pPr>
              <a:defRPr/>
            </a:pPr>
            <a:r>
              <a:rPr lang="en-US"/>
              <a:t>1-31-2018</a:t>
            </a: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1-31-2018</a:t>
            </a:r>
          </a:p>
        </p:txBody>
      </p:sp>
      <p:sp>
        <p:nvSpPr>
          <p:cNvPr id="4" name="Footer Placeholder 3"/>
          <p:cNvSpPr>
            <a:spLocks noGrp="1"/>
          </p:cNvSpPr>
          <p:nvPr>
            <p:ph type="ftr" sz="quarter" idx="11"/>
          </p:nvPr>
        </p:nvSpPr>
        <p:spPr/>
        <p:txBody>
          <a:bodyPr/>
          <a:lstStyle/>
          <a:p>
            <a:pPr>
              <a:defRPr/>
            </a:pPr>
            <a:r>
              <a:rPr lang="en-US"/>
              <a:t>The Power to Become</a:t>
            </a:r>
          </a:p>
        </p:txBody>
      </p:sp>
      <p:sp>
        <p:nvSpPr>
          <p:cNvPr id="5" name="Slide Number Placeholder 4"/>
          <p:cNvSpPr>
            <a:spLocks noGrp="1"/>
          </p:cNvSpPr>
          <p:nvPr>
            <p:ph type="sldNum" sz="quarter" idx="12"/>
          </p:nvPr>
        </p:nvSpPr>
        <p:spPr/>
        <p:txBody>
          <a:bodyPr/>
          <a:lstStyle/>
          <a:p>
            <a:pPr>
              <a:defRPr/>
            </a:pPr>
            <a:fld id="{085A69C4-F8B2-4DC5-BC88-EEBC4DBBB362}" type="slidenum">
              <a:rPr lang="en-US" smtClean="0"/>
              <a:pPr>
                <a:defRPr/>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1-31-2018</a:t>
            </a:r>
          </a:p>
        </p:txBody>
      </p:sp>
      <p:sp>
        <p:nvSpPr>
          <p:cNvPr id="3" name="Footer Placeholder 2"/>
          <p:cNvSpPr>
            <a:spLocks noGrp="1"/>
          </p:cNvSpPr>
          <p:nvPr>
            <p:ph type="ftr" sz="quarter" idx="11"/>
          </p:nvPr>
        </p:nvSpPr>
        <p:spPr/>
        <p:txBody>
          <a:bodyPr/>
          <a:lstStyle/>
          <a:p>
            <a:pPr>
              <a:defRPr/>
            </a:pPr>
            <a:r>
              <a:rPr lang="en-US"/>
              <a:t>The Power to Become</a:t>
            </a:r>
          </a:p>
        </p:txBody>
      </p:sp>
      <p:sp>
        <p:nvSpPr>
          <p:cNvPr id="4" name="Slide Number Placeholder 3"/>
          <p:cNvSpPr>
            <a:spLocks noGrp="1"/>
          </p:cNvSpPr>
          <p:nvPr>
            <p:ph type="sldNum" sz="quarter" idx="12"/>
          </p:nvPr>
        </p:nvSpPr>
        <p:spPr/>
        <p:txBody>
          <a:bodyPr/>
          <a:lstStyle/>
          <a:p>
            <a:pPr>
              <a:defRPr/>
            </a:pPr>
            <a:fld id="{FD5A1D72-6791-4B7E-B036-0EB22B4894C2}" type="slidenum">
              <a:rPr lang="en-US" smtClean="0"/>
              <a:pPr>
                <a:defRPr/>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pPr>
              <a:defRPr/>
            </a:pPr>
            <a:r>
              <a:rPr lang="en-US"/>
              <a:t>1-31-2018</a:t>
            </a:r>
          </a:p>
        </p:txBody>
      </p:sp>
      <p:sp>
        <p:nvSpPr>
          <p:cNvPr id="9" name="Slide Number Placeholder 8"/>
          <p:cNvSpPr>
            <a:spLocks noGrp="1"/>
          </p:cNvSpPr>
          <p:nvPr>
            <p:ph type="sldNum" sz="quarter" idx="15"/>
          </p:nvPr>
        </p:nvSpPr>
        <p:spPr/>
        <p:txBody>
          <a:bodyPr/>
          <a:lstStyle/>
          <a:p>
            <a:pPr>
              <a:defRPr/>
            </a:pPr>
            <a:fld id="{3A96F678-EE95-42B3-8FC1-E3B3278EBA51}"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r>
              <a:rPr lang="en-US"/>
              <a:t>The Power to Become</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pPr>
              <a:defRPr/>
            </a:pPr>
            <a:r>
              <a:rPr lang="en-US"/>
              <a:t>1-31-2018</a:t>
            </a:r>
          </a:p>
        </p:txBody>
      </p:sp>
      <p:sp>
        <p:nvSpPr>
          <p:cNvPr id="9" name="Slide Number Placeholder 8"/>
          <p:cNvSpPr>
            <a:spLocks noGrp="1"/>
          </p:cNvSpPr>
          <p:nvPr>
            <p:ph type="sldNum" sz="quarter" idx="11"/>
          </p:nvPr>
        </p:nvSpPr>
        <p:spPr/>
        <p:txBody>
          <a:bodyPr/>
          <a:lstStyle/>
          <a:p>
            <a:pPr>
              <a:defRPr/>
            </a:pPr>
            <a:fld id="{1289DF54-546F-4C5C-8682-189F48A83D13}"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r>
              <a:rPr lang="en-US"/>
              <a:t>The Power to Become</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US"/>
              <a:t>1-31-2018</a:t>
            </a: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r>
              <a:rPr lang="en-US"/>
              <a:t>The Power to Become</a:t>
            </a: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68491517-41E6-49F2-A9F7-814D86CE478B}"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7" r:id="rId12"/>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143000" y="2133600"/>
            <a:ext cx="6858000" cy="2667000"/>
          </a:xfrm>
        </p:spPr>
        <p:txBody>
          <a:bodyPr>
            <a:normAutofit/>
          </a:bodyPr>
          <a:lstStyle/>
          <a:p>
            <a:pPr eaLnBrk="1" hangingPunct="1">
              <a:lnSpc>
                <a:spcPct val="80000"/>
              </a:lnSpc>
              <a:defRPr/>
            </a:pPr>
            <a:r>
              <a:rPr lang="en-US" sz="4000" dirty="0">
                <a:solidFill>
                  <a:schemeClr val="bg1"/>
                </a:solidFill>
              </a:rPr>
              <a:t>Financial Responsibility </a:t>
            </a:r>
          </a:p>
          <a:p>
            <a:pPr eaLnBrk="1" hangingPunct="1">
              <a:lnSpc>
                <a:spcPct val="80000"/>
              </a:lnSpc>
              <a:defRPr/>
            </a:pPr>
            <a:r>
              <a:rPr lang="en-US" sz="4000" dirty="0">
                <a:solidFill>
                  <a:schemeClr val="bg1"/>
                </a:solidFill>
              </a:rPr>
              <a:t>According to the Bible</a:t>
            </a:r>
          </a:p>
          <a:p>
            <a:pPr eaLnBrk="1" hangingPunct="1">
              <a:lnSpc>
                <a:spcPct val="80000"/>
              </a:lnSpc>
              <a:defRPr/>
            </a:pPr>
            <a:endParaRPr lang="en-US" sz="4000" dirty="0">
              <a:solidFill>
                <a:schemeClr val="bg1"/>
              </a:solidFill>
            </a:endParaRPr>
          </a:p>
          <a:p>
            <a:pPr>
              <a:lnSpc>
                <a:spcPct val="80000"/>
              </a:lnSpc>
              <a:defRPr/>
            </a:pPr>
            <a:r>
              <a:rPr lang="en-US" sz="3600" dirty="0">
                <a:solidFill>
                  <a:schemeClr val="bg1"/>
                </a:solidFill>
                <a:latin typeface="Cambria" pitchFamily="18" charset="0"/>
              </a:rPr>
              <a:t> </a:t>
            </a:r>
            <a:r>
              <a:rPr lang="en-US" sz="2800" dirty="0">
                <a:solidFill>
                  <a:schemeClr val="bg1"/>
                </a:solidFill>
                <a:latin typeface="Cambria" pitchFamily="18" charset="0"/>
              </a:rPr>
              <a:t>I TIMOTHY 6:6-10</a:t>
            </a:r>
          </a:p>
        </p:txBody>
      </p:sp>
      <p:sp>
        <p:nvSpPr>
          <p:cNvPr id="3074" name="Rectangle 2"/>
          <p:cNvSpPr>
            <a:spLocks noGrp="1" noChangeArrowheads="1"/>
          </p:cNvSpPr>
          <p:nvPr>
            <p:ph type="ctrTitle"/>
          </p:nvPr>
        </p:nvSpPr>
        <p:spPr>
          <a:xfrm>
            <a:off x="762000" y="990600"/>
            <a:ext cx="7772400" cy="1189038"/>
          </a:xfrm>
        </p:spPr>
        <p:txBody>
          <a:bodyPr>
            <a:noAutofit/>
          </a:bodyPr>
          <a:lstStyle/>
          <a:p>
            <a:pPr eaLnBrk="1" hangingPunct="1">
              <a:defRPr/>
            </a:pPr>
            <a:r>
              <a:rPr lang="en-US" sz="9600" dirty="0">
                <a:latin typeface="Book Antiqua" pitchFamily="18" charset="0"/>
              </a:rPr>
              <a:t>Stewardship</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a:bodyPr>
          <a:lstStyle/>
          <a:p>
            <a:pPr eaLnBrk="1" hangingPunct="1">
              <a:buFont typeface="Wingdings" pitchFamily="2" charset="2"/>
              <a:buNone/>
              <a:defRPr/>
            </a:pPr>
            <a:r>
              <a:rPr lang="en-US" sz="4400" dirty="0">
                <a:solidFill>
                  <a:schemeClr val="bg1">
                    <a:lumMod val="95000"/>
                    <a:lumOff val="5000"/>
                  </a:schemeClr>
                </a:solidFill>
                <a:latin typeface="Cambria" pitchFamily="18" charset="0"/>
              </a:rPr>
              <a:t>“</a:t>
            </a:r>
            <a:r>
              <a:rPr lang="en-US" sz="4800" dirty="0">
                <a:solidFill>
                  <a:schemeClr val="bg1">
                    <a:lumMod val="95000"/>
                    <a:lumOff val="5000"/>
                  </a:schemeClr>
                </a:solidFill>
                <a:latin typeface="Cambria" pitchFamily="18" charset="0"/>
              </a:rPr>
              <a:t>We will loan you </a:t>
            </a:r>
          </a:p>
          <a:p>
            <a:pPr eaLnBrk="1" hangingPunct="1">
              <a:buFont typeface="Wingdings" pitchFamily="2" charset="2"/>
              <a:buNone/>
              <a:defRPr/>
            </a:pPr>
            <a:r>
              <a:rPr lang="en-US" sz="4800" dirty="0">
                <a:solidFill>
                  <a:schemeClr val="bg1">
                    <a:lumMod val="95000"/>
                    <a:lumOff val="5000"/>
                  </a:schemeClr>
                </a:solidFill>
                <a:latin typeface="Cambria" pitchFamily="18" charset="0"/>
              </a:rPr>
              <a:t>enough money to</a:t>
            </a:r>
          </a:p>
          <a:p>
            <a:pPr eaLnBrk="1" hangingPunct="1">
              <a:buFont typeface="Wingdings" pitchFamily="2" charset="2"/>
              <a:buNone/>
              <a:defRPr/>
            </a:pPr>
            <a:r>
              <a:rPr lang="en-US" sz="4800" dirty="0">
                <a:solidFill>
                  <a:schemeClr val="bg1">
                    <a:lumMod val="95000"/>
                    <a:lumOff val="5000"/>
                  </a:schemeClr>
                </a:solidFill>
                <a:latin typeface="Cambria" pitchFamily="18" charset="0"/>
              </a:rPr>
              <a:t>get completely </a:t>
            </a:r>
          </a:p>
          <a:p>
            <a:pPr eaLnBrk="1" hangingPunct="1">
              <a:buFont typeface="Wingdings" pitchFamily="2" charset="2"/>
              <a:buNone/>
              <a:defRPr/>
            </a:pPr>
            <a:r>
              <a:rPr lang="en-US" sz="4800" dirty="0">
                <a:solidFill>
                  <a:schemeClr val="bg1">
                    <a:lumMod val="95000"/>
                    <a:lumOff val="5000"/>
                  </a:schemeClr>
                </a:solidFill>
                <a:latin typeface="Cambria" pitchFamily="18" charset="0"/>
              </a:rPr>
              <a:t>out of debt!”</a:t>
            </a:r>
          </a:p>
        </p:txBody>
      </p:sp>
      <p:sp>
        <p:nvSpPr>
          <p:cNvPr id="6146" name="Rectangle 2"/>
          <p:cNvSpPr>
            <a:spLocks noGrp="1" noChangeArrowheads="1"/>
          </p:cNvSpPr>
          <p:nvPr>
            <p:ph type="title"/>
          </p:nvPr>
        </p:nvSpPr>
        <p:spPr/>
        <p:txBody>
          <a:bodyPr>
            <a:normAutofit/>
          </a:bodyPr>
          <a:lstStyle/>
          <a:p>
            <a:pPr eaLnBrk="1" hangingPunct="1">
              <a:defRPr/>
            </a:pPr>
            <a:r>
              <a:rPr lang="en-US" sz="5400" dirty="0">
                <a:solidFill>
                  <a:schemeClr val="tx1"/>
                </a:solidFill>
                <a:latin typeface="Arial Black" pitchFamily="34" charset="0"/>
              </a:rPr>
              <a:t>Sign in a Loan Office:</a:t>
            </a:r>
          </a:p>
        </p:txBody>
      </p:sp>
      <p:pic>
        <p:nvPicPr>
          <p:cNvPr id="14340" name="Picture 4" descr="j0316921"/>
          <p:cNvPicPr>
            <a:picLocks noChangeAspect="1" noChangeArrowheads="1"/>
          </p:cNvPicPr>
          <p:nvPr/>
        </p:nvPicPr>
        <p:blipFill>
          <a:blip r:embed="rId3"/>
          <a:srcRect/>
          <a:stretch>
            <a:fillRect/>
          </a:stretch>
        </p:blipFill>
        <p:spPr bwMode="auto">
          <a:xfrm>
            <a:off x="5486400" y="1981200"/>
            <a:ext cx="2871788" cy="3657600"/>
          </a:xfrm>
          <a:prstGeom prst="rect">
            <a:avLst/>
          </a:prstGeom>
          <a:noFill/>
          <a:ln w="9525">
            <a:noFill/>
            <a:miter lim="800000"/>
            <a:headEnd/>
            <a:tailEnd/>
          </a:ln>
        </p:spPr>
      </p:pic>
      <p:sp>
        <p:nvSpPr>
          <p:cNvPr id="2" name="Date Placeholder 1">
            <a:extLst>
              <a:ext uri="{FF2B5EF4-FFF2-40B4-BE49-F238E27FC236}">
                <a16:creationId xmlns:a16="http://schemas.microsoft.com/office/drawing/2014/main" id="{ADABBA4E-FBB4-48EB-A83F-C0F7765A6C69}"/>
              </a:ext>
            </a:extLst>
          </p:cNvPr>
          <p:cNvSpPr>
            <a:spLocks noGrp="1"/>
          </p:cNvSpPr>
          <p:nvPr>
            <p:ph type="dt" sz="half" idx="14"/>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ACFDB50B-BB56-4EDB-A286-40E1B825A3A2}"/>
              </a:ext>
            </a:extLst>
          </p:cNvPr>
          <p:cNvSpPr>
            <a:spLocks noGrp="1"/>
          </p:cNvSpPr>
          <p:nvPr>
            <p:ph type="ftr" sz="quarter" idx="16"/>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950EF785-D08C-48C1-9BE9-2F2C2BE17CF7}"/>
              </a:ext>
            </a:extLst>
          </p:cNvPr>
          <p:cNvSpPr>
            <a:spLocks noGrp="1"/>
          </p:cNvSpPr>
          <p:nvPr>
            <p:ph type="sldNum" sz="quarter" idx="15"/>
          </p:nvPr>
        </p:nvSpPr>
        <p:spPr/>
        <p:txBody>
          <a:bodyPr/>
          <a:lstStyle/>
          <a:p>
            <a:pPr>
              <a:defRPr/>
            </a:pPr>
            <a:fld id="{2E801C49-B751-46EA-A9D1-5B674F6AA99F}" type="slidenum">
              <a:rPr lang="en-US" smtClean="0"/>
              <a:pPr>
                <a:defRPr/>
              </a:pPr>
              <a:t>10</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609600" y="1447800"/>
            <a:ext cx="4267200" cy="1143000"/>
          </a:xfrm>
        </p:spPr>
        <p:txBody>
          <a:bodyPr>
            <a:noAutofit/>
          </a:bodyPr>
          <a:lstStyle/>
          <a:p>
            <a:pPr eaLnBrk="1" hangingPunct="1">
              <a:defRPr/>
            </a:pPr>
            <a:r>
              <a:rPr lang="en-US" sz="4400" dirty="0">
                <a:latin typeface="Arial Black" pitchFamily="34" charset="0"/>
              </a:rPr>
              <a:t>Laptops for Balances </a:t>
            </a:r>
            <a:br>
              <a:rPr lang="en-US" sz="4400" dirty="0">
                <a:latin typeface="Arial Black" pitchFamily="34" charset="0"/>
              </a:rPr>
            </a:br>
            <a:endParaRPr lang="en-US" sz="1600" dirty="0">
              <a:latin typeface="Arial Black" pitchFamily="34" charset="0"/>
            </a:endParaRPr>
          </a:p>
        </p:txBody>
      </p:sp>
      <p:pic>
        <p:nvPicPr>
          <p:cNvPr id="32772" name="Picture 4" descr="visa"/>
          <p:cNvPicPr>
            <a:picLocks noGrp="1" noChangeAspect="1" noChangeArrowheads="1"/>
          </p:cNvPicPr>
          <p:nvPr>
            <p:ph sz="half" idx="1"/>
          </p:nvPr>
        </p:nvPicPr>
        <p:blipFill>
          <a:blip r:embed="rId3"/>
          <a:srcRect/>
          <a:stretch>
            <a:fillRect/>
          </a:stretch>
        </p:blipFill>
        <p:spPr>
          <a:xfrm>
            <a:off x="4495800" y="152400"/>
            <a:ext cx="3962400" cy="2378075"/>
          </a:xfrm>
          <a:noFill/>
        </p:spPr>
      </p:pic>
      <p:sp>
        <p:nvSpPr>
          <p:cNvPr id="177155" name="Rectangle 3"/>
          <p:cNvSpPr>
            <a:spLocks noGrp="1" noChangeArrowheads="1"/>
          </p:cNvSpPr>
          <p:nvPr>
            <p:ph type="body" sz="half" idx="2"/>
          </p:nvPr>
        </p:nvSpPr>
        <p:spPr>
          <a:xfrm>
            <a:off x="152400" y="2819400"/>
            <a:ext cx="8686800" cy="4038600"/>
          </a:xfrm>
        </p:spPr>
        <p:txBody>
          <a:bodyPr>
            <a:normAutofit/>
          </a:bodyPr>
          <a:lstStyle/>
          <a:p>
            <a:pPr eaLnBrk="1" hangingPunct="1">
              <a:buFont typeface="Wingdings" pitchFamily="2" charset="2"/>
              <a:buNone/>
              <a:defRPr/>
            </a:pPr>
            <a:r>
              <a:rPr lang="en-US" sz="2600" dirty="0">
                <a:solidFill>
                  <a:schemeClr val="bg1"/>
                </a:solidFill>
                <a:latin typeface="Cambria" pitchFamily="18" charset="0"/>
              </a:rPr>
              <a:t>Universal Savings Bank is offering brand new laptop computers in exchange for transferring a balance of at least $5,000 from other credit cards. The "Upfront Rewards VISA Platinum" also requires cardholders to maintain a balance of at least $3,500 on the card for at least </a:t>
            </a:r>
            <a:r>
              <a:rPr lang="en-US" sz="2600" u="sng" dirty="0">
                <a:solidFill>
                  <a:schemeClr val="bg1"/>
                </a:solidFill>
                <a:latin typeface="Cambria" pitchFamily="18" charset="0"/>
              </a:rPr>
              <a:t>18 months.</a:t>
            </a:r>
            <a:r>
              <a:rPr lang="en-US" sz="2600" dirty="0">
                <a:solidFill>
                  <a:schemeClr val="bg1"/>
                </a:solidFill>
                <a:latin typeface="Cambria" pitchFamily="18" charset="0"/>
              </a:rPr>
              <a:t> Those who do not have $5,000 to transfer can request a cash advance up to $2,500 to bring their initial balance up to $5,000. The card's current APR is 9.99%. </a:t>
            </a:r>
          </a:p>
        </p:txBody>
      </p:sp>
      <p:sp>
        <p:nvSpPr>
          <p:cNvPr id="2" name="Date Placeholder 1">
            <a:extLst>
              <a:ext uri="{FF2B5EF4-FFF2-40B4-BE49-F238E27FC236}">
                <a16:creationId xmlns:a16="http://schemas.microsoft.com/office/drawing/2014/main" id="{B266FA08-F434-46CC-B74F-1574040ABB80}"/>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6ED4316F-128A-4C69-ACE4-1408115D4E6F}"/>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811A4D3A-C9D5-43CA-8F06-347F33A43A37}"/>
              </a:ext>
            </a:extLst>
          </p:cNvPr>
          <p:cNvSpPr>
            <a:spLocks noGrp="1"/>
          </p:cNvSpPr>
          <p:nvPr>
            <p:ph type="sldNum" sz="quarter" idx="12"/>
          </p:nvPr>
        </p:nvSpPr>
        <p:spPr/>
        <p:txBody>
          <a:bodyPr/>
          <a:lstStyle/>
          <a:p>
            <a:pPr>
              <a:defRPr/>
            </a:pPr>
            <a:fld id="{B2F36415-44CC-41F2-85E2-2170FF94E010}" type="slidenum">
              <a:rPr lang="en-US" smtClean="0"/>
              <a:pPr>
                <a:defRPr/>
              </a:pPr>
              <a:t>11</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Rectangle 3"/>
          <p:cNvSpPr>
            <a:spLocks noGrp="1" noChangeArrowheads="1"/>
          </p:cNvSpPr>
          <p:nvPr>
            <p:ph idx="1"/>
          </p:nvPr>
        </p:nvSpPr>
        <p:spPr>
          <a:xfrm>
            <a:off x="457200" y="1143000"/>
            <a:ext cx="8229600" cy="4572000"/>
          </a:xfrm>
        </p:spPr>
        <p:txBody>
          <a:bodyPr>
            <a:noAutofit/>
          </a:bodyPr>
          <a:lstStyle/>
          <a:p>
            <a:pPr algn="ctr" eaLnBrk="1" hangingPunct="1">
              <a:defRPr/>
            </a:pPr>
            <a:r>
              <a:rPr lang="en-US" sz="4000" dirty="0">
                <a:solidFill>
                  <a:schemeClr val="bg1"/>
                </a:solidFill>
                <a:latin typeface="Cambria" pitchFamily="18" charset="0"/>
              </a:rPr>
              <a:t>$5000 x 9.9% x $100.00 per month</a:t>
            </a:r>
          </a:p>
          <a:p>
            <a:pPr algn="ctr" eaLnBrk="1" hangingPunct="1">
              <a:buFont typeface="Wingdings" pitchFamily="2" charset="2"/>
              <a:buNone/>
              <a:defRPr/>
            </a:pPr>
            <a:r>
              <a:rPr lang="en-US" sz="4000" dirty="0">
                <a:solidFill>
                  <a:schemeClr val="bg1"/>
                </a:solidFill>
                <a:latin typeface="Cambria" pitchFamily="18" charset="0"/>
              </a:rPr>
              <a:t>	64.74 months</a:t>
            </a:r>
          </a:p>
          <a:p>
            <a:pPr algn="ctr" eaLnBrk="1" hangingPunct="1">
              <a:buFont typeface="Wingdings" pitchFamily="2" charset="2"/>
              <a:buNone/>
              <a:defRPr/>
            </a:pPr>
            <a:r>
              <a:rPr lang="en-US" sz="4000" b="1" dirty="0">
                <a:solidFill>
                  <a:schemeClr val="bg1"/>
                </a:solidFill>
                <a:latin typeface="Cambria" pitchFamily="18" charset="0"/>
              </a:rPr>
              <a:t>	</a:t>
            </a:r>
            <a:r>
              <a:rPr lang="en-US" sz="4800" b="1" dirty="0">
                <a:solidFill>
                  <a:schemeClr val="bg1"/>
                </a:solidFill>
                <a:latin typeface="Cambria" pitchFamily="18" charset="0"/>
              </a:rPr>
              <a:t>$6,474.00</a:t>
            </a:r>
            <a:endParaRPr lang="en-US" sz="4000" b="1" dirty="0">
              <a:solidFill>
                <a:schemeClr val="bg1"/>
              </a:solidFill>
              <a:latin typeface="Cambria" pitchFamily="18" charset="0"/>
            </a:endParaRPr>
          </a:p>
          <a:p>
            <a:pPr algn="ctr" eaLnBrk="1" hangingPunct="1">
              <a:buFont typeface="Wingdings" pitchFamily="2" charset="2"/>
              <a:buNone/>
              <a:defRPr/>
            </a:pPr>
            <a:r>
              <a:rPr lang="en-US" sz="3200" dirty="0">
                <a:solidFill>
                  <a:schemeClr val="bg1"/>
                </a:solidFill>
                <a:latin typeface="Cambria" pitchFamily="18" charset="0"/>
              </a:rPr>
              <a:t>(provided there are no further purchases!)</a:t>
            </a:r>
          </a:p>
          <a:p>
            <a:pPr algn="ctr" eaLnBrk="1" hangingPunct="1">
              <a:buFont typeface="Wingdings" pitchFamily="2" charset="2"/>
              <a:buNone/>
              <a:defRPr/>
            </a:pPr>
            <a:endParaRPr lang="en-US" sz="4000" dirty="0">
              <a:solidFill>
                <a:schemeClr val="bg1"/>
              </a:solidFill>
              <a:latin typeface="Cambria" pitchFamily="18" charset="0"/>
            </a:endParaRPr>
          </a:p>
          <a:p>
            <a:pPr algn="ctr" eaLnBrk="1" hangingPunct="1">
              <a:buFont typeface="Wingdings" pitchFamily="2" charset="2"/>
              <a:buNone/>
              <a:defRPr/>
            </a:pPr>
            <a:r>
              <a:rPr lang="en-US" sz="4000" dirty="0">
                <a:solidFill>
                  <a:schemeClr val="bg1"/>
                </a:solidFill>
                <a:latin typeface="Cambria" pitchFamily="18" charset="0"/>
              </a:rPr>
              <a:t>Remember the Laptop’s original cost </a:t>
            </a:r>
          </a:p>
          <a:p>
            <a:pPr algn="ctr" eaLnBrk="1" hangingPunct="1">
              <a:buFont typeface="Wingdings" pitchFamily="2" charset="2"/>
              <a:buNone/>
              <a:defRPr/>
            </a:pPr>
            <a:r>
              <a:rPr lang="en-US" sz="4000" dirty="0">
                <a:solidFill>
                  <a:schemeClr val="bg1"/>
                </a:solidFill>
                <a:latin typeface="Cambria" pitchFamily="18" charset="0"/>
              </a:rPr>
              <a:t>is approximately $800 to $900</a:t>
            </a:r>
          </a:p>
        </p:txBody>
      </p:sp>
      <p:sp>
        <p:nvSpPr>
          <p:cNvPr id="186370" name="Rectangle 2"/>
          <p:cNvSpPr>
            <a:spLocks noGrp="1" noChangeArrowheads="1"/>
          </p:cNvSpPr>
          <p:nvPr>
            <p:ph type="title"/>
          </p:nvPr>
        </p:nvSpPr>
        <p:spPr>
          <a:xfrm>
            <a:off x="457200" y="152400"/>
            <a:ext cx="8229600" cy="838200"/>
          </a:xfrm>
        </p:spPr>
        <p:txBody>
          <a:bodyPr>
            <a:normAutofit/>
          </a:bodyPr>
          <a:lstStyle/>
          <a:p>
            <a:pPr eaLnBrk="1" hangingPunct="1">
              <a:defRPr/>
            </a:pPr>
            <a:r>
              <a:rPr lang="en-US" sz="4800" b="1" dirty="0">
                <a:latin typeface="Arial Black" pitchFamily="34" charset="0"/>
              </a:rPr>
              <a:t>Laptop for Balances!</a:t>
            </a:r>
          </a:p>
        </p:txBody>
      </p:sp>
      <p:sp>
        <p:nvSpPr>
          <p:cNvPr id="2" name="Date Placeholder 1">
            <a:extLst>
              <a:ext uri="{FF2B5EF4-FFF2-40B4-BE49-F238E27FC236}">
                <a16:creationId xmlns:a16="http://schemas.microsoft.com/office/drawing/2014/main" id="{EBAEAE6B-DD4A-49FD-AB80-A4D8923B0BC4}"/>
              </a:ext>
            </a:extLst>
          </p:cNvPr>
          <p:cNvSpPr>
            <a:spLocks noGrp="1"/>
          </p:cNvSpPr>
          <p:nvPr>
            <p:ph type="dt" sz="half" idx="14"/>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22780C7D-42B1-4E07-BA0B-B829D2DF6291}"/>
              </a:ext>
            </a:extLst>
          </p:cNvPr>
          <p:cNvSpPr>
            <a:spLocks noGrp="1"/>
          </p:cNvSpPr>
          <p:nvPr>
            <p:ph type="ftr" sz="quarter" idx="16"/>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20927957-A623-4360-B55D-6328E41F6009}"/>
              </a:ext>
            </a:extLst>
          </p:cNvPr>
          <p:cNvSpPr>
            <a:spLocks noGrp="1"/>
          </p:cNvSpPr>
          <p:nvPr>
            <p:ph type="sldNum" sz="quarter" idx="15"/>
          </p:nvPr>
        </p:nvSpPr>
        <p:spPr/>
        <p:txBody>
          <a:bodyPr/>
          <a:lstStyle/>
          <a:p>
            <a:pPr>
              <a:defRPr/>
            </a:pPr>
            <a:fld id="{2E801C49-B751-46EA-A9D1-5B674F6AA99F}" type="slidenum">
              <a:rPr lang="en-US" smtClean="0"/>
              <a:pPr>
                <a:defRPr/>
              </a:pPr>
              <a:t>12</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Rectangle 3"/>
          <p:cNvSpPr>
            <a:spLocks noGrp="1" noChangeArrowheads="1"/>
          </p:cNvSpPr>
          <p:nvPr>
            <p:ph type="subTitle" idx="1"/>
          </p:nvPr>
        </p:nvSpPr>
        <p:spPr>
          <a:xfrm>
            <a:off x="381000" y="1219200"/>
            <a:ext cx="8305800" cy="3810000"/>
          </a:xfrm>
        </p:spPr>
        <p:txBody>
          <a:bodyPr/>
          <a:lstStyle/>
          <a:p>
            <a:pPr eaLnBrk="1" hangingPunct="1">
              <a:lnSpc>
                <a:spcPct val="90000"/>
              </a:lnSpc>
              <a:defRPr/>
            </a:pPr>
            <a:r>
              <a:rPr lang="en-US" sz="3600" dirty="0">
                <a:solidFill>
                  <a:schemeClr val="bg1"/>
                </a:solidFill>
                <a:latin typeface="Cambria" panose="02040503050406030204" pitchFamily="18" charset="0"/>
              </a:rPr>
              <a:t>$5000 x 9.9% x $50.00 per month</a:t>
            </a:r>
          </a:p>
          <a:p>
            <a:pPr eaLnBrk="1" hangingPunct="1">
              <a:lnSpc>
                <a:spcPct val="90000"/>
              </a:lnSpc>
              <a:defRPr/>
            </a:pPr>
            <a:r>
              <a:rPr lang="en-US" sz="3600" dirty="0">
                <a:solidFill>
                  <a:schemeClr val="bg1"/>
                </a:solidFill>
                <a:latin typeface="Cambria" panose="02040503050406030204" pitchFamily="18" charset="0"/>
              </a:rPr>
              <a:t>212 months</a:t>
            </a:r>
          </a:p>
          <a:p>
            <a:pPr eaLnBrk="1" hangingPunct="1">
              <a:lnSpc>
                <a:spcPct val="90000"/>
              </a:lnSpc>
              <a:defRPr/>
            </a:pPr>
            <a:r>
              <a:rPr lang="en-US" sz="4800" b="1" dirty="0">
                <a:solidFill>
                  <a:schemeClr val="bg1"/>
                </a:solidFill>
                <a:latin typeface="Cambria" panose="02040503050406030204" pitchFamily="18" charset="0"/>
              </a:rPr>
              <a:t>$10,600.00</a:t>
            </a:r>
          </a:p>
          <a:p>
            <a:pPr eaLnBrk="1" hangingPunct="1">
              <a:lnSpc>
                <a:spcPct val="90000"/>
              </a:lnSpc>
              <a:defRPr/>
            </a:pPr>
            <a:r>
              <a:rPr lang="en-US" sz="3200" dirty="0">
                <a:solidFill>
                  <a:schemeClr val="bg1"/>
                </a:solidFill>
                <a:latin typeface="Cambria" panose="02040503050406030204" pitchFamily="18" charset="0"/>
              </a:rPr>
              <a:t>(provided there are no further purchases!)</a:t>
            </a:r>
          </a:p>
          <a:p>
            <a:pPr eaLnBrk="1" hangingPunct="1">
              <a:lnSpc>
                <a:spcPct val="90000"/>
              </a:lnSpc>
              <a:defRPr/>
            </a:pPr>
            <a:endParaRPr lang="en-US" sz="3600" dirty="0">
              <a:solidFill>
                <a:schemeClr val="bg1"/>
              </a:solidFill>
              <a:latin typeface="Cambria" panose="02040503050406030204" pitchFamily="18" charset="0"/>
            </a:endParaRPr>
          </a:p>
          <a:p>
            <a:pPr eaLnBrk="1" hangingPunct="1">
              <a:lnSpc>
                <a:spcPct val="90000"/>
              </a:lnSpc>
              <a:defRPr/>
            </a:pPr>
            <a:endParaRPr lang="en-US" sz="3600" dirty="0">
              <a:solidFill>
                <a:schemeClr val="bg1"/>
              </a:solidFill>
              <a:latin typeface="Cambria" panose="02040503050406030204" pitchFamily="18" charset="0"/>
            </a:endParaRPr>
          </a:p>
          <a:p>
            <a:pPr eaLnBrk="1" hangingPunct="1">
              <a:lnSpc>
                <a:spcPct val="90000"/>
              </a:lnSpc>
              <a:defRPr/>
            </a:pPr>
            <a:r>
              <a:rPr lang="en-US" sz="3600" dirty="0">
                <a:solidFill>
                  <a:schemeClr val="bg1"/>
                </a:solidFill>
                <a:latin typeface="Cambria" panose="02040503050406030204" pitchFamily="18" charset="0"/>
              </a:rPr>
              <a:t>Remember the Laptop’s original cost </a:t>
            </a:r>
          </a:p>
          <a:p>
            <a:pPr eaLnBrk="1" hangingPunct="1">
              <a:lnSpc>
                <a:spcPct val="90000"/>
              </a:lnSpc>
              <a:defRPr/>
            </a:pPr>
            <a:r>
              <a:rPr lang="en-US" sz="3600" dirty="0">
                <a:solidFill>
                  <a:schemeClr val="bg1"/>
                </a:solidFill>
                <a:latin typeface="Cambria" panose="02040503050406030204" pitchFamily="18" charset="0"/>
              </a:rPr>
              <a:t>is approximately $800 to $900</a:t>
            </a:r>
          </a:p>
          <a:p>
            <a:pPr eaLnBrk="1" hangingPunct="1">
              <a:lnSpc>
                <a:spcPct val="90000"/>
              </a:lnSpc>
              <a:defRPr/>
            </a:pPr>
            <a:endParaRPr lang="en-US" sz="3600" dirty="0">
              <a:solidFill>
                <a:schemeClr val="bg1"/>
              </a:solidFill>
              <a:latin typeface="Cambria" panose="02040503050406030204" pitchFamily="18" charset="0"/>
            </a:endParaRPr>
          </a:p>
        </p:txBody>
      </p:sp>
      <p:sp>
        <p:nvSpPr>
          <p:cNvPr id="187394" name="Rectangle 2"/>
          <p:cNvSpPr>
            <a:spLocks noGrp="1" noChangeArrowheads="1"/>
          </p:cNvSpPr>
          <p:nvPr>
            <p:ph type="ctrTitle"/>
          </p:nvPr>
        </p:nvSpPr>
        <p:spPr>
          <a:xfrm>
            <a:off x="762000" y="381000"/>
            <a:ext cx="7772400" cy="685800"/>
          </a:xfrm>
        </p:spPr>
        <p:txBody>
          <a:bodyPr/>
          <a:lstStyle/>
          <a:p>
            <a:pPr eaLnBrk="1" hangingPunct="1">
              <a:defRPr/>
            </a:pPr>
            <a:r>
              <a:rPr lang="en-US" dirty="0">
                <a:solidFill>
                  <a:schemeClr val="tx1"/>
                </a:solidFill>
                <a:latin typeface="Arial Black" pitchFamily="34" charset="0"/>
              </a:rPr>
              <a:t>Laptop for Balances!</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0" y="457200"/>
            <a:ext cx="8382000" cy="5078313"/>
          </a:xfrm>
          <a:prstGeom prst="rect">
            <a:avLst/>
          </a:prstGeom>
        </p:spPr>
        <p:txBody>
          <a:bodyPr wrap="square">
            <a:spAutoFit/>
          </a:bodyPr>
          <a:lstStyle/>
          <a:p>
            <a:r>
              <a:rPr lang="en-US" sz="3600" dirty="0">
                <a:solidFill>
                  <a:schemeClr val="bg1"/>
                </a:solidFill>
                <a:latin typeface="Cambria" panose="02040503050406030204" pitchFamily="18" charset="0"/>
                <a:cs typeface="Dubai" panose="020B0503030403030204" pitchFamily="34" charset="-78"/>
              </a:rPr>
              <a:t>• The average interest rate across all existing credit card accounts was 14.90% as of May 2017 </a:t>
            </a:r>
          </a:p>
          <a:p>
            <a:r>
              <a:rPr lang="en-US" sz="3600" dirty="0">
                <a:solidFill>
                  <a:schemeClr val="bg1"/>
                </a:solidFill>
                <a:latin typeface="Cambria" panose="02040503050406030204" pitchFamily="18" charset="0"/>
                <a:cs typeface="Dubai" panose="020B0503030403030204" pitchFamily="34" charset="-78"/>
              </a:rPr>
              <a:t>	</a:t>
            </a:r>
            <a:r>
              <a:rPr lang="en-US" sz="2800" dirty="0">
                <a:solidFill>
                  <a:schemeClr val="bg1"/>
                </a:solidFill>
                <a:latin typeface="Cambria" panose="02040503050406030204" pitchFamily="18" charset="0"/>
                <a:cs typeface="Dubai" panose="020B0503030403030204" pitchFamily="34" charset="-78"/>
              </a:rPr>
              <a:t>(Source: Federal Reserve)</a:t>
            </a:r>
            <a:br>
              <a:rPr lang="en-US" sz="3600" dirty="0">
                <a:solidFill>
                  <a:schemeClr val="bg1"/>
                </a:solidFill>
                <a:latin typeface="Cambria" panose="02040503050406030204" pitchFamily="18" charset="0"/>
                <a:cs typeface="Dubai" panose="020B0503030403030204" pitchFamily="34" charset="-78"/>
              </a:rPr>
            </a:br>
            <a:endParaRPr lang="en-US" sz="3600" dirty="0">
              <a:solidFill>
                <a:schemeClr val="bg1"/>
              </a:solidFill>
              <a:latin typeface="Cambria" panose="02040503050406030204" pitchFamily="18" charset="0"/>
              <a:cs typeface="Dubai" panose="020B0503030403030204" pitchFamily="34" charset="-78"/>
            </a:endParaRPr>
          </a:p>
          <a:p>
            <a:r>
              <a:rPr lang="en-US" sz="3600" dirty="0">
                <a:solidFill>
                  <a:schemeClr val="bg1"/>
                </a:solidFill>
                <a:latin typeface="Cambria" panose="02040503050406030204" pitchFamily="18" charset="0"/>
                <a:cs typeface="Dubai" panose="020B0503030403030204" pitchFamily="34" charset="-78"/>
              </a:rPr>
              <a:t>• There were 788,364,000</a:t>
            </a:r>
            <a:r>
              <a:rPr lang="en-US" sz="3600" b="1" dirty="0">
                <a:solidFill>
                  <a:schemeClr val="bg1"/>
                </a:solidFill>
                <a:latin typeface="Cambria" panose="02040503050406030204" pitchFamily="18" charset="0"/>
                <a:cs typeface="Dubai" panose="020B0503030403030204" pitchFamily="34" charset="-78"/>
              </a:rPr>
              <a:t> million </a:t>
            </a:r>
            <a:r>
              <a:rPr lang="en-US" sz="3600" dirty="0">
                <a:solidFill>
                  <a:schemeClr val="bg1"/>
                </a:solidFill>
                <a:latin typeface="Cambria" panose="02040503050406030204" pitchFamily="18" charset="0"/>
                <a:cs typeface="Dubai" panose="020B0503030403030204" pitchFamily="34" charset="-78"/>
              </a:rPr>
              <a:t>bank-issued credit card accounts in the U.S in 2017 </a:t>
            </a:r>
          </a:p>
          <a:p>
            <a:r>
              <a:rPr lang="en-US" sz="3600" dirty="0">
                <a:solidFill>
                  <a:schemeClr val="bg1"/>
                </a:solidFill>
                <a:latin typeface="Cambria" panose="02040503050406030204" pitchFamily="18" charset="0"/>
                <a:cs typeface="Dubai" panose="020B0503030403030204" pitchFamily="34" charset="-78"/>
              </a:rPr>
              <a:t>      </a:t>
            </a:r>
            <a:r>
              <a:rPr lang="en-US" sz="2800" dirty="0">
                <a:solidFill>
                  <a:schemeClr val="bg1"/>
                </a:solidFill>
                <a:latin typeface="Cambria" panose="02040503050406030204" pitchFamily="18" charset="0"/>
                <a:cs typeface="Dubai" panose="020B0503030403030204" pitchFamily="34" charset="-78"/>
              </a:rPr>
              <a:t>(Source: Visa USA, MasterCard Int’l)</a:t>
            </a:r>
          </a:p>
        </p:txBody>
      </p:sp>
      <p:sp>
        <p:nvSpPr>
          <p:cNvPr id="3" name="Date Placeholder 2">
            <a:extLst>
              <a:ext uri="{FF2B5EF4-FFF2-40B4-BE49-F238E27FC236}">
                <a16:creationId xmlns:a16="http://schemas.microsoft.com/office/drawing/2014/main" id="{E89971D6-5B66-410C-81A8-73AC0A363709}"/>
              </a:ext>
            </a:extLst>
          </p:cNvPr>
          <p:cNvSpPr>
            <a:spLocks noGrp="1"/>
          </p:cNvSpPr>
          <p:nvPr>
            <p:ph type="dt" sz="half" idx="10"/>
          </p:nvPr>
        </p:nvSpPr>
        <p:spPr/>
        <p:txBody>
          <a:bodyPr/>
          <a:lstStyle/>
          <a:p>
            <a:pPr>
              <a:defRPr/>
            </a:pPr>
            <a:r>
              <a:rPr lang="en-US"/>
              <a:t>1-31-2018</a:t>
            </a:r>
          </a:p>
        </p:txBody>
      </p:sp>
      <p:sp>
        <p:nvSpPr>
          <p:cNvPr id="4" name="Footer Placeholder 3">
            <a:extLst>
              <a:ext uri="{FF2B5EF4-FFF2-40B4-BE49-F238E27FC236}">
                <a16:creationId xmlns:a16="http://schemas.microsoft.com/office/drawing/2014/main" id="{9F09D00B-4AE0-4300-BB80-F9ED3B16F86F}"/>
              </a:ext>
            </a:extLst>
          </p:cNvPr>
          <p:cNvSpPr>
            <a:spLocks noGrp="1"/>
          </p:cNvSpPr>
          <p:nvPr>
            <p:ph type="ftr" sz="quarter" idx="11"/>
          </p:nvPr>
        </p:nvSpPr>
        <p:spPr/>
        <p:txBody>
          <a:bodyPr/>
          <a:lstStyle/>
          <a:p>
            <a:pPr>
              <a:defRPr/>
            </a:pPr>
            <a:r>
              <a:rPr lang="en-US"/>
              <a:t>The Power to Become</a:t>
            </a:r>
          </a:p>
        </p:txBody>
      </p:sp>
      <p:sp>
        <p:nvSpPr>
          <p:cNvPr id="5" name="Slide Number Placeholder 4">
            <a:extLst>
              <a:ext uri="{FF2B5EF4-FFF2-40B4-BE49-F238E27FC236}">
                <a16:creationId xmlns:a16="http://schemas.microsoft.com/office/drawing/2014/main" id="{8EB32001-2765-41BD-899B-91F946F9CBF2}"/>
              </a:ext>
            </a:extLst>
          </p:cNvPr>
          <p:cNvSpPr>
            <a:spLocks noGrp="1"/>
          </p:cNvSpPr>
          <p:nvPr>
            <p:ph type="sldNum" sz="quarter" idx="12"/>
          </p:nvPr>
        </p:nvSpPr>
        <p:spPr/>
        <p:txBody>
          <a:bodyPr/>
          <a:lstStyle/>
          <a:p>
            <a:pPr>
              <a:defRPr/>
            </a:pPr>
            <a:fld id="{FD5A1D72-6791-4B7E-B036-0EB22B4894C2}" type="slidenum">
              <a:rPr lang="en-US" smtClean="0"/>
              <a:pPr>
                <a:defRPr/>
              </a:pPr>
              <a:t>14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9144000" cy="6586418"/>
          </a:xfrm>
          <a:prstGeom prst="rect">
            <a:avLst/>
          </a:prstGeom>
          <a:noFill/>
        </p:spPr>
        <p:txBody>
          <a:bodyPr wrap="square" rtlCol="0">
            <a:spAutoFit/>
          </a:bodyPr>
          <a:lstStyle/>
          <a:p>
            <a:r>
              <a:rPr lang="en-US" sz="4800" dirty="0">
                <a:solidFill>
                  <a:schemeClr val="bg1">
                    <a:lumMod val="95000"/>
                    <a:lumOff val="5000"/>
                  </a:schemeClr>
                </a:solidFill>
                <a:latin typeface="Cambria" pitchFamily="18" charset="0"/>
              </a:rPr>
              <a:t>Current Population of the </a:t>
            </a:r>
          </a:p>
          <a:p>
            <a:r>
              <a:rPr lang="en-US" sz="4800" dirty="0">
                <a:solidFill>
                  <a:schemeClr val="bg1">
                    <a:lumMod val="95000"/>
                    <a:lumOff val="5000"/>
                  </a:schemeClr>
                </a:solidFill>
                <a:latin typeface="Cambria" pitchFamily="18" charset="0"/>
              </a:rPr>
              <a:t>United States:</a:t>
            </a:r>
          </a:p>
          <a:p>
            <a:endParaRPr lang="en-US" sz="4800" dirty="0">
              <a:latin typeface="Cambria" pitchFamily="18" charset="0"/>
            </a:endParaRPr>
          </a:p>
          <a:p>
            <a:r>
              <a:rPr lang="en-US" sz="6600" dirty="0">
                <a:latin typeface="Cambria" pitchFamily="18" charset="0"/>
              </a:rPr>
              <a:t>323,100,000</a:t>
            </a:r>
            <a:endParaRPr lang="en-US" sz="5400" dirty="0">
              <a:latin typeface="Cambria" pitchFamily="18" charset="0"/>
            </a:endParaRPr>
          </a:p>
          <a:p>
            <a:r>
              <a:rPr lang="en-US" sz="4400" dirty="0">
                <a:latin typeface="Cambria" pitchFamily="18" charset="0"/>
              </a:rPr>
              <a:t>Or</a:t>
            </a:r>
          </a:p>
          <a:p>
            <a:r>
              <a:rPr lang="en-US" sz="5400" dirty="0">
                <a:latin typeface="Cambria" pitchFamily="18" charset="0"/>
              </a:rPr>
              <a:t>2.44 </a:t>
            </a:r>
            <a:r>
              <a:rPr lang="en-US" sz="4400" dirty="0">
                <a:latin typeface="Cambria" pitchFamily="18" charset="0"/>
              </a:rPr>
              <a:t>Credit cards per person</a:t>
            </a:r>
            <a:endParaRPr lang="en-US" sz="5400" dirty="0">
              <a:latin typeface="Cambria" pitchFamily="18" charset="0"/>
            </a:endParaRPr>
          </a:p>
          <a:p>
            <a:endParaRPr lang="en-US" sz="6600" dirty="0">
              <a:latin typeface="Cambria" pitchFamily="18" charset="0"/>
            </a:endParaRPr>
          </a:p>
          <a:p>
            <a:endParaRPr lang="en-US" sz="4800" dirty="0">
              <a:latin typeface="Cambria" pitchFamily="18" charset="0"/>
            </a:endParaRPr>
          </a:p>
        </p:txBody>
      </p:sp>
      <p:sp>
        <p:nvSpPr>
          <p:cNvPr id="3" name="Date Placeholder 2">
            <a:extLst>
              <a:ext uri="{FF2B5EF4-FFF2-40B4-BE49-F238E27FC236}">
                <a16:creationId xmlns:a16="http://schemas.microsoft.com/office/drawing/2014/main" id="{171DBD08-31CF-45A2-8FB4-ADD949D631B7}"/>
              </a:ext>
            </a:extLst>
          </p:cNvPr>
          <p:cNvSpPr>
            <a:spLocks noGrp="1"/>
          </p:cNvSpPr>
          <p:nvPr>
            <p:ph type="dt" sz="half" idx="10"/>
          </p:nvPr>
        </p:nvSpPr>
        <p:spPr/>
        <p:txBody>
          <a:bodyPr/>
          <a:lstStyle/>
          <a:p>
            <a:pPr>
              <a:defRPr/>
            </a:pPr>
            <a:r>
              <a:rPr lang="en-US"/>
              <a:t>1-31-2018</a:t>
            </a:r>
          </a:p>
        </p:txBody>
      </p:sp>
      <p:sp>
        <p:nvSpPr>
          <p:cNvPr id="4" name="Footer Placeholder 3">
            <a:extLst>
              <a:ext uri="{FF2B5EF4-FFF2-40B4-BE49-F238E27FC236}">
                <a16:creationId xmlns:a16="http://schemas.microsoft.com/office/drawing/2014/main" id="{819B73AD-D25F-4B51-B45F-916C61963D5E}"/>
              </a:ext>
            </a:extLst>
          </p:cNvPr>
          <p:cNvSpPr>
            <a:spLocks noGrp="1"/>
          </p:cNvSpPr>
          <p:nvPr>
            <p:ph type="ftr" sz="quarter" idx="11"/>
          </p:nvPr>
        </p:nvSpPr>
        <p:spPr/>
        <p:txBody>
          <a:bodyPr/>
          <a:lstStyle/>
          <a:p>
            <a:pPr>
              <a:defRPr/>
            </a:pPr>
            <a:r>
              <a:rPr lang="en-US"/>
              <a:t>The Power to Become</a:t>
            </a:r>
          </a:p>
        </p:txBody>
      </p:sp>
      <p:sp>
        <p:nvSpPr>
          <p:cNvPr id="5" name="Slide Number Placeholder 4">
            <a:extLst>
              <a:ext uri="{FF2B5EF4-FFF2-40B4-BE49-F238E27FC236}">
                <a16:creationId xmlns:a16="http://schemas.microsoft.com/office/drawing/2014/main" id="{1A7D5475-9C91-47A3-B8A8-4773DAF81E48}"/>
              </a:ext>
            </a:extLst>
          </p:cNvPr>
          <p:cNvSpPr>
            <a:spLocks noGrp="1"/>
          </p:cNvSpPr>
          <p:nvPr>
            <p:ph type="sldNum" sz="quarter" idx="12"/>
          </p:nvPr>
        </p:nvSpPr>
        <p:spPr/>
        <p:txBody>
          <a:bodyPr/>
          <a:lstStyle/>
          <a:p>
            <a:pPr>
              <a:defRPr/>
            </a:pPr>
            <a:fld id="{FD5A1D72-6791-4B7E-B036-0EB22B4894C2}" type="slidenum">
              <a:rPr lang="en-US" smtClean="0"/>
              <a:pPr>
                <a:defRPr/>
              </a:pPr>
              <a:t>15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1000"/>
                                        <p:tgtEl>
                                          <p:spTgt spid="2">
                                            <p:txEl>
                                              <p:pRg st="5" end="5"/>
                                            </p:txEl>
                                          </p:spTgt>
                                        </p:tgtEl>
                                      </p:cBhvr>
                                    </p:animEffect>
                                    <p:anim calcmode="lin" valueType="num">
                                      <p:cBhvr>
                                        <p:cTn id="1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656F04-6CEB-4E02-9A89-1F59EFDB1614}"/>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840B558B-528F-4307-A0B3-AAC5EBAB2186}"/>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3EFE7290-D53E-4D20-86BF-7F8C26EA7D19}"/>
              </a:ext>
            </a:extLst>
          </p:cNvPr>
          <p:cNvSpPr>
            <a:spLocks noGrp="1"/>
          </p:cNvSpPr>
          <p:nvPr>
            <p:ph type="sldNum" sz="quarter" idx="12"/>
          </p:nvPr>
        </p:nvSpPr>
        <p:spPr/>
        <p:txBody>
          <a:bodyPr/>
          <a:lstStyle/>
          <a:p>
            <a:pPr>
              <a:defRPr/>
            </a:pPr>
            <a:fld id="{FD5A1D72-6791-4B7E-B036-0EB22B4894C2}" type="slidenum">
              <a:rPr lang="en-US" smtClean="0"/>
              <a:pPr>
                <a:defRPr/>
              </a:pPr>
              <a:t>16</a:t>
            </a:fld>
            <a:endParaRPr lang="en-US"/>
          </a:p>
        </p:txBody>
      </p:sp>
      <p:pic>
        <p:nvPicPr>
          <p:cNvPr id="2050" name="Picture 2" descr="https://imagesvc.timeincapp.com/v3/mm/image?url=https%3A%2F%2Ftimedotcom.files.wordpress.com%2F2017%2F05%2Fcrchart1.jpeg%3Fquality%3D85&amp;w=800&amp;q=85">
            <a:extLst>
              <a:ext uri="{FF2B5EF4-FFF2-40B4-BE49-F238E27FC236}">
                <a16:creationId xmlns:a16="http://schemas.microsoft.com/office/drawing/2014/main" id="{365C9D9F-7BF1-45CF-BADB-E7996D491F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666" b="13333"/>
          <a:stretch/>
        </p:blipFill>
        <p:spPr bwMode="auto">
          <a:xfrm>
            <a:off x="685800" y="135148"/>
            <a:ext cx="8001000" cy="67245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1E40EAC-85A1-4C6F-9208-622571583501}"/>
              </a:ext>
            </a:extLst>
          </p:cNvPr>
          <p:cNvSpPr txBox="1"/>
          <p:nvPr/>
        </p:nvSpPr>
        <p:spPr>
          <a:xfrm>
            <a:off x="4724400" y="2514600"/>
            <a:ext cx="45719" cy="646331"/>
          </a:xfrm>
          <a:prstGeom prst="rect">
            <a:avLst/>
          </a:prstGeom>
          <a:noFill/>
        </p:spPr>
        <p:txBody>
          <a:bodyPr wrap="square" rtlCol="0">
            <a:spAutoFit/>
          </a:bodyPr>
          <a:lstStyle/>
          <a:p>
            <a:r>
              <a:rPr lang="en-US" dirty="0"/>
              <a:t>1. </a:t>
            </a:r>
          </a:p>
        </p:txBody>
      </p:sp>
      <p:sp>
        <p:nvSpPr>
          <p:cNvPr id="7" name="TextBox 6">
            <a:extLst>
              <a:ext uri="{FF2B5EF4-FFF2-40B4-BE49-F238E27FC236}">
                <a16:creationId xmlns:a16="http://schemas.microsoft.com/office/drawing/2014/main" id="{CA93344D-5FC0-4C3A-94EF-1A663E7053BA}"/>
              </a:ext>
            </a:extLst>
          </p:cNvPr>
          <p:cNvSpPr txBox="1"/>
          <p:nvPr/>
        </p:nvSpPr>
        <p:spPr>
          <a:xfrm flipH="1">
            <a:off x="457200" y="1973942"/>
            <a:ext cx="8382000" cy="2308324"/>
          </a:xfrm>
          <a:prstGeom prst="rect">
            <a:avLst/>
          </a:prstGeom>
          <a:solidFill>
            <a:schemeClr val="accent1"/>
          </a:solidFill>
        </p:spPr>
        <p:txBody>
          <a:bodyPr wrap="square" rtlCol="0">
            <a:spAutoFit/>
          </a:bodyPr>
          <a:lstStyle/>
          <a:p>
            <a:pPr marL="342900" indent="-342900" algn="ctr">
              <a:buAutoNum type="arabicPeriod"/>
            </a:pPr>
            <a:r>
              <a:rPr lang="en-US" sz="4800" dirty="0">
                <a:solidFill>
                  <a:schemeClr val="bg1"/>
                </a:solidFill>
                <a:latin typeface="Cambria" panose="02040503050406030204" pitchFamily="18" charset="0"/>
              </a:rPr>
              <a:t> Overall Economic Improvement</a:t>
            </a:r>
          </a:p>
          <a:p>
            <a:pPr marL="342900" indent="-342900" algn="ctr">
              <a:buAutoNum type="arabicPeriod"/>
            </a:pPr>
            <a:r>
              <a:rPr lang="en-US" sz="4800" dirty="0">
                <a:solidFill>
                  <a:schemeClr val="bg1"/>
                </a:solidFill>
                <a:latin typeface="Cambria" panose="02040503050406030204" pitchFamily="18" charset="0"/>
              </a:rPr>
              <a:t> Changes to Bankruptcy Laws</a:t>
            </a:r>
          </a:p>
        </p:txBody>
      </p:sp>
    </p:spTree>
    <p:extLst>
      <p:ext uri="{BB962C8B-B14F-4D97-AF65-F5344CB8AC3E}">
        <p14:creationId xmlns:p14="http://schemas.microsoft.com/office/powerpoint/2010/main" val="245902215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457200" y="363915"/>
            <a:ext cx="8153400" cy="5860066"/>
          </a:xfrm>
          <a:prstGeom prst="rect">
            <a:avLst/>
          </a:prstGeom>
          <a:noFill/>
          <a:ln w="9525">
            <a:noFill/>
            <a:miter lim="800000"/>
            <a:headEnd/>
            <a:tailEnd/>
          </a:ln>
          <a:effectLst/>
        </p:spPr>
        <p:txBody>
          <a:bodyPr wrap="square">
            <a:spAutoFit/>
          </a:bodyPr>
          <a:lstStyle/>
          <a:p>
            <a:pPr marL="342900" indent="-342900" algn="ctr" eaLnBrk="0" hangingPunct="0">
              <a:defRPr/>
            </a:pPr>
            <a:r>
              <a:rPr lang="en-US" sz="5400" b="1" dirty="0">
                <a:effectLst>
                  <a:outerShdw blurRad="38100" dist="38100" dir="2700000" algn="tl">
                    <a:srgbClr val="000000"/>
                  </a:outerShdw>
                </a:effectLst>
              </a:rPr>
              <a:t>Save</a:t>
            </a:r>
          </a:p>
          <a:p>
            <a:pPr marL="342900" indent="-342900" algn="ctr">
              <a:spcBef>
                <a:spcPct val="20000"/>
              </a:spcBef>
              <a:buClr>
                <a:schemeClr val="hlink"/>
              </a:buClr>
              <a:buSzPct val="65000"/>
              <a:buFont typeface="Wingdings" pitchFamily="2" charset="2"/>
              <a:buNone/>
              <a:defRPr/>
            </a:pPr>
            <a:endParaRPr lang="en-US" sz="5400" b="1" dirty="0">
              <a:effectLst>
                <a:outerShdw blurRad="38100" dist="38100" dir="2700000" algn="tl">
                  <a:srgbClr val="000000"/>
                </a:outerShdw>
              </a:effectLst>
            </a:endParaRPr>
          </a:p>
          <a:p>
            <a:pPr marL="342900" indent="-342900" algn="ctr">
              <a:spcBef>
                <a:spcPct val="20000"/>
              </a:spcBef>
              <a:buClr>
                <a:schemeClr val="hlink"/>
              </a:buClr>
              <a:buSzPct val="65000"/>
              <a:buFont typeface="Wingdings" pitchFamily="2" charset="2"/>
              <a:buNone/>
              <a:defRPr/>
            </a:pPr>
            <a:r>
              <a:rPr lang="en-US" sz="4000" dirty="0">
                <a:effectLst>
                  <a:outerShdw blurRad="38100" dist="38100" dir="2700000" algn="tl">
                    <a:srgbClr val="000000"/>
                  </a:outerShdw>
                </a:effectLst>
                <a:latin typeface="Cambria" panose="02040503050406030204" pitchFamily="18" charset="0"/>
              </a:rPr>
              <a:t>A prudent man </a:t>
            </a:r>
            <a:r>
              <a:rPr lang="en-US" sz="4000" dirty="0" err="1">
                <a:effectLst>
                  <a:outerShdw blurRad="38100" dist="38100" dir="2700000" algn="tl">
                    <a:srgbClr val="000000"/>
                  </a:outerShdw>
                </a:effectLst>
                <a:latin typeface="Cambria" panose="02040503050406030204" pitchFamily="18" charset="0"/>
              </a:rPr>
              <a:t>foreseeth</a:t>
            </a:r>
            <a:r>
              <a:rPr lang="en-US" sz="4000" dirty="0">
                <a:effectLst>
                  <a:outerShdw blurRad="38100" dist="38100" dir="2700000" algn="tl">
                    <a:srgbClr val="000000"/>
                  </a:outerShdw>
                </a:effectLst>
                <a:latin typeface="Cambria" panose="02040503050406030204" pitchFamily="18" charset="0"/>
              </a:rPr>
              <a:t> the evil, and </a:t>
            </a:r>
            <a:r>
              <a:rPr lang="en-US" sz="4000" dirty="0" err="1">
                <a:effectLst>
                  <a:outerShdw blurRad="38100" dist="38100" dir="2700000" algn="tl">
                    <a:srgbClr val="000000"/>
                  </a:outerShdw>
                </a:effectLst>
                <a:latin typeface="Cambria" panose="02040503050406030204" pitchFamily="18" charset="0"/>
              </a:rPr>
              <a:t>hideth</a:t>
            </a:r>
            <a:r>
              <a:rPr lang="en-US" sz="4000" dirty="0">
                <a:effectLst>
                  <a:outerShdw blurRad="38100" dist="38100" dir="2700000" algn="tl">
                    <a:srgbClr val="000000"/>
                  </a:outerShdw>
                </a:effectLst>
                <a:latin typeface="Cambria" panose="02040503050406030204" pitchFamily="18" charset="0"/>
              </a:rPr>
              <a:t> himself: but the simple pass on, and are punished.</a:t>
            </a:r>
          </a:p>
          <a:p>
            <a:pPr marL="342900" indent="-342900" algn="ctr" eaLnBrk="0" hangingPunct="0">
              <a:defRPr/>
            </a:pPr>
            <a:endParaRPr lang="en-US" sz="4000" dirty="0">
              <a:latin typeface="Cambria" panose="02040503050406030204" pitchFamily="18" charset="0"/>
            </a:endParaRPr>
          </a:p>
          <a:p>
            <a:pPr marL="342900" indent="-342900" algn="ctr" eaLnBrk="0" hangingPunct="0">
              <a:defRPr/>
            </a:pPr>
            <a:r>
              <a:rPr lang="en-US" sz="2400" dirty="0">
                <a:latin typeface="Cambria" panose="02040503050406030204" pitchFamily="18" charset="0"/>
              </a:rPr>
              <a:t>PROVERBS 22:3</a:t>
            </a:r>
          </a:p>
          <a:p>
            <a:pPr marL="342900" indent="-342900" algn="ctr" eaLnBrk="0" hangingPunct="0">
              <a:defRPr/>
            </a:pPr>
            <a:endParaRPr lang="en-US" sz="2400" dirty="0"/>
          </a:p>
          <a:p>
            <a:pPr marL="342900" indent="-342900" eaLnBrk="0" hangingPunct="0">
              <a:defRPr/>
            </a:pPr>
            <a:endParaRPr lang="en-US" sz="4000" dirty="0"/>
          </a:p>
        </p:txBody>
      </p:sp>
      <p:sp>
        <p:nvSpPr>
          <p:cNvPr id="2" name="Date Placeholder 1">
            <a:extLst>
              <a:ext uri="{FF2B5EF4-FFF2-40B4-BE49-F238E27FC236}">
                <a16:creationId xmlns:a16="http://schemas.microsoft.com/office/drawing/2014/main" id="{3B87555E-3E37-49E4-8641-E9622C5BA623}"/>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9B9158A6-BA81-4F77-8A72-AE6299F1380C}"/>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F7536AA7-5ED5-4B30-96D5-91B4E800C971}"/>
              </a:ext>
            </a:extLst>
          </p:cNvPr>
          <p:cNvSpPr>
            <a:spLocks noGrp="1"/>
          </p:cNvSpPr>
          <p:nvPr>
            <p:ph type="sldNum" sz="quarter" idx="12"/>
          </p:nvPr>
        </p:nvSpPr>
        <p:spPr/>
        <p:txBody>
          <a:bodyPr/>
          <a:lstStyle/>
          <a:p>
            <a:pPr>
              <a:defRPr/>
            </a:pPr>
            <a:fld id="{FD5A1D72-6791-4B7E-B036-0EB22B4894C2}" type="slidenum">
              <a:rPr lang="en-US" smtClean="0"/>
              <a:pPr>
                <a:defRPr/>
              </a:pPr>
              <a:t>17</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3" name="Rectangle 3"/>
          <p:cNvSpPr>
            <a:spLocks noChangeArrowheads="1"/>
          </p:cNvSpPr>
          <p:nvPr/>
        </p:nvSpPr>
        <p:spPr bwMode="auto">
          <a:xfrm>
            <a:off x="762000" y="4038600"/>
            <a:ext cx="7772400" cy="1736725"/>
          </a:xfrm>
          <a:prstGeom prst="rect">
            <a:avLst/>
          </a:prstGeom>
          <a:noFill/>
          <a:ln w="9525">
            <a:noFill/>
            <a:miter lim="800000"/>
            <a:headEnd/>
            <a:tailEnd/>
          </a:ln>
          <a:effectLst/>
        </p:spPr>
        <p:txBody>
          <a:bodyPr anchor="b" anchorCtr="1"/>
          <a:lstStyle/>
          <a:p>
            <a:pPr algn="ctr">
              <a:defRPr/>
            </a:pPr>
            <a:r>
              <a:rPr lang="en-US" sz="5400" b="1" dirty="0">
                <a:effectLst>
                  <a:outerShdw blurRad="38100" dist="38100" dir="2700000" algn="tl">
                    <a:srgbClr val="000000"/>
                  </a:outerShdw>
                </a:effectLst>
                <a:latin typeface="Arial" charset="0"/>
              </a:rPr>
              <a:t>Develop an</a:t>
            </a:r>
            <a:br>
              <a:rPr lang="en-US" sz="5400" b="1" dirty="0">
                <a:effectLst>
                  <a:outerShdw blurRad="38100" dist="38100" dir="2700000" algn="tl">
                    <a:srgbClr val="000000"/>
                  </a:outerShdw>
                </a:effectLst>
                <a:latin typeface="Arial" charset="0"/>
              </a:rPr>
            </a:br>
            <a:r>
              <a:rPr lang="en-US" sz="5400" b="1" dirty="0">
                <a:effectLst>
                  <a:outerShdw blurRad="38100" dist="38100" dir="2700000" algn="tl">
                    <a:srgbClr val="000000"/>
                  </a:outerShdw>
                </a:effectLst>
                <a:latin typeface="Arial" charset="0"/>
              </a:rPr>
              <a:t> </a:t>
            </a:r>
            <a:r>
              <a:rPr lang="en-US" sz="5400" b="1" dirty="0">
                <a:solidFill>
                  <a:schemeClr val="bg1"/>
                </a:solidFill>
                <a:effectLst>
                  <a:outerShdw blurRad="38100" dist="38100" dir="2700000" algn="tl">
                    <a:srgbClr val="000000"/>
                  </a:outerShdw>
                </a:effectLst>
                <a:latin typeface="Arial" charset="0"/>
              </a:rPr>
              <a:t>Emergency Fund</a:t>
            </a:r>
            <a:br>
              <a:rPr lang="en-US" sz="5400" b="1" dirty="0">
                <a:effectLst>
                  <a:outerShdw blurRad="38100" dist="38100" dir="2700000" algn="tl">
                    <a:srgbClr val="000000"/>
                  </a:outerShdw>
                </a:effectLst>
                <a:latin typeface="Arial" charset="0"/>
              </a:rPr>
            </a:br>
            <a:r>
              <a:rPr lang="en-US" sz="5400" b="1" dirty="0">
                <a:effectLst>
                  <a:outerShdw blurRad="38100" dist="38100" dir="2700000" algn="tl">
                    <a:srgbClr val="000000"/>
                  </a:outerShdw>
                </a:effectLst>
                <a:latin typeface="Arial" charset="0"/>
              </a:rPr>
              <a:t>to avoid further debt.</a:t>
            </a:r>
            <a:br>
              <a:rPr lang="en-US" sz="5400" b="1" dirty="0">
                <a:effectLst>
                  <a:outerShdw blurRad="38100" dist="38100" dir="2700000" algn="tl">
                    <a:srgbClr val="000000"/>
                  </a:outerShdw>
                </a:effectLst>
                <a:latin typeface="Arial" charset="0"/>
              </a:rPr>
            </a:br>
            <a:br>
              <a:rPr lang="en-US" sz="5400" b="1" dirty="0">
                <a:effectLst>
                  <a:outerShdw blurRad="38100" dist="38100" dir="2700000" algn="tl">
                    <a:srgbClr val="000000"/>
                  </a:outerShdw>
                </a:effectLst>
                <a:latin typeface="Arial" charset="0"/>
              </a:rPr>
            </a:br>
            <a:r>
              <a:rPr lang="en-US" sz="5400" b="1" dirty="0">
                <a:effectLst>
                  <a:outerShdw blurRad="38100" dist="38100" dir="2700000" algn="tl">
                    <a:srgbClr val="000000"/>
                  </a:outerShdw>
                </a:effectLst>
                <a:latin typeface="Arial" charset="0"/>
              </a:rPr>
              <a:t>Save $1000</a:t>
            </a:r>
            <a:br>
              <a:rPr lang="en-US" sz="5400" b="1" dirty="0">
                <a:effectLst>
                  <a:outerShdw blurRad="38100" dist="38100" dir="2700000" algn="tl">
                    <a:srgbClr val="000000"/>
                  </a:outerShdw>
                </a:effectLst>
                <a:latin typeface="Arial" charset="0"/>
              </a:rPr>
            </a:br>
            <a:r>
              <a:rPr lang="en-US" sz="5400" b="1" dirty="0">
                <a:effectLst>
                  <a:outerShdw blurRad="38100" dist="38100" dir="2700000" algn="tl">
                    <a:srgbClr val="000000"/>
                  </a:outerShdw>
                </a:effectLst>
                <a:latin typeface="Arial" charset="0"/>
              </a:rPr>
              <a:t>(Single: $500)</a:t>
            </a:r>
          </a:p>
        </p:txBody>
      </p:sp>
      <p:sp>
        <p:nvSpPr>
          <p:cNvPr id="2" name="Date Placeholder 1">
            <a:extLst>
              <a:ext uri="{FF2B5EF4-FFF2-40B4-BE49-F238E27FC236}">
                <a16:creationId xmlns:a16="http://schemas.microsoft.com/office/drawing/2014/main" id="{A6B938E5-3FA7-4675-B9D0-BD6737D73849}"/>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330E7D82-B292-4621-B730-900E5BA08742}"/>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51A0036D-ABA6-4491-86B4-F0AD1B9F70BF}"/>
              </a:ext>
            </a:extLst>
          </p:cNvPr>
          <p:cNvSpPr>
            <a:spLocks noGrp="1"/>
          </p:cNvSpPr>
          <p:nvPr>
            <p:ph type="sldNum" sz="quarter" idx="12"/>
          </p:nvPr>
        </p:nvSpPr>
        <p:spPr/>
        <p:txBody>
          <a:bodyPr/>
          <a:lstStyle/>
          <a:p>
            <a:pPr>
              <a:defRPr/>
            </a:pPr>
            <a:fld id="{FD5A1D72-6791-4B7E-B036-0EB22B4894C2}" type="slidenum">
              <a:rPr lang="en-US" smtClean="0"/>
              <a:pPr>
                <a:defRPr/>
              </a:pPr>
              <a:t>18</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457200" y="152400"/>
            <a:ext cx="8382000" cy="5601533"/>
          </a:xfrm>
          <a:prstGeom prst="rect">
            <a:avLst/>
          </a:prstGeom>
          <a:noFill/>
          <a:ln w="9525">
            <a:noFill/>
            <a:miter lim="800000"/>
            <a:headEnd/>
            <a:tailEnd/>
          </a:ln>
        </p:spPr>
        <p:txBody>
          <a:bodyPr wrap="square">
            <a:spAutoFit/>
          </a:bodyPr>
          <a:lstStyle/>
          <a:p>
            <a:pPr eaLnBrk="0" hangingPunct="0"/>
            <a:r>
              <a:rPr lang="en-US" sz="4400" b="1" dirty="0">
                <a:solidFill>
                  <a:schemeClr val="bg1"/>
                </a:solidFill>
                <a:latin typeface="Cambria" panose="02040503050406030204" pitchFamily="18" charset="0"/>
              </a:rPr>
              <a:t>Warning Then Judgment </a:t>
            </a:r>
          </a:p>
          <a:p>
            <a:pPr eaLnBrk="0" hangingPunct="0"/>
            <a:r>
              <a:rPr lang="en-US" sz="4400" b="1" dirty="0">
                <a:solidFill>
                  <a:schemeClr val="bg1"/>
                </a:solidFill>
                <a:latin typeface="Cambria" panose="02040503050406030204" pitchFamily="18" charset="0"/>
              </a:rPr>
              <a:t>	</a:t>
            </a:r>
            <a:r>
              <a:rPr lang="en-US" sz="3600" dirty="0">
                <a:solidFill>
                  <a:schemeClr val="bg1"/>
                </a:solidFill>
                <a:latin typeface="Cambria" panose="02040503050406030204" pitchFamily="18" charset="0"/>
              </a:rPr>
              <a:t>Now, we have a responsibility that we've got to answer to God someday for. Every man that come on the face of the earth has to answer to God for a responsibility… a stewardship, we have to answer for... </a:t>
            </a:r>
            <a:r>
              <a:rPr lang="en-US" sz="3600" b="1" dirty="0">
                <a:solidFill>
                  <a:schemeClr val="bg1"/>
                </a:solidFill>
                <a:latin typeface="Cambria" panose="02040503050406030204" pitchFamily="18" charset="0"/>
              </a:rPr>
              <a:t>This responsibility is a stewardship that's been committed to us by God.</a:t>
            </a:r>
          </a:p>
          <a:p>
            <a:pPr eaLnBrk="0" hangingPunct="0"/>
            <a:r>
              <a:rPr lang="en-US" dirty="0">
                <a:solidFill>
                  <a:schemeClr val="bg1"/>
                </a:solidFill>
                <a:latin typeface="Cambria" panose="02040503050406030204" pitchFamily="18" charset="0"/>
              </a:rPr>
              <a:t>							63-0724</a:t>
            </a:r>
          </a:p>
        </p:txBody>
      </p:sp>
      <p:sp>
        <p:nvSpPr>
          <p:cNvPr id="2" name="Date Placeholder 1">
            <a:extLst>
              <a:ext uri="{FF2B5EF4-FFF2-40B4-BE49-F238E27FC236}">
                <a16:creationId xmlns:a16="http://schemas.microsoft.com/office/drawing/2014/main" id="{DA9D5BFB-F064-4A11-AC2F-8BEFA5134FF8}"/>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B7720C90-2C5A-4DDA-A0D8-B6102858C625}"/>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79A93239-6EA3-4AE9-BDE0-CC99BFFDA899}"/>
              </a:ext>
            </a:extLst>
          </p:cNvPr>
          <p:cNvSpPr>
            <a:spLocks noGrp="1"/>
          </p:cNvSpPr>
          <p:nvPr>
            <p:ph type="sldNum" sz="quarter" idx="12"/>
          </p:nvPr>
        </p:nvSpPr>
        <p:spPr/>
        <p:txBody>
          <a:bodyPr/>
          <a:lstStyle/>
          <a:p>
            <a:pPr>
              <a:defRPr/>
            </a:pPr>
            <a:fld id="{FD5A1D72-6791-4B7E-B036-0EB22B4894C2}" type="slidenum">
              <a:rPr lang="en-US" smtClean="0"/>
              <a:pPr>
                <a:defRPr/>
              </a:pPr>
              <a:t>19</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228600" y="685800"/>
            <a:ext cx="8458200" cy="5445125"/>
          </a:xfrm>
        </p:spPr>
        <p:txBody>
          <a:bodyPr>
            <a:normAutofit/>
          </a:bodyPr>
          <a:lstStyle/>
          <a:p>
            <a:pPr algn="ctr" eaLnBrk="1" hangingPunct="1">
              <a:buFont typeface="Wingdings" pitchFamily="2" charset="2"/>
              <a:buNone/>
              <a:defRPr/>
            </a:pPr>
            <a:r>
              <a:rPr lang="en-US" sz="3600" i="1" dirty="0">
                <a:solidFill>
                  <a:schemeClr val="bg1"/>
                </a:solidFill>
                <a:latin typeface="Cambria" pitchFamily="18" charset="0"/>
              </a:rPr>
              <a:t>But godliness with contentment is great gain. For we brought nothing into this world, and it is certain we can carry nothing out. And having food and raiment let us be therewith content…</a:t>
            </a:r>
          </a:p>
          <a:p>
            <a:pPr algn="ctr" eaLnBrk="1" hangingPunct="1">
              <a:buFont typeface="Wingdings" pitchFamily="2" charset="2"/>
              <a:buNone/>
              <a:defRPr/>
            </a:pPr>
            <a:endParaRPr lang="en-US" sz="3600" dirty="0">
              <a:solidFill>
                <a:schemeClr val="bg1"/>
              </a:solidFill>
              <a:latin typeface="Cambria" pitchFamily="18" charset="0"/>
            </a:endParaRPr>
          </a:p>
          <a:p>
            <a:pPr algn="ctr" eaLnBrk="1" hangingPunct="1">
              <a:buFont typeface="Wingdings" pitchFamily="2" charset="2"/>
              <a:buNone/>
              <a:defRPr/>
            </a:pPr>
            <a:r>
              <a:rPr lang="en-US" sz="3600" dirty="0">
                <a:solidFill>
                  <a:schemeClr val="bg1"/>
                </a:solidFill>
                <a:latin typeface="Cambria" pitchFamily="18" charset="0"/>
              </a:rPr>
              <a:t> </a:t>
            </a:r>
            <a:r>
              <a:rPr lang="en-US" sz="2800" dirty="0">
                <a:solidFill>
                  <a:schemeClr val="bg1"/>
                </a:solidFill>
                <a:latin typeface="Cambria" pitchFamily="18" charset="0"/>
              </a:rPr>
              <a:t>I TIMOTHY 6:6-10</a:t>
            </a:r>
          </a:p>
        </p:txBody>
      </p:sp>
      <p:sp>
        <p:nvSpPr>
          <p:cNvPr id="2" name="Date Placeholder 1">
            <a:extLst>
              <a:ext uri="{FF2B5EF4-FFF2-40B4-BE49-F238E27FC236}">
                <a16:creationId xmlns:a16="http://schemas.microsoft.com/office/drawing/2014/main" id="{D3C40992-327D-4B96-9B30-55BA048A2B79}"/>
              </a:ext>
            </a:extLst>
          </p:cNvPr>
          <p:cNvSpPr>
            <a:spLocks noGrp="1"/>
          </p:cNvSpPr>
          <p:nvPr>
            <p:ph type="dt" sz="half" idx="14"/>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00043A98-27CD-4C0E-B6A1-8E84174F248E}"/>
              </a:ext>
            </a:extLst>
          </p:cNvPr>
          <p:cNvSpPr>
            <a:spLocks noGrp="1"/>
          </p:cNvSpPr>
          <p:nvPr>
            <p:ph type="ftr" sz="quarter" idx="16"/>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98693307-8DB6-4B1A-91C9-D3BE12B665C6}"/>
              </a:ext>
            </a:extLst>
          </p:cNvPr>
          <p:cNvSpPr>
            <a:spLocks noGrp="1"/>
          </p:cNvSpPr>
          <p:nvPr>
            <p:ph type="sldNum" sz="quarter" idx="15"/>
          </p:nvPr>
        </p:nvSpPr>
        <p:spPr/>
        <p:txBody>
          <a:bodyPr/>
          <a:lstStyle/>
          <a:p>
            <a:pPr>
              <a:defRPr/>
            </a:pPr>
            <a:fld id="{2E801C49-B751-46EA-A9D1-5B674F6AA99F}" type="slidenum">
              <a:rPr lang="en-US" smtClean="0"/>
              <a:pPr>
                <a:defRPr/>
              </a:pPr>
              <a:t>2</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F36A2E-756C-4456-9C54-A3273D719E3A}"/>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6EEE717C-28FF-4C20-A9BE-E72F265CCB05}"/>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4FAB0186-0C3D-42E0-8BD9-53484BCD8E97}"/>
              </a:ext>
            </a:extLst>
          </p:cNvPr>
          <p:cNvSpPr>
            <a:spLocks noGrp="1"/>
          </p:cNvSpPr>
          <p:nvPr>
            <p:ph type="sldNum" sz="quarter" idx="12"/>
          </p:nvPr>
        </p:nvSpPr>
        <p:spPr/>
        <p:txBody>
          <a:bodyPr/>
          <a:lstStyle/>
          <a:p>
            <a:pPr>
              <a:defRPr/>
            </a:pPr>
            <a:fld id="{FD5A1D72-6791-4B7E-B036-0EB22B4894C2}" type="slidenum">
              <a:rPr lang="en-US" smtClean="0"/>
              <a:pPr>
                <a:defRPr/>
              </a:pPr>
              <a:t>20</a:t>
            </a:fld>
            <a:endParaRPr lang="en-US"/>
          </a:p>
        </p:txBody>
      </p:sp>
      <p:sp>
        <p:nvSpPr>
          <p:cNvPr id="5" name="Rectangle 4">
            <a:extLst>
              <a:ext uri="{FF2B5EF4-FFF2-40B4-BE49-F238E27FC236}">
                <a16:creationId xmlns:a16="http://schemas.microsoft.com/office/drawing/2014/main" id="{4D5262D3-5939-490B-BF62-871C825189F7}"/>
              </a:ext>
            </a:extLst>
          </p:cNvPr>
          <p:cNvSpPr/>
          <p:nvPr/>
        </p:nvSpPr>
        <p:spPr>
          <a:xfrm>
            <a:off x="304799" y="270285"/>
            <a:ext cx="8715375" cy="5693866"/>
          </a:xfrm>
          <a:prstGeom prst="rect">
            <a:avLst/>
          </a:prstGeom>
        </p:spPr>
        <p:txBody>
          <a:bodyPr wrap="square">
            <a:spAutoFit/>
          </a:bodyPr>
          <a:lstStyle/>
          <a:p>
            <a:r>
              <a:rPr lang="en-US" sz="4400" b="1" dirty="0">
                <a:solidFill>
                  <a:schemeClr val="bg1">
                    <a:lumMod val="95000"/>
                    <a:lumOff val="5000"/>
                  </a:schemeClr>
                </a:solidFill>
                <a:latin typeface="Cambria" panose="02040503050406030204" pitchFamily="18" charset="0"/>
              </a:rPr>
              <a:t>II PETER 1:2-4</a:t>
            </a:r>
          </a:p>
          <a:p>
            <a:r>
              <a:rPr lang="en-US" sz="3200" i="1" dirty="0">
                <a:solidFill>
                  <a:schemeClr val="bg1">
                    <a:lumMod val="95000"/>
                    <a:lumOff val="5000"/>
                  </a:schemeClr>
                </a:solidFill>
                <a:latin typeface="Cambria" panose="02040503050406030204" pitchFamily="18" charset="0"/>
              </a:rPr>
              <a:t>	Grace and peace be multiplied unto you through the knowledge of God, and of Jesus our Lord, 3 According as his divine power hath given unto us all things that pertain unto life and godliness, through the knowledge of him that hath called us to glory and virtue: 4 Whereby are given unto us exceeding great and precious promises: that by these ye might be partakers of </a:t>
            </a:r>
            <a:r>
              <a:rPr lang="en-US" sz="3200" b="1" i="1" dirty="0">
                <a:solidFill>
                  <a:schemeClr val="bg1">
                    <a:lumMod val="95000"/>
                    <a:lumOff val="5000"/>
                  </a:schemeClr>
                </a:solidFill>
                <a:latin typeface="Cambria" panose="02040503050406030204" pitchFamily="18" charset="0"/>
              </a:rPr>
              <a:t>the divine nature, </a:t>
            </a:r>
            <a:r>
              <a:rPr lang="en-US" sz="3200" i="1" dirty="0">
                <a:solidFill>
                  <a:schemeClr val="bg1">
                    <a:lumMod val="95000"/>
                    <a:lumOff val="5000"/>
                  </a:schemeClr>
                </a:solidFill>
                <a:latin typeface="Cambria" panose="02040503050406030204" pitchFamily="18" charset="0"/>
              </a:rPr>
              <a:t>having escaped the corrupt-</a:t>
            </a:r>
            <a:r>
              <a:rPr lang="en-US" sz="3200" i="1" dirty="0" err="1">
                <a:solidFill>
                  <a:schemeClr val="bg1">
                    <a:lumMod val="95000"/>
                    <a:lumOff val="5000"/>
                  </a:schemeClr>
                </a:solidFill>
                <a:latin typeface="Cambria" panose="02040503050406030204" pitchFamily="18" charset="0"/>
              </a:rPr>
              <a:t>tion</a:t>
            </a:r>
            <a:r>
              <a:rPr lang="en-US" sz="3200" i="1" dirty="0">
                <a:solidFill>
                  <a:schemeClr val="bg1">
                    <a:lumMod val="95000"/>
                    <a:lumOff val="5000"/>
                  </a:schemeClr>
                </a:solidFill>
                <a:latin typeface="Cambria" panose="02040503050406030204" pitchFamily="18" charset="0"/>
              </a:rPr>
              <a:t> that is in the world through lust. </a:t>
            </a:r>
          </a:p>
        </p:txBody>
      </p:sp>
    </p:spTree>
    <p:extLst>
      <p:ext uri="{BB962C8B-B14F-4D97-AF65-F5344CB8AC3E}">
        <p14:creationId xmlns:p14="http://schemas.microsoft.com/office/powerpoint/2010/main" val="304041264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A8C749-27CB-4A46-BC19-3E7558BA1DEC}"/>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01BC04C8-43FF-4A94-908F-915FB45E375B}"/>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008BBDE1-466D-44E5-B12D-AA0B2F555C98}"/>
              </a:ext>
            </a:extLst>
          </p:cNvPr>
          <p:cNvSpPr>
            <a:spLocks noGrp="1"/>
          </p:cNvSpPr>
          <p:nvPr>
            <p:ph type="sldNum" sz="quarter" idx="12"/>
          </p:nvPr>
        </p:nvSpPr>
        <p:spPr/>
        <p:txBody>
          <a:bodyPr/>
          <a:lstStyle/>
          <a:p>
            <a:pPr>
              <a:defRPr/>
            </a:pPr>
            <a:fld id="{FD5A1D72-6791-4B7E-B036-0EB22B4894C2}" type="slidenum">
              <a:rPr lang="en-US" smtClean="0"/>
              <a:pPr>
                <a:defRPr/>
              </a:pPr>
              <a:t>21</a:t>
            </a:fld>
            <a:endParaRPr lang="en-US"/>
          </a:p>
        </p:txBody>
      </p:sp>
      <p:sp>
        <p:nvSpPr>
          <p:cNvPr id="5" name="Rectangle 4">
            <a:extLst>
              <a:ext uri="{FF2B5EF4-FFF2-40B4-BE49-F238E27FC236}">
                <a16:creationId xmlns:a16="http://schemas.microsoft.com/office/drawing/2014/main" id="{EE8F6319-54DE-4A54-AF95-39836004CBAB}"/>
              </a:ext>
            </a:extLst>
          </p:cNvPr>
          <p:cNvSpPr/>
          <p:nvPr/>
        </p:nvSpPr>
        <p:spPr>
          <a:xfrm>
            <a:off x="123825" y="152400"/>
            <a:ext cx="8791575" cy="6494085"/>
          </a:xfrm>
          <a:prstGeom prst="rect">
            <a:avLst/>
          </a:prstGeom>
        </p:spPr>
        <p:txBody>
          <a:bodyPr wrap="square">
            <a:spAutoFit/>
          </a:bodyPr>
          <a:lstStyle/>
          <a:p>
            <a:r>
              <a:rPr lang="en-US" sz="4000" b="1" spc="-300" dirty="0">
                <a:solidFill>
                  <a:schemeClr val="bg1">
                    <a:lumMod val="95000"/>
                    <a:lumOff val="5000"/>
                  </a:schemeClr>
                </a:solidFill>
                <a:latin typeface="Cambria" panose="02040503050406030204" pitchFamily="18" charset="0"/>
              </a:rPr>
              <a:t>CHRIST.IS.REVEALED.IN.HIS.OWN.WORD</a:t>
            </a:r>
          </a:p>
          <a:p>
            <a:r>
              <a:rPr lang="en-US" sz="3200" dirty="0">
                <a:solidFill>
                  <a:schemeClr val="bg1">
                    <a:lumMod val="95000"/>
                    <a:lumOff val="5000"/>
                  </a:schemeClr>
                </a:solidFill>
                <a:latin typeface="Cambria" panose="02040503050406030204" pitchFamily="18" charset="0"/>
              </a:rPr>
              <a:t>	35 We should never pray to change God's mind; we should pray to change our mind. God's mind don't need any changing. It’s right… See, you take the wrong attitude. You're trying to tell God what to do.</a:t>
            </a:r>
          </a:p>
          <a:p>
            <a:r>
              <a:rPr lang="en-US" sz="3200" dirty="0">
                <a:solidFill>
                  <a:schemeClr val="bg1">
                    <a:lumMod val="95000"/>
                    <a:lumOff val="5000"/>
                  </a:schemeClr>
                </a:solidFill>
                <a:latin typeface="Cambria" panose="02040503050406030204" pitchFamily="18" charset="0"/>
              </a:rPr>
              <a:t>	Prayer should be, "</a:t>
            </a:r>
            <a:r>
              <a:rPr lang="en-US" sz="3200" i="1" dirty="0">
                <a:solidFill>
                  <a:schemeClr val="bg1">
                    <a:lumMod val="95000"/>
                    <a:lumOff val="5000"/>
                  </a:schemeClr>
                </a:solidFill>
                <a:latin typeface="Cambria" panose="02040503050406030204" pitchFamily="18" charset="0"/>
              </a:rPr>
              <a:t>Lord, change me to fit Your Word." </a:t>
            </a:r>
            <a:r>
              <a:rPr lang="en-US" sz="3200" dirty="0">
                <a:solidFill>
                  <a:schemeClr val="bg1">
                    <a:lumMod val="95000"/>
                    <a:lumOff val="5000"/>
                  </a:schemeClr>
                </a:solidFill>
                <a:latin typeface="Cambria" panose="02040503050406030204" pitchFamily="18" charset="0"/>
              </a:rPr>
              <a:t>Not, let me change Your mind, You change my mind to Your will. And Your will is written here in the Book. Lord, don't let me go till my mind set just like Your mind. And then I'll believe every Word You wrote.</a:t>
            </a:r>
          </a:p>
          <a:p>
            <a:pPr algn="r"/>
            <a:r>
              <a:rPr lang="en-US" sz="2400" dirty="0">
                <a:solidFill>
                  <a:schemeClr val="bg1">
                    <a:lumMod val="95000"/>
                    <a:lumOff val="5000"/>
                  </a:schemeClr>
                </a:solidFill>
                <a:latin typeface="Cambria" panose="02040503050406030204" pitchFamily="18" charset="0"/>
              </a:rPr>
              <a:t>65-0822</a:t>
            </a:r>
          </a:p>
        </p:txBody>
      </p:sp>
    </p:spTree>
    <p:extLst>
      <p:ext uri="{BB962C8B-B14F-4D97-AF65-F5344CB8AC3E}">
        <p14:creationId xmlns:p14="http://schemas.microsoft.com/office/powerpoint/2010/main" val="53136725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6A53D5-FCF0-4B0C-A737-3BBA280DAEC7}"/>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63A4718D-B0BC-43E4-955D-FF9993A8754B}"/>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87060B2D-0242-4356-9FD4-59E5A2FDE953}"/>
              </a:ext>
            </a:extLst>
          </p:cNvPr>
          <p:cNvSpPr>
            <a:spLocks noGrp="1"/>
          </p:cNvSpPr>
          <p:nvPr>
            <p:ph type="sldNum" sz="quarter" idx="12"/>
          </p:nvPr>
        </p:nvSpPr>
        <p:spPr/>
        <p:txBody>
          <a:bodyPr/>
          <a:lstStyle/>
          <a:p>
            <a:pPr>
              <a:defRPr/>
            </a:pPr>
            <a:fld id="{FD5A1D72-6791-4B7E-B036-0EB22B4894C2}" type="slidenum">
              <a:rPr lang="en-US" smtClean="0"/>
              <a:pPr>
                <a:defRPr/>
              </a:pPr>
              <a:t>22</a:t>
            </a:fld>
            <a:endParaRPr lang="en-US"/>
          </a:p>
        </p:txBody>
      </p:sp>
      <p:sp>
        <p:nvSpPr>
          <p:cNvPr id="5" name="Rectangle 4">
            <a:extLst>
              <a:ext uri="{FF2B5EF4-FFF2-40B4-BE49-F238E27FC236}">
                <a16:creationId xmlns:a16="http://schemas.microsoft.com/office/drawing/2014/main" id="{6B247723-25C3-40E9-8CC9-F7C5AA81FC6E}"/>
              </a:ext>
            </a:extLst>
          </p:cNvPr>
          <p:cNvSpPr/>
          <p:nvPr/>
        </p:nvSpPr>
        <p:spPr>
          <a:xfrm>
            <a:off x="228600" y="76200"/>
            <a:ext cx="8686800" cy="6740307"/>
          </a:xfrm>
          <a:prstGeom prst="rect">
            <a:avLst/>
          </a:prstGeom>
        </p:spPr>
        <p:txBody>
          <a:bodyPr wrap="square">
            <a:spAutoFit/>
          </a:bodyPr>
          <a:lstStyle/>
          <a:p>
            <a:r>
              <a:rPr lang="en-US" sz="4000" b="1" dirty="0">
                <a:solidFill>
                  <a:schemeClr val="bg1">
                    <a:lumMod val="95000"/>
                    <a:lumOff val="5000"/>
                  </a:schemeClr>
                </a:solidFill>
                <a:latin typeface="Cambria" panose="02040503050406030204" pitchFamily="18" charset="0"/>
              </a:rPr>
              <a:t>EPHESIANS 2:2-6</a:t>
            </a:r>
          </a:p>
          <a:p>
            <a:r>
              <a:rPr lang="en-US" sz="3200" i="1" dirty="0">
                <a:solidFill>
                  <a:schemeClr val="bg1">
                    <a:lumMod val="95000"/>
                    <a:lumOff val="5000"/>
                  </a:schemeClr>
                </a:solidFill>
                <a:latin typeface="Cambria" panose="02040503050406030204" pitchFamily="18" charset="0"/>
              </a:rPr>
              <a:t>	</a:t>
            </a:r>
            <a:r>
              <a:rPr lang="en-US" sz="3000" i="1" dirty="0">
                <a:solidFill>
                  <a:schemeClr val="bg1">
                    <a:lumMod val="95000"/>
                    <a:lumOff val="5000"/>
                  </a:schemeClr>
                </a:solidFill>
                <a:latin typeface="Cambria" panose="02040503050406030204" pitchFamily="18" charset="0"/>
              </a:rPr>
              <a:t>Wherein in time past ye walked according to the course of this world, according to the prince of the power of the air, the spirit that now worketh in the children of disobedience:  3 Among whom also we all had our conversation in times past in the lusts of our flesh, fulfilling the desires of the flesh and of the mind; and were </a:t>
            </a:r>
            <a:r>
              <a:rPr lang="en-US" sz="3000" b="1" i="1" dirty="0">
                <a:solidFill>
                  <a:schemeClr val="bg1">
                    <a:lumMod val="95000"/>
                    <a:lumOff val="5000"/>
                  </a:schemeClr>
                </a:solidFill>
                <a:latin typeface="Cambria" panose="02040503050406030204" pitchFamily="18" charset="0"/>
              </a:rPr>
              <a:t>by nature</a:t>
            </a:r>
            <a:r>
              <a:rPr lang="en-US" sz="3000" i="1" dirty="0">
                <a:solidFill>
                  <a:schemeClr val="bg1">
                    <a:lumMod val="95000"/>
                    <a:lumOff val="5000"/>
                  </a:schemeClr>
                </a:solidFill>
                <a:latin typeface="Cambria" panose="02040503050406030204" pitchFamily="18" charset="0"/>
              </a:rPr>
              <a:t> the children of wrath, even as others. 4 But God, who is rich in mercy, for his great love wherewith he loved us, 5 Even when we were dead in sins, hath quickened us together with Christ, (by grace ye are saved;) 6 And hath raised us up together, and made us sit together in heavenly places in Christ Jesus: </a:t>
            </a:r>
          </a:p>
        </p:txBody>
      </p:sp>
    </p:spTree>
    <p:extLst>
      <p:ext uri="{BB962C8B-B14F-4D97-AF65-F5344CB8AC3E}">
        <p14:creationId xmlns:p14="http://schemas.microsoft.com/office/powerpoint/2010/main" val="122393410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0EB017-B98E-467D-A664-137A3D03C38A}"/>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BE663658-DFC6-4DEC-844A-9401FBEC5056}"/>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45D2D4D0-AF04-45A5-A45F-B2D7275AB1DB}"/>
              </a:ext>
            </a:extLst>
          </p:cNvPr>
          <p:cNvSpPr>
            <a:spLocks noGrp="1"/>
          </p:cNvSpPr>
          <p:nvPr>
            <p:ph type="sldNum" sz="quarter" idx="12"/>
          </p:nvPr>
        </p:nvSpPr>
        <p:spPr/>
        <p:txBody>
          <a:bodyPr/>
          <a:lstStyle/>
          <a:p>
            <a:pPr>
              <a:defRPr/>
            </a:pPr>
            <a:fld id="{FD5A1D72-6791-4B7E-B036-0EB22B4894C2}" type="slidenum">
              <a:rPr lang="en-US" smtClean="0"/>
              <a:pPr>
                <a:defRPr/>
              </a:pPr>
              <a:t>23</a:t>
            </a:fld>
            <a:endParaRPr lang="en-US"/>
          </a:p>
        </p:txBody>
      </p:sp>
      <p:sp>
        <p:nvSpPr>
          <p:cNvPr id="5" name="Rectangle 4">
            <a:extLst>
              <a:ext uri="{FF2B5EF4-FFF2-40B4-BE49-F238E27FC236}">
                <a16:creationId xmlns:a16="http://schemas.microsoft.com/office/drawing/2014/main" id="{0B2CB838-B633-4037-9D63-CFE54F1B899C}"/>
              </a:ext>
            </a:extLst>
          </p:cNvPr>
          <p:cNvSpPr/>
          <p:nvPr/>
        </p:nvSpPr>
        <p:spPr>
          <a:xfrm>
            <a:off x="457200" y="270285"/>
            <a:ext cx="8229600" cy="5632311"/>
          </a:xfrm>
          <a:prstGeom prst="rect">
            <a:avLst/>
          </a:prstGeom>
        </p:spPr>
        <p:txBody>
          <a:bodyPr wrap="square">
            <a:spAutoFit/>
          </a:bodyPr>
          <a:lstStyle/>
          <a:p>
            <a:r>
              <a:rPr lang="en-US" sz="4000" b="1" dirty="0">
                <a:solidFill>
                  <a:schemeClr val="bg1">
                    <a:lumMod val="95000"/>
                    <a:lumOff val="5000"/>
                  </a:schemeClr>
                </a:solidFill>
                <a:latin typeface="Cambria" panose="02040503050406030204" pitchFamily="18" charset="0"/>
              </a:rPr>
              <a:t>GOD.COMMISSIONING.MOSES</a:t>
            </a:r>
          </a:p>
          <a:p>
            <a:r>
              <a:rPr lang="en-US" sz="3200" dirty="0">
                <a:solidFill>
                  <a:schemeClr val="bg1">
                    <a:lumMod val="95000"/>
                    <a:lumOff val="5000"/>
                  </a:schemeClr>
                </a:solidFill>
                <a:latin typeface="Cambria" panose="02040503050406030204" pitchFamily="18" charset="0"/>
              </a:rPr>
              <a:t>	48 When standing there in Durban, South Africa... They had a staff of doctors there talk on Divine healing. Some great miracles been done around Louisville. And one of the doctors said, “</a:t>
            </a:r>
            <a:r>
              <a:rPr lang="en-US" sz="3200" i="1" dirty="0">
                <a:solidFill>
                  <a:schemeClr val="bg1">
                    <a:lumMod val="95000"/>
                    <a:lumOff val="5000"/>
                  </a:schemeClr>
                </a:solidFill>
                <a:latin typeface="Cambria" panose="02040503050406030204" pitchFamily="18" charset="0"/>
              </a:rPr>
              <a:t>I tell you; I find this, that the greatest power in the world is not the atomic bomb, but a believer in contact with his Maker." </a:t>
            </a:r>
            <a:r>
              <a:rPr lang="en-US" sz="3200" dirty="0">
                <a:solidFill>
                  <a:schemeClr val="bg1">
                    <a:lumMod val="95000"/>
                    <a:lumOff val="5000"/>
                  </a:schemeClr>
                </a:solidFill>
                <a:latin typeface="Cambria" panose="02040503050406030204" pitchFamily="18" charset="0"/>
              </a:rPr>
              <a:t>It changes the whole attitude, changes his mental, his habit, his body, it changes his nature, everything. 				53-0508</a:t>
            </a:r>
          </a:p>
        </p:txBody>
      </p:sp>
    </p:spTree>
    <p:extLst>
      <p:ext uri="{BB962C8B-B14F-4D97-AF65-F5344CB8AC3E}">
        <p14:creationId xmlns:p14="http://schemas.microsoft.com/office/powerpoint/2010/main" val="397498953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E522A8-6B04-4B78-B875-B0D6CACE15FD}"/>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4763A0A8-F5F4-47B4-B9A1-D2F48BC365EA}"/>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80738215-05AF-4303-B8EB-671756F3FD58}"/>
              </a:ext>
            </a:extLst>
          </p:cNvPr>
          <p:cNvSpPr>
            <a:spLocks noGrp="1"/>
          </p:cNvSpPr>
          <p:nvPr>
            <p:ph type="sldNum" sz="quarter" idx="12"/>
          </p:nvPr>
        </p:nvSpPr>
        <p:spPr/>
        <p:txBody>
          <a:bodyPr/>
          <a:lstStyle/>
          <a:p>
            <a:pPr>
              <a:defRPr/>
            </a:pPr>
            <a:fld id="{FD5A1D72-6791-4B7E-B036-0EB22B4894C2}" type="slidenum">
              <a:rPr lang="en-US" smtClean="0"/>
              <a:pPr>
                <a:defRPr/>
              </a:pPr>
              <a:t>24</a:t>
            </a:fld>
            <a:endParaRPr lang="en-US"/>
          </a:p>
        </p:txBody>
      </p:sp>
      <p:sp>
        <p:nvSpPr>
          <p:cNvPr id="5" name="Rectangle 4">
            <a:extLst>
              <a:ext uri="{FF2B5EF4-FFF2-40B4-BE49-F238E27FC236}">
                <a16:creationId xmlns:a16="http://schemas.microsoft.com/office/drawing/2014/main" id="{C2CA77AE-3411-4D5A-A9EB-36620B55AB60}"/>
              </a:ext>
            </a:extLst>
          </p:cNvPr>
          <p:cNvSpPr/>
          <p:nvPr/>
        </p:nvSpPr>
        <p:spPr>
          <a:xfrm>
            <a:off x="304800" y="270285"/>
            <a:ext cx="8305800" cy="5909310"/>
          </a:xfrm>
          <a:prstGeom prst="rect">
            <a:avLst/>
          </a:prstGeom>
        </p:spPr>
        <p:txBody>
          <a:bodyPr wrap="square">
            <a:spAutoFit/>
          </a:bodyPr>
          <a:lstStyle/>
          <a:p>
            <a:r>
              <a:rPr lang="en-US" sz="4000" b="1" dirty="0">
                <a:solidFill>
                  <a:schemeClr val="bg1"/>
                </a:solidFill>
                <a:latin typeface="Cambria" panose="02040503050406030204" pitchFamily="18" charset="0"/>
              </a:rPr>
              <a:t>WE.HAVE.FOUND.HIM</a:t>
            </a:r>
          </a:p>
          <a:p>
            <a:r>
              <a:rPr lang="en-US" sz="3400" dirty="0">
                <a:solidFill>
                  <a:schemeClr val="bg1"/>
                </a:solidFill>
                <a:latin typeface="Cambria" panose="02040503050406030204" pitchFamily="18" charset="0"/>
              </a:rPr>
              <a:t>	3 I do appreciate you people coming out in these hot rooms. Just a bit nervous tonight. I've tried to swing my meetings so I could get more through the line, and you get used to this way in a regular routine, a different spirit and so forth, and it makes you a little upset when you try to change your program. So I'm going to start the prayer line just in a few moments.</a:t>
            </a:r>
          </a:p>
          <a:p>
            <a:pPr algn="r"/>
            <a:r>
              <a:rPr lang="en-US" sz="3200" dirty="0">
                <a:solidFill>
                  <a:schemeClr val="bg1"/>
                </a:solidFill>
                <a:latin typeface="Cambria" panose="02040503050406030204" pitchFamily="18" charset="0"/>
              </a:rPr>
              <a:t>54-0825</a:t>
            </a:r>
          </a:p>
        </p:txBody>
      </p:sp>
    </p:spTree>
    <p:extLst>
      <p:ext uri="{BB962C8B-B14F-4D97-AF65-F5344CB8AC3E}">
        <p14:creationId xmlns:p14="http://schemas.microsoft.com/office/powerpoint/2010/main" val="2606779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502963-6CA2-4B3D-BA43-78053C8EFEA3}"/>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50A5A474-6F6B-463B-828F-C13C93597347}"/>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F01B5F3E-903C-449D-96B2-5A091948D5F2}"/>
              </a:ext>
            </a:extLst>
          </p:cNvPr>
          <p:cNvSpPr>
            <a:spLocks noGrp="1"/>
          </p:cNvSpPr>
          <p:nvPr>
            <p:ph type="sldNum" sz="quarter" idx="12"/>
          </p:nvPr>
        </p:nvSpPr>
        <p:spPr/>
        <p:txBody>
          <a:bodyPr/>
          <a:lstStyle/>
          <a:p>
            <a:pPr>
              <a:defRPr/>
            </a:pPr>
            <a:fld id="{FD5A1D72-6791-4B7E-B036-0EB22B4894C2}" type="slidenum">
              <a:rPr lang="en-US" smtClean="0"/>
              <a:pPr>
                <a:defRPr/>
              </a:pPr>
              <a:t>25</a:t>
            </a:fld>
            <a:endParaRPr lang="en-US"/>
          </a:p>
        </p:txBody>
      </p:sp>
      <p:sp>
        <p:nvSpPr>
          <p:cNvPr id="5" name="Rectangle 4">
            <a:extLst>
              <a:ext uri="{FF2B5EF4-FFF2-40B4-BE49-F238E27FC236}">
                <a16:creationId xmlns:a16="http://schemas.microsoft.com/office/drawing/2014/main" id="{E880F98B-C241-4EE2-B55A-81B8D14D748B}"/>
              </a:ext>
            </a:extLst>
          </p:cNvPr>
          <p:cNvSpPr/>
          <p:nvPr/>
        </p:nvSpPr>
        <p:spPr>
          <a:xfrm>
            <a:off x="304800" y="219270"/>
            <a:ext cx="8458200" cy="6124754"/>
          </a:xfrm>
          <a:prstGeom prst="rect">
            <a:avLst/>
          </a:prstGeom>
        </p:spPr>
        <p:txBody>
          <a:bodyPr wrap="square">
            <a:spAutoFit/>
          </a:bodyPr>
          <a:lstStyle/>
          <a:p>
            <a:r>
              <a:rPr lang="en-US" sz="4000" b="1" dirty="0">
                <a:solidFill>
                  <a:schemeClr val="bg1">
                    <a:lumMod val="95000"/>
                    <a:lumOff val="5000"/>
                  </a:schemeClr>
                </a:solidFill>
                <a:latin typeface="Cambria" panose="02040503050406030204" pitchFamily="18" charset="0"/>
              </a:rPr>
              <a:t>WHAT.IS.THAT.IN.YOUR.HAND</a:t>
            </a:r>
          </a:p>
          <a:p>
            <a:r>
              <a:rPr lang="en-US" sz="3200" dirty="0">
                <a:solidFill>
                  <a:schemeClr val="bg1">
                    <a:lumMod val="95000"/>
                    <a:lumOff val="5000"/>
                  </a:schemeClr>
                </a:solidFill>
                <a:latin typeface="Cambria" panose="02040503050406030204" pitchFamily="18" charset="0"/>
              </a:rPr>
              <a:t>	45 And that's the way God wrote His Word, not to stand off from a high, psycho-logical, educational standpoint, and say, "</a:t>
            </a:r>
            <a:r>
              <a:rPr lang="en-US" sz="3200" i="1" dirty="0">
                <a:solidFill>
                  <a:schemeClr val="bg1">
                    <a:lumMod val="95000"/>
                    <a:lumOff val="5000"/>
                  </a:schemeClr>
                </a:solidFill>
                <a:latin typeface="Cambria" panose="02040503050406030204" pitchFamily="18" charset="0"/>
              </a:rPr>
              <a:t>The days of miracles, oh, I don't know whether it's really right or not."</a:t>
            </a:r>
          </a:p>
          <a:p>
            <a:r>
              <a:rPr lang="en-US" sz="3200" dirty="0">
                <a:solidFill>
                  <a:schemeClr val="bg1">
                    <a:lumMod val="95000"/>
                    <a:lumOff val="5000"/>
                  </a:schemeClr>
                </a:solidFill>
                <a:latin typeface="Cambria" panose="02040503050406030204" pitchFamily="18" charset="0"/>
              </a:rPr>
              <a:t>	God doesn't write His Word for that. Get down on your knees, and look up through the promise, through the Blood of the Lord Jesus. It'll look a lot different to you when you come that way. It isn't to be criticized and say, "And these things was, and this won't be."</a:t>
            </a:r>
          </a:p>
        </p:txBody>
      </p:sp>
    </p:spTree>
    <p:extLst>
      <p:ext uri="{BB962C8B-B14F-4D97-AF65-F5344CB8AC3E}">
        <p14:creationId xmlns:p14="http://schemas.microsoft.com/office/powerpoint/2010/main" val="229618624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3D91DD-B741-482C-90B9-41CB860532D6}"/>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CD596B79-0B8D-4D76-882A-CF66B1229ED1}"/>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979E8C65-44A4-4246-823E-CCB2404C3B9B}"/>
              </a:ext>
            </a:extLst>
          </p:cNvPr>
          <p:cNvSpPr>
            <a:spLocks noGrp="1"/>
          </p:cNvSpPr>
          <p:nvPr>
            <p:ph type="sldNum" sz="quarter" idx="12"/>
          </p:nvPr>
        </p:nvSpPr>
        <p:spPr/>
        <p:txBody>
          <a:bodyPr/>
          <a:lstStyle/>
          <a:p>
            <a:pPr>
              <a:defRPr/>
            </a:pPr>
            <a:fld id="{FD5A1D72-6791-4B7E-B036-0EB22B4894C2}" type="slidenum">
              <a:rPr lang="en-US" smtClean="0"/>
              <a:pPr>
                <a:defRPr/>
              </a:pPr>
              <a:t>26</a:t>
            </a:fld>
            <a:endParaRPr lang="en-US"/>
          </a:p>
        </p:txBody>
      </p:sp>
      <p:sp>
        <p:nvSpPr>
          <p:cNvPr id="5" name="Rectangle 4">
            <a:extLst>
              <a:ext uri="{FF2B5EF4-FFF2-40B4-BE49-F238E27FC236}">
                <a16:creationId xmlns:a16="http://schemas.microsoft.com/office/drawing/2014/main" id="{FC5D463D-A595-4DE0-9A15-7FBA5BAEAE93}"/>
              </a:ext>
            </a:extLst>
          </p:cNvPr>
          <p:cNvSpPr/>
          <p:nvPr/>
        </p:nvSpPr>
        <p:spPr>
          <a:xfrm>
            <a:off x="381000" y="381000"/>
            <a:ext cx="8305800" cy="6186309"/>
          </a:xfrm>
          <a:prstGeom prst="rect">
            <a:avLst/>
          </a:prstGeom>
        </p:spPr>
        <p:txBody>
          <a:bodyPr wrap="square">
            <a:spAutoFit/>
          </a:bodyPr>
          <a:lstStyle/>
          <a:p>
            <a:r>
              <a:rPr lang="en-US" sz="3600" dirty="0">
                <a:solidFill>
                  <a:schemeClr val="bg1">
                    <a:lumMod val="95000"/>
                    <a:lumOff val="5000"/>
                  </a:schemeClr>
                </a:solidFill>
                <a:latin typeface="Cambria" panose="02040503050406030204" pitchFamily="18" charset="0"/>
              </a:rPr>
              <a:t>	But the Bible said Jesus is the same yesterday, today, and forever in every principle, every power. On your knees and look up that way, then it'll look different to you.</a:t>
            </a:r>
          </a:p>
          <a:p>
            <a:r>
              <a:rPr lang="en-US" sz="3600" dirty="0">
                <a:solidFill>
                  <a:schemeClr val="bg1">
                    <a:lumMod val="95000"/>
                    <a:lumOff val="5000"/>
                  </a:schemeClr>
                </a:solidFill>
                <a:latin typeface="Cambria" panose="02040503050406030204" pitchFamily="18" charset="0"/>
              </a:rPr>
              <a:t>	Things looked different to Moses. He'd had a vision</a:t>
            </a:r>
            <a:r>
              <a:rPr lang="en-US" sz="3600" b="1" dirty="0">
                <a:solidFill>
                  <a:schemeClr val="bg1">
                    <a:lumMod val="95000"/>
                    <a:lumOff val="5000"/>
                  </a:schemeClr>
                </a:solidFill>
                <a:latin typeface="Cambria" panose="02040503050406030204" pitchFamily="18" charset="0"/>
              </a:rPr>
              <a:t>. The vision changed his life. If you ever get a vision of the living God, it'll change your life, if you can ever once see really what He is.</a:t>
            </a:r>
          </a:p>
          <a:p>
            <a:pPr algn="r"/>
            <a:r>
              <a:rPr lang="en-US" sz="3600" dirty="0">
                <a:solidFill>
                  <a:schemeClr val="bg1">
                    <a:lumMod val="95000"/>
                    <a:lumOff val="5000"/>
                  </a:schemeClr>
                </a:solidFill>
                <a:latin typeface="Cambria" panose="02040503050406030204" pitchFamily="18" charset="0"/>
              </a:rPr>
              <a:t>55-1120</a:t>
            </a:r>
          </a:p>
        </p:txBody>
      </p:sp>
    </p:spTree>
    <p:extLst>
      <p:ext uri="{BB962C8B-B14F-4D97-AF65-F5344CB8AC3E}">
        <p14:creationId xmlns:p14="http://schemas.microsoft.com/office/powerpoint/2010/main" val="147440543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D14BF0-C241-4B2F-87DE-7ABE5B446D9E}"/>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F89C02F6-2503-406C-97F1-9980C389ECFE}"/>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AD8A66A0-4538-4BEB-89D0-08F893F060D3}"/>
              </a:ext>
            </a:extLst>
          </p:cNvPr>
          <p:cNvSpPr>
            <a:spLocks noGrp="1"/>
          </p:cNvSpPr>
          <p:nvPr>
            <p:ph type="sldNum" sz="quarter" idx="12"/>
          </p:nvPr>
        </p:nvSpPr>
        <p:spPr/>
        <p:txBody>
          <a:bodyPr/>
          <a:lstStyle/>
          <a:p>
            <a:pPr>
              <a:defRPr/>
            </a:pPr>
            <a:fld id="{FD5A1D72-6791-4B7E-B036-0EB22B4894C2}" type="slidenum">
              <a:rPr lang="en-US" smtClean="0"/>
              <a:pPr>
                <a:defRPr/>
              </a:pPr>
              <a:t>27</a:t>
            </a:fld>
            <a:endParaRPr lang="en-US"/>
          </a:p>
        </p:txBody>
      </p:sp>
      <p:sp>
        <p:nvSpPr>
          <p:cNvPr id="5" name="Rectangle 4">
            <a:extLst>
              <a:ext uri="{FF2B5EF4-FFF2-40B4-BE49-F238E27FC236}">
                <a16:creationId xmlns:a16="http://schemas.microsoft.com/office/drawing/2014/main" id="{721D3E03-3C26-48C2-B714-EEC0DF81D02A}"/>
              </a:ext>
            </a:extLst>
          </p:cNvPr>
          <p:cNvSpPr/>
          <p:nvPr/>
        </p:nvSpPr>
        <p:spPr>
          <a:xfrm>
            <a:off x="431346" y="270285"/>
            <a:ext cx="8305800" cy="6124754"/>
          </a:xfrm>
          <a:prstGeom prst="rect">
            <a:avLst/>
          </a:prstGeom>
        </p:spPr>
        <p:txBody>
          <a:bodyPr wrap="square">
            <a:spAutoFit/>
          </a:bodyPr>
          <a:lstStyle/>
          <a:p>
            <a:r>
              <a:rPr lang="en-US" sz="4000" b="1" dirty="0">
                <a:solidFill>
                  <a:schemeClr val="bg1">
                    <a:lumMod val="95000"/>
                    <a:lumOff val="5000"/>
                  </a:schemeClr>
                </a:solidFill>
                <a:latin typeface="Cambria" panose="02040503050406030204" pitchFamily="18" charset="0"/>
              </a:rPr>
              <a:t>THE.JUNCTION.OF.TIME</a:t>
            </a:r>
          </a:p>
          <a:p>
            <a:r>
              <a:rPr lang="en-US" sz="3200" dirty="0">
                <a:solidFill>
                  <a:schemeClr val="bg1">
                    <a:lumMod val="95000"/>
                    <a:lumOff val="5000"/>
                  </a:schemeClr>
                </a:solidFill>
                <a:latin typeface="Cambria" panose="02040503050406030204" pitchFamily="18" charset="0"/>
              </a:rPr>
              <a:t>	21 The unsearchable thinking of man can never comprehend the miraculous</a:t>
            </a:r>
            <a:r>
              <a:rPr lang="en-US" sz="3200" b="1" dirty="0">
                <a:solidFill>
                  <a:schemeClr val="bg1">
                    <a:lumMod val="95000"/>
                    <a:lumOff val="5000"/>
                  </a:schemeClr>
                </a:solidFill>
                <a:latin typeface="Cambria" panose="02040503050406030204" pitchFamily="18" charset="0"/>
              </a:rPr>
              <a:t>. You have to come in contact with omnipotence. </a:t>
            </a:r>
            <a:r>
              <a:rPr lang="en-US" sz="3200" dirty="0">
                <a:solidFill>
                  <a:schemeClr val="bg1">
                    <a:lumMod val="95000"/>
                    <a:lumOff val="5000"/>
                  </a:schemeClr>
                </a:solidFill>
                <a:latin typeface="Cambria" panose="02040503050406030204" pitchFamily="18" charset="0"/>
              </a:rPr>
              <a:t>Then when you do that, you're in contact with the supernatural. Your life change, your thinking's change, your mind change, you're made different. Your sickness is finished. God's great power moves in.</a:t>
            </a:r>
          </a:p>
          <a:p>
            <a:r>
              <a:rPr lang="en-US" sz="3200" dirty="0">
                <a:solidFill>
                  <a:schemeClr val="bg1">
                    <a:lumMod val="95000"/>
                    <a:lumOff val="5000"/>
                  </a:schemeClr>
                </a:solidFill>
                <a:latin typeface="Cambria" panose="02040503050406030204" pitchFamily="18" charset="0"/>
              </a:rPr>
              <a:t>	Moses at the bush. He saw and heard the omnipotent, and he seen the miraculous. God wasn't satisfied with giving Moses just a</a:t>
            </a:r>
            <a:endParaRPr lang="en-US" sz="2800" dirty="0">
              <a:solidFill>
                <a:schemeClr val="bg1">
                  <a:lumMod val="95000"/>
                  <a:lumOff val="5000"/>
                </a:schemeClr>
              </a:solidFill>
              <a:latin typeface="Cambria" panose="02040503050406030204" pitchFamily="18" charset="0"/>
            </a:endParaRPr>
          </a:p>
        </p:txBody>
      </p:sp>
    </p:spTree>
    <p:extLst>
      <p:ext uri="{BB962C8B-B14F-4D97-AF65-F5344CB8AC3E}">
        <p14:creationId xmlns:p14="http://schemas.microsoft.com/office/powerpoint/2010/main" val="363396219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4BB8DC-7013-453B-A33B-1A4C15F99AE8}"/>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C5CB66BB-0931-4A02-8A3B-3C2CA71BF5B1}"/>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B3FB9120-4414-43E8-A208-533AE7D8CE9D}"/>
              </a:ext>
            </a:extLst>
          </p:cNvPr>
          <p:cNvSpPr>
            <a:spLocks noGrp="1"/>
          </p:cNvSpPr>
          <p:nvPr>
            <p:ph type="sldNum" sz="quarter" idx="12"/>
          </p:nvPr>
        </p:nvSpPr>
        <p:spPr/>
        <p:txBody>
          <a:bodyPr/>
          <a:lstStyle/>
          <a:p>
            <a:pPr>
              <a:defRPr/>
            </a:pPr>
            <a:fld id="{FD5A1D72-6791-4B7E-B036-0EB22B4894C2}" type="slidenum">
              <a:rPr lang="en-US" smtClean="0"/>
              <a:pPr>
                <a:defRPr/>
              </a:pPr>
              <a:t>28</a:t>
            </a:fld>
            <a:endParaRPr lang="en-US"/>
          </a:p>
        </p:txBody>
      </p:sp>
      <p:sp>
        <p:nvSpPr>
          <p:cNvPr id="5" name="Rectangle 4">
            <a:extLst>
              <a:ext uri="{FF2B5EF4-FFF2-40B4-BE49-F238E27FC236}">
                <a16:creationId xmlns:a16="http://schemas.microsoft.com/office/drawing/2014/main" id="{7ACCFA86-75EE-402B-BC1A-68B16AAB6A7D}"/>
              </a:ext>
            </a:extLst>
          </p:cNvPr>
          <p:cNvSpPr/>
          <p:nvPr/>
        </p:nvSpPr>
        <p:spPr>
          <a:xfrm>
            <a:off x="457200" y="270286"/>
            <a:ext cx="8458200" cy="5940088"/>
          </a:xfrm>
          <a:prstGeom prst="rect">
            <a:avLst/>
          </a:prstGeom>
        </p:spPr>
        <p:txBody>
          <a:bodyPr wrap="square">
            <a:spAutoFit/>
          </a:bodyPr>
          <a:lstStyle/>
          <a:p>
            <a:r>
              <a:rPr lang="en-US" sz="3200" dirty="0">
                <a:solidFill>
                  <a:schemeClr val="bg1">
                    <a:lumMod val="95000"/>
                    <a:lumOff val="5000"/>
                  </a:schemeClr>
                </a:solidFill>
                <a:latin typeface="Cambria" panose="02040503050406030204" pitchFamily="18" charset="0"/>
              </a:rPr>
              <a:t> message to go down and preach along to the Egyptians and to preach to the Israelites. God the omnipotent and miraculous God wasn't God if He just reveal it to one man. But He said, "</a:t>
            </a:r>
            <a:r>
              <a:rPr lang="en-US" sz="3200" i="1" dirty="0">
                <a:solidFill>
                  <a:schemeClr val="bg1">
                    <a:lumMod val="95000"/>
                    <a:lumOff val="5000"/>
                  </a:schemeClr>
                </a:solidFill>
                <a:latin typeface="Cambria" panose="02040503050406030204" pitchFamily="18" charset="0"/>
              </a:rPr>
              <a:t>Take these signs and show them down there; I'll be with you."</a:t>
            </a:r>
          </a:p>
          <a:p>
            <a:r>
              <a:rPr lang="en-US" sz="3200" dirty="0">
                <a:solidFill>
                  <a:schemeClr val="bg1">
                    <a:lumMod val="95000"/>
                    <a:lumOff val="5000"/>
                  </a:schemeClr>
                </a:solidFill>
                <a:latin typeface="Cambria" panose="02040503050406030204" pitchFamily="18" charset="0"/>
              </a:rPr>
              <a:t>	</a:t>
            </a:r>
            <a:r>
              <a:rPr lang="en-US" sz="3200" b="1" dirty="0">
                <a:solidFill>
                  <a:schemeClr val="bg1">
                    <a:lumMod val="95000"/>
                    <a:lumOff val="5000"/>
                  </a:schemeClr>
                </a:solidFill>
                <a:latin typeface="Cambria" panose="02040503050406030204" pitchFamily="18" charset="0"/>
              </a:rPr>
              <a:t>Change, the junction had come, time for something to take place. </a:t>
            </a:r>
            <a:r>
              <a:rPr lang="en-US" sz="3200" dirty="0">
                <a:solidFill>
                  <a:schemeClr val="bg1">
                    <a:lumMod val="95000"/>
                    <a:lumOff val="5000"/>
                  </a:schemeClr>
                </a:solidFill>
                <a:latin typeface="Cambria" panose="02040503050406030204" pitchFamily="18" charset="0"/>
              </a:rPr>
              <a:t>But before that thing takes place, God gives His warning. </a:t>
            </a:r>
            <a:r>
              <a:rPr lang="en-US" sz="3200" i="1" dirty="0">
                <a:solidFill>
                  <a:schemeClr val="bg1">
                    <a:lumMod val="95000"/>
                    <a:lumOff val="5000"/>
                  </a:schemeClr>
                </a:solidFill>
                <a:latin typeface="Cambria" panose="02040503050406030204" pitchFamily="18" charset="0"/>
              </a:rPr>
              <a:t>"I'm still Jehovah. I still live. And I'm omnipotent. I'm the miraculous God.“</a:t>
            </a:r>
          </a:p>
          <a:p>
            <a:pPr algn="r"/>
            <a:r>
              <a:rPr lang="en-US" sz="2800" dirty="0">
                <a:solidFill>
                  <a:schemeClr val="bg1">
                    <a:lumMod val="95000"/>
                    <a:lumOff val="5000"/>
                  </a:schemeClr>
                </a:solidFill>
                <a:latin typeface="Cambria" panose="02040503050406030204" pitchFamily="18" charset="0"/>
              </a:rPr>
              <a:t>56-0115</a:t>
            </a:r>
          </a:p>
        </p:txBody>
      </p:sp>
    </p:spTree>
    <p:extLst>
      <p:ext uri="{BB962C8B-B14F-4D97-AF65-F5344CB8AC3E}">
        <p14:creationId xmlns:p14="http://schemas.microsoft.com/office/powerpoint/2010/main" val="112882858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BB8A9C-93BF-466D-A0FA-6AA520A3D976}"/>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1837CFFB-0F79-41E9-BA99-38B926C8961E}"/>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0E7947AD-B01C-4E08-882E-0461E5B7C181}"/>
              </a:ext>
            </a:extLst>
          </p:cNvPr>
          <p:cNvSpPr>
            <a:spLocks noGrp="1"/>
          </p:cNvSpPr>
          <p:nvPr>
            <p:ph type="sldNum" sz="quarter" idx="12"/>
          </p:nvPr>
        </p:nvSpPr>
        <p:spPr/>
        <p:txBody>
          <a:bodyPr/>
          <a:lstStyle/>
          <a:p>
            <a:pPr>
              <a:defRPr/>
            </a:pPr>
            <a:fld id="{FD5A1D72-6791-4B7E-B036-0EB22B4894C2}" type="slidenum">
              <a:rPr lang="en-US" smtClean="0"/>
              <a:pPr>
                <a:defRPr/>
              </a:pPr>
              <a:t>29</a:t>
            </a:fld>
            <a:endParaRPr lang="en-US"/>
          </a:p>
        </p:txBody>
      </p:sp>
      <p:sp>
        <p:nvSpPr>
          <p:cNvPr id="5" name="Rectangle 4">
            <a:extLst>
              <a:ext uri="{FF2B5EF4-FFF2-40B4-BE49-F238E27FC236}">
                <a16:creationId xmlns:a16="http://schemas.microsoft.com/office/drawing/2014/main" id="{8E0606FC-55CA-4DFD-9822-ED0B30A88040}"/>
              </a:ext>
            </a:extLst>
          </p:cNvPr>
          <p:cNvSpPr/>
          <p:nvPr/>
        </p:nvSpPr>
        <p:spPr>
          <a:xfrm>
            <a:off x="304800" y="270285"/>
            <a:ext cx="8534400" cy="5632311"/>
          </a:xfrm>
          <a:prstGeom prst="rect">
            <a:avLst/>
          </a:prstGeom>
        </p:spPr>
        <p:txBody>
          <a:bodyPr wrap="square">
            <a:spAutoFit/>
          </a:bodyPr>
          <a:lstStyle/>
          <a:p>
            <a:r>
              <a:rPr lang="en-US" sz="4000" b="1" dirty="0">
                <a:solidFill>
                  <a:schemeClr val="bg1">
                    <a:lumMod val="95000"/>
                    <a:lumOff val="5000"/>
                  </a:schemeClr>
                </a:solidFill>
                <a:latin typeface="Cambria" panose="02040503050406030204" pitchFamily="18" charset="0"/>
              </a:rPr>
              <a:t>THE.JUNCTION.TIME</a:t>
            </a:r>
          </a:p>
          <a:p>
            <a:r>
              <a:rPr lang="en-US" sz="3200" dirty="0">
                <a:solidFill>
                  <a:schemeClr val="bg1">
                    <a:lumMod val="95000"/>
                    <a:lumOff val="5000"/>
                  </a:schemeClr>
                </a:solidFill>
                <a:latin typeface="Cambria" panose="02040503050406030204" pitchFamily="18" charset="0"/>
              </a:rPr>
              <a:t>	78 There come a time where there had to be a junction in Israel, when Ahab married Jezebel, the little painted up flapper, and turned all of God into an idolatry. Just about the same thing that's done today.</a:t>
            </a:r>
          </a:p>
          <a:p>
            <a:r>
              <a:rPr lang="en-US" sz="3200" dirty="0">
                <a:solidFill>
                  <a:schemeClr val="bg1">
                    <a:lumMod val="95000"/>
                    <a:lumOff val="5000"/>
                  </a:schemeClr>
                </a:solidFill>
                <a:latin typeface="Cambria" panose="02040503050406030204" pitchFamily="18" charset="0"/>
              </a:rPr>
              <a:t>	When spiritual people has got so formal till they got the church to nothing but a lodge.. You know that's true… Join the lodge, change your paper. You pack it from the Methodist to the Baptist to the Presbyterian…</a:t>
            </a:r>
            <a:endParaRPr lang="en-US" sz="2400" dirty="0">
              <a:solidFill>
                <a:schemeClr val="bg1">
                  <a:lumMod val="95000"/>
                  <a:lumOff val="5000"/>
                </a:schemeClr>
              </a:solidFill>
              <a:latin typeface="Cambria" panose="02040503050406030204" pitchFamily="18" charset="0"/>
            </a:endParaRPr>
          </a:p>
        </p:txBody>
      </p:sp>
    </p:spTree>
    <p:extLst>
      <p:ext uri="{BB962C8B-B14F-4D97-AF65-F5344CB8AC3E}">
        <p14:creationId xmlns:p14="http://schemas.microsoft.com/office/powerpoint/2010/main" val="241710963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457200" y="685800"/>
            <a:ext cx="8229600" cy="5445125"/>
          </a:xfrm>
        </p:spPr>
        <p:txBody>
          <a:bodyPr>
            <a:normAutofit/>
          </a:bodyPr>
          <a:lstStyle/>
          <a:p>
            <a:pPr algn="ctr" eaLnBrk="1" hangingPunct="1">
              <a:lnSpc>
                <a:spcPct val="90000"/>
              </a:lnSpc>
              <a:buFont typeface="Wingdings" pitchFamily="2" charset="2"/>
              <a:buNone/>
              <a:defRPr/>
            </a:pPr>
            <a:r>
              <a:rPr lang="en-US" sz="3200" i="1" dirty="0">
                <a:solidFill>
                  <a:schemeClr val="bg1"/>
                </a:solidFill>
                <a:latin typeface="Cambria" pitchFamily="18" charset="0"/>
              </a:rPr>
              <a:t>But they that will be rich fall into temptation and a snare, and into many foolish and hurtful lusts, which drown men in destruction and perdition. For the love of money is the root of all evil: which while some coveted after, they have erred from the faith, and pierced themselves through with many sorrows. </a:t>
            </a:r>
          </a:p>
          <a:p>
            <a:pPr algn="ctr" eaLnBrk="1" hangingPunct="1">
              <a:lnSpc>
                <a:spcPct val="90000"/>
              </a:lnSpc>
              <a:buFont typeface="Wingdings" pitchFamily="2" charset="2"/>
              <a:buNone/>
              <a:defRPr/>
            </a:pPr>
            <a:endParaRPr lang="en-US" sz="3200" dirty="0">
              <a:solidFill>
                <a:schemeClr val="bg1"/>
              </a:solidFill>
              <a:latin typeface="Cambria" pitchFamily="18" charset="0"/>
            </a:endParaRPr>
          </a:p>
          <a:p>
            <a:pPr algn="ctr" eaLnBrk="1" hangingPunct="1">
              <a:lnSpc>
                <a:spcPct val="90000"/>
              </a:lnSpc>
              <a:buFont typeface="Wingdings" pitchFamily="2" charset="2"/>
              <a:buNone/>
              <a:defRPr/>
            </a:pPr>
            <a:r>
              <a:rPr lang="en-US" sz="2400" dirty="0">
                <a:solidFill>
                  <a:schemeClr val="bg1"/>
                </a:solidFill>
                <a:latin typeface="Cambria" pitchFamily="18" charset="0"/>
              </a:rPr>
              <a:t>I TIMOTHY 6:6-10</a:t>
            </a:r>
          </a:p>
        </p:txBody>
      </p:sp>
      <p:sp>
        <p:nvSpPr>
          <p:cNvPr id="2" name="Date Placeholder 1">
            <a:extLst>
              <a:ext uri="{FF2B5EF4-FFF2-40B4-BE49-F238E27FC236}">
                <a16:creationId xmlns:a16="http://schemas.microsoft.com/office/drawing/2014/main" id="{F58D401A-2F8E-433A-9072-C200457EEEDE}"/>
              </a:ext>
            </a:extLst>
          </p:cNvPr>
          <p:cNvSpPr>
            <a:spLocks noGrp="1"/>
          </p:cNvSpPr>
          <p:nvPr>
            <p:ph type="dt" sz="half" idx="14"/>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BB3F7FD1-D2A4-4BCF-A381-A3EA40757C6C}"/>
              </a:ext>
            </a:extLst>
          </p:cNvPr>
          <p:cNvSpPr>
            <a:spLocks noGrp="1"/>
          </p:cNvSpPr>
          <p:nvPr>
            <p:ph type="ftr" sz="quarter" idx="16"/>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39EA101A-1EF1-4B83-A41E-1B7AE72F5E3B}"/>
              </a:ext>
            </a:extLst>
          </p:cNvPr>
          <p:cNvSpPr>
            <a:spLocks noGrp="1"/>
          </p:cNvSpPr>
          <p:nvPr>
            <p:ph type="sldNum" sz="quarter" idx="15"/>
          </p:nvPr>
        </p:nvSpPr>
        <p:spPr/>
        <p:txBody>
          <a:bodyPr/>
          <a:lstStyle/>
          <a:p>
            <a:pPr>
              <a:defRPr/>
            </a:pPr>
            <a:fld id="{2E801C49-B751-46EA-A9D1-5B674F6AA99F}"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48AF4E-3B03-458E-BD89-01891FAE162D}"/>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58B73A91-3617-4DA0-8D9C-6E26FCAEE269}"/>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BB4F6DCE-D58A-47E3-A78C-1BF1EB8EDA8E}"/>
              </a:ext>
            </a:extLst>
          </p:cNvPr>
          <p:cNvSpPr>
            <a:spLocks noGrp="1"/>
          </p:cNvSpPr>
          <p:nvPr>
            <p:ph type="sldNum" sz="quarter" idx="12"/>
          </p:nvPr>
        </p:nvSpPr>
        <p:spPr/>
        <p:txBody>
          <a:bodyPr/>
          <a:lstStyle/>
          <a:p>
            <a:pPr>
              <a:defRPr/>
            </a:pPr>
            <a:fld id="{FD5A1D72-6791-4B7E-B036-0EB22B4894C2}" type="slidenum">
              <a:rPr lang="en-US" smtClean="0"/>
              <a:pPr>
                <a:defRPr/>
              </a:pPr>
              <a:t>30</a:t>
            </a:fld>
            <a:endParaRPr lang="en-US"/>
          </a:p>
        </p:txBody>
      </p:sp>
      <p:sp>
        <p:nvSpPr>
          <p:cNvPr id="5" name="Rectangle 4">
            <a:extLst>
              <a:ext uri="{FF2B5EF4-FFF2-40B4-BE49-F238E27FC236}">
                <a16:creationId xmlns:a16="http://schemas.microsoft.com/office/drawing/2014/main" id="{A154A68E-7CE1-4335-AB28-C8867234249D}"/>
              </a:ext>
            </a:extLst>
          </p:cNvPr>
          <p:cNvSpPr/>
          <p:nvPr/>
        </p:nvSpPr>
        <p:spPr>
          <a:xfrm>
            <a:off x="228600" y="219269"/>
            <a:ext cx="8686800" cy="6124754"/>
          </a:xfrm>
          <a:prstGeom prst="rect">
            <a:avLst/>
          </a:prstGeom>
        </p:spPr>
        <p:txBody>
          <a:bodyPr wrap="square">
            <a:spAutoFit/>
          </a:bodyPr>
          <a:lstStyle/>
          <a:p>
            <a:r>
              <a:rPr lang="en-US" sz="3600" dirty="0">
                <a:solidFill>
                  <a:schemeClr val="bg1">
                    <a:lumMod val="95000"/>
                    <a:lumOff val="5000"/>
                  </a:schemeClr>
                </a:solidFill>
                <a:latin typeface="Cambria" panose="02040503050406030204" pitchFamily="18" charset="0"/>
              </a:rPr>
              <a:t>	Why don't you tear the thing up any-how and put your name on the Book of Life in heaven, where it won't be packed around from place to place. Nothing against Methodist, Baptist, nothing against them, but it's the way you're living in them. </a:t>
            </a:r>
          </a:p>
          <a:p>
            <a:r>
              <a:rPr lang="en-US" sz="3600" dirty="0">
                <a:solidFill>
                  <a:schemeClr val="bg1">
                    <a:lumMod val="95000"/>
                    <a:lumOff val="5000"/>
                  </a:schemeClr>
                </a:solidFill>
                <a:latin typeface="Cambria" panose="02040503050406030204" pitchFamily="18" charset="0"/>
              </a:rPr>
              <a:t>	And a lot of it is caused by failing to preach the Gospel and warning the people. What we need is more warning, more Gospel preaching. </a:t>
            </a:r>
          </a:p>
          <a:p>
            <a:pPr algn="r"/>
            <a:r>
              <a:rPr lang="en-US" sz="2800" dirty="0">
                <a:solidFill>
                  <a:schemeClr val="bg1">
                    <a:lumMod val="95000"/>
                    <a:lumOff val="5000"/>
                  </a:schemeClr>
                </a:solidFill>
                <a:latin typeface="Cambria" panose="02040503050406030204" pitchFamily="18" charset="0"/>
              </a:rPr>
              <a:t>56-0122 </a:t>
            </a:r>
          </a:p>
        </p:txBody>
      </p:sp>
    </p:spTree>
    <p:extLst>
      <p:ext uri="{BB962C8B-B14F-4D97-AF65-F5344CB8AC3E}">
        <p14:creationId xmlns:p14="http://schemas.microsoft.com/office/powerpoint/2010/main" val="232417896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09600" y="533400"/>
            <a:ext cx="8305800" cy="4154984"/>
          </a:xfrm>
          <a:prstGeom prst="rect">
            <a:avLst/>
          </a:prstGeom>
          <a:noFill/>
          <a:ln w="9525">
            <a:noFill/>
            <a:miter lim="800000"/>
            <a:headEnd/>
            <a:tailEnd/>
          </a:ln>
        </p:spPr>
        <p:txBody>
          <a:bodyPr wrap="square">
            <a:spAutoFit/>
          </a:bodyPr>
          <a:lstStyle/>
          <a:p>
            <a:pPr eaLnBrk="0" hangingPunct="0"/>
            <a:r>
              <a:rPr lang="en-US" sz="4800" b="1" dirty="0">
                <a:solidFill>
                  <a:schemeClr val="bg1"/>
                </a:solidFill>
                <a:latin typeface="Cambria" panose="02040503050406030204" pitchFamily="18" charset="0"/>
              </a:rPr>
              <a:t>STEWARD:  </a:t>
            </a:r>
            <a:r>
              <a:rPr lang="en-US" sz="3600" dirty="0">
                <a:solidFill>
                  <a:schemeClr val="bg1"/>
                </a:solidFill>
                <a:latin typeface="Cambria" panose="02040503050406030204" pitchFamily="18" charset="0"/>
              </a:rPr>
              <a:t>(Gr.) </a:t>
            </a:r>
            <a:r>
              <a:rPr lang="en-US" sz="3600" i="1" dirty="0" err="1">
                <a:solidFill>
                  <a:schemeClr val="bg1"/>
                </a:solidFill>
                <a:latin typeface="Cambria" panose="02040503050406030204" pitchFamily="18" charset="0"/>
              </a:rPr>
              <a:t>oikonomos</a:t>
            </a:r>
            <a:endParaRPr lang="en-US" sz="3600" i="1" dirty="0">
              <a:solidFill>
                <a:schemeClr val="bg1"/>
              </a:solidFill>
              <a:latin typeface="Cambria" panose="02040503050406030204" pitchFamily="18" charset="0"/>
            </a:endParaRPr>
          </a:p>
          <a:p>
            <a:pPr eaLnBrk="0" hangingPunct="0"/>
            <a:endParaRPr lang="en-US" sz="3600" dirty="0">
              <a:solidFill>
                <a:schemeClr val="bg1"/>
              </a:solidFill>
              <a:latin typeface="Cambria" panose="02040503050406030204" pitchFamily="18" charset="0"/>
            </a:endParaRPr>
          </a:p>
          <a:p>
            <a:pPr eaLnBrk="0" hangingPunct="0"/>
            <a:r>
              <a:rPr lang="en-US" sz="3600" dirty="0">
                <a:solidFill>
                  <a:schemeClr val="bg1"/>
                </a:solidFill>
                <a:latin typeface="Cambria" panose="02040503050406030204" pitchFamily="18" charset="0"/>
              </a:rPr>
              <a:t>	The manager of household or of household affairs; manager whom the proprietor has entrusted the manage-</a:t>
            </a:r>
            <a:r>
              <a:rPr lang="en-US" sz="3600" dirty="0" err="1">
                <a:solidFill>
                  <a:schemeClr val="bg1"/>
                </a:solidFill>
                <a:latin typeface="Cambria" panose="02040503050406030204" pitchFamily="18" charset="0"/>
              </a:rPr>
              <a:t>ment</a:t>
            </a:r>
            <a:r>
              <a:rPr lang="en-US" sz="3600" dirty="0">
                <a:solidFill>
                  <a:schemeClr val="bg1"/>
                </a:solidFill>
                <a:latin typeface="Cambria" panose="02040503050406030204" pitchFamily="18" charset="0"/>
              </a:rPr>
              <a:t> of his affairs… an overseer; the treasurer of a city.</a:t>
            </a:r>
          </a:p>
        </p:txBody>
      </p:sp>
      <p:sp>
        <p:nvSpPr>
          <p:cNvPr id="2" name="Date Placeholder 1">
            <a:extLst>
              <a:ext uri="{FF2B5EF4-FFF2-40B4-BE49-F238E27FC236}">
                <a16:creationId xmlns:a16="http://schemas.microsoft.com/office/drawing/2014/main" id="{5ADC8388-1306-4F1B-99BB-944C695964B6}"/>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769CC226-651F-4388-88FA-4BCE9EA9A77D}"/>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E6E9C35D-7649-454B-85ED-BD9E2213E472}"/>
              </a:ext>
            </a:extLst>
          </p:cNvPr>
          <p:cNvSpPr>
            <a:spLocks noGrp="1"/>
          </p:cNvSpPr>
          <p:nvPr>
            <p:ph type="sldNum" sz="quarter" idx="12"/>
          </p:nvPr>
        </p:nvSpPr>
        <p:spPr/>
        <p:txBody>
          <a:bodyPr/>
          <a:lstStyle/>
          <a:p>
            <a:pPr>
              <a:defRPr/>
            </a:pPr>
            <a:fld id="{FD5A1D72-6791-4B7E-B036-0EB22B4894C2}"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533400" y="838200"/>
            <a:ext cx="6622326" cy="1754326"/>
          </a:xfrm>
          <a:prstGeom prst="rect">
            <a:avLst/>
          </a:prstGeom>
          <a:noFill/>
          <a:ln w="9525">
            <a:noFill/>
            <a:miter lim="800000"/>
            <a:headEnd/>
            <a:tailEnd/>
          </a:ln>
        </p:spPr>
        <p:txBody>
          <a:bodyPr wrap="none">
            <a:spAutoFit/>
          </a:bodyPr>
          <a:lstStyle/>
          <a:p>
            <a:r>
              <a:rPr lang="en-US" sz="5400" b="1" dirty="0"/>
              <a:t>How badly are we </a:t>
            </a:r>
          </a:p>
          <a:p>
            <a:r>
              <a:rPr lang="en-US" sz="5400" b="1" dirty="0"/>
              <a:t>in Debt?</a:t>
            </a:r>
          </a:p>
        </p:txBody>
      </p:sp>
      <p:pic>
        <p:nvPicPr>
          <p:cNvPr id="136193" name="Picture 1" descr="C:\Documents and Settings\Barry Coffey\Local Settings\Temporary Internet Files\Content.IE5\AD8BD7M1\MCj02403950000[1].wmf"/>
          <p:cNvPicPr>
            <a:picLocks noChangeAspect="1" noChangeArrowheads="1"/>
          </p:cNvPicPr>
          <p:nvPr/>
        </p:nvPicPr>
        <p:blipFill>
          <a:blip r:embed="rId3"/>
          <a:srcRect/>
          <a:stretch>
            <a:fillRect/>
          </a:stretch>
        </p:blipFill>
        <p:spPr bwMode="auto">
          <a:xfrm>
            <a:off x="3581400" y="2057400"/>
            <a:ext cx="1806550" cy="3176813"/>
          </a:xfrm>
          <a:prstGeom prst="rect">
            <a:avLst/>
          </a:prstGeom>
          <a:noFill/>
        </p:spPr>
      </p:pic>
      <p:sp>
        <p:nvSpPr>
          <p:cNvPr id="2" name="Date Placeholder 1">
            <a:extLst>
              <a:ext uri="{FF2B5EF4-FFF2-40B4-BE49-F238E27FC236}">
                <a16:creationId xmlns:a16="http://schemas.microsoft.com/office/drawing/2014/main" id="{BB31244D-CCD3-41DD-95F7-EDA31EA689EA}"/>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043D4E4B-60DF-4E50-8056-32231A97001D}"/>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1E24AC14-BCA6-43D1-B32E-D8AEB0EA2512}"/>
              </a:ext>
            </a:extLst>
          </p:cNvPr>
          <p:cNvSpPr>
            <a:spLocks noGrp="1"/>
          </p:cNvSpPr>
          <p:nvPr>
            <p:ph type="sldNum" sz="quarter" idx="12"/>
          </p:nvPr>
        </p:nvSpPr>
        <p:spPr/>
        <p:txBody>
          <a:bodyPr/>
          <a:lstStyle/>
          <a:p>
            <a:pPr>
              <a:defRPr/>
            </a:pPr>
            <a:fld id="{FD5A1D72-6791-4B7E-B036-0EB22B4894C2}"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1"/>
          <p:cNvSpPr>
            <a:spLocks noChangeArrowheads="1"/>
          </p:cNvSpPr>
          <p:nvPr/>
        </p:nvSpPr>
        <p:spPr bwMode="auto">
          <a:xfrm>
            <a:off x="533400" y="457200"/>
            <a:ext cx="83058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chemeClr val="bg1"/>
                </a:solidFill>
                <a:effectLst/>
                <a:latin typeface="Cambria" pitchFamily="18" charset="0"/>
                <a:ea typeface="Times New Roman" pitchFamily="18" charset="0"/>
                <a:cs typeface="Times New Roman" pitchFamily="18" charset="0"/>
              </a:rPr>
              <a:t>Medical</a:t>
            </a:r>
            <a:r>
              <a:rPr kumimoji="0" lang="en-US" sz="4400" b="1" i="0" u="none" strike="noStrike" cap="none" normalizeH="0" dirty="0">
                <a:ln>
                  <a:noFill/>
                </a:ln>
                <a:solidFill>
                  <a:schemeClr val="bg1"/>
                </a:solidFill>
                <a:effectLst/>
                <a:latin typeface="Cambria" pitchFamily="18" charset="0"/>
                <a:ea typeface="Times New Roman" pitchFamily="18" charset="0"/>
                <a:cs typeface="Times New Roman" pitchFamily="18" charset="0"/>
              </a:rPr>
              <a:t> Bills Leading Cause of Bankruptcy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bg1"/>
                </a:solidFill>
                <a:effectLst/>
                <a:latin typeface="Cambria" pitchFamily="18" charset="0"/>
                <a:ea typeface="Times New Roman" pitchFamily="18" charset="0"/>
                <a:cs typeface="Times New Roman" pitchFamily="18" charset="0"/>
              </a:rPr>
              <a:t>	Illness and medical bills caused half of the 1,536,799 </a:t>
            </a:r>
            <a:r>
              <a:rPr kumimoji="0" lang="en-US" sz="3200" b="0" i="0" strike="noStrike" cap="none" normalizeH="0" baseline="0" dirty="0">
                <a:ln>
                  <a:noFill/>
                </a:ln>
                <a:solidFill>
                  <a:schemeClr val="bg1"/>
                </a:solidFill>
                <a:effectLst/>
                <a:latin typeface="Cambria" pitchFamily="18" charset="0"/>
                <a:ea typeface="Times New Roman" pitchFamily="18" charset="0"/>
                <a:cs typeface="Times New Roman" pitchFamily="18" charset="0"/>
              </a:rPr>
              <a:t>personal bankruptcies </a:t>
            </a:r>
            <a:r>
              <a:rPr kumimoji="0" lang="en-US" sz="3200" b="0" i="0" u="none" strike="noStrike" cap="none" normalizeH="0" baseline="0" dirty="0">
                <a:ln>
                  <a:noFill/>
                </a:ln>
                <a:solidFill>
                  <a:schemeClr val="bg1"/>
                </a:solidFill>
                <a:effectLst/>
                <a:latin typeface="Cambria" pitchFamily="18" charset="0"/>
                <a:ea typeface="Times New Roman" pitchFamily="18" charset="0"/>
                <a:cs typeface="Times New Roman" pitchFamily="18" charset="0"/>
              </a:rPr>
              <a:t>in 2010, according to a study published by the journal </a:t>
            </a:r>
            <a:r>
              <a:rPr kumimoji="0" lang="en-US" sz="3200" b="0" i="1" u="none" strike="noStrike" cap="none" normalizeH="0" baseline="0" dirty="0">
                <a:ln>
                  <a:noFill/>
                </a:ln>
                <a:solidFill>
                  <a:schemeClr val="bg1"/>
                </a:solidFill>
                <a:effectLst/>
                <a:latin typeface="Cambria" pitchFamily="18" charset="0"/>
                <a:ea typeface="Times New Roman" pitchFamily="18" charset="0"/>
                <a:cs typeface="Times New Roman" pitchFamily="18" charset="0"/>
              </a:rPr>
              <a:t>Health Affairs, Harvard University</a:t>
            </a:r>
            <a:r>
              <a:rPr kumimoji="0" lang="en-US" sz="3200" b="0" i="0" u="none" strike="noStrike" cap="none" normalizeH="0" baseline="0" dirty="0">
                <a:ln>
                  <a:noFill/>
                </a:ln>
                <a:solidFill>
                  <a:schemeClr val="bg1"/>
                </a:solidFill>
                <a:effectLst/>
                <a:latin typeface="Cambria" pitchFamily="18" charset="0"/>
                <a:ea typeface="Times New Roman" pitchFamily="18" charset="0"/>
                <a:cs typeface="Times New Roman" pitchFamily="18" charset="0"/>
              </a:rPr>
              <a:t>. The study estimates that medical bankruptcies affect about 2 million Americans annually…</a:t>
            </a:r>
          </a:p>
          <a:p>
            <a:pPr marL="0" marR="0" lvl="0" indent="0" algn="l" defTabSz="914400" rtl="0" eaLnBrk="0" fontAlgn="base" latinLnBrk="0" hangingPunct="0">
              <a:lnSpc>
                <a:spcPct val="100000"/>
              </a:lnSpc>
              <a:spcBef>
                <a:spcPct val="0"/>
              </a:spcBef>
              <a:spcAft>
                <a:spcPct val="0"/>
              </a:spcAft>
              <a:buClrTx/>
              <a:buSzTx/>
              <a:buFontTx/>
              <a:buNone/>
              <a:tabLst/>
            </a:pPr>
            <a:r>
              <a:rPr lang="en-US" sz="3200" dirty="0">
                <a:solidFill>
                  <a:schemeClr val="bg1"/>
                </a:solidFill>
                <a:latin typeface="Cambria" pitchFamily="18" charset="0"/>
                <a:ea typeface="Times New Roman" pitchFamily="18" charset="0"/>
                <a:cs typeface="Times New Roman" pitchFamily="18" charset="0"/>
              </a:rPr>
              <a:t>	Surprisingly</a:t>
            </a:r>
            <a:r>
              <a:rPr kumimoji="0" lang="en-US" sz="3200" b="0" i="0" u="none" strike="noStrike" cap="none" normalizeH="0" baseline="0" dirty="0">
                <a:ln>
                  <a:noFill/>
                </a:ln>
                <a:solidFill>
                  <a:schemeClr val="bg1"/>
                </a:solidFill>
                <a:effectLst/>
                <a:latin typeface="Cambria" pitchFamily="18" charset="0"/>
                <a:ea typeface="Times New Roman" pitchFamily="18" charset="0"/>
                <a:cs typeface="Times New Roman" pitchFamily="18" charset="0"/>
              </a:rPr>
              <a:t>, most of those bankrupted by illness had health insurance. </a:t>
            </a:r>
            <a:endParaRPr kumimoji="0" lang="en-US" sz="3200" b="0" i="0" u="none" strike="noStrike" cap="none" normalizeH="0" baseline="0" dirty="0">
              <a:ln>
                <a:noFill/>
              </a:ln>
              <a:solidFill>
                <a:schemeClr val="bg1"/>
              </a:solidFill>
              <a:effectLst/>
              <a:latin typeface="Cambria" pitchFamily="18" charset="0"/>
            </a:endParaRPr>
          </a:p>
        </p:txBody>
      </p:sp>
      <p:sp>
        <p:nvSpPr>
          <p:cNvPr id="2" name="Date Placeholder 1">
            <a:extLst>
              <a:ext uri="{FF2B5EF4-FFF2-40B4-BE49-F238E27FC236}">
                <a16:creationId xmlns:a16="http://schemas.microsoft.com/office/drawing/2014/main" id="{D7EB4D84-0544-49BA-83CF-D61F1F421A3C}"/>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A24608C8-417E-4465-860E-8E88DE6FE7F5}"/>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AB0DFA4C-7BC4-4703-BC93-81ED2A1ABC57}"/>
              </a:ext>
            </a:extLst>
          </p:cNvPr>
          <p:cNvSpPr>
            <a:spLocks noGrp="1"/>
          </p:cNvSpPr>
          <p:nvPr>
            <p:ph type="sldNum" sz="quarter" idx="12"/>
          </p:nvPr>
        </p:nvSpPr>
        <p:spPr/>
        <p:txBody>
          <a:bodyPr/>
          <a:lstStyle/>
          <a:p>
            <a:pPr>
              <a:defRPr/>
            </a:pPr>
            <a:fld id="{FD5A1D72-6791-4B7E-B036-0EB22B4894C2}" type="slidenum">
              <a:rPr lang="en-US" smtClean="0"/>
              <a:pPr>
                <a:defRPr/>
              </a:pP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51" name="Rectangle 3"/>
          <p:cNvSpPr>
            <a:spLocks noGrp="1" noChangeArrowheads="1"/>
          </p:cNvSpPr>
          <p:nvPr>
            <p:ph idx="1"/>
          </p:nvPr>
        </p:nvSpPr>
        <p:spPr>
          <a:xfrm>
            <a:off x="609600" y="1371600"/>
            <a:ext cx="8229600" cy="4530725"/>
          </a:xfrm>
        </p:spPr>
        <p:txBody>
          <a:bodyPr>
            <a:noAutofit/>
          </a:bodyPr>
          <a:lstStyle/>
          <a:p>
            <a:pPr eaLnBrk="1" hangingPunct="1">
              <a:buFont typeface="Wingdings" pitchFamily="2" charset="2"/>
              <a:buNone/>
              <a:defRPr/>
            </a:pPr>
            <a:r>
              <a:rPr lang="en-US" sz="4400" dirty="0">
                <a:solidFill>
                  <a:schemeClr val="bg1"/>
                </a:solidFill>
                <a:latin typeface="Cambria" panose="02040503050406030204" pitchFamily="18" charset="0"/>
              </a:rPr>
              <a:t>Highest number of bankruptcies:</a:t>
            </a:r>
          </a:p>
          <a:p>
            <a:pPr eaLnBrk="1" hangingPunct="1">
              <a:buFont typeface="Wingdings" pitchFamily="2" charset="2"/>
              <a:buNone/>
              <a:defRPr/>
            </a:pPr>
            <a:r>
              <a:rPr lang="en-US" sz="4400" dirty="0">
                <a:solidFill>
                  <a:schemeClr val="bg1"/>
                </a:solidFill>
                <a:latin typeface="Cambria" panose="02040503050406030204" pitchFamily="18" charset="0"/>
              </a:rPr>
              <a:t>	American families ages 35-44 years old.</a:t>
            </a:r>
          </a:p>
          <a:p>
            <a:pPr eaLnBrk="1" hangingPunct="1">
              <a:buFont typeface="Wingdings" pitchFamily="2" charset="2"/>
              <a:buNone/>
              <a:defRPr/>
            </a:pPr>
            <a:r>
              <a:rPr lang="en-US" sz="4400" dirty="0">
                <a:solidFill>
                  <a:schemeClr val="bg1"/>
                </a:solidFill>
                <a:latin typeface="Cambria" panose="02040503050406030204" pitchFamily="18" charset="0"/>
              </a:rPr>
              <a:t>Next highest number of bankruptcies:	American families ages 25-34 years old.</a:t>
            </a:r>
          </a:p>
        </p:txBody>
      </p:sp>
      <p:sp>
        <p:nvSpPr>
          <p:cNvPr id="206850" name="Rectangle 2"/>
          <p:cNvSpPr>
            <a:spLocks noGrp="1" noChangeArrowheads="1"/>
          </p:cNvSpPr>
          <p:nvPr>
            <p:ph type="title"/>
          </p:nvPr>
        </p:nvSpPr>
        <p:spPr>
          <a:xfrm>
            <a:off x="457200" y="0"/>
            <a:ext cx="8229600" cy="1219200"/>
          </a:xfrm>
        </p:spPr>
        <p:txBody>
          <a:bodyPr>
            <a:normAutofit/>
          </a:bodyPr>
          <a:lstStyle/>
          <a:p>
            <a:pPr eaLnBrk="1" hangingPunct="1">
              <a:defRPr/>
            </a:pPr>
            <a:r>
              <a:rPr lang="en-US" sz="6000" b="1" dirty="0">
                <a:solidFill>
                  <a:schemeClr val="tx1"/>
                </a:solidFill>
                <a:latin typeface="Cambria" pitchFamily="18" charset="0"/>
              </a:rPr>
              <a:t>“Target Group”</a:t>
            </a:r>
          </a:p>
        </p:txBody>
      </p:sp>
      <p:sp>
        <p:nvSpPr>
          <p:cNvPr id="2" name="Date Placeholder 1">
            <a:extLst>
              <a:ext uri="{FF2B5EF4-FFF2-40B4-BE49-F238E27FC236}">
                <a16:creationId xmlns:a16="http://schemas.microsoft.com/office/drawing/2014/main" id="{4E4DBD7E-DAF6-4940-AB24-42AAA1EB9614}"/>
              </a:ext>
            </a:extLst>
          </p:cNvPr>
          <p:cNvSpPr>
            <a:spLocks noGrp="1"/>
          </p:cNvSpPr>
          <p:nvPr>
            <p:ph type="dt" sz="half" idx="14"/>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51D63314-6AB2-45B4-9381-57F80AA42982}"/>
              </a:ext>
            </a:extLst>
          </p:cNvPr>
          <p:cNvSpPr>
            <a:spLocks noGrp="1"/>
          </p:cNvSpPr>
          <p:nvPr>
            <p:ph type="ftr" sz="quarter" idx="16"/>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6DD95DDB-3E4C-4317-91DE-45B3283823BA}"/>
              </a:ext>
            </a:extLst>
          </p:cNvPr>
          <p:cNvSpPr>
            <a:spLocks noGrp="1"/>
          </p:cNvSpPr>
          <p:nvPr>
            <p:ph type="sldNum" sz="quarter" idx="15"/>
          </p:nvPr>
        </p:nvSpPr>
        <p:spPr/>
        <p:txBody>
          <a:bodyPr/>
          <a:lstStyle/>
          <a:p>
            <a:pPr>
              <a:defRPr/>
            </a:pPr>
            <a:fld id="{2E801C49-B751-46EA-A9D1-5B674F6AA99F}" type="slidenum">
              <a:rPr lang="en-US" smtClean="0"/>
              <a:pPr>
                <a:defRPr/>
              </a:pPr>
              <a:t>7</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762000" y="685800"/>
            <a:ext cx="7543800" cy="5570756"/>
          </a:xfrm>
          <a:prstGeom prst="rect">
            <a:avLst/>
          </a:prstGeom>
        </p:spPr>
        <p:txBody>
          <a:bodyPr wrap="square">
            <a:spAutoFit/>
          </a:bodyPr>
          <a:lstStyle/>
          <a:p>
            <a:r>
              <a:rPr lang="en-US" sz="4400" b="1" dirty="0">
                <a:solidFill>
                  <a:schemeClr val="bg1">
                    <a:lumMod val="95000"/>
                    <a:lumOff val="5000"/>
                  </a:schemeClr>
                </a:solidFill>
                <a:latin typeface="Cambria" pitchFamily="18" charset="0"/>
              </a:rPr>
              <a:t>Myth: We will be in some sort of debt all of our lives.</a:t>
            </a:r>
          </a:p>
          <a:p>
            <a:endParaRPr lang="en-US" sz="4400" dirty="0">
              <a:solidFill>
                <a:schemeClr val="bg1">
                  <a:lumMod val="95000"/>
                  <a:lumOff val="5000"/>
                </a:schemeClr>
              </a:solidFill>
              <a:latin typeface="Cambria" pitchFamily="18" charset="0"/>
            </a:endParaRPr>
          </a:p>
          <a:p>
            <a:r>
              <a:rPr lang="en-US" sz="4800" b="1" dirty="0">
                <a:latin typeface="Cambria" pitchFamily="18" charset="0"/>
              </a:rPr>
              <a:t> PROVERBS 22:7</a:t>
            </a:r>
          </a:p>
          <a:p>
            <a:r>
              <a:rPr lang="en-US" sz="4400" i="1" dirty="0">
                <a:latin typeface="Cambria" pitchFamily="18" charset="0"/>
              </a:rPr>
              <a:t>     The rich </a:t>
            </a:r>
            <a:r>
              <a:rPr lang="en-US" sz="4400" i="1" dirty="0" err="1">
                <a:latin typeface="Cambria" pitchFamily="18" charset="0"/>
              </a:rPr>
              <a:t>ruleth</a:t>
            </a:r>
            <a:r>
              <a:rPr lang="en-US" sz="4400" i="1" dirty="0">
                <a:latin typeface="Cambria" pitchFamily="18" charset="0"/>
              </a:rPr>
              <a:t> over the poor, and the borrower is servant to the lender.</a:t>
            </a:r>
          </a:p>
          <a:p>
            <a:endParaRPr lang="en-US" sz="4400" dirty="0">
              <a:latin typeface="Cambria" pitchFamily="18" charset="0"/>
            </a:endParaRPr>
          </a:p>
        </p:txBody>
      </p:sp>
      <p:sp>
        <p:nvSpPr>
          <p:cNvPr id="2" name="Date Placeholder 1">
            <a:extLst>
              <a:ext uri="{FF2B5EF4-FFF2-40B4-BE49-F238E27FC236}">
                <a16:creationId xmlns:a16="http://schemas.microsoft.com/office/drawing/2014/main" id="{9C46D759-AE56-4C0E-A8B6-B56195EFE3DE}"/>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C36BFC1E-7B59-4068-BBBF-645BE9718426}"/>
              </a:ext>
            </a:extLst>
          </p:cNvPr>
          <p:cNvSpPr>
            <a:spLocks noGrp="1"/>
          </p:cNvSpPr>
          <p:nvPr>
            <p:ph type="ftr" sz="quarter" idx="11"/>
          </p:nvPr>
        </p:nvSpPr>
        <p:spPr/>
        <p:txBody>
          <a:bodyPr/>
          <a:lstStyle/>
          <a:p>
            <a:pPr>
              <a:defRPr/>
            </a:pPr>
            <a:r>
              <a:rPr lang="en-US"/>
              <a:t>The Power to Become</a:t>
            </a:r>
          </a:p>
        </p:txBody>
      </p:sp>
      <p:sp>
        <p:nvSpPr>
          <p:cNvPr id="5" name="Slide Number Placeholder 4">
            <a:extLst>
              <a:ext uri="{FF2B5EF4-FFF2-40B4-BE49-F238E27FC236}">
                <a16:creationId xmlns:a16="http://schemas.microsoft.com/office/drawing/2014/main" id="{5E1FA059-3966-4C46-A631-4695E21360EA}"/>
              </a:ext>
            </a:extLst>
          </p:cNvPr>
          <p:cNvSpPr>
            <a:spLocks noGrp="1"/>
          </p:cNvSpPr>
          <p:nvPr>
            <p:ph type="sldNum" sz="quarter" idx="12"/>
          </p:nvPr>
        </p:nvSpPr>
        <p:spPr/>
        <p:txBody>
          <a:bodyPr/>
          <a:lstStyle/>
          <a:p>
            <a:pPr>
              <a:defRPr/>
            </a:pPr>
            <a:fld id="{FD5A1D72-6791-4B7E-B036-0EB22B4894C2}" type="slidenum">
              <a:rPr lang="en-US" smtClean="0"/>
              <a:pPr>
                <a:defRPr/>
              </a:pPr>
              <a:t>8</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3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3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1295400"/>
            <a:ext cx="8077200" cy="3306763"/>
          </a:xfrm>
        </p:spPr>
        <p:txBody>
          <a:bodyPr>
            <a:noAutofit/>
          </a:bodyPr>
          <a:lstStyle/>
          <a:p>
            <a:pPr algn="l" eaLnBrk="1" hangingPunct="1">
              <a:defRPr/>
            </a:pPr>
            <a:r>
              <a:rPr lang="en-US" sz="4400" b="1" dirty="0">
                <a:solidFill>
                  <a:schemeClr val="bg1"/>
                </a:solidFill>
                <a:latin typeface="Cambria" pitchFamily="18" charset="0"/>
              </a:rPr>
              <a:t>According to </a:t>
            </a:r>
            <a:br>
              <a:rPr lang="en-US" sz="4400" b="1" dirty="0">
                <a:solidFill>
                  <a:schemeClr val="bg1"/>
                </a:solidFill>
                <a:latin typeface="Cambria" pitchFamily="18" charset="0"/>
              </a:rPr>
            </a:br>
            <a:r>
              <a:rPr lang="en-US" sz="4400" b="1" i="1" dirty="0">
                <a:solidFill>
                  <a:schemeClr val="bg1"/>
                </a:solidFill>
                <a:latin typeface="Cambria" pitchFamily="18" charset="0"/>
              </a:rPr>
              <a:t>The Wall Street Journal</a:t>
            </a:r>
            <a:r>
              <a:rPr lang="en-US" sz="4400" b="1" dirty="0">
                <a:solidFill>
                  <a:schemeClr val="bg1"/>
                </a:solidFill>
                <a:latin typeface="Cambria" pitchFamily="18" charset="0"/>
              </a:rPr>
              <a:t> </a:t>
            </a:r>
            <a:br>
              <a:rPr lang="en-US" sz="4400" b="1" dirty="0">
                <a:solidFill>
                  <a:schemeClr val="bg1"/>
                </a:solidFill>
                <a:latin typeface="Cambria" pitchFamily="18" charset="0"/>
              </a:rPr>
            </a:br>
            <a:r>
              <a:rPr lang="en-US" sz="4400" b="1" dirty="0">
                <a:solidFill>
                  <a:schemeClr val="bg1"/>
                </a:solidFill>
                <a:latin typeface="Cambria" pitchFamily="18" charset="0"/>
              </a:rPr>
              <a:t>nearly 70% of all </a:t>
            </a:r>
            <a:br>
              <a:rPr lang="en-US" sz="4400" b="1" dirty="0">
                <a:solidFill>
                  <a:schemeClr val="bg1"/>
                </a:solidFill>
                <a:latin typeface="Cambria" pitchFamily="18" charset="0"/>
              </a:rPr>
            </a:br>
            <a:r>
              <a:rPr lang="en-US" sz="4400" b="1" dirty="0">
                <a:solidFill>
                  <a:schemeClr val="bg1"/>
                </a:solidFill>
                <a:latin typeface="Cambria" pitchFamily="18" charset="0"/>
              </a:rPr>
              <a:t>consumers live </a:t>
            </a:r>
            <a:br>
              <a:rPr lang="en-US" sz="4400" b="1" dirty="0">
                <a:solidFill>
                  <a:schemeClr val="bg1"/>
                </a:solidFill>
                <a:latin typeface="Cambria" pitchFamily="18" charset="0"/>
              </a:rPr>
            </a:br>
            <a:r>
              <a:rPr lang="en-US" sz="4400" b="1" dirty="0">
                <a:solidFill>
                  <a:schemeClr val="bg1"/>
                </a:solidFill>
                <a:latin typeface="Cambria" pitchFamily="18" charset="0"/>
              </a:rPr>
              <a:t>from paycheck</a:t>
            </a:r>
            <a:br>
              <a:rPr lang="en-US" sz="4400" b="1" dirty="0">
                <a:solidFill>
                  <a:schemeClr val="bg1"/>
                </a:solidFill>
                <a:latin typeface="Cambria" pitchFamily="18" charset="0"/>
              </a:rPr>
            </a:br>
            <a:r>
              <a:rPr lang="en-US" sz="4400" b="1" dirty="0">
                <a:solidFill>
                  <a:schemeClr val="bg1"/>
                </a:solidFill>
                <a:latin typeface="Cambria" pitchFamily="18" charset="0"/>
              </a:rPr>
              <a:t>to paycheck.</a:t>
            </a:r>
          </a:p>
        </p:txBody>
      </p:sp>
      <p:pic>
        <p:nvPicPr>
          <p:cNvPr id="20483" name="Picture 3" descr="j0399495"/>
          <p:cNvPicPr>
            <a:picLocks noChangeAspect="1" noChangeArrowheads="1"/>
          </p:cNvPicPr>
          <p:nvPr/>
        </p:nvPicPr>
        <p:blipFill>
          <a:blip r:embed="rId3"/>
          <a:srcRect/>
          <a:stretch>
            <a:fillRect/>
          </a:stretch>
        </p:blipFill>
        <p:spPr bwMode="auto">
          <a:xfrm>
            <a:off x="5275263" y="2133600"/>
            <a:ext cx="3106737" cy="3886200"/>
          </a:xfrm>
          <a:prstGeom prst="rect">
            <a:avLst/>
          </a:prstGeom>
          <a:noFill/>
          <a:ln w="9525">
            <a:noFill/>
            <a:miter lim="800000"/>
            <a:headEnd/>
            <a:tailEnd/>
          </a:ln>
        </p:spPr>
      </p:pic>
      <p:sp>
        <p:nvSpPr>
          <p:cNvPr id="2" name="Date Placeholder 1">
            <a:extLst>
              <a:ext uri="{FF2B5EF4-FFF2-40B4-BE49-F238E27FC236}">
                <a16:creationId xmlns:a16="http://schemas.microsoft.com/office/drawing/2014/main" id="{1584922F-33E3-4B3F-A34E-226A7496D916}"/>
              </a:ext>
            </a:extLst>
          </p:cNvPr>
          <p:cNvSpPr>
            <a:spLocks noGrp="1"/>
          </p:cNvSpPr>
          <p:nvPr>
            <p:ph type="dt" sz="half" idx="10"/>
          </p:nvPr>
        </p:nvSpPr>
        <p:spPr/>
        <p:txBody>
          <a:bodyPr/>
          <a:lstStyle/>
          <a:p>
            <a:pPr>
              <a:defRPr/>
            </a:pPr>
            <a:r>
              <a:rPr lang="en-US"/>
              <a:t>1-31-2018</a:t>
            </a:r>
          </a:p>
        </p:txBody>
      </p:sp>
      <p:sp>
        <p:nvSpPr>
          <p:cNvPr id="3" name="Footer Placeholder 2">
            <a:extLst>
              <a:ext uri="{FF2B5EF4-FFF2-40B4-BE49-F238E27FC236}">
                <a16:creationId xmlns:a16="http://schemas.microsoft.com/office/drawing/2014/main" id="{8F385F23-7DB2-4B9B-BDC0-C048E01E687B}"/>
              </a:ext>
            </a:extLst>
          </p:cNvPr>
          <p:cNvSpPr>
            <a:spLocks noGrp="1"/>
          </p:cNvSpPr>
          <p:nvPr>
            <p:ph type="ftr" sz="quarter" idx="11"/>
          </p:nvPr>
        </p:nvSpPr>
        <p:spPr/>
        <p:txBody>
          <a:bodyPr/>
          <a:lstStyle/>
          <a:p>
            <a:pPr>
              <a:defRPr/>
            </a:pPr>
            <a:r>
              <a:rPr lang="en-US"/>
              <a:t>The Power to Become</a:t>
            </a:r>
          </a:p>
        </p:txBody>
      </p:sp>
      <p:sp>
        <p:nvSpPr>
          <p:cNvPr id="4" name="Slide Number Placeholder 3">
            <a:extLst>
              <a:ext uri="{FF2B5EF4-FFF2-40B4-BE49-F238E27FC236}">
                <a16:creationId xmlns:a16="http://schemas.microsoft.com/office/drawing/2014/main" id="{9C1F9294-B35D-4708-9782-21801C0F2CE5}"/>
              </a:ext>
            </a:extLst>
          </p:cNvPr>
          <p:cNvSpPr>
            <a:spLocks noGrp="1"/>
          </p:cNvSpPr>
          <p:nvPr>
            <p:ph type="sldNum" sz="quarter" idx="12"/>
          </p:nvPr>
        </p:nvSpPr>
        <p:spPr/>
        <p:txBody>
          <a:bodyPr/>
          <a:lstStyle/>
          <a:p>
            <a:pPr>
              <a:defRPr/>
            </a:pPr>
            <a:fld id="{085A69C4-F8B2-4DC5-BC88-EEBC4DBBB362}" type="slidenum">
              <a:rPr lang="en-US" smtClean="0"/>
              <a:pPr>
                <a:defRPr/>
              </a:pPr>
              <a:t>9</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1732</TotalTime>
  <Words>693</Words>
  <Application>Microsoft Office PowerPoint</Application>
  <PresentationFormat>On-screen Show (4:3)</PresentationFormat>
  <Paragraphs>207</Paragraphs>
  <Slides>30</Slides>
  <Notes>18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Arial</vt:lpstr>
      <vt:lpstr>Arial Black</vt:lpstr>
      <vt:lpstr>Book Antiqua</vt:lpstr>
      <vt:lpstr>Cambria</vt:lpstr>
      <vt:lpstr>Constantia</vt:lpstr>
      <vt:lpstr>Dubai</vt:lpstr>
      <vt:lpstr>Tahoma</vt:lpstr>
      <vt:lpstr>Times New Roman</vt:lpstr>
      <vt:lpstr>Wingdings</vt:lpstr>
      <vt:lpstr>Wingdings 2</vt:lpstr>
      <vt:lpstr>Paper</vt:lpstr>
      <vt:lpstr>Stewardship</vt:lpstr>
      <vt:lpstr>PowerPoint Presentation</vt:lpstr>
      <vt:lpstr>PowerPoint Presentation</vt:lpstr>
      <vt:lpstr>PowerPoint Presentation</vt:lpstr>
      <vt:lpstr>PowerPoint Presentation</vt:lpstr>
      <vt:lpstr>PowerPoint Presentation</vt:lpstr>
      <vt:lpstr>“Target Group”</vt:lpstr>
      <vt:lpstr>PowerPoint Presentation</vt:lpstr>
      <vt:lpstr>According to  The Wall Street Journal  nearly 70% of all  consumers live  from paycheck to paycheck.</vt:lpstr>
      <vt:lpstr>Sign in a Loan Office:</vt:lpstr>
      <vt:lpstr>Laptops for Balances  </vt:lpstr>
      <vt:lpstr>Laptop for Balances!</vt:lpstr>
      <vt:lpstr>Laptop for Balances!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CHRISTIAN FELLOWSHIP MINISTRIES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Stewardship</dc:title>
  <dc:creator>BARRY COFFEY</dc:creator>
  <cp:lastModifiedBy>Barry Coffey</cp:lastModifiedBy>
  <cp:revision>190</cp:revision>
  <dcterms:created xsi:type="dcterms:W3CDTF">2004-11-14T08:53:46Z</dcterms:created>
  <dcterms:modified xsi:type="dcterms:W3CDTF">2018-02-01T00:25:23Z</dcterms:modified>
</cp:coreProperties>
</file>