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4" r:id="rId1"/>
  </p:sldMasterIdLst>
  <p:notesMasterIdLst>
    <p:notesMasterId r:id="rId26"/>
  </p:notesMasterIdLst>
  <p:sldIdLst>
    <p:sldId id="257" r:id="rId2"/>
    <p:sldId id="365" r:id="rId3"/>
    <p:sldId id="366" r:id="rId4"/>
    <p:sldId id="367" r:id="rId5"/>
    <p:sldId id="359" r:id="rId6"/>
    <p:sldId id="316" r:id="rId7"/>
    <p:sldId id="369" r:id="rId8"/>
    <p:sldId id="368" r:id="rId9"/>
    <p:sldId id="372" r:id="rId10"/>
    <p:sldId id="350" r:id="rId11"/>
    <p:sldId id="353" r:id="rId12"/>
    <p:sldId id="364" r:id="rId13"/>
    <p:sldId id="358" r:id="rId14"/>
    <p:sldId id="356" r:id="rId15"/>
    <p:sldId id="371" r:id="rId16"/>
    <p:sldId id="373" r:id="rId17"/>
    <p:sldId id="293" r:id="rId18"/>
    <p:sldId id="351" r:id="rId19"/>
    <p:sldId id="354" r:id="rId20"/>
    <p:sldId id="352" r:id="rId21"/>
    <p:sldId id="355" r:id="rId22"/>
    <p:sldId id="362" r:id="rId23"/>
    <p:sldId id="370" r:id="rId24"/>
    <p:sldId id="36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2" autoAdjust="0"/>
    <p:restoredTop sz="94698"/>
  </p:normalViewPr>
  <p:slideViewPr>
    <p:cSldViewPr>
      <p:cViewPr varScale="1">
        <p:scale>
          <a:sx n="134" d="100"/>
          <a:sy n="134" d="100"/>
        </p:scale>
        <p:origin x="2008" y="192"/>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22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E17CAE0-3C7D-4629-A353-D644BF4301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233A273-6433-4A84-8ADB-2A526D109105}" type="slidenum">
              <a:rPr lang="en-US" smtClean="0"/>
              <a:pPr/>
              <a:t>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2</a:t>
            </a:fld>
            <a:endParaRPr lang="en-US"/>
          </a:p>
        </p:txBody>
      </p:sp>
    </p:spTree>
    <p:extLst>
      <p:ext uri="{BB962C8B-B14F-4D97-AF65-F5344CB8AC3E}">
        <p14:creationId xmlns:p14="http://schemas.microsoft.com/office/powerpoint/2010/main" val="118768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60919C0-8887-415D-AB53-A77CD273F8EC}" type="slidenum">
              <a:rPr lang="en-US" smtClean="0"/>
              <a:pPr/>
              <a:t>6</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7</a:t>
            </a:fld>
            <a:endParaRPr lang="en-US"/>
          </a:p>
        </p:txBody>
      </p:sp>
    </p:spTree>
    <p:extLst>
      <p:ext uri="{BB962C8B-B14F-4D97-AF65-F5344CB8AC3E}">
        <p14:creationId xmlns:p14="http://schemas.microsoft.com/office/powerpoint/2010/main" val="20919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0C2CFA4-1AE9-4E1F-9B36-60FB39ACB29B}" type="slidenum">
              <a:rPr lang="en-US" smtClean="0"/>
              <a:pPr/>
              <a:t>17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r>
              <a:rPr lang="en-US" smtClean="0"/>
              <a:t>2-07-02018</a:t>
            </a:r>
            <a:endParaRPr lang="en-US"/>
          </a:p>
        </p:txBody>
      </p:sp>
      <p:sp>
        <p:nvSpPr>
          <p:cNvPr id="16" name="Slide Number Placeholder 15"/>
          <p:cNvSpPr>
            <a:spLocks noGrp="1"/>
          </p:cNvSpPr>
          <p:nvPr>
            <p:ph type="sldNum" sz="quarter" idx="11"/>
          </p:nvPr>
        </p:nvSpPr>
        <p:spPr/>
        <p:txBody>
          <a:bodyPr/>
          <a:lstStyle/>
          <a:p>
            <a:pPr>
              <a:defRPr/>
            </a:pPr>
            <a:fld id="{A18AC264-65B1-4D62-82EC-552D7EE86BE7}"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r>
              <a:rPr lang="en-US" smtClean="0"/>
              <a:t>The Power to Become the Sons of God2</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smtClean="0"/>
              <a:t>2-07-02018</a:t>
            </a:r>
            <a:endParaRPr lang="en-US"/>
          </a:p>
        </p:txBody>
      </p:sp>
      <p:sp>
        <p:nvSpPr>
          <p:cNvPr id="5" name="Footer Placeholder 4"/>
          <p:cNvSpPr>
            <a:spLocks noGrp="1"/>
          </p:cNvSpPr>
          <p:nvPr>
            <p:ph type="ftr" sz="quarter" idx="11"/>
          </p:nvPr>
        </p:nvSpPr>
        <p:spPr/>
        <p:txBody>
          <a:bodyPr/>
          <a:lstStyle/>
          <a:p>
            <a:pPr>
              <a:defRPr/>
            </a:pPr>
            <a:r>
              <a:rPr lang="en-US" smtClean="0"/>
              <a:t>The Power to Become the Sons of God2</a:t>
            </a:r>
            <a:endParaRPr lang="en-US"/>
          </a:p>
        </p:txBody>
      </p:sp>
      <p:sp>
        <p:nvSpPr>
          <p:cNvPr id="6" name="Slide Number Placeholder 5"/>
          <p:cNvSpPr>
            <a:spLocks noGrp="1"/>
          </p:cNvSpPr>
          <p:nvPr>
            <p:ph type="sldNum" sz="quarter" idx="12"/>
          </p:nvPr>
        </p:nvSpPr>
        <p:spPr/>
        <p:txBody>
          <a:bodyPr/>
          <a:lstStyle/>
          <a:p>
            <a:pPr>
              <a:defRPr/>
            </a:pPr>
            <a:fld id="{0C10D74D-320C-496C-972D-0E7491DDC5E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smtClean="0"/>
              <a:t>2-07-02018</a:t>
            </a:r>
            <a:endParaRPr lang="en-US"/>
          </a:p>
        </p:txBody>
      </p:sp>
      <p:sp>
        <p:nvSpPr>
          <p:cNvPr id="5" name="Footer Placeholder 4"/>
          <p:cNvSpPr>
            <a:spLocks noGrp="1"/>
          </p:cNvSpPr>
          <p:nvPr>
            <p:ph type="ftr" sz="quarter" idx="11"/>
          </p:nvPr>
        </p:nvSpPr>
        <p:spPr/>
        <p:txBody>
          <a:bodyPr/>
          <a:lstStyle/>
          <a:p>
            <a:pPr>
              <a:defRPr/>
            </a:pPr>
            <a:r>
              <a:rPr lang="en-US" smtClean="0"/>
              <a:t>The Power to Become the Sons of God2</a:t>
            </a:r>
            <a:endParaRPr lang="en-US"/>
          </a:p>
        </p:txBody>
      </p:sp>
      <p:sp>
        <p:nvSpPr>
          <p:cNvPr id="6" name="Slide Number Placeholder 5"/>
          <p:cNvSpPr>
            <a:spLocks noGrp="1"/>
          </p:cNvSpPr>
          <p:nvPr>
            <p:ph type="sldNum" sz="quarter" idx="12"/>
          </p:nvPr>
        </p:nvSpPr>
        <p:spPr/>
        <p:txBody>
          <a:bodyPr/>
          <a:lstStyle/>
          <a:p>
            <a:pPr>
              <a:defRPr/>
            </a:pPr>
            <a:fld id="{55D1C766-F91A-439B-B679-5622728A63F8}"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r>
              <a:rPr lang="en-US" smtClean="0"/>
              <a:t>2-07-02018</a:t>
            </a: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2E801C49-B751-46EA-A9D1-5B674F6AA99F}"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r>
              <a:rPr lang="en-US" smtClean="0"/>
              <a:t>The Power to Become the Sons of God2</a:t>
            </a:r>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2-07-02018</a:t>
            </a:r>
            <a:endParaRPr lang="en-US"/>
          </a:p>
        </p:txBody>
      </p:sp>
      <p:sp>
        <p:nvSpPr>
          <p:cNvPr id="5" name="Footer Placeholder 4"/>
          <p:cNvSpPr>
            <a:spLocks noGrp="1"/>
          </p:cNvSpPr>
          <p:nvPr>
            <p:ph type="ftr" sz="quarter" idx="11"/>
          </p:nvPr>
        </p:nvSpPr>
        <p:spPr/>
        <p:txBody>
          <a:bodyPr/>
          <a:lstStyle/>
          <a:p>
            <a:pPr>
              <a:defRPr/>
            </a:pPr>
            <a:r>
              <a:rPr lang="en-US" smtClean="0"/>
              <a:t>The Power to Become the Sons of God2</a:t>
            </a:r>
            <a:endParaRPr lang="en-US"/>
          </a:p>
        </p:txBody>
      </p:sp>
      <p:sp>
        <p:nvSpPr>
          <p:cNvPr id="6" name="Slide Number Placeholder 5"/>
          <p:cNvSpPr>
            <a:spLocks noGrp="1"/>
          </p:cNvSpPr>
          <p:nvPr>
            <p:ph type="sldNum" sz="quarter" idx="12"/>
          </p:nvPr>
        </p:nvSpPr>
        <p:spPr/>
        <p:txBody>
          <a:bodyPr/>
          <a:lstStyle/>
          <a:p>
            <a:pPr>
              <a:defRPr/>
            </a:pPr>
            <a:fld id="{059B62D7-8AEC-4731-8AE4-0165735A860F}"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smtClean="0"/>
              <a:t>2-07-02018</a:t>
            </a:r>
            <a:endParaRPr lang="en-US"/>
          </a:p>
        </p:txBody>
      </p:sp>
      <p:sp>
        <p:nvSpPr>
          <p:cNvPr id="6" name="Footer Placeholder 5"/>
          <p:cNvSpPr>
            <a:spLocks noGrp="1"/>
          </p:cNvSpPr>
          <p:nvPr>
            <p:ph type="ftr" sz="quarter" idx="11"/>
          </p:nvPr>
        </p:nvSpPr>
        <p:spPr/>
        <p:txBody>
          <a:bodyPr/>
          <a:lstStyle/>
          <a:p>
            <a:pPr>
              <a:defRPr/>
            </a:pPr>
            <a:r>
              <a:rPr lang="en-US" smtClean="0"/>
              <a:t>The Power to Become the Sons of God2</a:t>
            </a:r>
            <a:endParaRPr lang="en-US"/>
          </a:p>
        </p:txBody>
      </p:sp>
      <p:sp>
        <p:nvSpPr>
          <p:cNvPr id="7" name="Slide Number Placeholder 6"/>
          <p:cNvSpPr>
            <a:spLocks noGrp="1"/>
          </p:cNvSpPr>
          <p:nvPr>
            <p:ph type="sldNum" sz="quarter" idx="12"/>
          </p:nvPr>
        </p:nvSpPr>
        <p:spPr/>
        <p:txBody>
          <a:bodyPr/>
          <a:lstStyle/>
          <a:p>
            <a:pPr>
              <a:defRPr/>
            </a:pPr>
            <a:fld id="{3229D860-794B-475D-92AF-30BF8E68B7D8}"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B48B59CA-504A-47C5-91C3-46797EB12DFE}"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r>
              <a:rPr lang="en-US" smtClean="0"/>
              <a:t>The Power to Become the Sons of God2</a:t>
            </a:r>
            <a:endParaRPr lang="en-US"/>
          </a:p>
        </p:txBody>
      </p:sp>
      <p:sp>
        <p:nvSpPr>
          <p:cNvPr id="7" name="Date Placeholder 6"/>
          <p:cNvSpPr>
            <a:spLocks noGrp="1"/>
          </p:cNvSpPr>
          <p:nvPr>
            <p:ph type="dt" sz="half" idx="10"/>
          </p:nvPr>
        </p:nvSpPr>
        <p:spPr/>
        <p:txBody>
          <a:bodyPr/>
          <a:lstStyle/>
          <a:p>
            <a:pPr>
              <a:defRPr/>
            </a:pPr>
            <a:r>
              <a:rPr lang="en-US" smtClean="0"/>
              <a:t>2-07-02018</a:t>
            </a: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2-07-02018</a:t>
            </a:r>
            <a:endParaRPr lang="en-US"/>
          </a:p>
        </p:txBody>
      </p:sp>
      <p:sp>
        <p:nvSpPr>
          <p:cNvPr id="4" name="Footer Placeholder 3"/>
          <p:cNvSpPr>
            <a:spLocks noGrp="1"/>
          </p:cNvSpPr>
          <p:nvPr>
            <p:ph type="ftr" sz="quarter" idx="11"/>
          </p:nvPr>
        </p:nvSpPr>
        <p:spPr/>
        <p:txBody>
          <a:bodyPr/>
          <a:lstStyle/>
          <a:p>
            <a:pPr>
              <a:defRPr/>
            </a:pPr>
            <a:r>
              <a:rPr lang="en-US" smtClean="0"/>
              <a:t>The Power to Become the Sons of God2</a:t>
            </a:r>
            <a:endParaRPr lang="en-US"/>
          </a:p>
        </p:txBody>
      </p:sp>
      <p:sp>
        <p:nvSpPr>
          <p:cNvPr id="5" name="Slide Number Placeholder 4"/>
          <p:cNvSpPr>
            <a:spLocks noGrp="1"/>
          </p:cNvSpPr>
          <p:nvPr>
            <p:ph type="sldNum" sz="quarter" idx="12"/>
          </p:nvPr>
        </p:nvSpPr>
        <p:spPr/>
        <p:txBody>
          <a:bodyPr/>
          <a:lstStyle/>
          <a:p>
            <a:pPr>
              <a:defRPr/>
            </a:pPr>
            <a:fld id="{085A69C4-F8B2-4DC5-BC88-EEBC4DBBB362}"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r>
              <a:rPr lang="en-US" smtClean="0"/>
              <a:t>2-07-02018</a:t>
            </a:r>
            <a:endParaRPr lang="en-US"/>
          </a:p>
        </p:txBody>
      </p:sp>
      <p:sp>
        <p:nvSpPr>
          <p:cNvPr id="9" name="Slide Number Placeholder 8"/>
          <p:cNvSpPr>
            <a:spLocks noGrp="1"/>
          </p:cNvSpPr>
          <p:nvPr>
            <p:ph type="sldNum" sz="quarter" idx="15"/>
          </p:nvPr>
        </p:nvSpPr>
        <p:spPr/>
        <p:txBody>
          <a:bodyPr/>
          <a:lstStyle/>
          <a:p>
            <a:pPr>
              <a:defRPr/>
            </a:pPr>
            <a:fld id="{3A96F678-EE95-42B3-8FC1-E3B3278EBA51}"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r>
              <a:rPr lang="en-US" smtClean="0"/>
              <a:t>The Power to Become the Sons of God2</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r>
              <a:rPr lang="en-US" smtClean="0"/>
              <a:t>2-07-02018</a:t>
            </a:r>
            <a:endParaRPr lang="en-US"/>
          </a:p>
        </p:txBody>
      </p:sp>
      <p:sp>
        <p:nvSpPr>
          <p:cNvPr id="9" name="Slide Number Placeholder 8"/>
          <p:cNvSpPr>
            <a:spLocks noGrp="1"/>
          </p:cNvSpPr>
          <p:nvPr>
            <p:ph type="sldNum" sz="quarter" idx="11"/>
          </p:nvPr>
        </p:nvSpPr>
        <p:spPr/>
        <p:txBody>
          <a:bodyPr/>
          <a:lstStyle/>
          <a:p>
            <a:pPr>
              <a:defRPr/>
            </a:pPr>
            <a:fld id="{1289DF54-546F-4C5C-8682-189F48A83D1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t>The Power to Become the Sons of God2</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smtClean="0"/>
              <a:t>2-07-02018</a:t>
            </a: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n-US" smtClean="0"/>
              <a:t>The Power to Become the Sons of God2</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8491517-41E6-49F2-A9F7-814D86CE478B}"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3900" y="2133600"/>
            <a:ext cx="7772400" cy="1189038"/>
          </a:xfrm>
        </p:spPr>
        <p:txBody>
          <a:bodyPr>
            <a:noAutofit/>
          </a:bodyPr>
          <a:lstStyle/>
          <a:p>
            <a:pPr eaLnBrk="1" hangingPunct="1">
              <a:defRPr/>
            </a:pPr>
            <a:r>
              <a:rPr lang="en-US" sz="6000" dirty="0">
                <a:solidFill>
                  <a:srgbClr val="002060"/>
                </a:solidFill>
                <a:latin typeface="Book Antiqua" pitchFamily="18" charset="0"/>
              </a:rPr>
              <a:t>The Power to Become the Sons of God</a:t>
            </a:r>
          </a:p>
        </p:txBody>
      </p:sp>
      <p:sp>
        <p:nvSpPr>
          <p:cNvPr id="2" name="Subtitle 1">
            <a:extLst>
              <a:ext uri="{FF2B5EF4-FFF2-40B4-BE49-F238E27FC236}">
                <a16:creationId xmlns:a16="http://schemas.microsoft.com/office/drawing/2014/main" xmlns="" id="{183DBCFA-62C7-CA4C-8DB7-7158ED95ED0D}"/>
              </a:ext>
            </a:extLst>
          </p:cNvPr>
          <p:cNvSpPr>
            <a:spLocks noGrp="1"/>
          </p:cNvSpPr>
          <p:nvPr>
            <p:ph type="subTitle" idx="1"/>
          </p:nvPr>
        </p:nvSpPr>
        <p:spPr>
          <a:xfrm>
            <a:off x="457200" y="3810000"/>
            <a:ext cx="8305800" cy="1143000"/>
          </a:xfrm>
        </p:spPr>
        <p:txBody>
          <a:bodyPr/>
          <a:lstStyle/>
          <a:p>
            <a:r>
              <a:rPr lang="en-US" sz="3600" b="1" dirty="0">
                <a:latin typeface="Cambria" panose="02040503050406030204" pitchFamily="18" charset="0"/>
              </a:rPr>
              <a:t>JOHN 1:10-13</a:t>
            </a:r>
          </a:p>
          <a:p>
            <a:r>
              <a:rPr lang="en-US" sz="2400" b="1" i="1" dirty="0">
                <a:latin typeface="Cambria" panose="02040503050406030204" pitchFamily="18" charset="0"/>
              </a:rPr>
              <a:t>	But as many as received him, to them gave he power to become the sons of God, even to them that believe on his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502963-6CA2-4B3D-BA43-78053C8EFEA3}"/>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50A5A474-6F6B-463B-828F-C13C93597347}"/>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F01B5F3E-903C-449D-96B2-5A091948D5F2}"/>
              </a:ext>
            </a:extLst>
          </p:cNvPr>
          <p:cNvSpPr>
            <a:spLocks noGrp="1"/>
          </p:cNvSpPr>
          <p:nvPr>
            <p:ph type="sldNum" sz="quarter" idx="12"/>
          </p:nvPr>
        </p:nvSpPr>
        <p:spPr/>
        <p:txBody>
          <a:bodyPr/>
          <a:lstStyle/>
          <a:p>
            <a:pPr>
              <a:defRPr/>
            </a:pPr>
            <a:fld id="{FD5A1D72-6791-4B7E-B036-0EB22B4894C2}" type="slidenum">
              <a:rPr lang="en-US" smtClean="0"/>
              <a:pPr>
                <a:defRPr/>
              </a:pPr>
              <a:t>10</a:t>
            </a:fld>
            <a:endParaRPr lang="en-US"/>
          </a:p>
        </p:txBody>
      </p:sp>
      <p:sp>
        <p:nvSpPr>
          <p:cNvPr id="5" name="Rectangle 4">
            <a:extLst>
              <a:ext uri="{FF2B5EF4-FFF2-40B4-BE49-F238E27FC236}">
                <a16:creationId xmlns:a16="http://schemas.microsoft.com/office/drawing/2014/main" xmlns="" id="{E880F98B-C241-4EE2-B55A-81B8D14D748B}"/>
              </a:ext>
            </a:extLst>
          </p:cNvPr>
          <p:cNvSpPr/>
          <p:nvPr/>
        </p:nvSpPr>
        <p:spPr>
          <a:xfrm>
            <a:off x="304800" y="219270"/>
            <a:ext cx="8458200" cy="6124754"/>
          </a:xfrm>
          <a:prstGeom prst="rect">
            <a:avLst/>
          </a:prstGeom>
        </p:spPr>
        <p:txBody>
          <a:bodyPr wrap="square">
            <a:spAutoFit/>
          </a:bodyPr>
          <a:lstStyle/>
          <a:p>
            <a:r>
              <a:rPr lang="en-US" sz="4000" b="1" dirty="0">
                <a:solidFill>
                  <a:schemeClr val="bg1">
                    <a:lumMod val="95000"/>
                    <a:lumOff val="5000"/>
                  </a:schemeClr>
                </a:solidFill>
                <a:latin typeface="Cambria" panose="02040503050406030204" pitchFamily="18" charset="0"/>
              </a:rPr>
              <a:t>WHAT.IS.THAT.IN.YOUR.HAND</a:t>
            </a:r>
          </a:p>
          <a:p>
            <a:r>
              <a:rPr lang="en-US" sz="3200" dirty="0">
                <a:solidFill>
                  <a:schemeClr val="bg1">
                    <a:lumMod val="95000"/>
                    <a:lumOff val="5000"/>
                  </a:schemeClr>
                </a:solidFill>
                <a:latin typeface="Cambria" panose="02040503050406030204" pitchFamily="18" charset="0"/>
              </a:rPr>
              <a:t>	45 And that's the way God wrote His Word, not to stand off from a high, psycho-logical, educational standpoint, and say, "</a:t>
            </a:r>
            <a:r>
              <a:rPr lang="en-US" sz="3200" i="1" dirty="0">
                <a:solidFill>
                  <a:schemeClr val="bg1">
                    <a:lumMod val="95000"/>
                    <a:lumOff val="5000"/>
                  </a:schemeClr>
                </a:solidFill>
                <a:latin typeface="Cambria" panose="02040503050406030204" pitchFamily="18" charset="0"/>
              </a:rPr>
              <a:t>The days of miracles, oh, I don't know whether it's really right or not."</a:t>
            </a:r>
          </a:p>
          <a:p>
            <a:r>
              <a:rPr lang="en-US" sz="3200" dirty="0">
                <a:solidFill>
                  <a:schemeClr val="bg1">
                    <a:lumMod val="95000"/>
                    <a:lumOff val="5000"/>
                  </a:schemeClr>
                </a:solidFill>
                <a:latin typeface="Cambria" panose="02040503050406030204" pitchFamily="18" charset="0"/>
              </a:rPr>
              <a:t>	God doesn't write His Word for that. Get down on your knees, and look up through the promise, through the Blood of the Lord Jesus. It'll look a lot different to you when you come that way. It isn't to be criticized and say, "And these things was, and this won't be."</a:t>
            </a:r>
          </a:p>
        </p:txBody>
      </p:sp>
    </p:spTree>
    <p:extLst>
      <p:ext uri="{BB962C8B-B14F-4D97-AF65-F5344CB8AC3E}">
        <p14:creationId xmlns:p14="http://schemas.microsoft.com/office/powerpoint/2010/main" val="2296186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3D91DD-B741-482C-90B9-41CB860532D6}"/>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CD596B79-0B8D-4D76-882A-CF66B1229ED1}"/>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979E8C65-44A4-4246-823E-CCB2404C3B9B}"/>
              </a:ext>
            </a:extLst>
          </p:cNvPr>
          <p:cNvSpPr>
            <a:spLocks noGrp="1"/>
          </p:cNvSpPr>
          <p:nvPr>
            <p:ph type="sldNum" sz="quarter" idx="12"/>
          </p:nvPr>
        </p:nvSpPr>
        <p:spPr/>
        <p:txBody>
          <a:bodyPr/>
          <a:lstStyle/>
          <a:p>
            <a:pPr>
              <a:defRPr/>
            </a:pPr>
            <a:fld id="{FD5A1D72-6791-4B7E-B036-0EB22B4894C2}" type="slidenum">
              <a:rPr lang="en-US" smtClean="0"/>
              <a:pPr>
                <a:defRPr/>
              </a:pPr>
              <a:t>11</a:t>
            </a:fld>
            <a:endParaRPr lang="en-US"/>
          </a:p>
        </p:txBody>
      </p:sp>
      <p:sp>
        <p:nvSpPr>
          <p:cNvPr id="5" name="Rectangle 4">
            <a:extLst>
              <a:ext uri="{FF2B5EF4-FFF2-40B4-BE49-F238E27FC236}">
                <a16:creationId xmlns:a16="http://schemas.microsoft.com/office/drawing/2014/main" xmlns="" id="{FC5D463D-A595-4DE0-9A15-7FBA5BAEAE93}"/>
              </a:ext>
            </a:extLst>
          </p:cNvPr>
          <p:cNvSpPr/>
          <p:nvPr/>
        </p:nvSpPr>
        <p:spPr>
          <a:xfrm>
            <a:off x="381000" y="381000"/>
            <a:ext cx="8305800" cy="6186309"/>
          </a:xfrm>
          <a:prstGeom prst="rect">
            <a:avLst/>
          </a:prstGeom>
        </p:spPr>
        <p:txBody>
          <a:bodyPr wrap="square">
            <a:spAutoFit/>
          </a:bodyPr>
          <a:lstStyle/>
          <a:p>
            <a:r>
              <a:rPr lang="en-US" sz="3600" dirty="0">
                <a:solidFill>
                  <a:schemeClr val="bg1">
                    <a:lumMod val="95000"/>
                    <a:lumOff val="5000"/>
                  </a:schemeClr>
                </a:solidFill>
                <a:latin typeface="Cambria" panose="02040503050406030204" pitchFamily="18" charset="0"/>
              </a:rPr>
              <a:t>	But the Bible said Jesus is the same yesterday, today, and forever in every principle, every power. On your knees and look up that way, then it'll look different to you.</a:t>
            </a:r>
          </a:p>
          <a:p>
            <a:r>
              <a:rPr lang="en-US" sz="3600" dirty="0">
                <a:solidFill>
                  <a:schemeClr val="bg1">
                    <a:lumMod val="95000"/>
                    <a:lumOff val="5000"/>
                  </a:schemeClr>
                </a:solidFill>
                <a:latin typeface="Cambria" panose="02040503050406030204" pitchFamily="18" charset="0"/>
              </a:rPr>
              <a:t>	Things looked different to Moses. He'd had a vision</a:t>
            </a:r>
            <a:r>
              <a:rPr lang="en-US" sz="3600" b="1" dirty="0">
                <a:solidFill>
                  <a:schemeClr val="bg1">
                    <a:lumMod val="95000"/>
                    <a:lumOff val="5000"/>
                  </a:schemeClr>
                </a:solidFill>
                <a:latin typeface="Cambria" panose="02040503050406030204" pitchFamily="18" charset="0"/>
              </a:rPr>
              <a:t>. The vision changed his life. If you ever get a vision of the living God, it'll change your life, if you can ever once see really what He is.</a:t>
            </a:r>
          </a:p>
          <a:p>
            <a:pPr algn="r"/>
            <a:r>
              <a:rPr lang="en-US" sz="3600" dirty="0">
                <a:solidFill>
                  <a:schemeClr val="bg1">
                    <a:lumMod val="95000"/>
                    <a:lumOff val="5000"/>
                  </a:schemeClr>
                </a:solidFill>
                <a:latin typeface="Cambria" panose="02040503050406030204" pitchFamily="18" charset="0"/>
              </a:rPr>
              <a:t>55-1120</a:t>
            </a:r>
          </a:p>
        </p:txBody>
      </p:sp>
    </p:spTree>
    <p:extLst>
      <p:ext uri="{BB962C8B-B14F-4D97-AF65-F5344CB8AC3E}">
        <p14:creationId xmlns:p14="http://schemas.microsoft.com/office/powerpoint/2010/main" val="1474405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35C6014-1F23-8A44-8CF7-A4C54BD29E2C}"/>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6FEC3F2C-0FD3-3F45-9D38-051DCA609FFA}"/>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BA43BBEC-6F5B-F94B-A761-6B82FF0EC0E0}"/>
              </a:ext>
            </a:extLst>
          </p:cNvPr>
          <p:cNvSpPr>
            <a:spLocks noGrp="1"/>
          </p:cNvSpPr>
          <p:nvPr>
            <p:ph type="sldNum" sz="quarter" idx="12"/>
          </p:nvPr>
        </p:nvSpPr>
        <p:spPr/>
        <p:txBody>
          <a:bodyPr/>
          <a:lstStyle/>
          <a:p>
            <a:pPr>
              <a:defRPr/>
            </a:pPr>
            <a:fld id="{FD5A1D72-6791-4B7E-B036-0EB22B4894C2}" type="slidenum">
              <a:rPr lang="en-US" smtClean="0"/>
              <a:pPr>
                <a:defRPr/>
              </a:pPr>
              <a:t>12</a:t>
            </a:fld>
            <a:endParaRPr lang="en-US"/>
          </a:p>
        </p:txBody>
      </p:sp>
      <p:sp>
        <p:nvSpPr>
          <p:cNvPr id="5" name="Rectangle 4">
            <a:extLst>
              <a:ext uri="{FF2B5EF4-FFF2-40B4-BE49-F238E27FC236}">
                <a16:creationId xmlns:a16="http://schemas.microsoft.com/office/drawing/2014/main" xmlns="" id="{80FB7CA6-B6F8-5A4F-B3CE-A7BA18844AE5}"/>
              </a:ext>
            </a:extLst>
          </p:cNvPr>
          <p:cNvSpPr/>
          <p:nvPr/>
        </p:nvSpPr>
        <p:spPr>
          <a:xfrm>
            <a:off x="609600" y="533400"/>
            <a:ext cx="7772400" cy="3416320"/>
          </a:xfrm>
          <a:prstGeom prst="rect">
            <a:avLst/>
          </a:prstGeom>
        </p:spPr>
        <p:txBody>
          <a:bodyPr wrap="square">
            <a:spAutoFit/>
          </a:bodyPr>
          <a:lstStyle/>
          <a:p>
            <a:r>
              <a:rPr lang="en-US" sz="5400" dirty="0">
                <a:solidFill>
                  <a:srgbClr val="202022"/>
                </a:solidFill>
                <a:latin typeface="Georgia" panose="02040502050405020303" pitchFamily="18" charset="0"/>
              </a:rPr>
              <a:t>The phenomenon is called </a:t>
            </a:r>
            <a:r>
              <a:rPr lang="en-US" sz="5400" dirty="0" smtClean="0">
                <a:solidFill>
                  <a:srgbClr val="202022"/>
                </a:solidFill>
                <a:latin typeface="Georgia" panose="02040502050405020303" pitchFamily="18" charset="0"/>
              </a:rPr>
              <a:t>Involuntary </a:t>
            </a:r>
            <a:r>
              <a:rPr lang="en-US" sz="5400" dirty="0">
                <a:solidFill>
                  <a:srgbClr val="202022"/>
                </a:solidFill>
                <a:latin typeface="Georgia" panose="02040502050405020303" pitchFamily="18" charset="0"/>
              </a:rPr>
              <a:t>M</a:t>
            </a:r>
            <a:r>
              <a:rPr lang="en-US" sz="5400" dirty="0" smtClean="0">
                <a:solidFill>
                  <a:srgbClr val="202022"/>
                </a:solidFill>
                <a:latin typeface="Georgia" panose="02040502050405020303" pitchFamily="18" charset="0"/>
              </a:rPr>
              <a:t>usical </a:t>
            </a:r>
            <a:r>
              <a:rPr lang="en-US" sz="5400" dirty="0">
                <a:solidFill>
                  <a:srgbClr val="202022"/>
                </a:solidFill>
                <a:latin typeface="Georgia" panose="02040502050405020303" pitchFamily="18" charset="0"/>
              </a:rPr>
              <a:t>I</a:t>
            </a:r>
            <a:r>
              <a:rPr lang="en-US" sz="5400" dirty="0" smtClean="0">
                <a:solidFill>
                  <a:srgbClr val="202022"/>
                </a:solidFill>
                <a:latin typeface="Georgia" panose="02040502050405020303" pitchFamily="18" charset="0"/>
              </a:rPr>
              <a:t>magery </a:t>
            </a:r>
          </a:p>
          <a:p>
            <a:r>
              <a:rPr lang="en-US" sz="5400" dirty="0" smtClean="0">
                <a:solidFill>
                  <a:srgbClr val="202022"/>
                </a:solidFill>
                <a:latin typeface="Georgia" panose="02040502050405020303" pitchFamily="18" charset="0"/>
              </a:rPr>
              <a:t>(</a:t>
            </a:r>
            <a:r>
              <a:rPr lang="en-US" sz="5400" dirty="0">
                <a:solidFill>
                  <a:srgbClr val="202022"/>
                </a:solidFill>
                <a:latin typeface="Georgia" panose="02040502050405020303" pitchFamily="18" charset="0"/>
              </a:rPr>
              <a:t>INMI)</a:t>
            </a:r>
            <a:endParaRPr lang="en-US" sz="5400" dirty="0"/>
          </a:p>
        </p:txBody>
      </p:sp>
    </p:spTree>
    <p:extLst>
      <p:ext uri="{BB962C8B-B14F-4D97-AF65-F5344CB8AC3E}">
        <p14:creationId xmlns:p14="http://schemas.microsoft.com/office/powerpoint/2010/main" val="2945110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F36A2E-756C-4456-9C54-A3273D719E3A}"/>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6EEE717C-28FF-4C20-A9BE-E72F265CCB05}"/>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4FAB0186-0C3D-42E0-8BD9-53484BCD8E97}"/>
              </a:ext>
            </a:extLst>
          </p:cNvPr>
          <p:cNvSpPr>
            <a:spLocks noGrp="1"/>
          </p:cNvSpPr>
          <p:nvPr>
            <p:ph type="sldNum" sz="quarter" idx="12"/>
          </p:nvPr>
        </p:nvSpPr>
        <p:spPr/>
        <p:txBody>
          <a:bodyPr/>
          <a:lstStyle/>
          <a:p>
            <a:pPr>
              <a:defRPr/>
            </a:pPr>
            <a:fld id="{FD5A1D72-6791-4B7E-B036-0EB22B4894C2}" type="slidenum">
              <a:rPr lang="en-US" smtClean="0"/>
              <a:pPr>
                <a:defRPr/>
              </a:pPr>
              <a:t>13</a:t>
            </a:fld>
            <a:endParaRPr lang="en-US"/>
          </a:p>
        </p:txBody>
      </p:sp>
      <p:sp>
        <p:nvSpPr>
          <p:cNvPr id="5" name="Rectangle 4">
            <a:extLst>
              <a:ext uri="{FF2B5EF4-FFF2-40B4-BE49-F238E27FC236}">
                <a16:creationId xmlns:a16="http://schemas.microsoft.com/office/drawing/2014/main" xmlns="" id="{4D5262D3-5939-490B-BF62-871C825189F7}"/>
              </a:ext>
            </a:extLst>
          </p:cNvPr>
          <p:cNvSpPr/>
          <p:nvPr/>
        </p:nvSpPr>
        <p:spPr>
          <a:xfrm>
            <a:off x="304799" y="270285"/>
            <a:ext cx="8715375" cy="5693866"/>
          </a:xfrm>
          <a:prstGeom prst="rect">
            <a:avLst/>
          </a:prstGeom>
        </p:spPr>
        <p:txBody>
          <a:bodyPr wrap="square">
            <a:spAutoFit/>
          </a:bodyPr>
          <a:lstStyle/>
          <a:p>
            <a:r>
              <a:rPr lang="en-US" sz="4400" b="1" dirty="0">
                <a:solidFill>
                  <a:schemeClr val="bg1">
                    <a:lumMod val="95000"/>
                    <a:lumOff val="5000"/>
                  </a:schemeClr>
                </a:solidFill>
                <a:latin typeface="Cambria" panose="02040503050406030204" pitchFamily="18" charset="0"/>
              </a:rPr>
              <a:t>II PETER 1:2-4</a:t>
            </a:r>
          </a:p>
          <a:p>
            <a:r>
              <a:rPr lang="en-US" sz="3200" i="1" dirty="0">
                <a:solidFill>
                  <a:schemeClr val="bg1">
                    <a:lumMod val="95000"/>
                    <a:lumOff val="5000"/>
                  </a:schemeClr>
                </a:solidFill>
                <a:latin typeface="Cambria" panose="02040503050406030204" pitchFamily="18" charset="0"/>
              </a:rPr>
              <a:t>	Grace and peace be multiplied unto you through the knowledge of God, and of Jesus our Lord, 3 According as his divine power hath given unto us all things that pertain unto life and godliness, through the knowledge of him that hath called us to glory and virtue: 4 Whereby are given unto us exceeding great and precious promises: that by these ye might be partakers of </a:t>
            </a:r>
            <a:r>
              <a:rPr lang="en-US" sz="3200" b="1" i="1" dirty="0">
                <a:solidFill>
                  <a:schemeClr val="bg1">
                    <a:lumMod val="95000"/>
                    <a:lumOff val="5000"/>
                  </a:schemeClr>
                </a:solidFill>
                <a:latin typeface="Cambria" panose="02040503050406030204" pitchFamily="18" charset="0"/>
              </a:rPr>
              <a:t>the divine nature, </a:t>
            </a:r>
            <a:r>
              <a:rPr lang="en-US" sz="3200" i="1" dirty="0">
                <a:solidFill>
                  <a:schemeClr val="bg1">
                    <a:lumMod val="95000"/>
                    <a:lumOff val="5000"/>
                  </a:schemeClr>
                </a:solidFill>
                <a:latin typeface="Cambria" panose="02040503050406030204" pitchFamily="18" charset="0"/>
              </a:rPr>
              <a:t>having escaped the corrupt-</a:t>
            </a:r>
            <a:r>
              <a:rPr lang="en-US" sz="3200" i="1" dirty="0" err="1">
                <a:solidFill>
                  <a:schemeClr val="bg1">
                    <a:lumMod val="95000"/>
                    <a:lumOff val="5000"/>
                  </a:schemeClr>
                </a:solidFill>
                <a:latin typeface="Cambria" panose="02040503050406030204" pitchFamily="18" charset="0"/>
              </a:rPr>
              <a:t>tion</a:t>
            </a:r>
            <a:r>
              <a:rPr lang="en-US" sz="3200" i="1" dirty="0">
                <a:solidFill>
                  <a:schemeClr val="bg1">
                    <a:lumMod val="95000"/>
                    <a:lumOff val="5000"/>
                  </a:schemeClr>
                </a:solidFill>
                <a:latin typeface="Cambria" panose="02040503050406030204" pitchFamily="18" charset="0"/>
              </a:rPr>
              <a:t> that is in the world through lust. </a:t>
            </a:r>
          </a:p>
        </p:txBody>
      </p:sp>
    </p:spTree>
    <p:extLst>
      <p:ext uri="{BB962C8B-B14F-4D97-AF65-F5344CB8AC3E}">
        <p14:creationId xmlns:p14="http://schemas.microsoft.com/office/powerpoint/2010/main" val="3040412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A8C749-27CB-4A46-BC19-3E7558BA1DEC}"/>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01BC04C8-43FF-4A94-908F-915FB45E375B}"/>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008BBDE1-466D-44E5-B12D-AA0B2F555C98}"/>
              </a:ext>
            </a:extLst>
          </p:cNvPr>
          <p:cNvSpPr>
            <a:spLocks noGrp="1"/>
          </p:cNvSpPr>
          <p:nvPr>
            <p:ph type="sldNum" sz="quarter" idx="12"/>
          </p:nvPr>
        </p:nvSpPr>
        <p:spPr/>
        <p:txBody>
          <a:bodyPr/>
          <a:lstStyle/>
          <a:p>
            <a:pPr>
              <a:defRPr/>
            </a:pPr>
            <a:fld id="{FD5A1D72-6791-4B7E-B036-0EB22B4894C2}" type="slidenum">
              <a:rPr lang="en-US" smtClean="0"/>
              <a:pPr>
                <a:defRPr/>
              </a:pPr>
              <a:t>14</a:t>
            </a:fld>
            <a:endParaRPr lang="en-US"/>
          </a:p>
        </p:txBody>
      </p:sp>
      <p:sp>
        <p:nvSpPr>
          <p:cNvPr id="5" name="Rectangle 4">
            <a:extLst>
              <a:ext uri="{FF2B5EF4-FFF2-40B4-BE49-F238E27FC236}">
                <a16:creationId xmlns:a16="http://schemas.microsoft.com/office/drawing/2014/main" xmlns="" id="{EE8F6319-54DE-4A54-AF95-39836004CBAB}"/>
              </a:ext>
            </a:extLst>
          </p:cNvPr>
          <p:cNvSpPr/>
          <p:nvPr/>
        </p:nvSpPr>
        <p:spPr>
          <a:xfrm>
            <a:off x="123825" y="152400"/>
            <a:ext cx="8791575" cy="6494085"/>
          </a:xfrm>
          <a:prstGeom prst="rect">
            <a:avLst/>
          </a:prstGeom>
        </p:spPr>
        <p:txBody>
          <a:bodyPr wrap="square">
            <a:spAutoFit/>
          </a:bodyPr>
          <a:lstStyle/>
          <a:p>
            <a:r>
              <a:rPr lang="en-US" sz="4000" b="1" spc="-300" dirty="0">
                <a:solidFill>
                  <a:schemeClr val="bg1">
                    <a:lumMod val="95000"/>
                    <a:lumOff val="5000"/>
                  </a:schemeClr>
                </a:solidFill>
                <a:latin typeface="Cambria" panose="02040503050406030204" pitchFamily="18" charset="0"/>
              </a:rPr>
              <a:t>CHRIST.IS.REVEALED.IN.HIS.OWN.WORD</a:t>
            </a:r>
          </a:p>
          <a:p>
            <a:r>
              <a:rPr lang="en-US" sz="3200" dirty="0">
                <a:solidFill>
                  <a:schemeClr val="bg1">
                    <a:lumMod val="95000"/>
                    <a:lumOff val="5000"/>
                  </a:schemeClr>
                </a:solidFill>
                <a:latin typeface="Cambria" panose="02040503050406030204" pitchFamily="18" charset="0"/>
              </a:rPr>
              <a:t>	35 We should never pray to change God's mind; we should pray to change our mind. God's mind don't need any changing. It’s right… See, you take the wrong attitude. You're trying to tell God what to do.</a:t>
            </a:r>
          </a:p>
          <a:p>
            <a:r>
              <a:rPr lang="en-US" sz="3200" dirty="0">
                <a:solidFill>
                  <a:schemeClr val="bg1">
                    <a:lumMod val="95000"/>
                    <a:lumOff val="5000"/>
                  </a:schemeClr>
                </a:solidFill>
                <a:latin typeface="Cambria" panose="02040503050406030204" pitchFamily="18" charset="0"/>
              </a:rPr>
              <a:t>	Prayer should be, "</a:t>
            </a:r>
            <a:r>
              <a:rPr lang="en-US" sz="3200" i="1" dirty="0">
                <a:solidFill>
                  <a:schemeClr val="bg1">
                    <a:lumMod val="95000"/>
                    <a:lumOff val="5000"/>
                  </a:schemeClr>
                </a:solidFill>
                <a:latin typeface="Cambria" panose="02040503050406030204" pitchFamily="18" charset="0"/>
              </a:rPr>
              <a:t>Lord, change me to fit Your Word." </a:t>
            </a:r>
            <a:r>
              <a:rPr lang="en-US" sz="3200" dirty="0">
                <a:solidFill>
                  <a:schemeClr val="bg1">
                    <a:lumMod val="95000"/>
                    <a:lumOff val="5000"/>
                  </a:schemeClr>
                </a:solidFill>
                <a:latin typeface="Cambria" panose="02040503050406030204" pitchFamily="18" charset="0"/>
              </a:rPr>
              <a:t>Not, let me change Your mind, You change my mind to Your will. And Your will is written here in the Book. Lord, don't let me go till my mind set just like Your mind. And then I'll believe every Word You wrote.</a:t>
            </a:r>
          </a:p>
          <a:p>
            <a:pPr algn="r"/>
            <a:r>
              <a:rPr lang="en-US" sz="2400" dirty="0">
                <a:solidFill>
                  <a:schemeClr val="bg1">
                    <a:lumMod val="95000"/>
                    <a:lumOff val="5000"/>
                  </a:schemeClr>
                </a:solidFill>
                <a:latin typeface="Cambria" panose="02040503050406030204" pitchFamily="18" charset="0"/>
              </a:rPr>
              <a:t>65-0822</a:t>
            </a:r>
          </a:p>
        </p:txBody>
      </p:sp>
    </p:spTree>
    <p:extLst>
      <p:ext uri="{BB962C8B-B14F-4D97-AF65-F5344CB8AC3E}">
        <p14:creationId xmlns:p14="http://schemas.microsoft.com/office/powerpoint/2010/main" val="531367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15</a:t>
            </a:fld>
            <a:endParaRPr lang="en-US"/>
          </a:p>
        </p:txBody>
      </p:sp>
      <p:sp>
        <p:nvSpPr>
          <p:cNvPr id="5" name="Rectangle 4"/>
          <p:cNvSpPr/>
          <p:nvPr/>
        </p:nvSpPr>
        <p:spPr>
          <a:xfrm>
            <a:off x="228600" y="152400"/>
            <a:ext cx="8686800" cy="6370975"/>
          </a:xfrm>
          <a:prstGeom prst="rect">
            <a:avLst/>
          </a:prstGeom>
        </p:spPr>
        <p:txBody>
          <a:bodyPr wrap="square">
            <a:spAutoFit/>
          </a:bodyPr>
          <a:lstStyle/>
          <a:p>
            <a:r>
              <a:rPr lang="en-US" sz="3600" b="1" dirty="0">
                <a:solidFill>
                  <a:schemeClr val="bg1"/>
                </a:solidFill>
                <a:latin typeface="Cambria" charset="0"/>
                <a:ea typeface="Cambria" charset="0"/>
                <a:cs typeface="Cambria" charset="0"/>
              </a:rPr>
              <a:t>ROMANS </a:t>
            </a:r>
            <a:r>
              <a:rPr lang="en-US" sz="3600" b="1" dirty="0" smtClean="0">
                <a:solidFill>
                  <a:schemeClr val="bg1"/>
                </a:solidFill>
                <a:latin typeface="Cambria" charset="0"/>
                <a:ea typeface="Cambria" charset="0"/>
                <a:cs typeface="Cambria" charset="0"/>
              </a:rPr>
              <a:t>12:1-2</a:t>
            </a:r>
          </a:p>
          <a:p>
            <a:pPr algn="ctr"/>
            <a:r>
              <a:rPr lang="en-US" sz="2800" dirty="0">
                <a:solidFill>
                  <a:schemeClr val="bg1"/>
                </a:solidFill>
                <a:latin typeface="Cambria" charset="0"/>
                <a:ea typeface="Cambria" charset="0"/>
                <a:cs typeface="Cambria" charset="0"/>
              </a:rPr>
              <a:t>	</a:t>
            </a:r>
            <a:r>
              <a:rPr lang="en-US" sz="2400" i="1" dirty="0" smtClean="0">
                <a:solidFill>
                  <a:schemeClr val="bg1"/>
                </a:solidFill>
                <a:latin typeface="Cambria" charset="0"/>
                <a:ea typeface="Cambria" charset="0"/>
                <a:cs typeface="Cambria" charset="0"/>
              </a:rPr>
              <a:t>I </a:t>
            </a:r>
            <a:r>
              <a:rPr lang="en-US" sz="2400" i="1" dirty="0">
                <a:solidFill>
                  <a:schemeClr val="bg1"/>
                </a:solidFill>
                <a:latin typeface="Cambria" charset="0"/>
                <a:ea typeface="Cambria" charset="0"/>
                <a:cs typeface="Cambria" charset="0"/>
              </a:rPr>
              <a:t>beseech you therefore, brethren, by the mercies of God, that ye present your bodies a living sacrifice, holy, acceptable unto God, which is your reasonable service. </a:t>
            </a:r>
            <a:r>
              <a:rPr lang="en-US" sz="2400" i="1" dirty="0" smtClean="0">
                <a:solidFill>
                  <a:schemeClr val="bg1"/>
                </a:solidFill>
                <a:latin typeface="Cambria" charset="0"/>
                <a:ea typeface="Cambria" charset="0"/>
                <a:cs typeface="Cambria" charset="0"/>
              </a:rPr>
              <a:t>2 </a:t>
            </a:r>
            <a:r>
              <a:rPr lang="en-US" sz="2400" i="1" dirty="0">
                <a:solidFill>
                  <a:schemeClr val="bg1"/>
                </a:solidFill>
                <a:latin typeface="Cambria" charset="0"/>
                <a:ea typeface="Cambria" charset="0"/>
                <a:cs typeface="Cambria" charset="0"/>
              </a:rPr>
              <a:t>And be not conformed to this world: but be ye transformed by the renewing of your mind, that ye may prove what is that good, and acceptable, and perfect, will of God. </a:t>
            </a:r>
            <a:endParaRPr lang="en-US" sz="2400" i="1" dirty="0" smtClean="0">
              <a:solidFill>
                <a:schemeClr val="bg1"/>
              </a:solidFill>
              <a:latin typeface="Cambria" charset="0"/>
              <a:ea typeface="Cambria" charset="0"/>
              <a:cs typeface="Cambria" charset="0"/>
            </a:endParaRPr>
          </a:p>
          <a:p>
            <a:endParaRPr lang="en-US" sz="2800" dirty="0">
              <a:solidFill>
                <a:schemeClr val="bg1"/>
              </a:solidFill>
              <a:latin typeface="Cambria" charset="0"/>
              <a:ea typeface="Cambria" charset="0"/>
              <a:cs typeface="Cambria" charset="0"/>
            </a:endParaRPr>
          </a:p>
          <a:p>
            <a:r>
              <a:rPr lang="en-US" sz="2800" b="1" dirty="0" smtClean="0">
                <a:solidFill>
                  <a:schemeClr val="bg1"/>
                </a:solidFill>
                <a:latin typeface="Cambria" charset="0"/>
                <a:ea typeface="Cambria" charset="0"/>
                <a:cs typeface="Cambria" charset="0"/>
              </a:rPr>
              <a:t>A.DECEIVED.CHURCH.BY.THE.WORLD</a:t>
            </a:r>
          </a:p>
          <a:p>
            <a:r>
              <a:rPr lang="en-US" sz="2800" dirty="0">
                <a:solidFill>
                  <a:schemeClr val="bg1"/>
                </a:solidFill>
                <a:latin typeface="Cambria" charset="0"/>
                <a:ea typeface="Cambria" charset="0"/>
                <a:cs typeface="Cambria" charset="0"/>
              </a:rPr>
              <a:t>	</a:t>
            </a:r>
            <a:r>
              <a:rPr lang="en-US" sz="2800" dirty="0" smtClean="0">
                <a:solidFill>
                  <a:schemeClr val="bg1"/>
                </a:solidFill>
                <a:latin typeface="Cambria" charset="0"/>
                <a:ea typeface="Cambria" charset="0"/>
                <a:cs typeface="Cambria" charset="0"/>
              </a:rPr>
              <a:t>2 Lord</a:t>
            </a:r>
            <a:r>
              <a:rPr lang="en-US" sz="2800" dirty="0">
                <a:solidFill>
                  <a:schemeClr val="bg1"/>
                </a:solidFill>
                <a:latin typeface="Cambria" charset="0"/>
                <a:ea typeface="Cambria" charset="0"/>
                <a:cs typeface="Cambria" charset="0"/>
              </a:rPr>
              <a:t>, truly that's why we come on this hot day. Speak to us through Thy living Word, and let the living Word dwell in us and abide in us</a:t>
            </a:r>
            <a:r>
              <a:rPr lang="en-US" sz="2800" b="1" dirty="0">
                <a:solidFill>
                  <a:schemeClr val="bg1"/>
                </a:solidFill>
                <a:latin typeface="Cambria" charset="0"/>
                <a:ea typeface="Cambria" charset="0"/>
                <a:cs typeface="Cambria" charset="0"/>
              </a:rPr>
              <a:t>, that we might be shaped and formed, not to the world, but be transformed by the renewing of our spirit into the form of the Son of </a:t>
            </a:r>
            <a:r>
              <a:rPr lang="en-US" sz="2800" b="1" dirty="0" smtClean="0">
                <a:solidFill>
                  <a:schemeClr val="bg1"/>
                </a:solidFill>
                <a:latin typeface="Cambria" charset="0"/>
                <a:ea typeface="Cambria" charset="0"/>
                <a:cs typeface="Cambria" charset="0"/>
              </a:rPr>
              <a:t>God.		</a:t>
            </a:r>
            <a:r>
              <a:rPr lang="en-US" sz="2800" dirty="0">
                <a:solidFill>
                  <a:schemeClr val="bg1"/>
                </a:solidFill>
                <a:latin typeface="Cambria" charset="0"/>
                <a:ea typeface="Cambria" charset="0"/>
                <a:cs typeface="Cambria" charset="0"/>
              </a:rPr>
              <a:t>	 </a:t>
            </a:r>
            <a:r>
              <a:rPr lang="en-US" sz="2800" dirty="0" smtClean="0">
                <a:solidFill>
                  <a:schemeClr val="bg1"/>
                </a:solidFill>
                <a:latin typeface="Cambria" charset="0"/>
                <a:ea typeface="Cambria" charset="0"/>
                <a:cs typeface="Cambria" charset="0"/>
              </a:rPr>
              <a:t>    59-0628</a:t>
            </a:r>
            <a:endParaRPr lang="en-US" sz="28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20918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16</a:t>
            </a:fld>
            <a:endParaRPr lang="en-US"/>
          </a:p>
        </p:txBody>
      </p:sp>
      <p:sp>
        <p:nvSpPr>
          <p:cNvPr id="5" name="Rectangle 4"/>
          <p:cNvSpPr/>
          <p:nvPr/>
        </p:nvSpPr>
        <p:spPr>
          <a:xfrm>
            <a:off x="381000" y="304800"/>
            <a:ext cx="8534400" cy="5016758"/>
          </a:xfrm>
          <a:prstGeom prst="rect">
            <a:avLst/>
          </a:prstGeom>
        </p:spPr>
        <p:txBody>
          <a:bodyPr wrap="square">
            <a:spAutoFit/>
          </a:bodyPr>
          <a:lstStyle/>
          <a:p>
            <a:r>
              <a:rPr lang="en-US" sz="3600" b="1" dirty="0" smtClean="0">
                <a:solidFill>
                  <a:schemeClr val="bg1"/>
                </a:solidFill>
              </a:rPr>
              <a:t>U.S. Home Equity Is Back, So Why Aren't More People Borrowing?</a:t>
            </a:r>
            <a:endParaRPr lang="en-US" sz="3600" b="1" dirty="0">
              <a:solidFill>
                <a:schemeClr val="bg1"/>
              </a:solidFill>
            </a:endParaRPr>
          </a:p>
          <a:p>
            <a:r>
              <a:rPr lang="en-US" dirty="0">
                <a:solidFill>
                  <a:schemeClr val="bg1"/>
                </a:solidFill>
              </a:rPr>
              <a:t>Christopher S. </a:t>
            </a:r>
            <a:r>
              <a:rPr lang="en-US" dirty="0" err="1">
                <a:solidFill>
                  <a:schemeClr val="bg1"/>
                </a:solidFill>
              </a:rPr>
              <a:t>Rugaber</a:t>
            </a:r>
            <a:r>
              <a:rPr lang="en-US" dirty="0">
                <a:solidFill>
                  <a:schemeClr val="bg1"/>
                </a:solidFill>
              </a:rPr>
              <a:t>, The Associated </a:t>
            </a:r>
            <a:r>
              <a:rPr lang="en-US" dirty="0" smtClean="0">
                <a:solidFill>
                  <a:schemeClr val="bg1"/>
                </a:solidFill>
              </a:rPr>
              <a:t>Press 2017</a:t>
            </a:r>
            <a:endParaRPr lang="en-US" dirty="0">
              <a:solidFill>
                <a:schemeClr val="bg1"/>
              </a:solidFill>
            </a:endParaRPr>
          </a:p>
          <a:p>
            <a:r>
              <a:rPr lang="en-US" sz="3200" dirty="0" smtClean="0">
                <a:solidFill>
                  <a:srgbClr val="333333"/>
                </a:solidFill>
                <a:latin typeface="arial" charset="0"/>
              </a:rPr>
              <a:t>	Americans </a:t>
            </a:r>
            <a:r>
              <a:rPr lang="en-US" sz="3200" dirty="0">
                <a:solidFill>
                  <a:srgbClr val="333333"/>
                </a:solidFill>
                <a:latin typeface="arial" charset="0"/>
              </a:rPr>
              <a:t>have long borrowed against the ownership stakes in their homes to buy cars, build decks and renovate houses. That borrowing helped accelerate consumer spending, the U.S. economy's primary fuel — until the housing bust struck a decade ago and shrank home prices.</a:t>
            </a:r>
            <a:endParaRPr lang="en-US" sz="3200" dirty="0"/>
          </a:p>
        </p:txBody>
      </p:sp>
    </p:spTree>
    <p:extLst>
      <p:ext uri="{BB962C8B-B14F-4D97-AF65-F5344CB8AC3E}">
        <p14:creationId xmlns:p14="http://schemas.microsoft.com/office/powerpoint/2010/main" val="290655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57200" y="363915"/>
            <a:ext cx="8153400" cy="1200329"/>
          </a:xfrm>
          <a:prstGeom prst="rect">
            <a:avLst/>
          </a:prstGeom>
          <a:noFill/>
          <a:ln w="9525">
            <a:noFill/>
            <a:miter lim="800000"/>
            <a:headEnd/>
            <a:tailEnd/>
          </a:ln>
          <a:effectLst/>
        </p:spPr>
        <p:txBody>
          <a:bodyPr wrap="square">
            <a:spAutoFit/>
          </a:bodyPr>
          <a:lstStyle/>
          <a:p>
            <a:pPr marL="342900" indent="-342900" algn="ctr" eaLnBrk="0" hangingPunct="0">
              <a:defRPr/>
            </a:pPr>
            <a:endParaRPr lang="en-US" sz="2400" dirty="0"/>
          </a:p>
          <a:p>
            <a:pPr marL="342900" indent="-342900" eaLnBrk="0" hangingPunct="0">
              <a:defRPr/>
            </a:pPr>
            <a:r>
              <a:rPr lang="en-US" sz="4800" b="1" dirty="0" smtClean="0"/>
              <a:t>Debt Consolidation</a:t>
            </a:r>
            <a:endParaRPr lang="en-US" sz="4800" b="1" dirty="0"/>
          </a:p>
        </p:txBody>
      </p:sp>
      <p:sp>
        <p:nvSpPr>
          <p:cNvPr id="2" name="Date Placeholder 1">
            <a:extLst>
              <a:ext uri="{FF2B5EF4-FFF2-40B4-BE49-F238E27FC236}">
                <a16:creationId xmlns:a16="http://schemas.microsoft.com/office/drawing/2014/main" xmlns="" id="{3B87555E-3E37-49E4-8641-E9622C5BA623}"/>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9B9158A6-BA81-4F77-8A72-AE6299F1380C}"/>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F7536AA7-5ED5-4B30-96D5-91B4E800C971}"/>
              </a:ext>
            </a:extLst>
          </p:cNvPr>
          <p:cNvSpPr>
            <a:spLocks noGrp="1"/>
          </p:cNvSpPr>
          <p:nvPr>
            <p:ph type="sldNum" sz="quarter" idx="12"/>
          </p:nvPr>
        </p:nvSpPr>
        <p:spPr/>
        <p:txBody>
          <a:bodyPr/>
          <a:lstStyle/>
          <a:p>
            <a:pPr>
              <a:defRPr/>
            </a:pPr>
            <a:fld id="{FD5A1D72-6791-4B7E-B036-0EB22B4894C2}" type="slidenum">
              <a:rPr lang="en-US" smtClean="0"/>
              <a:pPr>
                <a:defRPr/>
              </a:pPr>
              <a:t>17</a:t>
            </a:fld>
            <a:endParaRPr lang="en-US"/>
          </a:p>
        </p:txBody>
      </p:sp>
      <p:sp>
        <p:nvSpPr>
          <p:cNvPr id="5" name="TextBox 4"/>
          <p:cNvSpPr txBox="1"/>
          <p:nvPr/>
        </p:nvSpPr>
        <p:spPr>
          <a:xfrm>
            <a:off x="1143000" y="1981200"/>
            <a:ext cx="6702476" cy="2308324"/>
          </a:xfrm>
          <a:prstGeom prst="rect">
            <a:avLst/>
          </a:prstGeom>
          <a:noFill/>
        </p:spPr>
        <p:txBody>
          <a:bodyPr wrap="none" rtlCol="0">
            <a:spAutoFit/>
          </a:bodyPr>
          <a:lstStyle/>
          <a:p>
            <a:r>
              <a:rPr lang="en-US" sz="3600" dirty="0" smtClean="0"/>
              <a:t>House value: 		$150,000</a:t>
            </a:r>
          </a:p>
          <a:p>
            <a:r>
              <a:rPr lang="en-US" sz="3600" dirty="0" smtClean="0"/>
              <a:t>Mortgage Balance:	$80,000</a:t>
            </a:r>
          </a:p>
          <a:p>
            <a:r>
              <a:rPr lang="en-US" sz="3600" dirty="0" smtClean="0"/>
              <a:t>Equity:				$70,000</a:t>
            </a:r>
          </a:p>
          <a:p>
            <a:r>
              <a:rPr lang="en-US" sz="3600" dirty="0" smtClean="0"/>
              <a:t>	80%			</a:t>
            </a:r>
            <a:r>
              <a:rPr lang="en-US" sz="3600" dirty="0" smtClean="0">
                <a:solidFill>
                  <a:srgbClr val="FF0000"/>
                </a:solidFill>
              </a:rPr>
              <a:t>$56,000</a:t>
            </a:r>
            <a:endParaRPr lang="en-US" sz="3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D14BF0-C241-4B2F-87DE-7ABE5B446D9E}"/>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F89C02F6-2503-406C-97F1-9980C389ECFE}"/>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AD8A66A0-4538-4BEB-89D0-08F893F060D3}"/>
              </a:ext>
            </a:extLst>
          </p:cNvPr>
          <p:cNvSpPr>
            <a:spLocks noGrp="1"/>
          </p:cNvSpPr>
          <p:nvPr>
            <p:ph type="sldNum" sz="quarter" idx="12"/>
          </p:nvPr>
        </p:nvSpPr>
        <p:spPr/>
        <p:txBody>
          <a:bodyPr/>
          <a:lstStyle/>
          <a:p>
            <a:pPr>
              <a:defRPr/>
            </a:pPr>
            <a:fld id="{FD5A1D72-6791-4B7E-B036-0EB22B4894C2}" type="slidenum">
              <a:rPr lang="en-US" smtClean="0"/>
              <a:pPr>
                <a:defRPr/>
              </a:pPr>
              <a:t>18</a:t>
            </a:fld>
            <a:endParaRPr lang="en-US"/>
          </a:p>
        </p:txBody>
      </p:sp>
      <p:sp>
        <p:nvSpPr>
          <p:cNvPr id="5" name="Rectangle 4">
            <a:extLst>
              <a:ext uri="{FF2B5EF4-FFF2-40B4-BE49-F238E27FC236}">
                <a16:creationId xmlns:a16="http://schemas.microsoft.com/office/drawing/2014/main" xmlns="" id="{721D3E03-3C26-48C2-B714-EEC0DF81D02A}"/>
              </a:ext>
            </a:extLst>
          </p:cNvPr>
          <p:cNvSpPr/>
          <p:nvPr/>
        </p:nvSpPr>
        <p:spPr>
          <a:xfrm>
            <a:off x="381000" y="270285"/>
            <a:ext cx="8484054" cy="6124754"/>
          </a:xfrm>
          <a:prstGeom prst="rect">
            <a:avLst/>
          </a:prstGeom>
        </p:spPr>
        <p:txBody>
          <a:bodyPr wrap="square">
            <a:spAutoFit/>
          </a:bodyPr>
          <a:lstStyle/>
          <a:p>
            <a:r>
              <a:rPr lang="en-US" sz="4000" b="1" dirty="0">
                <a:solidFill>
                  <a:schemeClr val="bg1">
                    <a:lumMod val="95000"/>
                    <a:lumOff val="5000"/>
                  </a:schemeClr>
                </a:solidFill>
                <a:latin typeface="Cambria" panose="02040503050406030204" pitchFamily="18" charset="0"/>
              </a:rPr>
              <a:t>THE.JUNCTION.OF.TIME</a:t>
            </a:r>
          </a:p>
          <a:p>
            <a:r>
              <a:rPr lang="en-US" sz="3200" dirty="0">
                <a:solidFill>
                  <a:schemeClr val="bg1">
                    <a:lumMod val="95000"/>
                    <a:lumOff val="5000"/>
                  </a:schemeClr>
                </a:solidFill>
                <a:latin typeface="Cambria" panose="02040503050406030204" pitchFamily="18" charset="0"/>
              </a:rPr>
              <a:t>	21 The unsearchable </a:t>
            </a:r>
            <a:r>
              <a:rPr lang="en-US" sz="3200" b="1" dirty="0">
                <a:solidFill>
                  <a:schemeClr val="bg1">
                    <a:lumMod val="95000"/>
                    <a:lumOff val="5000"/>
                  </a:schemeClr>
                </a:solidFill>
                <a:latin typeface="Cambria" panose="02040503050406030204" pitchFamily="18" charset="0"/>
              </a:rPr>
              <a:t>thinking of man </a:t>
            </a:r>
            <a:r>
              <a:rPr lang="en-US" sz="3200" dirty="0">
                <a:solidFill>
                  <a:schemeClr val="bg1">
                    <a:lumMod val="95000"/>
                    <a:lumOff val="5000"/>
                  </a:schemeClr>
                </a:solidFill>
                <a:latin typeface="Cambria" panose="02040503050406030204" pitchFamily="18" charset="0"/>
              </a:rPr>
              <a:t>can never comprehend the miraculous</a:t>
            </a:r>
            <a:r>
              <a:rPr lang="en-US" sz="3200" b="1" dirty="0">
                <a:solidFill>
                  <a:schemeClr val="bg1">
                    <a:lumMod val="95000"/>
                    <a:lumOff val="5000"/>
                  </a:schemeClr>
                </a:solidFill>
                <a:latin typeface="Cambria" panose="02040503050406030204" pitchFamily="18" charset="0"/>
              </a:rPr>
              <a:t>. You have to come in contact with omnipotence. </a:t>
            </a:r>
            <a:r>
              <a:rPr lang="en-US" sz="3200" dirty="0">
                <a:solidFill>
                  <a:schemeClr val="bg1">
                    <a:lumMod val="95000"/>
                    <a:lumOff val="5000"/>
                  </a:schemeClr>
                </a:solidFill>
                <a:latin typeface="Cambria" panose="02040503050406030204" pitchFamily="18" charset="0"/>
              </a:rPr>
              <a:t>Then when you do that, you're in contact with the supernatural. </a:t>
            </a:r>
            <a:r>
              <a:rPr lang="en-US" sz="3200" b="1" dirty="0">
                <a:solidFill>
                  <a:schemeClr val="bg1">
                    <a:lumMod val="95000"/>
                    <a:lumOff val="5000"/>
                  </a:schemeClr>
                </a:solidFill>
                <a:latin typeface="Cambria" panose="02040503050406030204" pitchFamily="18" charset="0"/>
              </a:rPr>
              <a:t>Your life change, your thinking's change, your mind change, you're made different. Your sickness is finished. God's great power moves in.</a:t>
            </a:r>
          </a:p>
          <a:p>
            <a:r>
              <a:rPr lang="en-US" sz="3200" dirty="0">
                <a:solidFill>
                  <a:schemeClr val="bg1">
                    <a:lumMod val="95000"/>
                    <a:lumOff val="5000"/>
                  </a:schemeClr>
                </a:solidFill>
                <a:latin typeface="Cambria" panose="02040503050406030204" pitchFamily="18" charset="0"/>
              </a:rPr>
              <a:t>	Moses at the bush. He saw and heard the omnipotent, and he seen the miraculous. God wasn't satisfied with giving Moses just a</a:t>
            </a:r>
            <a:endParaRPr lang="en-US" sz="2800" dirty="0">
              <a:solidFill>
                <a:schemeClr val="bg1">
                  <a:lumMod val="95000"/>
                  <a:lumOff val="5000"/>
                </a:schemeClr>
              </a:solidFill>
              <a:latin typeface="Cambria" panose="02040503050406030204" pitchFamily="18" charset="0"/>
            </a:endParaRPr>
          </a:p>
        </p:txBody>
      </p:sp>
    </p:spTree>
    <p:extLst>
      <p:ext uri="{BB962C8B-B14F-4D97-AF65-F5344CB8AC3E}">
        <p14:creationId xmlns:p14="http://schemas.microsoft.com/office/powerpoint/2010/main" val="363396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4BB8DC-7013-453B-A33B-1A4C15F99AE8}"/>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C5CB66BB-0931-4A02-8A3B-3C2CA71BF5B1}"/>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B3FB9120-4414-43E8-A208-533AE7D8CE9D}"/>
              </a:ext>
            </a:extLst>
          </p:cNvPr>
          <p:cNvSpPr>
            <a:spLocks noGrp="1"/>
          </p:cNvSpPr>
          <p:nvPr>
            <p:ph type="sldNum" sz="quarter" idx="12"/>
          </p:nvPr>
        </p:nvSpPr>
        <p:spPr/>
        <p:txBody>
          <a:bodyPr/>
          <a:lstStyle/>
          <a:p>
            <a:pPr>
              <a:defRPr/>
            </a:pPr>
            <a:fld id="{FD5A1D72-6791-4B7E-B036-0EB22B4894C2}" type="slidenum">
              <a:rPr lang="en-US" smtClean="0"/>
              <a:pPr>
                <a:defRPr/>
              </a:pPr>
              <a:t>19</a:t>
            </a:fld>
            <a:endParaRPr lang="en-US"/>
          </a:p>
        </p:txBody>
      </p:sp>
      <p:sp>
        <p:nvSpPr>
          <p:cNvPr id="5" name="Rectangle 4">
            <a:extLst>
              <a:ext uri="{FF2B5EF4-FFF2-40B4-BE49-F238E27FC236}">
                <a16:creationId xmlns:a16="http://schemas.microsoft.com/office/drawing/2014/main" xmlns="" id="{7ACCFA86-75EE-402B-BC1A-68B16AAB6A7D}"/>
              </a:ext>
            </a:extLst>
          </p:cNvPr>
          <p:cNvSpPr/>
          <p:nvPr/>
        </p:nvSpPr>
        <p:spPr>
          <a:xfrm>
            <a:off x="304800" y="270286"/>
            <a:ext cx="8610600" cy="5940088"/>
          </a:xfrm>
          <a:prstGeom prst="rect">
            <a:avLst/>
          </a:prstGeom>
        </p:spPr>
        <p:txBody>
          <a:bodyPr wrap="square">
            <a:spAutoFit/>
          </a:bodyPr>
          <a:lstStyle/>
          <a:p>
            <a:r>
              <a:rPr lang="en-US" sz="3200" dirty="0">
                <a:solidFill>
                  <a:schemeClr val="bg1">
                    <a:lumMod val="95000"/>
                    <a:lumOff val="5000"/>
                  </a:schemeClr>
                </a:solidFill>
                <a:latin typeface="Cambria" panose="02040503050406030204" pitchFamily="18" charset="0"/>
              </a:rPr>
              <a:t> message to go down and preach along to the Egyptians and to preach to the Israelites. </a:t>
            </a:r>
            <a:r>
              <a:rPr lang="en-US" sz="3200" b="1" dirty="0">
                <a:solidFill>
                  <a:schemeClr val="bg1">
                    <a:lumMod val="95000"/>
                    <a:lumOff val="5000"/>
                  </a:schemeClr>
                </a:solidFill>
                <a:latin typeface="Cambria" panose="02040503050406030204" pitchFamily="18" charset="0"/>
              </a:rPr>
              <a:t>God the omnipotent and miraculous God wasn't God if He just reveal it to one man. </a:t>
            </a:r>
            <a:r>
              <a:rPr lang="en-US" sz="3200" dirty="0">
                <a:solidFill>
                  <a:schemeClr val="bg1">
                    <a:lumMod val="95000"/>
                    <a:lumOff val="5000"/>
                  </a:schemeClr>
                </a:solidFill>
                <a:latin typeface="Cambria" panose="02040503050406030204" pitchFamily="18" charset="0"/>
              </a:rPr>
              <a:t>But He said, "</a:t>
            </a:r>
            <a:r>
              <a:rPr lang="en-US" sz="3200" i="1" dirty="0">
                <a:solidFill>
                  <a:schemeClr val="bg1">
                    <a:lumMod val="95000"/>
                    <a:lumOff val="5000"/>
                  </a:schemeClr>
                </a:solidFill>
                <a:latin typeface="Cambria" panose="02040503050406030204" pitchFamily="18" charset="0"/>
              </a:rPr>
              <a:t>Take these signs and show them down there; I'll be with you."</a:t>
            </a:r>
          </a:p>
          <a:p>
            <a:r>
              <a:rPr lang="en-US" sz="3200" dirty="0">
                <a:solidFill>
                  <a:schemeClr val="bg1">
                    <a:lumMod val="95000"/>
                    <a:lumOff val="5000"/>
                  </a:schemeClr>
                </a:solidFill>
                <a:latin typeface="Cambria" panose="02040503050406030204" pitchFamily="18" charset="0"/>
              </a:rPr>
              <a:t>	</a:t>
            </a:r>
            <a:r>
              <a:rPr lang="en-US" sz="3200" b="1" dirty="0">
                <a:solidFill>
                  <a:schemeClr val="bg1">
                    <a:lumMod val="95000"/>
                    <a:lumOff val="5000"/>
                  </a:schemeClr>
                </a:solidFill>
                <a:latin typeface="Cambria" panose="02040503050406030204" pitchFamily="18" charset="0"/>
              </a:rPr>
              <a:t>Change, the junction had come, time for something to take place. </a:t>
            </a:r>
            <a:r>
              <a:rPr lang="en-US" sz="3200" dirty="0">
                <a:solidFill>
                  <a:schemeClr val="bg1">
                    <a:lumMod val="95000"/>
                    <a:lumOff val="5000"/>
                  </a:schemeClr>
                </a:solidFill>
                <a:latin typeface="Cambria" panose="02040503050406030204" pitchFamily="18" charset="0"/>
              </a:rPr>
              <a:t>But before that thing takes place, God gives His warning. </a:t>
            </a:r>
            <a:r>
              <a:rPr lang="en-US" sz="3200" i="1" dirty="0">
                <a:solidFill>
                  <a:schemeClr val="bg1">
                    <a:lumMod val="95000"/>
                    <a:lumOff val="5000"/>
                  </a:schemeClr>
                </a:solidFill>
                <a:latin typeface="Cambria" panose="02040503050406030204" pitchFamily="18" charset="0"/>
              </a:rPr>
              <a:t>"I'm still Jehovah. I still live. And I'm omnipotent. I'm the miraculous God.“</a:t>
            </a:r>
          </a:p>
          <a:p>
            <a:pPr algn="r"/>
            <a:r>
              <a:rPr lang="en-US" sz="2800" dirty="0">
                <a:solidFill>
                  <a:schemeClr val="bg1">
                    <a:lumMod val="95000"/>
                    <a:lumOff val="5000"/>
                  </a:schemeClr>
                </a:solidFill>
                <a:latin typeface="Cambria" panose="02040503050406030204" pitchFamily="18" charset="0"/>
              </a:rPr>
              <a:t>56-0115</a:t>
            </a:r>
          </a:p>
        </p:txBody>
      </p:sp>
    </p:spTree>
    <p:extLst>
      <p:ext uri="{BB962C8B-B14F-4D97-AF65-F5344CB8AC3E}">
        <p14:creationId xmlns:p14="http://schemas.microsoft.com/office/powerpoint/2010/main" val="1128828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292E00C6-05FA-4B41-876E-E716ACF82D2D}"/>
              </a:ext>
            </a:extLst>
          </p:cNvPr>
          <p:cNvSpPr>
            <a:spLocks noGrp="1"/>
          </p:cNvSpPr>
          <p:nvPr>
            <p:ph type="dt" sz="half" idx="10"/>
          </p:nvPr>
        </p:nvSpPr>
        <p:spPr/>
        <p:txBody>
          <a:bodyPr/>
          <a:lstStyle/>
          <a:p>
            <a:pPr>
              <a:defRPr/>
            </a:pPr>
            <a:r>
              <a:rPr lang="en-US" smtClean="0"/>
              <a:t>2-07-02018</a:t>
            </a:r>
            <a:endParaRPr lang="en-US"/>
          </a:p>
        </p:txBody>
      </p:sp>
      <p:sp>
        <p:nvSpPr>
          <p:cNvPr id="5" name="Footer Placeholder 4">
            <a:extLst>
              <a:ext uri="{FF2B5EF4-FFF2-40B4-BE49-F238E27FC236}">
                <a16:creationId xmlns:a16="http://schemas.microsoft.com/office/drawing/2014/main" xmlns="" id="{B87DEA8A-F0FA-FE4F-94E1-D3768F206C53}"/>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1108C1A7-5225-794B-8EBC-71AE7D7B6759}"/>
              </a:ext>
            </a:extLst>
          </p:cNvPr>
          <p:cNvSpPr>
            <a:spLocks noGrp="1"/>
          </p:cNvSpPr>
          <p:nvPr>
            <p:ph type="sldNum" sz="quarter" idx="12"/>
          </p:nvPr>
        </p:nvSpPr>
        <p:spPr/>
        <p:txBody>
          <a:bodyPr/>
          <a:lstStyle/>
          <a:p>
            <a:pPr>
              <a:defRPr/>
            </a:pPr>
            <a:fld id="{2E801C49-B751-46EA-A9D1-5B674F6AA99F}" type="slidenum">
              <a:rPr lang="en-US" smtClean="0"/>
              <a:pPr>
                <a:defRPr/>
              </a:pPr>
              <a:t>2</a:t>
            </a:fld>
            <a:endParaRPr lang="en-US"/>
          </a:p>
        </p:txBody>
      </p:sp>
      <p:pic>
        <p:nvPicPr>
          <p:cNvPr id="7" name="Picture 6">
            <a:extLst>
              <a:ext uri="{FF2B5EF4-FFF2-40B4-BE49-F238E27FC236}">
                <a16:creationId xmlns:a16="http://schemas.microsoft.com/office/drawing/2014/main" xmlns="" id="{41E80075-A19E-404D-9BC7-2073B430F621}"/>
              </a:ext>
            </a:extLst>
          </p:cNvPr>
          <p:cNvPicPr>
            <a:picLocks noChangeAspect="1"/>
          </p:cNvPicPr>
          <p:nvPr/>
        </p:nvPicPr>
        <p:blipFill>
          <a:blip r:embed="rId3"/>
          <a:stretch>
            <a:fillRect/>
          </a:stretch>
        </p:blipFill>
        <p:spPr>
          <a:xfrm>
            <a:off x="0" y="1038698"/>
            <a:ext cx="9144000" cy="5142833"/>
          </a:xfrm>
          <a:prstGeom prst="rect">
            <a:avLst/>
          </a:prstGeom>
        </p:spPr>
      </p:pic>
      <p:sp>
        <p:nvSpPr>
          <p:cNvPr id="8" name="Rectangle 7">
            <a:extLst>
              <a:ext uri="{FF2B5EF4-FFF2-40B4-BE49-F238E27FC236}">
                <a16:creationId xmlns:a16="http://schemas.microsoft.com/office/drawing/2014/main" xmlns="" id="{9C24193E-5E9E-8348-8021-CADCA7D894D5}"/>
              </a:ext>
            </a:extLst>
          </p:cNvPr>
          <p:cNvSpPr/>
          <p:nvPr/>
        </p:nvSpPr>
        <p:spPr>
          <a:xfrm>
            <a:off x="266700" y="4274527"/>
            <a:ext cx="8610600" cy="1569660"/>
          </a:xfrm>
          <a:prstGeom prst="rect">
            <a:avLst/>
          </a:prstGeom>
          <a:solidFill>
            <a:schemeClr val="bg1">
              <a:alpha val="71000"/>
            </a:schemeClr>
          </a:solidFill>
        </p:spPr>
        <p:txBody>
          <a:bodyPr wrap="square">
            <a:spAutoFit/>
          </a:bodyPr>
          <a:lstStyle/>
          <a:p>
            <a:r>
              <a:rPr lang="en-US" sz="3200" smtClean="0">
                <a:latin typeface="Cambria" charset="0"/>
                <a:ea typeface="Cambria" charset="0"/>
                <a:cs typeface="Cambria" charset="0"/>
              </a:rPr>
              <a:t>	“If </a:t>
            </a:r>
            <a:r>
              <a:rPr lang="en-US" sz="3200" dirty="0">
                <a:latin typeface="Cambria" charset="0"/>
                <a:ea typeface="Cambria" charset="0"/>
                <a:cs typeface="Cambria" charset="0"/>
              </a:rPr>
              <a:t>confirmed, Saudi Arabia's move would be the first public recognition of its warming ties with Israel and would be huge blow to </a:t>
            </a:r>
            <a:r>
              <a:rPr lang="en-US" sz="3200">
                <a:latin typeface="Cambria" charset="0"/>
                <a:ea typeface="Cambria" charset="0"/>
                <a:cs typeface="Cambria" charset="0"/>
              </a:rPr>
              <a:t>El </a:t>
            </a:r>
            <a:r>
              <a:rPr lang="en-US" sz="3200" smtClean="0">
                <a:latin typeface="Cambria" charset="0"/>
                <a:ea typeface="Cambria" charset="0"/>
                <a:cs typeface="Cambria" charset="0"/>
              </a:rPr>
              <a:t>Al.”</a:t>
            </a:r>
            <a:endParaRPr lang="en-US" sz="3200" b="0" i="0" dirty="0">
              <a:effectLst/>
              <a:latin typeface="Cambria" charset="0"/>
              <a:ea typeface="Cambria" charset="0"/>
              <a:cs typeface="Cambria" charset="0"/>
            </a:endParaRPr>
          </a:p>
        </p:txBody>
      </p:sp>
      <p:sp>
        <p:nvSpPr>
          <p:cNvPr id="2" name="Rectangle 1"/>
          <p:cNvSpPr/>
          <p:nvPr/>
        </p:nvSpPr>
        <p:spPr>
          <a:xfrm>
            <a:off x="0" y="0"/>
            <a:ext cx="9144000" cy="1077218"/>
          </a:xfrm>
          <a:prstGeom prst="rect">
            <a:avLst/>
          </a:prstGeom>
          <a:solidFill>
            <a:schemeClr val="bg1"/>
          </a:solidFill>
        </p:spPr>
        <p:txBody>
          <a:bodyPr wrap="square">
            <a:spAutoFit/>
          </a:bodyPr>
          <a:lstStyle/>
          <a:p>
            <a:r>
              <a:rPr lang="en-US" sz="3200" b="1">
                <a:latin typeface="Cambria" charset="0"/>
                <a:ea typeface="Cambria" charset="0"/>
                <a:cs typeface="Cambria" charset="0"/>
              </a:rPr>
              <a:t>Saudi Arabia Denies Israeli Report of Historic Approval of Flights to Israel Using Its Airspace</a:t>
            </a:r>
            <a:endParaRPr lang="en-US" sz="3200" b="1" dirty="0">
              <a:latin typeface="Cambria" charset="0"/>
              <a:ea typeface="Cambria" charset="0"/>
              <a:cs typeface="Cambria" charset="0"/>
            </a:endParaRPr>
          </a:p>
        </p:txBody>
      </p:sp>
    </p:spTree>
    <p:extLst>
      <p:ext uri="{BB962C8B-B14F-4D97-AF65-F5344CB8AC3E}">
        <p14:creationId xmlns:p14="http://schemas.microsoft.com/office/powerpoint/2010/main" val="2901201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BB8A9C-93BF-466D-A0FA-6AA520A3D976}"/>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1837CFFB-0F79-41E9-BA99-38B926C8961E}"/>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0E7947AD-B01C-4E08-882E-0461E5B7C181}"/>
              </a:ext>
            </a:extLst>
          </p:cNvPr>
          <p:cNvSpPr>
            <a:spLocks noGrp="1"/>
          </p:cNvSpPr>
          <p:nvPr>
            <p:ph type="sldNum" sz="quarter" idx="12"/>
          </p:nvPr>
        </p:nvSpPr>
        <p:spPr/>
        <p:txBody>
          <a:bodyPr/>
          <a:lstStyle/>
          <a:p>
            <a:pPr>
              <a:defRPr/>
            </a:pPr>
            <a:fld id="{FD5A1D72-6791-4B7E-B036-0EB22B4894C2}" type="slidenum">
              <a:rPr lang="en-US" smtClean="0"/>
              <a:pPr>
                <a:defRPr/>
              </a:pPr>
              <a:t>20</a:t>
            </a:fld>
            <a:endParaRPr lang="en-US"/>
          </a:p>
        </p:txBody>
      </p:sp>
      <p:sp>
        <p:nvSpPr>
          <p:cNvPr id="5" name="Rectangle 4">
            <a:extLst>
              <a:ext uri="{FF2B5EF4-FFF2-40B4-BE49-F238E27FC236}">
                <a16:creationId xmlns:a16="http://schemas.microsoft.com/office/drawing/2014/main" xmlns="" id="{8E0606FC-55CA-4DFD-9822-ED0B30A88040}"/>
              </a:ext>
            </a:extLst>
          </p:cNvPr>
          <p:cNvSpPr/>
          <p:nvPr/>
        </p:nvSpPr>
        <p:spPr>
          <a:xfrm>
            <a:off x="304800" y="228600"/>
            <a:ext cx="8534400" cy="5632311"/>
          </a:xfrm>
          <a:prstGeom prst="rect">
            <a:avLst/>
          </a:prstGeom>
        </p:spPr>
        <p:txBody>
          <a:bodyPr wrap="square">
            <a:spAutoFit/>
          </a:bodyPr>
          <a:lstStyle/>
          <a:p>
            <a:r>
              <a:rPr lang="en-US" sz="4000" b="1" dirty="0">
                <a:solidFill>
                  <a:schemeClr val="bg1">
                    <a:lumMod val="95000"/>
                    <a:lumOff val="5000"/>
                  </a:schemeClr>
                </a:solidFill>
                <a:latin typeface="Cambria" panose="02040503050406030204" pitchFamily="18" charset="0"/>
              </a:rPr>
              <a:t>THE.JUNCTION.TIME</a:t>
            </a:r>
          </a:p>
          <a:p>
            <a:r>
              <a:rPr lang="en-US" sz="3200" dirty="0">
                <a:solidFill>
                  <a:schemeClr val="bg1">
                    <a:lumMod val="95000"/>
                    <a:lumOff val="5000"/>
                  </a:schemeClr>
                </a:solidFill>
                <a:latin typeface="Cambria" panose="02040503050406030204" pitchFamily="18" charset="0"/>
              </a:rPr>
              <a:t>	78 There come a time where there had to be a junction in Israel, when Ahab married Jezebel, the little painted up flapper, and turned all of God into an idolatry. Just about the same thing that's done today.</a:t>
            </a:r>
          </a:p>
          <a:p>
            <a:r>
              <a:rPr lang="en-US" sz="3200" dirty="0">
                <a:solidFill>
                  <a:schemeClr val="bg1">
                    <a:lumMod val="95000"/>
                    <a:lumOff val="5000"/>
                  </a:schemeClr>
                </a:solidFill>
                <a:latin typeface="Cambria" panose="02040503050406030204" pitchFamily="18" charset="0"/>
              </a:rPr>
              <a:t>	When spiritual people has got so formal till they got the church to nothing but a lodge.. You know that's true… Join the lodge, change your paper. You pack it from the Methodist to the Baptist to the Presbyterian…</a:t>
            </a:r>
            <a:endParaRPr lang="en-US" sz="2400" dirty="0">
              <a:solidFill>
                <a:schemeClr val="bg1">
                  <a:lumMod val="95000"/>
                  <a:lumOff val="5000"/>
                </a:schemeClr>
              </a:solidFill>
              <a:latin typeface="Cambria" panose="02040503050406030204" pitchFamily="18" charset="0"/>
            </a:endParaRPr>
          </a:p>
        </p:txBody>
      </p:sp>
    </p:spTree>
    <p:extLst>
      <p:ext uri="{BB962C8B-B14F-4D97-AF65-F5344CB8AC3E}">
        <p14:creationId xmlns:p14="http://schemas.microsoft.com/office/powerpoint/2010/main" val="2417109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48AF4E-3B03-458E-BD89-01891FAE162D}"/>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58B73A91-3617-4DA0-8D9C-6E26FCAEE269}"/>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BB4F6DCE-D58A-47E3-A78C-1BF1EB8EDA8E}"/>
              </a:ext>
            </a:extLst>
          </p:cNvPr>
          <p:cNvSpPr>
            <a:spLocks noGrp="1"/>
          </p:cNvSpPr>
          <p:nvPr>
            <p:ph type="sldNum" sz="quarter" idx="12"/>
          </p:nvPr>
        </p:nvSpPr>
        <p:spPr/>
        <p:txBody>
          <a:bodyPr/>
          <a:lstStyle/>
          <a:p>
            <a:pPr>
              <a:defRPr/>
            </a:pPr>
            <a:fld id="{FD5A1D72-6791-4B7E-B036-0EB22B4894C2}" type="slidenum">
              <a:rPr lang="en-US" smtClean="0"/>
              <a:pPr>
                <a:defRPr/>
              </a:pPr>
              <a:t>21</a:t>
            </a:fld>
            <a:endParaRPr lang="en-US"/>
          </a:p>
        </p:txBody>
      </p:sp>
      <p:sp>
        <p:nvSpPr>
          <p:cNvPr id="5" name="Rectangle 4">
            <a:extLst>
              <a:ext uri="{FF2B5EF4-FFF2-40B4-BE49-F238E27FC236}">
                <a16:creationId xmlns:a16="http://schemas.microsoft.com/office/drawing/2014/main" xmlns="" id="{A154A68E-7CE1-4335-AB28-C8867234249D}"/>
              </a:ext>
            </a:extLst>
          </p:cNvPr>
          <p:cNvSpPr/>
          <p:nvPr/>
        </p:nvSpPr>
        <p:spPr>
          <a:xfrm>
            <a:off x="228600" y="219269"/>
            <a:ext cx="8686800" cy="6124754"/>
          </a:xfrm>
          <a:prstGeom prst="rect">
            <a:avLst/>
          </a:prstGeom>
        </p:spPr>
        <p:txBody>
          <a:bodyPr wrap="square">
            <a:spAutoFit/>
          </a:bodyPr>
          <a:lstStyle/>
          <a:p>
            <a:r>
              <a:rPr lang="en-US" sz="3600" dirty="0">
                <a:solidFill>
                  <a:schemeClr val="bg1">
                    <a:lumMod val="95000"/>
                    <a:lumOff val="5000"/>
                  </a:schemeClr>
                </a:solidFill>
                <a:latin typeface="Cambria" panose="02040503050406030204" pitchFamily="18" charset="0"/>
              </a:rPr>
              <a:t>	Why don't you tear the thing up any-how and put your name on the Book of Life in heaven, where it won't be packed around from place to place. Nothing against Methodist, Baptist, nothing against them, but it's the way you're living in them. </a:t>
            </a:r>
          </a:p>
          <a:p>
            <a:r>
              <a:rPr lang="en-US" sz="3600" dirty="0">
                <a:solidFill>
                  <a:schemeClr val="bg1">
                    <a:lumMod val="95000"/>
                    <a:lumOff val="5000"/>
                  </a:schemeClr>
                </a:solidFill>
                <a:latin typeface="Cambria" panose="02040503050406030204" pitchFamily="18" charset="0"/>
              </a:rPr>
              <a:t>	</a:t>
            </a:r>
            <a:r>
              <a:rPr lang="en-US" sz="3600" b="1" dirty="0">
                <a:solidFill>
                  <a:schemeClr val="bg1">
                    <a:lumMod val="95000"/>
                    <a:lumOff val="5000"/>
                  </a:schemeClr>
                </a:solidFill>
                <a:latin typeface="Cambria" panose="02040503050406030204" pitchFamily="18" charset="0"/>
              </a:rPr>
              <a:t>And a lot of it is caused by failing to preach the Gospel and warning the people. What we need is more warning, more Gospel preaching. </a:t>
            </a:r>
          </a:p>
          <a:p>
            <a:pPr algn="r"/>
            <a:r>
              <a:rPr lang="en-US" sz="2800" dirty="0">
                <a:solidFill>
                  <a:schemeClr val="bg1">
                    <a:lumMod val="95000"/>
                    <a:lumOff val="5000"/>
                  </a:schemeClr>
                </a:solidFill>
                <a:latin typeface="Cambria" panose="02040503050406030204" pitchFamily="18" charset="0"/>
              </a:rPr>
              <a:t>56-0122 </a:t>
            </a:r>
          </a:p>
        </p:txBody>
      </p:sp>
    </p:spTree>
    <p:extLst>
      <p:ext uri="{BB962C8B-B14F-4D97-AF65-F5344CB8AC3E}">
        <p14:creationId xmlns:p14="http://schemas.microsoft.com/office/powerpoint/2010/main" val="232417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250529-104B-9940-8EAA-12F755E346F5}"/>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2DD5AD17-4D39-6B44-B5A6-CC777FA50347}"/>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6992DB27-BD1F-9C4B-9D2E-B679C04A38CD}"/>
              </a:ext>
            </a:extLst>
          </p:cNvPr>
          <p:cNvSpPr>
            <a:spLocks noGrp="1"/>
          </p:cNvSpPr>
          <p:nvPr>
            <p:ph type="sldNum" sz="quarter" idx="12"/>
          </p:nvPr>
        </p:nvSpPr>
        <p:spPr/>
        <p:txBody>
          <a:bodyPr/>
          <a:lstStyle/>
          <a:p>
            <a:pPr>
              <a:defRPr/>
            </a:pPr>
            <a:fld id="{FD5A1D72-6791-4B7E-B036-0EB22B4894C2}" type="slidenum">
              <a:rPr lang="en-US" smtClean="0"/>
              <a:pPr>
                <a:defRPr/>
              </a:pPr>
              <a:t>22</a:t>
            </a:fld>
            <a:endParaRPr lang="en-US"/>
          </a:p>
        </p:txBody>
      </p:sp>
      <p:sp>
        <p:nvSpPr>
          <p:cNvPr id="5" name="Rectangle 4">
            <a:extLst>
              <a:ext uri="{FF2B5EF4-FFF2-40B4-BE49-F238E27FC236}">
                <a16:creationId xmlns:a16="http://schemas.microsoft.com/office/drawing/2014/main" xmlns="" id="{B6AD18C6-B2F7-AF43-8D2F-8BDB410D02A2}"/>
              </a:ext>
            </a:extLst>
          </p:cNvPr>
          <p:cNvSpPr/>
          <p:nvPr/>
        </p:nvSpPr>
        <p:spPr>
          <a:xfrm>
            <a:off x="304800" y="152400"/>
            <a:ext cx="8458200" cy="5139869"/>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THIRSTING.FOR.LIFE</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13 Now</a:t>
            </a:r>
            <a:r>
              <a:rPr lang="en-US" sz="3200" dirty="0">
                <a:solidFill>
                  <a:schemeClr val="bg1"/>
                </a:solidFill>
                <a:latin typeface="Cambria" charset="0"/>
                <a:ea typeface="Cambria" charset="0"/>
                <a:cs typeface="Cambria" charset="0"/>
              </a:rPr>
              <a:t>, when God was in theophany, which was Christ in the making, then that theophany become flesh and dwelled among us. Then that was to redeem. He came from there down through this to redeem this creature, give it life, and take it back up into the eternal one. </a:t>
            </a:r>
          </a:p>
          <a:p>
            <a:r>
              <a:rPr lang="en-US" sz="3200" dirty="0" smtClean="0">
                <a:solidFill>
                  <a:schemeClr val="bg1"/>
                </a:solidFill>
                <a:latin typeface="Cambria" charset="0"/>
                <a:ea typeface="Cambria" charset="0"/>
                <a:cs typeface="Cambria" charset="0"/>
              </a:rPr>
              <a:t>	Now</a:t>
            </a:r>
            <a:r>
              <a:rPr lang="en-US" sz="3200" dirty="0">
                <a:solidFill>
                  <a:schemeClr val="bg1"/>
                </a:solidFill>
                <a:latin typeface="Cambria" charset="0"/>
                <a:ea typeface="Cambria" charset="0"/>
                <a:cs typeface="Cambria" charset="0"/>
              </a:rPr>
              <a:t>, there's only one Eternal Life, and that lays in God only. </a:t>
            </a:r>
            <a:r>
              <a:rPr lang="en-US" sz="3200" dirty="0" smtClean="0">
                <a:solidFill>
                  <a:schemeClr val="bg1"/>
                </a:solidFill>
                <a:latin typeface="Cambria" charset="0"/>
                <a:ea typeface="Cambria" charset="0"/>
                <a:cs typeface="Cambria" charset="0"/>
              </a:rPr>
              <a:t>And </a:t>
            </a:r>
            <a:r>
              <a:rPr lang="en-US" sz="3200" dirty="0">
                <a:solidFill>
                  <a:schemeClr val="bg1"/>
                </a:solidFill>
                <a:latin typeface="Cambria" charset="0"/>
                <a:ea typeface="Cambria" charset="0"/>
                <a:cs typeface="Cambria" charset="0"/>
              </a:rPr>
              <a:t>we have been privileged to become the sons of God</a:t>
            </a:r>
            <a:r>
              <a:rPr lang="en-US" sz="3200" dirty="0" smtClean="0">
                <a:solidFill>
                  <a:schemeClr val="bg1"/>
                </a:solidFill>
                <a:latin typeface="Cambria" charset="0"/>
                <a:ea typeface="Cambria" charset="0"/>
                <a:cs typeface="Cambria" charset="0"/>
              </a:rPr>
              <a:t>.</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752578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23</a:t>
            </a:fld>
            <a:endParaRPr lang="en-US"/>
          </a:p>
        </p:txBody>
      </p:sp>
      <p:sp>
        <p:nvSpPr>
          <p:cNvPr id="5" name="Rectangle 4"/>
          <p:cNvSpPr/>
          <p:nvPr/>
        </p:nvSpPr>
        <p:spPr>
          <a:xfrm>
            <a:off x="381000" y="304800"/>
            <a:ext cx="8382000" cy="5016758"/>
          </a:xfrm>
          <a:prstGeom prst="rect">
            <a:avLst/>
          </a:prstGeom>
        </p:spPr>
        <p:txBody>
          <a:bodyPr wrap="square">
            <a:spAutoFit/>
          </a:bodyPr>
          <a:lstStyle/>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	Then </a:t>
            </a:r>
            <a:r>
              <a:rPr lang="en-US" sz="3200" dirty="0">
                <a:solidFill>
                  <a:schemeClr val="bg1"/>
                </a:solidFill>
                <a:latin typeface="Cambria" charset="0"/>
                <a:ea typeface="Cambria" charset="0"/>
                <a:cs typeface="Cambria" charset="0"/>
              </a:rPr>
              <a:t>that word: </a:t>
            </a:r>
            <a:r>
              <a:rPr lang="en-US" sz="3200" i="1" dirty="0">
                <a:solidFill>
                  <a:schemeClr val="bg1"/>
                </a:solidFill>
                <a:latin typeface="Cambria" charset="0"/>
                <a:ea typeface="Cambria" charset="0"/>
                <a:cs typeface="Cambria" charset="0"/>
              </a:rPr>
              <a:t>"He that </a:t>
            </a:r>
            <a:r>
              <a:rPr lang="en-US" sz="3200" i="1" dirty="0" err="1">
                <a:solidFill>
                  <a:schemeClr val="bg1"/>
                </a:solidFill>
                <a:latin typeface="Cambria" charset="0"/>
                <a:ea typeface="Cambria" charset="0"/>
                <a:cs typeface="Cambria" charset="0"/>
              </a:rPr>
              <a:t>heareth</a:t>
            </a:r>
            <a:r>
              <a:rPr lang="en-US" sz="3200" i="1" dirty="0">
                <a:solidFill>
                  <a:schemeClr val="bg1"/>
                </a:solidFill>
                <a:latin typeface="Cambria" charset="0"/>
                <a:ea typeface="Cambria" charset="0"/>
                <a:cs typeface="Cambria" charset="0"/>
              </a:rPr>
              <a:t> My words and believeth on him that sent me, hath Eternal life." </a:t>
            </a:r>
            <a:r>
              <a:rPr lang="en-US" sz="3200" dirty="0">
                <a:solidFill>
                  <a:schemeClr val="bg1"/>
                </a:solidFill>
                <a:latin typeface="Cambria" charset="0"/>
                <a:ea typeface="Cambria" charset="0"/>
                <a:cs typeface="Cambria" charset="0"/>
              </a:rPr>
              <a:t>The Greek word "Zoe," there used for God's own life. The creature that accepts Him becomes a part of God and is just as eternal as God is. </a:t>
            </a:r>
            <a:r>
              <a:rPr lang="en-US" sz="3200" dirty="0" smtClean="0">
                <a:solidFill>
                  <a:schemeClr val="bg1"/>
                </a:solidFill>
                <a:latin typeface="Cambria" charset="0"/>
                <a:ea typeface="Cambria" charset="0"/>
                <a:cs typeface="Cambria" charset="0"/>
              </a:rPr>
              <a:t> </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There's </a:t>
            </a:r>
            <a:r>
              <a:rPr lang="en-US" sz="3200" dirty="0">
                <a:solidFill>
                  <a:schemeClr val="bg1"/>
                </a:solidFill>
                <a:latin typeface="Cambria" charset="0"/>
                <a:ea typeface="Cambria" charset="0"/>
                <a:cs typeface="Cambria" charset="0"/>
              </a:rPr>
              <a:t>no reason for us to doubt that. It's God's everlasting, eternal Word. And everything that had a beginning has an end.</a:t>
            </a:r>
          </a:p>
          <a:p>
            <a:pPr algn="r"/>
            <a:r>
              <a:rPr lang="en-US" sz="3200" dirty="0">
                <a:solidFill>
                  <a:schemeClr val="bg1"/>
                </a:solidFill>
                <a:latin typeface="Cambria" charset="0"/>
                <a:ea typeface="Cambria" charset="0"/>
                <a:cs typeface="Cambria" charset="0"/>
              </a:rPr>
              <a:t>57-0630</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38070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56F113-ECF5-AD45-BDE6-BBF853C7C513}"/>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F6E2EF0F-221F-E642-B371-03E8A5A3BD26}"/>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5CDBF05F-20C8-4C46-AC3E-0452481FA6DF}"/>
              </a:ext>
            </a:extLst>
          </p:cNvPr>
          <p:cNvSpPr>
            <a:spLocks noGrp="1"/>
          </p:cNvSpPr>
          <p:nvPr>
            <p:ph type="sldNum" sz="quarter" idx="12"/>
          </p:nvPr>
        </p:nvSpPr>
        <p:spPr/>
        <p:txBody>
          <a:bodyPr/>
          <a:lstStyle/>
          <a:p>
            <a:pPr>
              <a:defRPr/>
            </a:pPr>
            <a:fld id="{FD5A1D72-6791-4B7E-B036-0EB22B4894C2}" type="slidenum">
              <a:rPr lang="en-US" smtClean="0"/>
              <a:pPr>
                <a:defRPr/>
              </a:pPr>
              <a:t>24</a:t>
            </a:fld>
            <a:endParaRPr lang="en-US"/>
          </a:p>
        </p:txBody>
      </p:sp>
      <p:sp>
        <p:nvSpPr>
          <p:cNvPr id="5" name="Rectangle 4">
            <a:extLst>
              <a:ext uri="{FF2B5EF4-FFF2-40B4-BE49-F238E27FC236}">
                <a16:creationId xmlns:a16="http://schemas.microsoft.com/office/drawing/2014/main" xmlns="" id="{56131E7C-4B82-6C4E-977E-C0E7BA66C2F7}"/>
              </a:ext>
            </a:extLst>
          </p:cNvPr>
          <p:cNvSpPr/>
          <p:nvPr/>
        </p:nvSpPr>
        <p:spPr>
          <a:xfrm>
            <a:off x="304800" y="228600"/>
            <a:ext cx="8610600" cy="6124754"/>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FAITH.IN.ACTION</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37  But </a:t>
            </a:r>
            <a:r>
              <a:rPr lang="en-US" sz="3200" dirty="0">
                <a:solidFill>
                  <a:schemeClr val="bg1"/>
                </a:solidFill>
                <a:latin typeface="Cambria" charset="0"/>
                <a:ea typeface="Cambria" charset="0"/>
                <a:cs typeface="Cambria" charset="0"/>
              </a:rPr>
              <a:t>Moses with his foot on the throne, a son of Pharaoh, was to become the ruler, and he would be the chief captain over the biggest military nation in the world, that had the world at their feet. Egypt </a:t>
            </a:r>
            <a:r>
              <a:rPr lang="en-US" sz="3200" dirty="0" smtClean="0">
                <a:solidFill>
                  <a:schemeClr val="bg1"/>
                </a:solidFill>
                <a:latin typeface="Cambria" charset="0"/>
                <a:ea typeface="Cambria" charset="0"/>
                <a:cs typeface="Cambria" charset="0"/>
              </a:rPr>
              <a:t>was </a:t>
            </a:r>
            <a:r>
              <a:rPr lang="en-US" sz="3200" dirty="0">
                <a:solidFill>
                  <a:schemeClr val="bg1"/>
                </a:solidFill>
                <a:latin typeface="Cambria" charset="0"/>
                <a:ea typeface="Cambria" charset="0"/>
                <a:cs typeface="Cambria" charset="0"/>
              </a:rPr>
              <a:t>the commercial nation of all the world at that time. And Moses with his foot on the throne, a young man, forty years old, and could've went right on into, but he chose rather, because why, he looked at the Word of God and he seen God made the promise</a:t>
            </a:r>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									55-1003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617383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3</a:t>
            </a:fld>
            <a:endParaRPr lang="en-US"/>
          </a:p>
        </p:txBody>
      </p:sp>
      <p:pic>
        <p:nvPicPr>
          <p:cNvPr id="5" name="Picture 4"/>
          <p:cNvPicPr>
            <a:picLocks noChangeAspect="1"/>
          </p:cNvPicPr>
          <p:nvPr/>
        </p:nvPicPr>
        <p:blipFill>
          <a:blip r:embed="rId2"/>
          <a:stretch>
            <a:fillRect/>
          </a:stretch>
        </p:blipFill>
        <p:spPr>
          <a:xfrm>
            <a:off x="0" y="392906"/>
            <a:ext cx="9144000" cy="6072188"/>
          </a:xfrm>
          <a:prstGeom prst="rect">
            <a:avLst/>
          </a:prstGeom>
        </p:spPr>
      </p:pic>
      <p:sp>
        <p:nvSpPr>
          <p:cNvPr id="6" name="Rectangle 5"/>
          <p:cNvSpPr/>
          <p:nvPr/>
        </p:nvSpPr>
        <p:spPr>
          <a:xfrm>
            <a:off x="228600" y="219269"/>
            <a:ext cx="4572000" cy="1569660"/>
          </a:xfrm>
          <a:prstGeom prst="rect">
            <a:avLst/>
          </a:prstGeom>
          <a:solidFill>
            <a:schemeClr val="bg1"/>
          </a:solidFill>
        </p:spPr>
        <p:txBody>
          <a:bodyPr>
            <a:spAutoFit/>
          </a:bodyPr>
          <a:lstStyle/>
          <a:p>
            <a:r>
              <a:rPr lang="en-US" sz="3200" b="1" i="1">
                <a:latin typeface="cheltenham-normal-700" charset="0"/>
              </a:rPr>
              <a:t>Poland Tries to Curb Holocaust Speech, and Israel Puts Up a Fight</a:t>
            </a:r>
            <a:endParaRPr lang="en-US" sz="3200" b="1" i="1">
              <a:effectLst/>
              <a:latin typeface="cheltenham-normal-700" charset="0"/>
            </a:endParaRPr>
          </a:p>
        </p:txBody>
      </p:sp>
    </p:spTree>
    <p:extLst>
      <p:ext uri="{BB962C8B-B14F-4D97-AF65-F5344CB8AC3E}">
        <p14:creationId xmlns:p14="http://schemas.microsoft.com/office/powerpoint/2010/main" val="1522363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4</a:t>
            </a:fld>
            <a:endParaRPr lang="en-US"/>
          </a:p>
        </p:txBody>
      </p:sp>
      <p:sp>
        <p:nvSpPr>
          <p:cNvPr id="5" name="Rectangle 4"/>
          <p:cNvSpPr/>
          <p:nvPr/>
        </p:nvSpPr>
        <p:spPr>
          <a:xfrm>
            <a:off x="304800" y="228600"/>
            <a:ext cx="8610600" cy="6230243"/>
          </a:xfrm>
          <a:prstGeom prst="rect">
            <a:avLst/>
          </a:prstGeom>
        </p:spPr>
        <p:txBody>
          <a:bodyPr wrap="square">
            <a:spAutoFit/>
          </a:bodyPr>
          <a:lstStyle/>
          <a:p>
            <a:r>
              <a:rPr lang="en-US" sz="3200" dirty="0">
                <a:solidFill>
                  <a:schemeClr val="bg1"/>
                </a:solidFill>
                <a:latin typeface="georgia" charset="0"/>
              </a:rPr>
              <a:t>WARSAW — Even as international pressure mounted on Poland to back away from a new law that would make it illegal to blame Poles for crimes committed by Nazi Germany, the Senate passed the legislation on Thursday.</a:t>
            </a:r>
          </a:p>
          <a:p>
            <a:r>
              <a:rPr lang="en-US" sz="3200" dirty="0" smtClean="0">
                <a:solidFill>
                  <a:schemeClr val="bg1"/>
                </a:solidFill>
                <a:latin typeface="georgia" charset="0"/>
              </a:rPr>
              <a:t>	The </a:t>
            </a:r>
            <a:r>
              <a:rPr lang="en-US" sz="3200" dirty="0">
                <a:solidFill>
                  <a:schemeClr val="bg1"/>
                </a:solidFill>
                <a:latin typeface="georgia" charset="0"/>
              </a:rPr>
              <a:t>bill, which sets prison penalties for using phrases like “Polish death camps” to refer to concentration camps set up by the Nazis, is subject to the approval of President Andrzej </a:t>
            </a:r>
            <a:r>
              <a:rPr lang="en-US" sz="3200" dirty="0" err="1">
                <a:solidFill>
                  <a:schemeClr val="bg1"/>
                </a:solidFill>
                <a:latin typeface="georgia" charset="0"/>
              </a:rPr>
              <a:t>Duda</a:t>
            </a:r>
            <a:r>
              <a:rPr lang="en-US" sz="3200" dirty="0">
                <a:solidFill>
                  <a:schemeClr val="bg1"/>
                </a:solidFill>
                <a:latin typeface="georgia" charset="0"/>
              </a:rPr>
              <a:t>. Supporters are urging him to sign it, even at the risk of rupturing relations with Israel and the United States.</a:t>
            </a:r>
            <a:endParaRPr lang="en-US" sz="3200" b="0" i="0" dirty="0">
              <a:solidFill>
                <a:schemeClr val="bg1"/>
              </a:solidFill>
              <a:effectLst/>
              <a:latin typeface="georgia" charset="0"/>
            </a:endParaRPr>
          </a:p>
        </p:txBody>
      </p:sp>
    </p:spTree>
    <p:extLst>
      <p:ext uri="{BB962C8B-B14F-4D97-AF65-F5344CB8AC3E}">
        <p14:creationId xmlns:p14="http://schemas.microsoft.com/office/powerpoint/2010/main" val="1248417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FCB4F3-137B-024A-93E8-233E8A900185}"/>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2F1C7561-E90E-1C42-A268-D7B5BEE7CE1F}"/>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D6ED3288-E9ED-1746-ABE1-FCAC48C2E2DB}"/>
              </a:ext>
            </a:extLst>
          </p:cNvPr>
          <p:cNvSpPr>
            <a:spLocks noGrp="1"/>
          </p:cNvSpPr>
          <p:nvPr>
            <p:ph type="sldNum" sz="quarter" idx="12"/>
          </p:nvPr>
        </p:nvSpPr>
        <p:spPr/>
        <p:txBody>
          <a:bodyPr/>
          <a:lstStyle/>
          <a:p>
            <a:pPr>
              <a:defRPr/>
            </a:pPr>
            <a:fld id="{FD5A1D72-6791-4B7E-B036-0EB22B4894C2}" type="slidenum">
              <a:rPr lang="en-US" smtClean="0"/>
              <a:pPr>
                <a:defRPr/>
              </a:pPr>
              <a:t>5</a:t>
            </a:fld>
            <a:endParaRPr lang="en-US"/>
          </a:p>
        </p:txBody>
      </p:sp>
      <p:pic>
        <p:nvPicPr>
          <p:cNvPr id="5" name="Picture 4">
            <a:extLst>
              <a:ext uri="{FF2B5EF4-FFF2-40B4-BE49-F238E27FC236}">
                <a16:creationId xmlns:a16="http://schemas.microsoft.com/office/drawing/2014/main" xmlns="" id="{151ED58F-4CA2-A44B-83AA-C5D95F8A5A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6201"/>
            <a:ext cx="9117437" cy="6934201"/>
          </a:xfrm>
          <a:prstGeom prst="rect">
            <a:avLst/>
          </a:prstGeom>
        </p:spPr>
      </p:pic>
      <p:pic>
        <p:nvPicPr>
          <p:cNvPr id="6" name="Picture 5">
            <a:extLst>
              <a:ext uri="{FF2B5EF4-FFF2-40B4-BE49-F238E27FC236}">
                <a16:creationId xmlns:a16="http://schemas.microsoft.com/office/drawing/2014/main" xmlns="" id="{47E7AE41-3CD0-9E42-B35C-21D092B708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8600"/>
            <a:ext cx="9117437" cy="6934201"/>
          </a:xfrm>
          <a:prstGeom prst="rect">
            <a:avLst/>
          </a:prstGeom>
        </p:spPr>
      </p:pic>
      <p:sp>
        <p:nvSpPr>
          <p:cNvPr id="7" name="Rectangle 6">
            <a:extLst>
              <a:ext uri="{FF2B5EF4-FFF2-40B4-BE49-F238E27FC236}">
                <a16:creationId xmlns:a16="http://schemas.microsoft.com/office/drawing/2014/main" xmlns="" id="{3EDB843C-8C2C-FE42-AE75-B7E7A37D65FE}"/>
              </a:ext>
            </a:extLst>
          </p:cNvPr>
          <p:cNvSpPr/>
          <p:nvPr/>
        </p:nvSpPr>
        <p:spPr>
          <a:xfrm>
            <a:off x="381000" y="228600"/>
            <a:ext cx="8382000" cy="5201424"/>
          </a:xfrm>
          <a:prstGeom prst="rect">
            <a:avLst/>
          </a:prstGeom>
        </p:spPr>
        <p:txBody>
          <a:bodyPr wrap="square">
            <a:spAutoFit/>
          </a:bodyPr>
          <a:lstStyle/>
          <a:p>
            <a:r>
              <a:rPr lang="en-US" sz="4400" b="1" dirty="0">
                <a:latin typeface="Cambria" panose="02040503050406030204" pitchFamily="18" charset="0"/>
              </a:rPr>
              <a:t>JOHN 1:10-13</a:t>
            </a:r>
          </a:p>
          <a:p>
            <a:r>
              <a:rPr lang="en-US" sz="3200" b="1" i="1" dirty="0">
                <a:latin typeface="Cambria" panose="02040503050406030204" pitchFamily="18" charset="0"/>
              </a:rPr>
              <a:t>	He was in the world, and the world was made by him, and the world knew him not. 11 He came unto his own, and his own received him not. 12 But as many as received him, to them gave he power to become the sons of God, even to them that believe on his name: 13 Which were born, not of blood, nor of the will of the flesh, nor of the will of man, but of God. </a:t>
            </a:r>
          </a:p>
        </p:txBody>
      </p:sp>
    </p:spTree>
    <p:extLst>
      <p:ext uri="{BB962C8B-B14F-4D97-AF65-F5344CB8AC3E}">
        <p14:creationId xmlns:p14="http://schemas.microsoft.com/office/powerpoint/2010/main" val="110481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152400"/>
            <a:ext cx="8382000" cy="5601533"/>
          </a:xfrm>
          <a:prstGeom prst="rect">
            <a:avLst/>
          </a:prstGeom>
          <a:noFill/>
          <a:ln w="9525">
            <a:noFill/>
            <a:miter lim="800000"/>
            <a:headEnd/>
            <a:tailEnd/>
          </a:ln>
        </p:spPr>
        <p:txBody>
          <a:bodyPr wrap="square">
            <a:spAutoFit/>
          </a:bodyPr>
          <a:lstStyle/>
          <a:p>
            <a:pPr eaLnBrk="0" hangingPunct="0"/>
            <a:r>
              <a:rPr lang="en-US" sz="4400" b="1" dirty="0">
                <a:solidFill>
                  <a:schemeClr val="bg1"/>
                </a:solidFill>
                <a:latin typeface="Cambria" panose="02040503050406030204" pitchFamily="18" charset="0"/>
              </a:rPr>
              <a:t>Warning Then Judgment </a:t>
            </a:r>
          </a:p>
          <a:p>
            <a:pPr eaLnBrk="0" hangingPunct="0"/>
            <a:r>
              <a:rPr lang="en-US" sz="4400" b="1" dirty="0">
                <a:solidFill>
                  <a:schemeClr val="bg1"/>
                </a:solidFill>
                <a:latin typeface="Cambria" panose="02040503050406030204" pitchFamily="18" charset="0"/>
              </a:rPr>
              <a:t>	</a:t>
            </a:r>
            <a:r>
              <a:rPr lang="en-US" sz="3600" dirty="0">
                <a:solidFill>
                  <a:schemeClr val="bg1"/>
                </a:solidFill>
                <a:latin typeface="Cambria" panose="02040503050406030204" pitchFamily="18" charset="0"/>
              </a:rPr>
              <a:t>Now, we have a responsibility that we've got to answer to God someday for. Every man that come on the face of the earth has to answer to God for a responsibility… a stewardship, we have to answer for... </a:t>
            </a:r>
            <a:r>
              <a:rPr lang="en-US" sz="3600" b="1" dirty="0">
                <a:solidFill>
                  <a:schemeClr val="bg1"/>
                </a:solidFill>
                <a:latin typeface="Cambria" panose="02040503050406030204" pitchFamily="18" charset="0"/>
              </a:rPr>
              <a:t>This responsibility is a stewardship that's been committed to us by God.</a:t>
            </a:r>
          </a:p>
          <a:p>
            <a:pPr eaLnBrk="0" hangingPunct="0"/>
            <a:r>
              <a:rPr lang="en-US" dirty="0">
                <a:solidFill>
                  <a:schemeClr val="bg1"/>
                </a:solidFill>
                <a:latin typeface="Cambria" panose="02040503050406030204" pitchFamily="18" charset="0"/>
              </a:rPr>
              <a:t>							63-0724</a:t>
            </a:r>
          </a:p>
        </p:txBody>
      </p:sp>
      <p:sp>
        <p:nvSpPr>
          <p:cNvPr id="2" name="Date Placeholder 1">
            <a:extLst>
              <a:ext uri="{FF2B5EF4-FFF2-40B4-BE49-F238E27FC236}">
                <a16:creationId xmlns:a16="http://schemas.microsoft.com/office/drawing/2014/main" xmlns="" id="{DA9D5BFB-F064-4A11-AC2F-8BEFA5134FF8}"/>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B7720C90-2C5A-4DDA-A0D8-B6102858C625}"/>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79A93239-6EA3-4AE9-BDE0-CC99BFFDA899}"/>
              </a:ext>
            </a:extLst>
          </p:cNvPr>
          <p:cNvSpPr>
            <a:spLocks noGrp="1"/>
          </p:cNvSpPr>
          <p:nvPr>
            <p:ph type="sldNum" sz="quarter" idx="12"/>
          </p:nvPr>
        </p:nvSpPr>
        <p:spPr/>
        <p:txBody>
          <a:bodyPr/>
          <a:lstStyle/>
          <a:p>
            <a:pPr>
              <a:defRPr/>
            </a:pPr>
            <a:fld id="{FD5A1D72-6791-4B7E-B036-0EB22B4894C2}"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6063198"/>
          </a:xfrm>
          <a:prstGeom prst="rect">
            <a:avLst/>
          </a:prstGeom>
        </p:spPr>
        <p:txBody>
          <a:bodyPr wrap="square">
            <a:spAutoFit/>
          </a:bodyPr>
          <a:lstStyle/>
          <a:p>
            <a:r>
              <a:rPr lang="en-US" sz="4800" b="1" dirty="0" smtClean="0">
                <a:latin typeface="Cambria" pitchFamily="18" charset="0"/>
              </a:rPr>
              <a:t> </a:t>
            </a:r>
            <a:r>
              <a:rPr lang="en-US" sz="4800" b="1" dirty="0">
                <a:latin typeface="Cambria" pitchFamily="18" charset="0"/>
              </a:rPr>
              <a:t>PROVERBS 22:7</a:t>
            </a:r>
          </a:p>
          <a:p>
            <a:r>
              <a:rPr lang="en-US" sz="4400" i="1" dirty="0">
                <a:latin typeface="Cambria" pitchFamily="18" charset="0"/>
              </a:rPr>
              <a:t>     </a:t>
            </a:r>
            <a:r>
              <a:rPr lang="en-US" sz="4000" i="1" dirty="0">
                <a:latin typeface="Cambria" pitchFamily="18" charset="0"/>
              </a:rPr>
              <a:t>The rich </a:t>
            </a:r>
            <a:r>
              <a:rPr lang="en-US" sz="4000" i="1" dirty="0" err="1">
                <a:latin typeface="Cambria" pitchFamily="18" charset="0"/>
              </a:rPr>
              <a:t>ruleth</a:t>
            </a:r>
            <a:r>
              <a:rPr lang="en-US" sz="4000" i="1" dirty="0">
                <a:latin typeface="Cambria" pitchFamily="18" charset="0"/>
              </a:rPr>
              <a:t> over the poor, and the borrower is servant to the lender.</a:t>
            </a:r>
          </a:p>
          <a:p>
            <a:pPr marL="342900" indent="-342900">
              <a:spcBef>
                <a:spcPct val="20000"/>
              </a:spcBef>
              <a:buClr>
                <a:schemeClr val="hlink"/>
              </a:buClr>
              <a:buSzPct val="65000"/>
              <a:defRPr/>
            </a:pPr>
            <a:endParaRPr lang="en-US" sz="4800" b="1" dirty="0" smtClean="0">
              <a:latin typeface="Cambria" panose="02040503050406030204" pitchFamily="18" charset="0"/>
            </a:endParaRPr>
          </a:p>
          <a:p>
            <a:pPr marL="342900" indent="-342900">
              <a:spcBef>
                <a:spcPct val="20000"/>
              </a:spcBef>
              <a:buClr>
                <a:schemeClr val="hlink"/>
              </a:buClr>
              <a:buSzPct val="65000"/>
              <a:defRPr/>
            </a:pPr>
            <a:r>
              <a:rPr lang="en-US" sz="4800" b="1" dirty="0" smtClean="0">
                <a:latin typeface="Cambria" panose="02040503050406030204" pitchFamily="18" charset="0"/>
              </a:rPr>
              <a:t>PROVERBS </a:t>
            </a:r>
            <a:r>
              <a:rPr lang="en-US" sz="4800" b="1" dirty="0">
                <a:latin typeface="Cambria" panose="02040503050406030204" pitchFamily="18" charset="0"/>
              </a:rPr>
              <a:t>22:3</a:t>
            </a:r>
          </a:p>
          <a:p>
            <a:pPr marL="342900" indent="-342900">
              <a:spcBef>
                <a:spcPct val="20000"/>
              </a:spcBef>
              <a:buClr>
                <a:schemeClr val="hlink"/>
              </a:buClr>
              <a:buSzPct val="65000"/>
              <a:buFont typeface="Wingdings" pitchFamily="2" charset="2"/>
              <a:buNone/>
              <a:defRPr/>
            </a:pPr>
            <a:r>
              <a:rPr lang="en-US" sz="4400" i="1" dirty="0" smtClean="0">
                <a:effectLst>
                  <a:outerShdw blurRad="38100" dist="38100" dir="2700000" algn="tl">
                    <a:srgbClr val="000000"/>
                  </a:outerShdw>
                </a:effectLst>
                <a:latin typeface="Cambria" panose="02040503050406030204" pitchFamily="18" charset="0"/>
              </a:rPr>
              <a:t>		A </a:t>
            </a:r>
            <a:r>
              <a:rPr lang="en-US" sz="4400" i="1" dirty="0">
                <a:effectLst>
                  <a:outerShdw blurRad="38100" dist="38100" dir="2700000" algn="tl">
                    <a:srgbClr val="000000"/>
                  </a:outerShdw>
                </a:effectLst>
                <a:latin typeface="Cambria" panose="02040503050406030204" pitchFamily="18" charset="0"/>
              </a:rPr>
              <a:t>prudent man </a:t>
            </a:r>
            <a:r>
              <a:rPr lang="en-US" sz="4400" i="1" dirty="0" err="1">
                <a:effectLst>
                  <a:outerShdw blurRad="38100" dist="38100" dir="2700000" algn="tl">
                    <a:srgbClr val="000000"/>
                  </a:outerShdw>
                </a:effectLst>
                <a:latin typeface="Cambria" panose="02040503050406030204" pitchFamily="18" charset="0"/>
              </a:rPr>
              <a:t>foreseeth</a:t>
            </a:r>
            <a:r>
              <a:rPr lang="en-US" sz="4400" i="1" dirty="0">
                <a:effectLst>
                  <a:outerShdw blurRad="38100" dist="38100" dir="2700000" algn="tl">
                    <a:srgbClr val="000000"/>
                  </a:outerShdw>
                </a:effectLst>
                <a:latin typeface="Cambria" panose="02040503050406030204" pitchFamily="18" charset="0"/>
              </a:rPr>
              <a:t> the evil, and </a:t>
            </a:r>
            <a:r>
              <a:rPr lang="en-US" sz="4400" i="1" dirty="0" err="1">
                <a:effectLst>
                  <a:outerShdw blurRad="38100" dist="38100" dir="2700000" algn="tl">
                    <a:srgbClr val="000000"/>
                  </a:outerShdw>
                </a:effectLst>
                <a:latin typeface="Cambria" panose="02040503050406030204" pitchFamily="18" charset="0"/>
              </a:rPr>
              <a:t>hideth</a:t>
            </a:r>
            <a:r>
              <a:rPr lang="en-US" sz="4400" i="1" dirty="0">
                <a:effectLst>
                  <a:outerShdw blurRad="38100" dist="38100" dir="2700000" algn="tl">
                    <a:srgbClr val="000000"/>
                  </a:outerShdw>
                </a:effectLst>
                <a:latin typeface="Cambria" panose="02040503050406030204" pitchFamily="18" charset="0"/>
              </a:rPr>
              <a:t> himself: but the simple pass on, and are punished</a:t>
            </a:r>
            <a:r>
              <a:rPr lang="en-US" sz="4400" i="1" dirty="0" smtClean="0">
                <a:effectLst>
                  <a:outerShdw blurRad="38100" dist="38100" dir="2700000" algn="tl">
                    <a:srgbClr val="000000"/>
                  </a:outerShdw>
                </a:effectLst>
                <a:latin typeface="Cambria" panose="02040503050406030204" pitchFamily="18" charset="0"/>
              </a:rPr>
              <a:t>.</a:t>
            </a:r>
            <a:endParaRPr lang="en-US" sz="4400" i="1" dirty="0">
              <a:effectLst>
                <a:outerShdw blurRad="38100" dist="38100" dir="2700000" algn="tl">
                  <a:srgbClr val="000000"/>
                </a:outerShdw>
              </a:effectLst>
              <a:latin typeface="Cambria" panose="02040503050406030204" pitchFamily="18" charset="0"/>
            </a:endParaRPr>
          </a:p>
        </p:txBody>
      </p:sp>
      <p:sp>
        <p:nvSpPr>
          <p:cNvPr id="2" name="Date Placeholder 1">
            <a:extLst>
              <a:ext uri="{FF2B5EF4-FFF2-40B4-BE49-F238E27FC236}">
                <a16:creationId xmlns:a16="http://schemas.microsoft.com/office/drawing/2014/main" xmlns="" id="{9C46D759-AE56-4C0E-A8B6-B56195EFE3DE}"/>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C36BFC1E-7B59-4068-BBBF-645BE9718426}"/>
              </a:ext>
            </a:extLst>
          </p:cNvPr>
          <p:cNvSpPr>
            <a:spLocks noGrp="1"/>
          </p:cNvSpPr>
          <p:nvPr>
            <p:ph type="ftr" sz="quarter" idx="11"/>
          </p:nvPr>
        </p:nvSpPr>
        <p:spPr/>
        <p:txBody>
          <a:bodyPr/>
          <a:lstStyle/>
          <a:p>
            <a:pPr>
              <a:defRPr/>
            </a:pPr>
            <a:r>
              <a:rPr lang="en-US" dirty="0" smtClean="0"/>
              <a:t>The Power to Become the Sons of God2</a:t>
            </a:r>
            <a:endParaRPr lang="en-US" dirty="0"/>
          </a:p>
        </p:txBody>
      </p:sp>
      <p:sp>
        <p:nvSpPr>
          <p:cNvPr id="5" name="Slide Number Placeholder 4">
            <a:extLst>
              <a:ext uri="{FF2B5EF4-FFF2-40B4-BE49-F238E27FC236}">
                <a16:creationId xmlns:a16="http://schemas.microsoft.com/office/drawing/2014/main" xmlns="" id="{5E1FA059-3966-4C46-A631-4695E21360EA}"/>
              </a:ext>
            </a:extLst>
          </p:cNvPr>
          <p:cNvSpPr>
            <a:spLocks noGrp="1"/>
          </p:cNvSpPr>
          <p:nvPr>
            <p:ph type="sldNum" sz="quarter" idx="12"/>
          </p:nvPr>
        </p:nvSpPr>
        <p:spPr/>
        <p:txBody>
          <a:bodyPr/>
          <a:lstStyle/>
          <a:p>
            <a:pPr>
              <a:defRPr/>
            </a:pPr>
            <a:fld id="{FD5A1D72-6791-4B7E-B036-0EB22B4894C2}" type="slidenum">
              <a:rPr lang="en-US" smtClean="0"/>
              <a:pPr>
                <a:defRPr/>
              </a:pPr>
              <a:t>7</a:t>
            </a:fld>
            <a:endParaRPr lang="en-US"/>
          </a:p>
        </p:txBody>
      </p:sp>
    </p:spTree>
    <p:extLst>
      <p:ext uri="{BB962C8B-B14F-4D97-AF65-F5344CB8AC3E}">
        <p14:creationId xmlns:p14="http://schemas.microsoft.com/office/powerpoint/2010/main" val="32097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0EB017-B98E-467D-A664-137A3D03C38A}"/>
              </a:ext>
            </a:extLst>
          </p:cNvPr>
          <p:cNvSpPr>
            <a:spLocks noGrp="1"/>
          </p:cNvSpPr>
          <p:nvPr>
            <p:ph type="dt" sz="half" idx="10"/>
          </p:nvPr>
        </p:nvSpPr>
        <p:spPr/>
        <p:txBody>
          <a:bodyPr/>
          <a:lstStyle/>
          <a:p>
            <a:pPr>
              <a:defRPr/>
            </a:pPr>
            <a:r>
              <a:rPr lang="en-US" smtClean="0"/>
              <a:t>2-07-02018</a:t>
            </a:r>
            <a:endParaRPr lang="en-US"/>
          </a:p>
        </p:txBody>
      </p:sp>
      <p:sp>
        <p:nvSpPr>
          <p:cNvPr id="3" name="Footer Placeholder 2">
            <a:extLst>
              <a:ext uri="{FF2B5EF4-FFF2-40B4-BE49-F238E27FC236}">
                <a16:creationId xmlns:a16="http://schemas.microsoft.com/office/drawing/2014/main" xmlns="" id="{BE663658-DFC6-4DEC-844A-9401FBEC5056}"/>
              </a:ext>
            </a:extLst>
          </p:cNvPr>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a:extLst>
              <a:ext uri="{FF2B5EF4-FFF2-40B4-BE49-F238E27FC236}">
                <a16:creationId xmlns:a16="http://schemas.microsoft.com/office/drawing/2014/main" xmlns="" id="{45D2D4D0-AF04-45A5-A45F-B2D7275AB1DB}"/>
              </a:ext>
            </a:extLst>
          </p:cNvPr>
          <p:cNvSpPr>
            <a:spLocks noGrp="1"/>
          </p:cNvSpPr>
          <p:nvPr>
            <p:ph type="sldNum" sz="quarter" idx="12"/>
          </p:nvPr>
        </p:nvSpPr>
        <p:spPr/>
        <p:txBody>
          <a:bodyPr/>
          <a:lstStyle/>
          <a:p>
            <a:pPr>
              <a:defRPr/>
            </a:pPr>
            <a:fld id="{FD5A1D72-6791-4B7E-B036-0EB22B4894C2}" type="slidenum">
              <a:rPr lang="en-US" smtClean="0"/>
              <a:pPr>
                <a:defRPr/>
              </a:pPr>
              <a:t>8</a:t>
            </a:fld>
            <a:endParaRPr lang="en-US"/>
          </a:p>
        </p:txBody>
      </p:sp>
      <p:sp>
        <p:nvSpPr>
          <p:cNvPr id="5" name="Rectangle 4">
            <a:extLst>
              <a:ext uri="{FF2B5EF4-FFF2-40B4-BE49-F238E27FC236}">
                <a16:creationId xmlns:a16="http://schemas.microsoft.com/office/drawing/2014/main" xmlns="" id="{0B2CB838-B633-4037-9D63-CFE54F1B899C}"/>
              </a:ext>
            </a:extLst>
          </p:cNvPr>
          <p:cNvSpPr/>
          <p:nvPr/>
        </p:nvSpPr>
        <p:spPr>
          <a:xfrm>
            <a:off x="457200" y="270285"/>
            <a:ext cx="8229600" cy="5139869"/>
          </a:xfrm>
          <a:prstGeom prst="rect">
            <a:avLst/>
          </a:prstGeom>
        </p:spPr>
        <p:txBody>
          <a:bodyPr wrap="square">
            <a:spAutoFit/>
          </a:bodyPr>
          <a:lstStyle/>
          <a:p>
            <a:r>
              <a:rPr lang="en-US" sz="4000" b="1" dirty="0">
                <a:solidFill>
                  <a:schemeClr val="bg1">
                    <a:lumMod val="95000"/>
                    <a:lumOff val="5000"/>
                  </a:schemeClr>
                </a:solidFill>
                <a:latin typeface="Cambria" panose="02040503050406030204" pitchFamily="18" charset="0"/>
              </a:rPr>
              <a:t>GOD.COMMISSIONING.MOSES</a:t>
            </a:r>
          </a:p>
          <a:p>
            <a:r>
              <a:rPr lang="en-US" sz="3200" dirty="0">
                <a:solidFill>
                  <a:schemeClr val="bg1">
                    <a:lumMod val="95000"/>
                    <a:lumOff val="5000"/>
                  </a:schemeClr>
                </a:solidFill>
                <a:latin typeface="Cambria" panose="02040503050406030204" pitchFamily="18" charset="0"/>
              </a:rPr>
              <a:t>	48 When standing there in Durban, South Africa... </a:t>
            </a:r>
            <a:r>
              <a:rPr lang="en-US" sz="3200" dirty="0" smtClean="0">
                <a:solidFill>
                  <a:schemeClr val="bg1">
                    <a:lumMod val="95000"/>
                    <a:lumOff val="5000"/>
                  </a:schemeClr>
                </a:solidFill>
                <a:latin typeface="Cambria" panose="02040503050406030204" pitchFamily="18" charset="0"/>
              </a:rPr>
              <a:t>And </a:t>
            </a:r>
            <a:r>
              <a:rPr lang="en-US" sz="3200" dirty="0">
                <a:solidFill>
                  <a:schemeClr val="bg1">
                    <a:lumMod val="95000"/>
                    <a:lumOff val="5000"/>
                  </a:schemeClr>
                </a:solidFill>
                <a:latin typeface="Cambria" panose="02040503050406030204" pitchFamily="18" charset="0"/>
              </a:rPr>
              <a:t>one of the doctors said, “</a:t>
            </a:r>
            <a:r>
              <a:rPr lang="en-US" sz="3200" i="1" dirty="0">
                <a:solidFill>
                  <a:schemeClr val="bg1">
                    <a:lumMod val="95000"/>
                    <a:lumOff val="5000"/>
                  </a:schemeClr>
                </a:solidFill>
                <a:latin typeface="Cambria" panose="02040503050406030204" pitchFamily="18" charset="0"/>
              </a:rPr>
              <a:t>I tell you; I find this, that the greatest power in the world is not the atomic bomb, but a believer in contact with his Maker." </a:t>
            </a:r>
            <a:r>
              <a:rPr lang="en-US" sz="3200" b="1" dirty="0">
                <a:solidFill>
                  <a:schemeClr val="bg1">
                    <a:lumMod val="95000"/>
                    <a:lumOff val="5000"/>
                  </a:schemeClr>
                </a:solidFill>
                <a:latin typeface="Cambria" panose="02040503050406030204" pitchFamily="18" charset="0"/>
              </a:rPr>
              <a:t>It changes the whole attitude, changes his mental, his habit, his body, it changes his nature, everything. </a:t>
            </a:r>
            <a:r>
              <a:rPr lang="en-US" sz="3200" dirty="0">
                <a:solidFill>
                  <a:schemeClr val="bg1">
                    <a:lumMod val="95000"/>
                    <a:lumOff val="5000"/>
                  </a:schemeClr>
                </a:solidFill>
                <a:latin typeface="Cambria" panose="02040503050406030204" pitchFamily="18" charset="0"/>
              </a:rPr>
              <a:t>				</a:t>
            </a:r>
            <a:r>
              <a:rPr lang="en-US" sz="3200" dirty="0" smtClean="0">
                <a:solidFill>
                  <a:schemeClr val="bg1">
                    <a:lumMod val="95000"/>
                    <a:lumOff val="5000"/>
                  </a:schemeClr>
                </a:solidFill>
                <a:latin typeface="Cambria" panose="02040503050406030204" pitchFamily="18" charset="0"/>
              </a:rPr>
              <a:t>									53-0508</a:t>
            </a:r>
            <a:endParaRPr lang="en-US" sz="3200" dirty="0">
              <a:solidFill>
                <a:schemeClr val="bg1">
                  <a:lumMod val="95000"/>
                  <a:lumOff val="5000"/>
                </a:schemeClr>
              </a:solidFill>
              <a:latin typeface="Cambria" panose="02040503050406030204" pitchFamily="18" charset="0"/>
            </a:endParaRPr>
          </a:p>
        </p:txBody>
      </p:sp>
    </p:spTree>
    <p:extLst>
      <p:ext uri="{BB962C8B-B14F-4D97-AF65-F5344CB8AC3E}">
        <p14:creationId xmlns:p14="http://schemas.microsoft.com/office/powerpoint/2010/main" val="449436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2-07-02018</a:t>
            </a:r>
            <a:endParaRPr lang="en-US"/>
          </a:p>
        </p:txBody>
      </p:sp>
      <p:sp>
        <p:nvSpPr>
          <p:cNvPr id="3" name="Footer Placeholder 2"/>
          <p:cNvSpPr>
            <a:spLocks noGrp="1"/>
          </p:cNvSpPr>
          <p:nvPr>
            <p:ph type="ftr" sz="quarter" idx="11"/>
          </p:nvPr>
        </p:nvSpPr>
        <p:spPr/>
        <p:txBody>
          <a:bodyPr/>
          <a:lstStyle/>
          <a:p>
            <a:pPr>
              <a:defRPr/>
            </a:pPr>
            <a:r>
              <a:rPr lang="en-US" smtClean="0"/>
              <a:t>The Power to Become the Sons of God2</a:t>
            </a:r>
            <a:endParaRPr lang="en-US"/>
          </a:p>
        </p:txBody>
      </p:sp>
      <p:sp>
        <p:nvSpPr>
          <p:cNvPr id="4" name="Slide Number Placeholder 3"/>
          <p:cNvSpPr>
            <a:spLocks noGrp="1"/>
          </p:cNvSpPr>
          <p:nvPr>
            <p:ph type="sldNum" sz="quarter" idx="12"/>
          </p:nvPr>
        </p:nvSpPr>
        <p:spPr/>
        <p:txBody>
          <a:bodyPr/>
          <a:lstStyle/>
          <a:p>
            <a:pPr>
              <a:defRPr/>
            </a:pPr>
            <a:fld id="{FD5A1D72-6791-4B7E-B036-0EB22B4894C2}" type="slidenum">
              <a:rPr lang="en-US" smtClean="0"/>
              <a:pPr>
                <a:defRPr/>
              </a:pPr>
              <a:t>9</a:t>
            </a:fld>
            <a:endParaRPr lang="en-US"/>
          </a:p>
        </p:txBody>
      </p:sp>
      <p:sp>
        <p:nvSpPr>
          <p:cNvPr id="5" name="Rectangle 4"/>
          <p:cNvSpPr/>
          <p:nvPr/>
        </p:nvSpPr>
        <p:spPr>
          <a:xfrm>
            <a:off x="152400" y="76200"/>
            <a:ext cx="8763000" cy="6278642"/>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COMMUNION</a:t>
            </a:r>
          </a:p>
          <a:p>
            <a:r>
              <a:rPr lang="en-US" sz="3200" dirty="0">
                <a:solidFill>
                  <a:schemeClr val="bg1"/>
                </a:solidFill>
                <a:latin typeface="Cambria" charset="0"/>
                <a:ea typeface="Cambria" charset="0"/>
                <a:cs typeface="Cambria" charset="0"/>
              </a:rPr>
              <a:t>	</a:t>
            </a:r>
            <a:r>
              <a:rPr lang="en-US" sz="3000" dirty="0" smtClean="0">
                <a:solidFill>
                  <a:schemeClr val="bg1"/>
                </a:solidFill>
                <a:latin typeface="Cambria" charset="0"/>
                <a:ea typeface="Cambria" charset="0"/>
                <a:cs typeface="Cambria" charset="0"/>
              </a:rPr>
              <a:t>44 </a:t>
            </a:r>
            <a:r>
              <a:rPr lang="en-US" sz="3000" dirty="0">
                <a:solidFill>
                  <a:schemeClr val="bg1"/>
                </a:solidFill>
                <a:latin typeface="Cambria" charset="0"/>
                <a:ea typeface="Cambria" charset="0"/>
                <a:cs typeface="Cambria" charset="0"/>
              </a:rPr>
              <a:t>The first Book of life coming up, was when you were born, that was your natural birth</a:t>
            </a:r>
            <a:r>
              <a:rPr lang="en-US" sz="3000" dirty="0" smtClean="0">
                <a:solidFill>
                  <a:schemeClr val="bg1"/>
                </a:solidFill>
                <a:latin typeface="Cambria" charset="0"/>
                <a:ea typeface="Cambria" charset="0"/>
                <a:cs typeface="Cambria" charset="0"/>
              </a:rPr>
              <a:t>. </a:t>
            </a:r>
            <a:r>
              <a:rPr lang="en-US" sz="3000" dirty="0">
                <a:solidFill>
                  <a:schemeClr val="bg1"/>
                </a:solidFill>
                <a:latin typeface="Cambria" charset="0"/>
                <a:ea typeface="Cambria" charset="0"/>
                <a:cs typeface="Cambria" charset="0"/>
              </a:rPr>
              <a:t>But </a:t>
            </a:r>
            <a:r>
              <a:rPr lang="en-US" sz="3000" dirty="0" smtClean="0">
                <a:solidFill>
                  <a:schemeClr val="bg1"/>
                </a:solidFill>
                <a:latin typeface="Cambria" charset="0"/>
                <a:ea typeface="Cambria" charset="0"/>
                <a:cs typeface="Cambria" charset="0"/>
              </a:rPr>
              <a:t>then, </a:t>
            </a:r>
            <a:r>
              <a:rPr lang="en-US" sz="3000" dirty="0">
                <a:solidFill>
                  <a:schemeClr val="bg1"/>
                </a:solidFill>
                <a:latin typeface="Cambria" charset="0"/>
                <a:ea typeface="Cambria" charset="0"/>
                <a:cs typeface="Cambria" charset="0"/>
              </a:rPr>
              <a:t>way back down in there, there was a little grain of </a:t>
            </a:r>
            <a:r>
              <a:rPr lang="en-US" sz="3000" dirty="0" smtClean="0">
                <a:solidFill>
                  <a:schemeClr val="bg1"/>
                </a:solidFill>
                <a:latin typeface="Cambria" charset="0"/>
                <a:ea typeface="Cambria" charset="0"/>
                <a:cs typeface="Cambria" charset="0"/>
              </a:rPr>
              <a:t>Life</a:t>
            </a:r>
            <a:r>
              <a:rPr lang="mr-IN" sz="3000" dirty="0" smtClean="0">
                <a:solidFill>
                  <a:schemeClr val="bg1"/>
                </a:solidFill>
                <a:latin typeface="Cambria" charset="0"/>
                <a:ea typeface="Cambria" charset="0"/>
                <a:cs typeface="Cambria" charset="0"/>
              </a:rPr>
              <a:t>…</a:t>
            </a:r>
            <a:r>
              <a:rPr lang="en-US" sz="3000" dirty="0" smtClean="0">
                <a:solidFill>
                  <a:schemeClr val="bg1"/>
                </a:solidFill>
                <a:latin typeface="Cambria" charset="0"/>
                <a:ea typeface="Cambria" charset="0"/>
                <a:cs typeface="Cambria" charset="0"/>
              </a:rPr>
              <a:t> </a:t>
            </a:r>
            <a:r>
              <a:rPr lang="en-US" sz="3000" dirty="0">
                <a:solidFill>
                  <a:schemeClr val="bg1"/>
                </a:solidFill>
                <a:latin typeface="Cambria" charset="0"/>
                <a:ea typeface="Cambria" charset="0"/>
                <a:cs typeface="Cambria" charset="0"/>
              </a:rPr>
              <a:t>there's a little grain of Life laying there, </a:t>
            </a:r>
            <a:r>
              <a:rPr lang="en-US" sz="3000" dirty="0" smtClean="0">
                <a:solidFill>
                  <a:schemeClr val="bg1"/>
                </a:solidFill>
                <a:latin typeface="Cambria" charset="0"/>
                <a:ea typeface="Cambria" charset="0"/>
                <a:cs typeface="Cambria" charset="0"/>
              </a:rPr>
              <a:t>you </a:t>
            </a:r>
            <a:r>
              <a:rPr lang="en-US" sz="3000" dirty="0">
                <a:solidFill>
                  <a:schemeClr val="bg1"/>
                </a:solidFill>
                <a:latin typeface="Cambria" charset="0"/>
                <a:ea typeface="Cambria" charset="0"/>
                <a:cs typeface="Cambria" charset="0"/>
              </a:rPr>
              <a:t>wonder, "</a:t>
            </a:r>
            <a:r>
              <a:rPr lang="en-US" sz="3000" i="1" dirty="0">
                <a:solidFill>
                  <a:schemeClr val="bg1"/>
                </a:solidFill>
                <a:latin typeface="Cambria" charset="0"/>
                <a:ea typeface="Cambria" charset="0"/>
                <a:cs typeface="Cambria" charset="0"/>
              </a:rPr>
              <a:t>Where did It come from</a:t>
            </a:r>
            <a:r>
              <a:rPr lang="en-US" sz="3000" i="1" dirty="0" smtClean="0">
                <a:solidFill>
                  <a:schemeClr val="bg1"/>
                </a:solidFill>
                <a:latin typeface="Cambria" charset="0"/>
                <a:ea typeface="Cambria" charset="0"/>
                <a:cs typeface="Cambria" charset="0"/>
              </a:rPr>
              <a:t>?" </a:t>
            </a:r>
            <a:r>
              <a:rPr lang="en-US" sz="3000" dirty="0">
                <a:solidFill>
                  <a:schemeClr val="bg1"/>
                </a:solidFill>
                <a:latin typeface="Cambria" charset="0"/>
                <a:ea typeface="Cambria" charset="0"/>
                <a:cs typeface="Cambria" charset="0"/>
              </a:rPr>
              <a:t>If somebody back there would say, "</a:t>
            </a:r>
            <a:r>
              <a:rPr lang="en-US" sz="3000" i="1" dirty="0" smtClean="0">
                <a:solidFill>
                  <a:schemeClr val="bg1"/>
                </a:solidFill>
                <a:latin typeface="Cambria" charset="0"/>
                <a:ea typeface="Cambria" charset="0"/>
                <a:cs typeface="Cambria" charset="0"/>
              </a:rPr>
              <a:t>Wm. </a:t>
            </a:r>
            <a:r>
              <a:rPr lang="en-US" sz="3000" i="1" dirty="0">
                <a:solidFill>
                  <a:schemeClr val="bg1"/>
                </a:solidFill>
                <a:latin typeface="Cambria" charset="0"/>
                <a:ea typeface="Cambria" charset="0"/>
                <a:cs typeface="Cambria" charset="0"/>
              </a:rPr>
              <a:t>Branham, he was a rank rascal</a:t>
            </a:r>
            <a:r>
              <a:rPr lang="en-US" sz="3000" i="1" dirty="0" smtClean="0">
                <a:solidFill>
                  <a:schemeClr val="bg1"/>
                </a:solidFill>
                <a:latin typeface="Cambria" charset="0"/>
                <a:ea typeface="Cambria" charset="0"/>
                <a:cs typeface="Cambria" charset="0"/>
              </a:rPr>
              <a:t>," </a:t>
            </a:r>
            <a:r>
              <a:rPr lang="en-US" sz="3000" dirty="0">
                <a:solidFill>
                  <a:schemeClr val="bg1"/>
                </a:solidFill>
                <a:latin typeface="Cambria" charset="0"/>
                <a:ea typeface="Cambria" charset="0"/>
                <a:cs typeface="Cambria" charset="0"/>
              </a:rPr>
              <a:t>because I was born of Charles and Ella Branham. In their nature I was a sinner, I came to the world, a liar, and all the habits of the world laid right in me. But down in there, too, was another Nature present, see, predestinated, was in there by God. In this same body, see, two natures in there</a:t>
            </a:r>
            <a:r>
              <a:rPr lang="en-US" sz="3000" dirty="0" smtClean="0">
                <a:solidFill>
                  <a:schemeClr val="bg1"/>
                </a:solidFill>
                <a:latin typeface="Cambria" charset="0"/>
                <a:ea typeface="Cambria" charset="0"/>
                <a:cs typeface="Cambria" charset="0"/>
              </a:rPr>
              <a:t>.       </a:t>
            </a:r>
            <a:r>
              <a:rPr lang="en-US" sz="2800" dirty="0" smtClean="0">
                <a:solidFill>
                  <a:schemeClr val="bg1"/>
                </a:solidFill>
                <a:latin typeface="Cambria" charset="0"/>
                <a:ea typeface="Cambria" charset="0"/>
                <a:cs typeface="Cambria" charset="0"/>
              </a:rPr>
              <a:t>65-1212 </a:t>
            </a:r>
            <a:endParaRPr lang="en-US" sz="30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65282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3062</TotalTime>
  <Words>445</Words>
  <Application>Microsoft Macintosh PowerPoint</Application>
  <PresentationFormat>On-screen Show (4:3)</PresentationFormat>
  <Paragraphs>144</Paragraphs>
  <Slides>24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Book Antiqua</vt:lpstr>
      <vt:lpstr>Cambria</vt:lpstr>
      <vt:lpstr>cheltenham-normal-700</vt:lpstr>
      <vt:lpstr>Constantia</vt:lpstr>
      <vt:lpstr>georgia</vt:lpstr>
      <vt:lpstr>georgia</vt:lpstr>
      <vt:lpstr>Tahoma</vt:lpstr>
      <vt:lpstr>Wingdings</vt:lpstr>
      <vt:lpstr>Wingdings 2</vt:lpstr>
      <vt:lpstr>Arial</vt:lpstr>
      <vt:lpstr>Arial</vt:lpstr>
      <vt:lpstr>Paper</vt:lpstr>
      <vt:lpstr>The Power to Become the Sons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BARRY COFFEY</dc:creator>
  <cp:lastModifiedBy>Barry Coffey</cp:lastModifiedBy>
  <cp:revision>208</cp:revision>
  <dcterms:created xsi:type="dcterms:W3CDTF">2004-11-14T08:53:46Z</dcterms:created>
  <dcterms:modified xsi:type="dcterms:W3CDTF">2018-02-08T00:21:52Z</dcterms:modified>
</cp:coreProperties>
</file>