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0" r:id="rId1"/>
  </p:sldMasterIdLst>
  <p:notesMasterIdLst>
    <p:notesMasterId r:id="rId40"/>
  </p:notesMasterIdLst>
  <p:sldIdLst>
    <p:sldId id="256" r:id="rId2"/>
    <p:sldId id="263" r:id="rId3"/>
    <p:sldId id="264" r:id="rId4"/>
    <p:sldId id="312" r:id="rId5"/>
    <p:sldId id="292" r:id="rId6"/>
    <p:sldId id="293" r:id="rId7"/>
    <p:sldId id="257" r:id="rId8"/>
    <p:sldId id="259" r:id="rId9"/>
    <p:sldId id="266" r:id="rId10"/>
    <p:sldId id="262" r:id="rId11"/>
    <p:sldId id="294" r:id="rId12"/>
    <p:sldId id="295" r:id="rId13"/>
    <p:sldId id="296" r:id="rId14"/>
    <p:sldId id="313" r:id="rId15"/>
    <p:sldId id="297" r:id="rId16"/>
    <p:sldId id="298" r:id="rId17"/>
    <p:sldId id="299" r:id="rId18"/>
    <p:sldId id="300" r:id="rId19"/>
    <p:sldId id="303" r:id="rId20"/>
    <p:sldId id="304" r:id="rId21"/>
    <p:sldId id="305" r:id="rId22"/>
    <p:sldId id="278" r:id="rId23"/>
    <p:sldId id="285" r:id="rId24"/>
    <p:sldId id="306" r:id="rId25"/>
    <p:sldId id="307" r:id="rId26"/>
    <p:sldId id="308" r:id="rId27"/>
    <p:sldId id="309" r:id="rId28"/>
    <p:sldId id="274" r:id="rId29"/>
    <p:sldId id="284" r:id="rId30"/>
    <p:sldId id="281" r:id="rId31"/>
    <p:sldId id="270" r:id="rId32"/>
    <p:sldId id="271" r:id="rId33"/>
    <p:sldId id="279" r:id="rId34"/>
    <p:sldId id="291" r:id="rId35"/>
    <p:sldId id="301" r:id="rId36"/>
    <p:sldId id="310" r:id="rId37"/>
    <p:sldId id="302" r:id="rId38"/>
    <p:sldId id="31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6"/>
    <p:restoredTop sz="94634"/>
  </p:normalViewPr>
  <p:slideViewPr>
    <p:cSldViewPr snapToGrid="0" snapToObjects="1">
      <p:cViewPr varScale="1">
        <p:scale>
          <a:sx n="131" d="100"/>
          <a:sy n="131" d="100"/>
        </p:scale>
        <p:origin x="1672" y="184"/>
      </p:cViewPr>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B59F5-D1E2-F641-8D84-46D5DE6269BB}" type="datetimeFigureOut">
              <a:rPr lang="en-US" smtClean="0"/>
              <a:t>2/11/18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98408-985A-D845-84A5-E48515DA4241}" type="slidenum">
              <a:rPr lang="en-US" smtClean="0"/>
              <a:t>‹#›</a:t>
            </a:fld>
            <a:endParaRPr lang="en-US"/>
          </a:p>
        </p:txBody>
      </p:sp>
    </p:spTree>
    <p:extLst>
      <p:ext uri="{BB962C8B-B14F-4D97-AF65-F5344CB8AC3E}">
        <p14:creationId xmlns:p14="http://schemas.microsoft.com/office/powerpoint/2010/main" val="3747850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2/11/18</a:t>
            </a:r>
            <a:endParaRPr lang="en-US" dirty="0"/>
          </a:p>
        </p:txBody>
      </p:sp>
      <p:sp>
        <p:nvSpPr>
          <p:cNvPr id="5" name="Footer Placeholder 4"/>
          <p:cNvSpPr>
            <a:spLocks noGrp="1"/>
          </p:cNvSpPr>
          <p:nvPr>
            <p:ph type="ftr" sz="quarter" idx="11"/>
          </p:nvPr>
        </p:nvSpPr>
        <p:spPr/>
        <p:txBody>
          <a:bodyPr/>
          <a:lstStyle/>
          <a:p>
            <a:r>
              <a:rPr lang="en-US"/>
              <a:t>The Story of Marriage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170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2/11/18</a:t>
            </a:r>
            <a:endParaRPr lang="en-US" dirty="0"/>
          </a:p>
        </p:txBody>
      </p:sp>
      <p:sp>
        <p:nvSpPr>
          <p:cNvPr id="6" name="Footer Placeholder 5"/>
          <p:cNvSpPr>
            <a:spLocks noGrp="1"/>
          </p:cNvSpPr>
          <p:nvPr>
            <p:ph type="ftr" sz="quarter" idx="11"/>
          </p:nvPr>
        </p:nvSpPr>
        <p:spPr>
          <a:xfrm>
            <a:off x="917678" y="6181344"/>
            <a:ext cx="5337278" cy="365125"/>
          </a:xfrm>
        </p:spPr>
        <p:txBody>
          <a:bodyPr/>
          <a:lstStyle/>
          <a:p>
            <a:r>
              <a:rPr lang="en-US"/>
              <a:t>The Story of Marriage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275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2/11/18</a:t>
            </a:r>
            <a:endParaRPr lang="en-US" dirty="0"/>
          </a:p>
        </p:txBody>
      </p:sp>
      <p:sp>
        <p:nvSpPr>
          <p:cNvPr id="5" name="Footer Placeholder 4"/>
          <p:cNvSpPr>
            <a:spLocks noGrp="1"/>
          </p:cNvSpPr>
          <p:nvPr>
            <p:ph type="ftr" sz="quarter" idx="11"/>
          </p:nvPr>
        </p:nvSpPr>
        <p:spPr/>
        <p:txBody>
          <a:bodyPr/>
          <a:lstStyle/>
          <a:p>
            <a:r>
              <a:rPr lang="en-US"/>
              <a:t>The Story of Marriage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364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2/11/18</a:t>
            </a:r>
            <a:endParaRPr lang="en-US" dirty="0"/>
          </a:p>
        </p:txBody>
      </p:sp>
      <p:sp>
        <p:nvSpPr>
          <p:cNvPr id="5" name="Footer Placeholder 4"/>
          <p:cNvSpPr>
            <a:spLocks noGrp="1"/>
          </p:cNvSpPr>
          <p:nvPr>
            <p:ph type="ftr" sz="quarter" idx="11"/>
          </p:nvPr>
        </p:nvSpPr>
        <p:spPr/>
        <p:txBody>
          <a:bodyPr/>
          <a:lstStyle/>
          <a:p>
            <a:r>
              <a:rPr lang="en-US"/>
              <a:t>The Story of Marriage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563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2/11/18</a:t>
            </a:r>
            <a:endParaRPr lang="en-US" dirty="0"/>
          </a:p>
        </p:txBody>
      </p:sp>
      <p:sp>
        <p:nvSpPr>
          <p:cNvPr id="5" name="Footer Placeholder 4"/>
          <p:cNvSpPr>
            <a:spLocks noGrp="1"/>
          </p:cNvSpPr>
          <p:nvPr>
            <p:ph type="ftr" sz="quarter" idx="11"/>
          </p:nvPr>
        </p:nvSpPr>
        <p:spPr/>
        <p:txBody>
          <a:bodyPr/>
          <a:lstStyle/>
          <a:p>
            <a:r>
              <a:rPr lang="en-US"/>
              <a:t>The Story of Marriage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91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2/11/18</a:t>
            </a:r>
            <a:endParaRPr lang="en-US" dirty="0"/>
          </a:p>
        </p:txBody>
      </p:sp>
      <p:sp>
        <p:nvSpPr>
          <p:cNvPr id="5" name="Footer Placeholder 4"/>
          <p:cNvSpPr>
            <a:spLocks noGrp="1"/>
          </p:cNvSpPr>
          <p:nvPr>
            <p:ph type="ftr" sz="quarter" idx="11"/>
          </p:nvPr>
        </p:nvSpPr>
        <p:spPr/>
        <p:txBody>
          <a:bodyPr/>
          <a:lstStyle/>
          <a:p>
            <a:r>
              <a:rPr lang="en-US"/>
              <a:t>The Story of Marriage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56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2/11/18</a:t>
            </a:r>
            <a:endParaRPr lang="en-US" dirty="0"/>
          </a:p>
        </p:txBody>
      </p:sp>
      <p:sp>
        <p:nvSpPr>
          <p:cNvPr id="5" name="Footer Placeholder 4"/>
          <p:cNvSpPr>
            <a:spLocks noGrp="1"/>
          </p:cNvSpPr>
          <p:nvPr>
            <p:ph type="ftr" sz="quarter" idx="11"/>
          </p:nvPr>
        </p:nvSpPr>
        <p:spPr/>
        <p:txBody>
          <a:bodyPr/>
          <a:lstStyle/>
          <a:p>
            <a:r>
              <a:rPr lang="en-US"/>
              <a:t>The Story of Marriage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309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2/11/18</a:t>
            </a:r>
            <a:endParaRPr lang="en-US" dirty="0"/>
          </a:p>
        </p:txBody>
      </p:sp>
      <p:sp>
        <p:nvSpPr>
          <p:cNvPr id="5" name="Footer Placeholder 4"/>
          <p:cNvSpPr>
            <a:spLocks noGrp="1"/>
          </p:cNvSpPr>
          <p:nvPr>
            <p:ph type="ftr" sz="quarter" idx="11"/>
          </p:nvPr>
        </p:nvSpPr>
        <p:spPr/>
        <p:txBody>
          <a:bodyPr/>
          <a:lstStyle/>
          <a:p>
            <a:r>
              <a:rPr lang="en-US"/>
              <a:t>The Story of Marriage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509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2/11/18</a:t>
            </a:r>
            <a:endParaRPr lang="en-US" dirty="0"/>
          </a:p>
        </p:txBody>
      </p:sp>
      <p:sp>
        <p:nvSpPr>
          <p:cNvPr id="5" name="Footer Placeholder 4"/>
          <p:cNvSpPr>
            <a:spLocks noGrp="1"/>
          </p:cNvSpPr>
          <p:nvPr>
            <p:ph type="ftr" sz="quarter" idx="11"/>
          </p:nvPr>
        </p:nvSpPr>
        <p:spPr/>
        <p:txBody>
          <a:bodyPr/>
          <a:lstStyle/>
          <a:p>
            <a:r>
              <a:rPr lang="en-US"/>
              <a:t>The Story of Marriage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590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2/11/18</a:t>
            </a:r>
            <a:endParaRPr lang="en-US" dirty="0"/>
          </a:p>
        </p:txBody>
      </p:sp>
      <p:sp>
        <p:nvSpPr>
          <p:cNvPr id="5" name="Footer Placeholder 4"/>
          <p:cNvSpPr>
            <a:spLocks noGrp="1"/>
          </p:cNvSpPr>
          <p:nvPr>
            <p:ph type="ftr" sz="quarter" idx="11"/>
          </p:nvPr>
        </p:nvSpPr>
        <p:spPr/>
        <p:txBody>
          <a:bodyPr/>
          <a:lstStyle/>
          <a:p>
            <a:r>
              <a:rPr lang="en-US"/>
              <a:t>The Story of Marriage</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40113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2/11/18</a:t>
            </a:r>
            <a:endParaRPr lang="en-US" dirty="0"/>
          </a:p>
        </p:txBody>
      </p:sp>
      <p:sp>
        <p:nvSpPr>
          <p:cNvPr id="5" name="Footer Placeholder 4"/>
          <p:cNvSpPr>
            <a:spLocks noGrp="1"/>
          </p:cNvSpPr>
          <p:nvPr>
            <p:ph type="ftr" sz="quarter" idx="11"/>
          </p:nvPr>
        </p:nvSpPr>
        <p:spPr/>
        <p:txBody>
          <a:bodyPr/>
          <a:lstStyle/>
          <a:p>
            <a:r>
              <a:rPr lang="en-US"/>
              <a:t>The Story of Marriage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301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2/11/18</a:t>
            </a:r>
            <a:endParaRPr lang="en-US" dirty="0"/>
          </a:p>
        </p:txBody>
      </p:sp>
      <p:sp>
        <p:nvSpPr>
          <p:cNvPr id="6" name="Footer Placeholder 5"/>
          <p:cNvSpPr>
            <a:spLocks noGrp="1"/>
          </p:cNvSpPr>
          <p:nvPr>
            <p:ph type="ftr" sz="quarter" idx="11"/>
          </p:nvPr>
        </p:nvSpPr>
        <p:spPr/>
        <p:txBody>
          <a:bodyPr/>
          <a:lstStyle/>
          <a:p>
            <a:r>
              <a:rPr lang="en-US"/>
              <a:t>The Story of Marriage</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73621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2/11/18</a:t>
            </a:r>
            <a:endParaRPr lang="en-US" dirty="0"/>
          </a:p>
        </p:txBody>
      </p:sp>
      <p:sp>
        <p:nvSpPr>
          <p:cNvPr id="8" name="Footer Placeholder 7"/>
          <p:cNvSpPr>
            <a:spLocks noGrp="1"/>
          </p:cNvSpPr>
          <p:nvPr>
            <p:ph type="ftr" sz="quarter" idx="11"/>
          </p:nvPr>
        </p:nvSpPr>
        <p:spPr/>
        <p:txBody>
          <a:bodyPr/>
          <a:lstStyle/>
          <a:p>
            <a:r>
              <a:rPr lang="en-US"/>
              <a:t>The Story of Marriage</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688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2/11/18</a:t>
            </a:r>
            <a:endParaRPr lang="en-US" dirty="0"/>
          </a:p>
        </p:txBody>
      </p:sp>
      <p:sp>
        <p:nvSpPr>
          <p:cNvPr id="4" name="Footer Placeholder 3"/>
          <p:cNvSpPr>
            <a:spLocks noGrp="1"/>
          </p:cNvSpPr>
          <p:nvPr>
            <p:ph type="ftr" sz="quarter" idx="11"/>
          </p:nvPr>
        </p:nvSpPr>
        <p:spPr/>
        <p:txBody>
          <a:bodyPr/>
          <a:lstStyle/>
          <a:p>
            <a:r>
              <a:rPr lang="en-US"/>
              <a:t>The Story of Marriage</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24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2/11/18</a:t>
            </a:r>
            <a:endParaRPr lang="en-US" dirty="0"/>
          </a:p>
        </p:txBody>
      </p:sp>
      <p:sp>
        <p:nvSpPr>
          <p:cNvPr id="3" name="Footer Placeholder 2"/>
          <p:cNvSpPr>
            <a:spLocks noGrp="1"/>
          </p:cNvSpPr>
          <p:nvPr>
            <p:ph type="ftr" sz="quarter" idx="11"/>
          </p:nvPr>
        </p:nvSpPr>
        <p:spPr/>
        <p:txBody>
          <a:bodyPr/>
          <a:lstStyle/>
          <a:p>
            <a:r>
              <a:rPr lang="en-US"/>
              <a:t>The Story of Marriage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088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2/11/18</a:t>
            </a:r>
            <a:endParaRPr lang="en-US" dirty="0"/>
          </a:p>
        </p:txBody>
      </p:sp>
      <p:sp>
        <p:nvSpPr>
          <p:cNvPr id="6" name="Footer Placeholder 5"/>
          <p:cNvSpPr>
            <a:spLocks noGrp="1"/>
          </p:cNvSpPr>
          <p:nvPr>
            <p:ph type="ftr" sz="quarter" idx="11"/>
          </p:nvPr>
        </p:nvSpPr>
        <p:spPr/>
        <p:txBody>
          <a:bodyPr/>
          <a:lstStyle/>
          <a:p>
            <a:r>
              <a:rPr lang="en-US"/>
              <a:t>The Story of Marriage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409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23649" y="6181344"/>
            <a:ext cx="718502" cy="365125"/>
          </a:xfrm>
        </p:spPr>
        <p:txBody>
          <a:bodyPr/>
          <a:lstStyle/>
          <a:p>
            <a:r>
              <a:rPr lang="en-US"/>
              <a:t>2/11/18</a:t>
            </a:r>
            <a:endParaRPr lang="en-US" dirty="0"/>
          </a:p>
        </p:txBody>
      </p:sp>
      <p:sp>
        <p:nvSpPr>
          <p:cNvPr id="6" name="Footer Placeholder 5"/>
          <p:cNvSpPr>
            <a:spLocks noGrp="1"/>
          </p:cNvSpPr>
          <p:nvPr>
            <p:ph type="ftr" sz="quarter" idx="11"/>
          </p:nvPr>
        </p:nvSpPr>
        <p:spPr>
          <a:xfrm>
            <a:off x="818348" y="6181344"/>
            <a:ext cx="3705300" cy="365125"/>
          </a:xfrm>
        </p:spPr>
        <p:txBody>
          <a:bodyPr/>
          <a:lstStyle/>
          <a:p>
            <a:r>
              <a:rPr lang="en-US"/>
              <a:t>The Story of Marriage</a:t>
            </a:r>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246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a:t>2/11/18</a:t>
            </a:r>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a:t>The Story of Marriage</a:t>
            </a:r>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1814050"/>
      </p:ext>
    </p:extLst>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28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AEE859-8B8B-234E-9A50-07A01A31B68D}"/>
              </a:ext>
            </a:extLst>
          </p:cNvPr>
          <p:cNvSpPr>
            <a:spLocks noGrp="1"/>
          </p:cNvSpPr>
          <p:nvPr>
            <p:ph type="ctrTitle"/>
          </p:nvPr>
        </p:nvSpPr>
        <p:spPr>
          <a:solidFill>
            <a:schemeClr val="bg1"/>
          </a:solidFill>
        </p:spPr>
        <p:txBody>
          <a:bodyPr>
            <a:normAutofit/>
          </a:bodyPr>
          <a:lstStyle/>
          <a:p>
            <a:r>
              <a:rPr lang="en-US" sz="6600" dirty="0"/>
              <a:t>Making Love Last a lifetime</a:t>
            </a:r>
            <a:br>
              <a:rPr lang="en-US" sz="6600" dirty="0"/>
            </a:br>
            <a:r>
              <a:rPr lang="en-US" sz="2800" dirty="0">
                <a:solidFill>
                  <a:schemeClr val="tx1"/>
                </a:solidFill>
              </a:rPr>
              <a:t>The Story of Marriage</a:t>
            </a:r>
            <a:endParaRPr lang="en-US" sz="6600" dirty="0">
              <a:solidFill>
                <a:schemeClr val="tx1"/>
              </a:solidFill>
            </a:endParaRPr>
          </a:p>
        </p:txBody>
      </p:sp>
      <p:sp>
        <p:nvSpPr>
          <p:cNvPr id="3" name="Subtitle 2">
            <a:extLst>
              <a:ext uri="{FF2B5EF4-FFF2-40B4-BE49-F238E27FC236}">
                <a16:creationId xmlns="" xmlns:a16="http://schemas.microsoft.com/office/drawing/2014/main" id="{DF6F0290-BAD6-214E-95A3-E950F5A93CA5}"/>
              </a:ext>
            </a:extLst>
          </p:cNvPr>
          <p:cNvSpPr>
            <a:spLocks noGrp="1"/>
          </p:cNvSpPr>
          <p:nvPr>
            <p:ph type="subTitle" idx="1"/>
          </p:nvPr>
        </p:nvSpPr>
        <p:spPr>
          <a:xfrm>
            <a:off x="819314" y="4947847"/>
            <a:ext cx="7510506" cy="1556956"/>
          </a:xfrm>
        </p:spPr>
        <p:txBody>
          <a:bodyPr/>
          <a:lstStyle/>
          <a:p>
            <a:r>
              <a:rPr lang="en-US" sz="2400" b="1" dirty="0"/>
              <a:t>MATTHEW 6:33</a:t>
            </a:r>
          </a:p>
          <a:p>
            <a:r>
              <a:rPr lang="en-US" dirty="0"/>
              <a:t>But seek ye first the kingdom of God, and his righteousness; and all these things shall be added unto you.</a:t>
            </a:r>
          </a:p>
          <a:p>
            <a:endParaRPr lang="en-US" dirty="0"/>
          </a:p>
        </p:txBody>
      </p:sp>
    </p:spTree>
    <p:extLst>
      <p:ext uri="{BB962C8B-B14F-4D97-AF65-F5344CB8AC3E}">
        <p14:creationId xmlns:p14="http://schemas.microsoft.com/office/powerpoint/2010/main" val="42173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47E0A20A-92EE-4643-9B92-F33F76C48820}"/>
              </a:ext>
            </a:extLst>
          </p:cNvPr>
          <p:cNvSpPr>
            <a:spLocks noGrp="1"/>
          </p:cNvSpPr>
          <p:nvPr>
            <p:ph type="dt" sz="half" idx="10"/>
          </p:nvPr>
        </p:nvSpPr>
        <p:spPr/>
        <p:txBody>
          <a:bodyPr/>
          <a:lstStyle/>
          <a:p>
            <a:r>
              <a:rPr lang="en-US"/>
              <a:t>2/11/18</a:t>
            </a:r>
            <a:endParaRPr lang="en-US" dirty="0"/>
          </a:p>
        </p:txBody>
      </p:sp>
      <p:sp>
        <p:nvSpPr>
          <p:cNvPr id="4" name="Footer Placeholder 3">
            <a:extLst>
              <a:ext uri="{FF2B5EF4-FFF2-40B4-BE49-F238E27FC236}">
                <a16:creationId xmlns="" xmlns:a16="http://schemas.microsoft.com/office/drawing/2014/main" id="{00616403-9E0B-BE40-8956-764969DC5425}"/>
              </a:ext>
            </a:extLst>
          </p:cNvPr>
          <p:cNvSpPr>
            <a:spLocks noGrp="1"/>
          </p:cNvSpPr>
          <p:nvPr>
            <p:ph type="ftr" sz="quarter" idx="11"/>
          </p:nvPr>
        </p:nvSpPr>
        <p:spPr/>
        <p:txBody>
          <a:bodyPr/>
          <a:lstStyle/>
          <a:p>
            <a:r>
              <a:rPr lang="en-US"/>
              <a:t>The Story of Marriage</a:t>
            </a:r>
            <a:endParaRPr lang="en-US" dirty="0"/>
          </a:p>
        </p:txBody>
      </p:sp>
      <p:sp>
        <p:nvSpPr>
          <p:cNvPr id="5" name="Slide Number Placeholder 4">
            <a:extLst>
              <a:ext uri="{FF2B5EF4-FFF2-40B4-BE49-F238E27FC236}">
                <a16:creationId xmlns="" xmlns:a16="http://schemas.microsoft.com/office/drawing/2014/main" id="{70F2A7D3-2EC0-3F4B-858E-9974A3C7E8EE}"/>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6" name="Rectangle 5">
            <a:extLst>
              <a:ext uri="{FF2B5EF4-FFF2-40B4-BE49-F238E27FC236}">
                <a16:creationId xmlns="" xmlns:a16="http://schemas.microsoft.com/office/drawing/2014/main" id="{D3B92969-3DC4-6F4B-AD7F-C8F091D86376}"/>
              </a:ext>
            </a:extLst>
          </p:cNvPr>
          <p:cNvSpPr/>
          <p:nvPr/>
        </p:nvSpPr>
        <p:spPr>
          <a:xfrm>
            <a:off x="195309" y="177553"/>
            <a:ext cx="8682361" cy="5816977"/>
          </a:xfrm>
          <a:prstGeom prst="rect">
            <a:avLst/>
          </a:prstGeom>
        </p:spPr>
        <p:txBody>
          <a:bodyPr wrap="square">
            <a:spAutoFit/>
          </a:bodyPr>
          <a:lstStyle/>
          <a:p>
            <a:r>
              <a:rPr lang="en-US" sz="4800" b="1" dirty="0">
                <a:solidFill>
                  <a:srgbClr val="92D050"/>
                </a:solidFill>
                <a:latin typeface="Cambria" panose="02040503050406030204" pitchFamily="18" charset="0"/>
                <a:ea typeface="Calibri" panose="020F0502020204030204" pitchFamily="34" charset="0"/>
                <a:cs typeface="Times New Roman" panose="02020603050405020304" pitchFamily="18" charset="0"/>
              </a:rPr>
              <a:t>Old Testament:</a:t>
            </a:r>
            <a:endParaRPr lang="en-US" sz="48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r>
              <a:rPr lang="en-US" sz="3600" dirty="0">
                <a:latin typeface="Cambria" panose="02040503050406030204" pitchFamily="18" charset="0"/>
                <a:ea typeface="Calibri" panose="020F0502020204030204" pitchFamily="34" charset="0"/>
                <a:cs typeface="Times New Roman" panose="02020603050405020304" pitchFamily="18" charset="0"/>
              </a:rPr>
              <a:t>	Emphasis in marriage was more upon a </a:t>
            </a:r>
            <a:r>
              <a:rPr lang="en-US" sz="3600" b="1" dirty="0">
                <a:latin typeface="Cambria" panose="02040503050406030204" pitchFamily="18" charset="0"/>
                <a:ea typeface="Calibri" panose="020F0502020204030204" pitchFamily="34" charset="0"/>
                <a:cs typeface="Times New Roman" panose="02020603050405020304" pitchFamily="18" charset="0"/>
              </a:rPr>
              <a:t>lifelong commitment</a:t>
            </a:r>
            <a:r>
              <a:rPr lang="en-US" sz="3600" dirty="0">
                <a:latin typeface="Cambria" panose="02040503050406030204" pitchFamily="18" charset="0"/>
                <a:ea typeface="Calibri" panose="020F0502020204030204" pitchFamily="34" charset="0"/>
                <a:cs typeface="Times New Roman" panose="02020603050405020304" pitchFamily="18" charset="0"/>
              </a:rPr>
              <a:t>, than on an </a:t>
            </a:r>
            <a:r>
              <a:rPr lang="en-US" sz="3600" b="1" dirty="0">
                <a:latin typeface="Cambria" panose="02040503050406030204" pitchFamily="18" charset="0"/>
                <a:ea typeface="Calibri" panose="020F0502020204030204" pitchFamily="34" charset="0"/>
                <a:cs typeface="Times New Roman" panose="02020603050405020304" pitchFamily="18" charset="0"/>
              </a:rPr>
              <a:t>emotional feeling </a:t>
            </a:r>
            <a:r>
              <a:rPr lang="en-US" sz="3600" dirty="0">
                <a:latin typeface="Cambria" panose="02040503050406030204" pitchFamily="18" charset="0"/>
                <a:ea typeface="Calibri" panose="020F0502020204030204" pitchFamily="34" charset="0"/>
                <a:cs typeface="Times New Roman" panose="02020603050405020304" pitchFamily="18" charset="0"/>
              </a:rPr>
              <a:t>of </a:t>
            </a:r>
            <a:r>
              <a:rPr lang="en-US" sz="3600" i="1" dirty="0">
                <a:latin typeface="Cambria" panose="02040503050406030204" pitchFamily="18" charset="0"/>
                <a:ea typeface="Calibri" panose="020F0502020204030204" pitchFamily="34" charset="0"/>
                <a:cs typeface="Times New Roman" panose="02020603050405020304" pitchFamily="18" charset="0"/>
              </a:rPr>
              <a:t>“I am in Love!”</a:t>
            </a:r>
            <a:r>
              <a:rPr lang="en-US" sz="3600" dirty="0">
                <a:latin typeface="Cambria" panose="02040503050406030204" pitchFamily="18" charset="0"/>
                <a:ea typeface="Calibri" panose="020F0502020204030204" pitchFamily="34" charset="0"/>
                <a:cs typeface="Times New Roman" panose="02020603050405020304" pitchFamily="18" charset="0"/>
              </a:rPr>
              <a:t> </a:t>
            </a:r>
          </a:p>
          <a:p>
            <a:r>
              <a:rPr lang="en-US" sz="3600" dirty="0">
                <a:latin typeface="Cambria" panose="02040503050406030204" pitchFamily="18" charset="0"/>
                <a:ea typeface="Calibri" panose="020F0502020204030204" pitchFamily="34" charset="0"/>
                <a:cs typeface="Times New Roman" panose="02020603050405020304" pitchFamily="18" charset="0"/>
              </a:rPr>
              <a:t>	Love was meant to blossom and mature as you spend years weaving the fabric of a life and family together. </a:t>
            </a:r>
          </a:p>
          <a:p>
            <a:pPr algn="ctr"/>
            <a:endParaRPr lang="en-US" sz="3600" i="1" dirty="0">
              <a:latin typeface="Cambria" panose="02040503050406030204" pitchFamily="18" charset="0"/>
              <a:ea typeface="Calibri" panose="020F0502020204030204" pitchFamily="34" charset="0"/>
              <a:cs typeface="Times New Roman" panose="02020603050405020304" pitchFamily="18" charset="0"/>
            </a:endParaRPr>
          </a:p>
          <a:p>
            <a:pPr algn="ctr"/>
            <a:endParaRPr lang="en-US" sz="3600" i="1" dirty="0">
              <a:latin typeface="Cambria" panose="02040503050406030204" pitchFamily="18" charset="0"/>
              <a:ea typeface="Calibri" panose="020F0502020204030204" pitchFamily="34" charset="0"/>
              <a:cs typeface="Times New Roman" panose="02020603050405020304" pitchFamily="18" charset="0"/>
            </a:endParaRPr>
          </a:p>
          <a:p>
            <a:pPr algn="ctr"/>
            <a:r>
              <a:rPr lang="en-US" sz="3600" i="1" dirty="0">
                <a:latin typeface="Cambria" panose="02040503050406030204" pitchFamily="18" charset="0"/>
                <a:ea typeface="Calibri" panose="020F0502020204030204" pitchFamily="34" charset="0"/>
                <a:cs typeface="Times New Roman" panose="02020603050405020304" pitchFamily="18" charset="0"/>
              </a:rPr>
              <a:t>To ”marry” is a verb, not an event!</a:t>
            </a:r>
            <a:endParaRPr lang="en-US" sz="36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192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FDDFFA1-D32F-D744-A287-47399C4C8CA1}"/>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ECB5FBE7-2C4A-F84B-9EE5-DA2F9E05090F}"/>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2589A163-755A-8F4A-A036-068A9109A10D}"/>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Rectangle 4">
            <a:extLst>
              <a:ext uri="{FF2B5EF4-FFF2-40B4-BE49-F238E27FC236}">
                <a16:creationId xmlns="" xmlns:a16="http://schemas.microsoft.com/office/drawing/2014/main" id="{A5F20629-9693-7846-BA83-54F189587AE1}"/>
              </a:ext>
            </a:extLst>
          </p:cNvPr>
          <p:cNvSpPr/>
          <p:nvPr/>
        </p:nvSpPr>
        <p:spPr>
          <a:xfrm>
            <a:off x="133165" y="72785"/>
            <a:ext cx="8780016" cy="6186309"/>
          </a:xfrm>
          <a:prstGeom prst="rect">
            <a:avLst/>
          </a:prstGeom>
        </p:spPr>
        <p:txBody>
          <a:bodyPr wrap="square">
            <a:spAutoFit/>
          </a:bodyPr>
          <a:lstStyle/>
          <a:p>
            <a:r>
              <a:rPr lang="en-US" sz="4400" b="1" dirty="0"/>
              <a:t>KINSMAN.REDEEMER</a:t>
            </a:r>
          </a:p>
          <a:p>
            <a:r>
              <a:rPr lang="en-US" sz="3200" dirty="0"/>
              <a:t>	45 </a:t>
            </a:r>
            <a:r>
              <a:rPr lang="en-US" sz="3200" dirty="0">
                <a:solidFill>
                  <a:srgbClr val="FFFF00"/>
                </a:solidFill>
              </a:rPr>
              <a:t>And when a man loves a woman and marries her because she's just pretty, there'll be an end to that. </a:t>
            </a:r>
            <a:r>
              <a:rPr lang="en-US" sz="3200" dirty="0"/>
              <a:t>But when a man finds a woman that he loves, he don't know why, but he loves her... And she finds the man that she loves, no matter what he looks like... He loves her. She loves him. </a:t>
            </a:r>
            <a:r>
              <a:rPr lang="en-US" sz="3200" dirty="0">
                <a:solidFill>
                  <a:srgbClr val="FFFF00"/>
                </a:solidFill>
              </a:rPr>
              <a:t>That's an eternal mate in glory… Because they are from eternity, and they stepped out into space of time, and will return back to eternity. </a:t>
            </a:r>
          </a:p>
          <a:p>
            <a:r>
              <a:rPr lang="en-US" sz="3200" dirty="0"/>
              <a:t>	48 A woman that's beautiful, that beauty will fade just as sure... You give it a few years. </a:t>
            </a:r>
            <a:endParaRPr lang="en-US" dirty="0"/>
          </a:p>
        </p:txBody>
      </p:sp>
    </p:spTree>
    <p:extLst>
      <p:ext uri="{BB962C8B-B14F-4D97-AF65-F5344CB8AC3E}">
        <p14:creationId xmlns:p14="http://schemas.microsoft.com/office/powerpoint/2010/main" val="42442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C4653EC-E9D9-B942-875C-FCF32C7C7DF7}"/>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2C13BC29-0B2D-1849-99BA-2D83D00BF7B4}"/>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C46920FA-AD47-9842-83E0-56C356A5DE65}"/>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Rectangle 4">
            <a:extLst>
              <a:ext uri="{FF2B5EF4-FFF2-40B4-BE49-F238E27FC236}">
                <a16:creationId xmlns="" xmlns:a16="http://schemas.microsoft.com/office/drawing/2014/main" id="{8CE192B8-7C88-8F49-B470-FE28807BEFEB}"/>
              </a:ext>
            </a:extLst>
          </p:cNvPr>
          <p:cNvSpPr/>
          <p:nvPr/>
        </p:nvSpPr>
        <p:spPr>
          <a:xfrm>
            <a:off x="239697" y="204186"/>
            <a:ext cx="8673484" cy="5016758"/>
          </a:xfrm>
          <a:prstGeom prst="rect">
            <a:avLst/>
          </a:prstGeom>
        </p:spPr>
        <p:txBody>
          <a:bodyPr wrap="square">
            <a:spAutoFit/>
          </a:bodyPr>
          <a:lstStyle/>
          <a:p>
            <a:r>
              <a:rPr lang="en-US" sz="3200" dirty="0"/>
              <a:t>	Maybe today she's twisting down the street… stand in the yard with immoral clothes on, men looking at her… A spirit on them and they don't know it. But did you know that well-formed little figure that God has given that girl, may be rotten by this time next Sunday? That tall, dark and handsome man may be nothing but just a pile of rubbish by next Sunday? That all perishes. </a:t>
            </a:r>
            <a:r>
              <a:rPr lang="en-US" sz="3200" dirty="0">
                <a:solidFill>
                  <a:srgbClr val="FFFF00"/>
                </a:solidFill>
              </a:rPr>
              <a:t>So watch the inside. </a:t>
            </a:r>
          </a:p>
          <a:p>
            <a:pPr algn="r"/>
            <a:r>
              <a:rPr lang="en-US" sz="3200" dirty="0"/>
              <a:t>60-1002</a:t>
            </a:r>
          </a:p>
        </p:txBody>
      </p:sp>
    </p:spTree>
    <p:extLst>
      <p:ext uri="{BB962C8B-B14F-4D97-AF65-F5344CB8AC3E}">
        <p14:creationId xmlns:p14="http://schemas.microsoft.com/office/powerpoint/2010/main" val="330197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2029AD9-3E72-BE4A-B748-FD2A16EFA15D}"/>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ED80F52E-72C6-1849-96EC-A8EBA8B063A4}"/>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53CAFFDC-C344-D749-8C0C-5D8D73CB7FE1}"/>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Rectangle 4">
            <a:extLst>
              <a:ext uri="{FF2B5EF4-FFF2-40B4-BE49-F238E27FC236}">
                <a16:creationId xmlns="" xmlns:a16="http://schemas.microsoft.com/office/drawing/2014/main" id="{E00F4034-65A4-C940-A602-D52AD71BA27D}"/>
              </a:ext>
            </a:extLst>
          </p:cNvPr>
          <p:cNvSpPr/>
          <p:nvPr/>
        </p:nvSpPr>
        <p:spPr>
          <a:xfrm>
            <a:off x="337351" y="248575"/>
            <a:ext cx="8451542" cy="5447645"/>
          </a:xfrm>
          <a:prstGeom prst="rect">
            <a:avLst/>
          </a:prstGeom>
        </p:spPr>
        <p:txBody>
          <a:bodyPr wrap="square">
            <a:spAutoFit/>
          </a:bodyPr>
          <a:lstStyle/>
          <a:p>
            <a:pPr algn="ctr"/>
            <a:r>
              <a:rPr lang="en-US" sz="4800" b="1" dirty="0"/>
              <a:t>PROVERBS 29:20</a:t>
            </a:r>
          </a:p>
          <a:p>
            <a:pPr algn="ctr"/>
            <a:r>
              <a:rPr lang="en-US" sz="3600" i="1" dirty="0" err="1"/>
              <a:t>Seest</a:t>
            </a:r>
            <a:r>
              <a:rPr lang="en-US" sz="3600" i="1" dirty="0"/>
              <a:t> thou a man that is hasty in his words? there is more hope of a fool than of him.</a:t>
            </a:r>
          </a:p>
          <a:p>
            <a:pPr algn="ctr"/>
            <a:endParaRPr lang="en-US" sz="3600" i="1" dirty="0"/>
          </a:p>
          <a:p>
            <a:pPr algn="ctr"/>
            <a:r>
              <a:rPr lang="en-US" sz="4800" b="1" dirty="0"/>
              <a:t>PROVERBS 12:4</a:t>
            </a:r>
          </a:p>
          <a:p>
            <a:pPr algn="ctr"/>
            <a:r>
              <a:rPr lang="en-US" sz="3600" i="1" dirty="0"/>
              <a:t>A virtuous woman is a crown to her husband: but she that </a:t>
            </a:r>
            <a:r>
              <a:rPr lang="en-US" sz="3600" i="1" dirty="0" err="1"/>
              <a:t>maketh</a:t>
            </a:r>
            <a:r>
              <a:rPr lang="en-US" sz="3600" i="1" dirty="0"/>
              <a:t> ashamed is as rottenness in his bones.</a:t>
            </a:r>
          </a:p>
          <a:p>
            <a:pPr algn="ctr"/>
            <a:endParaRPr lang="en-US" sz="3600" dirty="0"/>
          </a:p>
        </p:txBody>
      </p:sp>
    </p:spTree>
    <p:extLst>
      <p:ext uri="{BB962C8B-B14F-4D97-AF65-F5344CB8AC3E}">
        <p14:creationId xmlns:p14="http://schemas.microsoft.com/office/powerpoint/2010/main" val="303743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dissolve">
                                      <p:cBhvr>
                                        <p:cTn id="1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1D861B5-AB94-C048-B249-A9A122CF9D17}"/>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52EADC23-D57C-794C-A5A9-D7722A49F42A}"/>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D7A05EBF-21A5-7C4C-8A0A-9474EC8AFBB9}"/>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5" name="Rectangle 4">
            <a:extLst>
              <a:ext uri="{FF2B5EF4-FFF2-40B4-BE49-F238E27FC236}">
                <a16:creationId xmlns="" xmlns:a16="http://schemas.microsoft.com/office/drawing/2014/main" id="{95B15FC9-F8A0-1641-B314-2917CEBC5D90}"/>
              </a:ext>
            </a:extLst>
          </p:cNvPr>
          <p:cNvSpPr/>
          <p:nvPr/>
        </p:nvSpPr>
        <p:spPr>
          <a:xfrm>
            <a:off x="223023" y="167269"/>
            <a:ext cx="8619894" cy="4647426"/>
          </a:xfrm>
          <a:prstGeom prst="rect">
            <a:avLst/>
          </a:prstGeom>
        </p:spPr>
        <p:txBody>
          <a:bodyPr wrap="square">
            <a:spAutoFit/>
          </a:bodyPr>
          <a:lstStyle/>
          <a:p>
            <a:r>
              <a:rPr lang="en-US" sz="4400" b="1" dirty="0"/>
              <a:t>Separation From Unbelief </a:t>
            </a:r>
          </a:p>
          <a:p>
            <a:r>
              <a:rPr lang="en-US" sz="3600" dirty="0">
                <a:latin typeface="+mj-lt"/>
              </a:rPr>
              <a:t>	17 Do you know, the wisest man in the Bible outside of Christ died a heathen idolater because of a bunch of pretty women? Solomon. </a:t>
            </a:r>
          </a:p>
          <a:p>
            <a:r>
              <a:rPr lang="en-US" sz="3600" dirty="0">
                <a:latin typeface="+mj-lt"/>
              </a:rPr>
              <a:t>	Pulled him away from God. Don’t yoke yourself up unequally.  </a:t>
            </a:r>
            <a:br>
              <a:rPr lang="en-US" sz="3600" dirty="0">
                <a:latin typeface="+mj-lt"/>
              </a:rPr>
            </a:br>
            <a:r>
              <a:rPr lang="en-US" sz="3600" dirty="0">
                <a:latin typeface="+mj-lt"/>
              </a:rPr>
              <a:t>   													55-0228</a:t>
            </a:r>
          </a:p>
        </p:txBody>
      </p:sp>
    </p:spTree>
    <p:extLst>
      <p:ext uri="{BB962C8B-B14F-4D97-AF65-F5344CB8AC3E}">
        <p14:creationId xmlns:p14="http://schemas.microsoft.com/office/powerpoint/2010/main" val="128183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B562F83-A308-DD41-97D6-61EA07CDE16D}"/>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D41DB649-4ADE-6C45-AF28-3B04FEFF7A28}"/>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98DE5714-A9AC-2F4A-95C1-3851BCB91556}"/>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5" name="Rectangle 4">
            <a:extLst>
              <a:ext uri="{FF2B5EF4-FFF2-40B4-BE49-F238E27FC236}">
                <a16:creationId xmlns="" xmlns:a16="http://schemas.microsoft.com/office/drawing/2014/main" id="{0FBEE429-6A67-304C-BF76-F9539A3FA811}"/>
              </a:ext>
            </a:extLst>
          </p:cNvPr>
          <p:cNvSpPr/>
          <p:nvPr/>
        </p:nvSpPr>
        <p:spPr>
          <a:xfrm>
            <a:off x="177554" y="62144"/>
            <a:ext cx="8771138" cy="6647974"/>
          </a:xfrm>
          <a:prstGeom prst="rect">
            <a:avLst/>
          </a:prstGeom>
        </p:spPr>
        <p:txBody>
          <a:bodyPr wrap="square">
            <a:spAutoFit/>
          </a:bodyPr>
          <a:lstStyle/>
          <a:p>
            <a:r>
              <a:rPr lang="en-US" sz="3600" b="1" dirty="0">
                <a:latin typeface="Cambria" panose="02040503050406030204" pitchFamily="18" charset="0"/>
                <a:ea typeface="Calibri" panose="020F0502020204030204" pitchFamily="34" charset="0"/>
                <a:cs typeface="Times New Roman" panose="02020603050405020304" pitchFamily="18" charset="0"/>
              </a:rPr>
              <a:t>TIME.TESTED.MEMORIALS.OF.GOD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3000" dirty="0">
                <a:latin typeface="Cambria" panose="02040503050406030204" pitchFamily="18" charset="0"/>
                <a:ea typeface="Calibri" panose="020F0502020204030204" pitchFamily="34" charset="0"/>
                <a:cs typeface="Times New Roman" panose="02020603050405020304" pitchFamily="18" charset="0"/>
              </a:rPr>
              <a:t>	11 Talking to a young lady, discouraged,  heart-broken. I was trying to tell her about how a woman and a man are not separated, they are the self-same person. God made man both male and female; he was man. He separated them in flesh and made them different, but joined them together and raise the children as one. The man, burly, and the women is the love part of the man. God separated them, but they were both the very same person, m-a-n; and woman's called "wo-man," that's right, </a:t>
            </a:r>
            <a:r>
              <a:rPr lang="en-US" sz="3000" dirty="0" err="1">
                <a:latin typeface="Cambria" panose="02040503050406030204" pitchFamily="18" charset="0"/>
                <a:ea typeface="Calibri" panose="020F0502020204030204" pitchFamily="34" charset="0"/>
                <a:cs typeface="Times New Roman" panose="02020603050405020304" pitchFamily="18" charset="0"/>
              </a:rPr>
              <a:t>'cause</a:t>
            </a:r>
            <a:r>
              <a:rPr lang="en-US" sz="3000" dirty="0">
                <a:latin typeface="Cambria" panose="02040503050406030204" pitchFamily="18" charset="0"/>
                <a:ea typeface="Calibri" panose="020F0502020204030204" pitchFamily="34" charset="0"/>
                <a:cs typeface="Times New Roman" panose="02020603050405020304" pitchFamily="18" charset="0"/>
              </a:rPr>
              <a:t> she was taken from man. She is a part of the man. But in life here in flesh, they were separated; in spirit they are one.</a:t>
            </a:r>
            <a:r>
              <a:rPr lang="en-US" sz="3000" dirty="0"/>
              <a:t> </a:t>
            </a:r>
            <a:r>
              <a:rPr lang="en-US" sz="3000" dirty="0">
                <a:latin typeface="Cambria" panose="02040503050406030204" pitchFamily="18" charset="0"/>
                <a:ea typeface="Calibri" panose="020F0502020204030204" pitchFamily="34" charset="0"/>
                <a:cs typeface="Times New Roman" panose="02020603050405020304" pitchFamily="18"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1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E9A32E8-73B7-7F4F-8EFE-1165A793D228}"/>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9B74FEBC-7047-6F4E-BBF5-19F73F8D0D35}"/>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9C0D94F8-1A35-324B-8BDF-60966E801821}"/>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5" name="Rectangle 4">
            <a:extLst>
              <a:ext uri="{FF2B5EF4-FFF2-40B4-BE49-F238E27FC236}">
                <a16:creationId xmlns="" xmlns:a16="http://schemas.microsoft.com/office/drawing/2014/main" id="{0207A358-ABF1-B74B-8305-C6585884134B}"/>
              </a:ext>
            </a:extLst>
          </p:cNvPr>
          <p:cNvSpPr/>
          <p:nvPr/>
        </p:nvSpPr>
        <p:spPr>
          <a:xfrm>
            <a:off x="177553" y="97655"/>
            <a:ext cx="8851037" cy="6494085"/>
          </a:xfrm>
          <a:prstGeom prst="rect">
            <a:avLst/>
          </a:prstGeom>
        </p:spPr>
        <p:txBody>
          <a:bodyPr wrap="square">
            <a:spAutoFit/>
          </a:bodyPr>
          <a:lstStyle/>
          <a:p>
            <a:r>
              <a:rPr lang="en-US" sz="3200" dirty="0">
                <a:latin typeface="Cambria" panose="02040503050406030204" pitchFamily="18" charset="0"/>
                <a:ea typeface="Calibri" panose="020F0502020204030204" pitchFamily="34" charset="0"/>
                <a:cs typeface="Times New Roman" panose="02020603050405020304" pitchFamily="18" charset="0"/>
              </a:rPr>
              <a:t>	12 </a:t>
            </a:r>
            <a:r>
              <a:rPr lang="en-US" sz="3200" dirty="0">
                <a:solidFill>
                  <a:srgbClr val="FFFF00"/>
                </a:solidFill>
                <a:latin typeface="Cambria" panose="02040503050406030204" pitchFamily="18" charset="0"/>
                <a:ea typeface="Calibri" panose="020F0502020204030204" pitchFamily="34" charset="0"/>
                <a:cs typeface="Times New Roman" panose="02020603050405020304" pitchFamily="18" charset="0"/>
              </a:rPr>
              <a:t>And was talking about men losing their affections for their wife and don't love them as they did when they were sweethearts, shame on you. </a:t>
            </a:r>
            <a:r>
              <a:rPr lang="en-US" sz="3200" dirty="0">
                <a:latin typeface="Cambria" panose="02040503050406030204" pitchFamily="18" charset="0"/>
                <a:ea typeface="Calibri" panose="020F0502020204030204" pitchFamily="34" charset="0"/>
                <a:cs typeface="Times New Roman" panose="02020603050405020304" pitchFamily="18" charset="0"/>
              </a:rPr>
              <a:t>You ought to do it; she's always your sweetheart. Absolutely, that's the part she should be. And you should treat her like that. Oh, never let that little honeymoon cease, </a:t>
            </a:r>
            <a:r>
              <a:rPr lang="en-US" sz="3200" dirty="0" err="1">
                <a:latin typeface="Cambria" panose="02040503050406030204" pitchFamily="18" charset="0"/>
                <a:ea typeface="Calibri" panose="020F0502020204030204" pitchFamily="34" charset="0"/>
                <a:cs typeface="Times New Roman" panose="02020603050405020304" pitchFamily="18" charset="0"/>
              </a:rPr>
              <a:t>'cause</a:t>
            </a:r>
            <a:r>
              <a:rPr lang="en-US" sz="3200" dirty="0">
                <a:latin typeface="Cambria" panose="02040503050406030204" pitchFamily="18" charset="0"/>
                <a:ea typeface="Calibri" panose="020F0502020204030204" pitchFamily="34" charset="0"/>
                <a:cs typeface="Times New Roman" panose="02020603050405020304" pitchFamily="18" charset="0"/>
              </a:rPr>
              <a:t> it isn't going to in heaven… And we should never forget to honor each other; always be sweethearts; never let it cease.</a:t>
            </a:r>
            <a:r>
              <a:rPr lang="en-US" sz="3200" dirty="0"/>
              <a:t> </a:t>
            </a:r>
            <a:r>
              <a:rPr lang="en-US" sz="3200" dirty="0">
                <a:latin typeface="Cambria" panose="020405030504060302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Cambria" panose="02040503050406030204" pitchFamily="18" charset="0"/>
                <a:ea typeface="Calibri" panose="020F0502020204030204" pitchFamily="34" charset="0"/>
                <a:cs typeface="Times New Roman" panose="02020603050405020304" pitchFamily="18" charset="0"/>
              </a:rPr>
              <a:t> 	13 Catholic boy come to me, his wife was separated. "Billy, I hate to come to you; I'm a Catholic, and you a Protestant.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1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12E9FB6-B435-8749-8560-B8278E780FBC}"/>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D935D468-6F15-544D-8BD1-70FE06F45B9D}"/>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BB6FC431-C556-9B45-9CB0-7F1E5AA9E794}"/>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5" name="Rectangle 4">
            <a:extLst>
              <a:ext uri="{FF2B5EF4-FFF2-40B4-BE49-F238E27FC236}">
                <a16:creationId xmlns="" xmlns:a16="http://schemas.microsoft.com/office/drawing/2014/main" id="{F75D56B5-5CF1-6948-B168-ADBAD86C8744}"/>
              </a:ext>
            </a:extLst>
          </p:cNvPr>
          <p:cNvSpPr/>
          <p:nvPr/>
        </p:nvSpPr>
        <p:spPr>
          <a:xfrm>
            <a:off x="230819" y="177554"/>
            <a:ext cx="8637973" cy="5509200"/>
          </a:xfrm>
          <a:prstGeom prst="rect">
            <a:avLst/>
          </a:prstGeom>
        </p:spPr>
        <p:txBody>
          <a:bodyPr wrap="square">
            <a:spAutoFit/>
          </a:bodyPr>
          <a:lstStyle/>
          <a:p>
            <a:r>
              <a:rPr lang="en-US" sz="3200" dirty="0">
                <a:latin typeface="Cambria" panose="02040503050406030204" pitchFamily="18" charset="0"/>
                <a:ea typeface="Calibri" panose="020F0502020204030204" pitchFamily="34" charset="0"/>
                <a:cs typeface="Times New Roman" panose="02020603050405020304" pitchFamily="18" charset="0"/>
              </a:rPr>
              <a:t>A priest run me out of my home awhile ago… I drink a little, of a night, I work hard. My wife thinks I ought to come in every night and kiss her and hug her and make it out just like that we was fixing to get married. We married, and got a bunch of kids." </a:t>
            </a:r>
          </a:p>
          <a:p>
            <a:r>
              <a:rPr lang="en-US" sz="3200" dirty="0">
                <a:latin typeface="Cambria" panose="02040503050406030204" pitchFamily="18" charset="0"/>
                <a:ea typeface="Calibri" panose="020F0502020204030204" pitchFamily="34" charset="0"/>
                <a:cs typeface="Times New Roman" panose="02020603050405020304" pitchFamily="18" charset="0"/>
              </a:rPr>
              <a:t>	I said, "Wait a minute, boy, you're wrong. That's just the same as it was before you're married. You must always remember. She's forty years old now at the time where she really needs your attention."</a:t>
            </a:r>
            <a:r>
              <a:rPr lang="en-US" sz="3200" dirty="0"/>
              <a:t> </a:t>
            </a:r>
            <a:r>
              <a:rPr lang="en-US" sz="3200" dirty="0">
                <a:latin typeface="Cambria" panose="020405030504060302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044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A191319-A30E-7640-B278-FC7DED1B6A3B}"/>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5B8868A4-BCC1-EA41-A7AA-9234A313BEB9}"/>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F80ACB72-553C-ED46-8604-9222B73A8FA6}"/>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5" name="Rectangle 4">
            <a:extLst>
              <a:ext uri="{FF2B5EF4-FFF2-40B4-BE49-F238E27FC236}">
                <a16:creationId xmlns="" xmlns:a16="http://schemas.microsoft.com/office/drawing/2014/main" id="{E4FA7F1E-FA43-FC4F-8371-698388B2BAD7}"/>
              </a:ext>
            </a:extLst>
          </p:cNvPr>
          <p:cNvSpPr/>
          <p:nvPr/>
        </p:nvSpPr>
        <p:spPr>
          <a:xfrm>
            <a:off x="177553" y="106532"/>
            <a:ext cx="8824404" cy="6986528"/>
          </a:xfrm>
          <a:prstGeom prst="rect">
            <a:avLst/>
          </a:prstGeom>
        </p:spPr>
        <p:txBody>
          <a:bodyPr wrap="square">
            <a:spAutoFit/>
          </a:bodyPr>
          <a:lstStyle/>
          <a:p>
            <a:pPr indent="457200"/>
            <a:r>
              <a:rPr lang="en-US" sz="2800" dirty="0">
                <a:latin typeface="Cambria" panose="02040503050406030204" pitchFamily="18" charset="0"/>
                <a:ea typeface="Calibri" panose="020F0502020204030204" pitchFamily="34" charset="0"/>
                <a:cs typeface="Times New Roman" panose="02020603050405020304" pitchFamily="18" charset="0"/>
              </a:rPr>
              <a:t>14 So they had the divorce court, said, "I don't know what to do.” I said, "Go call her and tell her that you've changed your mind." So the next day I'd called the judge, talked to him. So I was down there praying, after while I heard some little clicking coming down the steps, here they come, arms around one another, all smiles. I said, "Well, hello there." He said, "Bro. Branham, Some time since I seen you."</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2800" dirty="0">
                <a:latin typeface="Cambria" panose="02040503050406030204" pitchFamily="18" charset="0"/>
                <a:ea typeface="Calibri" panose="020F0502020204030204" pitchFamily="34" charset="0"/>
                <a:cs typeface="Times New Roman" panose="02020603050405020304" pitchFamily="18" charset="0"/>
              </a:rPr>
              <a:t>”Why, you look like you were sweethearts."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2800" dirty="0">
                <a:latin typeface="Cambria" panose="02040503050406030204" pitchFamily="18" charset="0"/>
                <a:ea typeface="Calibri" panose="020F0502020204030204" pitchFamily="34" charset="0"/>
                <a:cs typeface="Times New Roman" panose="02020603050405020304" pitchFamily="18" charset="0"/>
              </a:rPr>
              <a:t>"Oh, we're just doing fine, aren't we, honey?"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2800" dirty="0">
                <a:latin typeface="Cambria" panose="02040503050406030204" pitchFamily="18" charset="0"/>
                <a:ea typeface="Calibri" panose="020F0502020204030204" pitchFamily="34" charset="0"/>
                <a:cs typeface="Times New Roman" panose="02020603050405020304" pitchFamily="18" charset="0"/>
              </a:rPr>
              <a:t>She said, "Yes, we are, dear. Come out to see us sometime, Reverend.” I said, "Thank you very much. Good-bye to you</a:t>
            </a:r>
            <a:r>
              <a:rPr lang="en-US" sz="2800">
                <a:latin typeface="Cambria" panose="02040503050406030204" pitchFamily="18" charset="0"/>
                <a:ea typeface="Calibri" panose="020F0502020204030204" pitchFamily="34" charset="0"/>
                <a:cs typeface="Times New Roman" panose="02020603050405020304" pitchFamily="18" charset="0"/>
              </a:rPr>
              <a:t>." The </a:t>
            </a:r>
            <a:r>
              <a:rPr lang="en-US" sz="2800" dirty="0">
                <a:latin typeface="Cambria" panose="02040503050406030204" pitchFamily="18" charset="0"/>
                <a:ea typeface="Calibri" panose="020F0502020204030204" pitchFamily="34" charset="0"/>
                <a:cs typeface="Times New Roman" panose="02020603050405020304" pitchFamily="18" charset="0"/>
              </a:rPr>
              <a:t>old boy turned around and waved back like that. They was all happy...?... That's right, love conquers everything.</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indent="457200" algn="r"/>
            <a:r>
              <a:rPr lang="en-US" sz="2800" dirty="0">
                <a:latin typeface="Cambria" panose="02040503050406030204" pitchFamily="18" charset="0"/>
                <a:ea typeface="Calibri" panose="020F0502020204030204" pitchFamily="34" charset="0"/>
                <a:cs typeface="Times New Roman" panose="02020603050405020304" pitchFamily="18" charset="0"/>
              </a:rPr>
              <a:t>57-0818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10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2D504A6-D71F-BB48-B070-851DE88878A9}"/>
              </a:ext>
            </a:extLst>
          </p:cNvPr>
          <p:cNvSpPr txBox="1"/>
          <p:nvPr/>
        </p:nvSpPr>
        <p:spPr>
          <a:xfrm>
            <a:off x="195309" y="115411"/>
            <a:ext cx="8806648" cy="5970865"/>
          </a:xfrm>
          <a:prstGeom prst="rect">
            <a:avLst/>
          </a:prstGeom>
          <a:noFill/>
        </p:spPr>
        <p:txBody>
          <a:bodyPr wrap="square" rtlCol="0">
            <a:spAutoFit/>
          </a:bodyPr>
          <a:lstStyle/>
          <a:p>
            <a:r>
              <a:rPr lang="en-US" sz="5400" i="1" dirty="0">
                <a:solidFill>
                  <a:srgbClr val="92D050"/>
                </a:solidFill>
              </a:rPr>
              <a:t>Challenges to Marriage</a:t>
            </a:r>
          </a:p>
          <a:p>
            <a:r>
              <a:rPr lang="en-US" sz="4800" b="1" dirty="0"/>
              <a:t>External</a:t>
            </a:r>
            <a:r>
              <a:rPr lang="en-US" sz="4000" dirty="0"/>
              <a:t>						</a:t>
            </a:r>
            <a:r>
              <a:rPr lang="en-US" sz="4800" b="1" dirty="0"/>
              <a:t>Internal</a:t>
            </a:r>
          </a:p>
          <a:p>
            <a:r>
              <a:rPr lang="en-US" sz="4000" dirty="0"/>
              <a:t>Sickness							Anger</a:t>
            </a:r>
          </a:p>
          <a:p>
            <a:r>
              <a:rPr lang="en-US" sz="4000" dirty="0"/>
              <a:t>Financial Crisis				Shame</a:t>
            </a:r>
          </a:p>
          <a:p>
            <a:r>
              <a:rPr lang="en-US" sz="4000" dirty="0"/>
              <a:t>Natural Disasters			Pride</a:t>
            </a:r>
          </a:p>
          <a:p>
            <a:r>
              <a:rPr lang="en-US" sz="4000" dirty="0"/>
              <a:t>Work Related Issues		Infidelity</a:t>
            </a:r>
          </a:p>
          <a:p>
            <a:r>
              <a:rPr lang="en-US" sz="4000" dirty="0"/>
              <a:t>Extended Family				Communication</a:t>
            </a:r>
          </a:p>
          <a:p>
            <a:r>
              <a:rPr lang="en-US" sz="4000" dirty="0"/>
              <a:t>Aging								</a:t>
            </a:r>
            <a:r>
              <a:rPr lang="en-US" sz="4000"/>
              <a:t>	Lust</a:t>
            </a:r>
            <a:endParaRPr lang="en-US" sz="4000" dirty="0"/>
          </a:p>
          <a:p>
            <a:r>
              <a:rPr lang="en-US" sz="4000" dirty="0"/>
              <a:t>	</a:t>
            </a:r>
            <a:r>
              <a:rPr lang="en-US" sz="2000" dirty="0"/>
              <a:t>		</a:t>
            </a:r>
          </a:p>
        </p:txBody>
      </p:sp>
      <p:sp>
        <p:nvSpPr>
          <p:cNvPr id="3" name="Date Placeholder 2">
            <a:extLst>
              <a:ext uri="{FF2B5EF4-FFF2-40B4-BE49-F238E27FC236}">
                <a16:creationId xmlns="" xmlns:a16="http://schemas.microsoft.com/office/drawing/2014/main" id="{3A1EE4FF-C912-D141-B281-A67AFB57DD6B}"/>
              </a:ext>
            </a:extLst>
          </p:cNvPr>
          <p:cNvSpPr>
            <a:spLocks noGrp="1"/>
          </p:cNvSpPr>
          <p:nvPr>
            <p:ph type="dt" sz="half" idx="10"/>
          </p:nvPr>
        </p:nvSpPr>
        <p:spPr/>
        <p:txBody>
          <a:bodyPr/>
          <a:lstStyle/>
          <a:p>
            <a:r>
              <a:rPr lang="en-US"/>
              <a:t>2/11/18</a:t>
            </a:r>
            <a:endParaRPr lang="en-US" dirty="0"/>
          </a:p>
        </p:txBody>
      </p:sp>
      <p:sp>
        <p:nvSpPr>
          <p:cNvPr id="4" name="Footer Placeholder 3">
            <a:extLst>
              <a:ext uri="{FF2B5EF4-FFF2-40B4-BE49-F238E27FC236}">
                <a16:creationId xmlns="" xmlns:a16="http://schemas.microsoft.com/office/drawing/2014/main" id="{3F77CF3F-7853-6146-A66C-E833B04A1800}"/>
              </a:ext>
            </a:extLst>
          </p:cNvPr>
          <p:cNvSpPr>
            <a:spLocks noGrp="1"/>
          </p:cNvSpPr>
          <p:nvPr>
            <p:ph type="ftr" sz="quarter" idx="11"/>
          </p:nvPr>
        </p:nvSpPr>
        <p:spPr/>
        <p:txBody>
          <a:bodyPr/>
          <a:lstStyle/>
          <a:p>
            <a:r>
              <a:rPr lang="en-US"/>
              <a:t>The Story of Marriage</a:t>
            </a:r>
            <a:endParaRPr lang="en-US" dirty="0"/>
          </a:p>
        </p:txBody>
      </p:sp>
      <p:sp>
        <p:nvSpPr>
          <p:cNvPr id="5" name="Slide Number Placeholder 4">
            <a:extLst>
              <a:ext uri="{FF2B5EF4-FFF2-40B4-BE49-F238E27FC236}">
                <a16:creationId xmlns="" xmlns:a16="http://schemas.microsoft.com/office/drawing/2014/main" id="{E72D69EF-A94A-F249-8E44-BA3FA0DE5CA1}"/>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7526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ssolv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ssolv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dissolv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dissolv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54278B-1ADC-1A40-9262-D98BE1BFB4DF}"/>
              </a:ext>
            </a:extLst>
          </p:cNvPr>
          <p:cNvSpPr>
            <a:spLocks noGrp="1"/>
          </p:cNvSpPr>
          <p:nvPr>
            <p:ph type="title"/>
          </p:nvPr>
        </p:nvSpPr>
        <p:spPr>
          <a:xfrm>
            <a:off x="317500" y="0"/>
            <a:ext cx="8597899" cy="1667198"/>
          </a:xfrm>
        </p:spPr>
        <p:txBody>
          <a:bodyPr>
            <a:normAutofit/>
          </a:bodyPr>
          <a:lstStyle/>
          <a:p>
            <a:r>
              <a:rPr lang="en-US" sz="4400" dirty="0"/>
              <a:t>Birthdays &amp; Anniversaries &amp; Exciting Events</a:t>
            </a:r>
          </a:p>
        </p:txBody>
      </p:sp>
      <p:sp>
        <p:nvSpPr>
          <p:cNvPr id="3" name="Content Placeholder 2">
            <a:extLst>
              <a:ext uri="{FF2B5EF4-FFF2-40B4-BE49-F238E27FC236}">
                <a16:creationId xmlns="" xmlns:a16="http://schemas.microsoft.com/office/drawing/2014/main" id="{2E9DE41F-7290-5344-9681-E3B7E945678F}"/>
              </a:ext>
            </a:extLst>
          </p:cNvPr>
          <p:cNvSpPr>
            <a:spLocks noGrp="1"/>
          </p:cNvSpPr>
          <p:nvPr>
            <p:ph idx="1"/>
          </p:nvPr>
        </p:nvSpPr>
        <p:spPr>
          <a:xfrm>
            <a:off x="496110" y="2245724"/>
            <a:ext cx="8550613" cy="4041162"/>
          </a:xfrm>
        </p:spPr>
        <p:txBody>
          <a:bodyPr>
            <a:noAutofit/>
          </a:bodyPr>
          <a:lstStyle/>
          <a:p>
            <a:r>
              <a:rPr lang="en-US" sz="2800" dirty="0"/>
              <a:t>Feb. 1</a:t>
            </a:r>
            <a:r>
              <a:rPr lang="en-US" sz="2800" baseline="30000" dirty="0"/>
              <a:t>st</a:t>
            </a:r>
            <a:r>
              <a:rPr lang="en-US" sz="2800" dirty="0"/>
              <a:t> Levin Guinn</a:t>
            </a:r>
          </a:p>
          <a:p>
            <a:r>
              <a:rPr lang="en-US" sz="2800" dirty="0"/>
              <a:t>Feb. 3</a:t>
            </a:r>
            <a:r>
              <a:rPr lang="en-US" sz="2800" baseline="30000" dirty="0"/>
              <a:t>rd</a:t>
            </a:r>
            <a:r>
              <a:rPr lang="en-US" sz="2800" dirty="0"/>
              <a:t> Macy Stevens</a:t>
            </a:r>
          </a:p>
          <a:p>
            <a:r>
              <a:rPr lang="en-US" sz="2800" dirty="0" smtClean="0"/>
              <a:t>Feb. 15</a:t>
            </a:r>
            <a:r>
              <a:rPr lang="en-US" sz="2800" baseline="30000" dirty="0" smtClean="0"/>
              <a:t>th</a:t>
            </a:r>
            <a:r>
              <a:rPr lang="en-US" sz="2800" dirty="0" smtClean="0"/>
              <a:t> Arwen </a:t>
            </a:r>
            <a:r>
              <a:rPr lang="en-US" sz="2800" dirty="0" err="1" smtClean="0"/>
              <a:t>Cockman</a:t>
            </a:r>
            <a:endParaRPr lang="en-US" sz="2800" dirty="0" smtClean="0"/>
          </a:p>
          <a:p>
            <a:r>
              <a:rPr lang="en-US" sz="2800" dirty="0" smtClean="0"/>
              <a:t>Feb. 17</a:t>
            </a:r>
            <a:r>
              <a:rPr lang="en-US" sz="2800" baseline="30000" dirty="0" smtClean="0"/>
              <a:t>th</a:t>
            </a:r>
            <a:r>
              <a:rPr lang="en-US" sz="2800" dirty="0" smtClean="0"/>
              <a:t> Jaron Brown</a:t>
            </a:r>
          </a:p>
          <a:p>
            <a:pPr algn="ctr"/>
            <a:r>
              <a:rPr lang="en-US" sz="2800" b="1" dirty="0">
                <a:effectLst/>
              </a:rPr>
              <a:t>Easter Meetings March 31st to April 1st </a:t>
            </a:r>
          </a:p>
          <a:p>
            <a:pPr algn="ctr"/>
            <a:r>
              <a:rPr lang="en-US" sz="2800" dirty="0">
                <a:effectLst/>
              </a:rPr>
              <a:t>April 19th Father/Son Campout</a:t>
            </a:r>
          </a:p>
          <a:p>
            <a:pPr algn="ctr"/>
            <a:r>
              <a:rPr lang="en-US" sz="2800" dirty="0">
                <a:effectLst/>
              </a:rPr>
              <a:t>April 28th Mother/Daughter Tea</a:t>
            </a:r>
          </a:p>
          <a:p>
            <a:endParaRPr lang="en-US" sz="2800" dirty="0" smtClean="0"/>
          </a:p>
          <a:p>
            <a:endParaRPr lang="en-US" sz="2800" dirty="0"/>
          </a:p>
        </p:txBody>
      </p:sp>
      <p:sp>
        <p:nvSpPr>
          <p:cNvPr id="4" name="Date Placeholder 3">
            <a:extLst>
              <a:ext uri="{FF2B5EF4-FFF2-40B4-BE49-F238E27FC236}">
                <a16:creationId xmlns="" xmlns:a16="http://schemas.microsoft.com/office/drawing/2014/main" id="{C8B0CBC4-0529-D447-BDD0-A7869E6FB82A}"/>
              </a:ext>
            </a:extLst>
          </p:cNvPr>
          <p:cNvSpPr>
            <a:spLocks noGrp="1"/>
          </p:cNvSpPr>
          <p:nvPr>
            <p:ph type="dt" sz="half" idx="10"/>
          </p:nvPr>
        </p:nvSpPr>
        <p:spPr/>
        <p:txBody>
          <a:bodyPr/>
          <a:lstStyle/>
          <a:p>
            <a:r>
              <a:rPr lang="en-US"/>
              <a:t>2/11/18</a:t>
            </a:r>
            <a:endParaRPr lang="en-US" dirty="0"/>
          </a:p>
        </p:txBody>
      </p:sp>
      <p:sp>
        <p:nvSpPr>
          <p:cNvPr id="5" name="Footer Placeholder 4">
            <a:extLst>
              <a:ext uri="{FF2B5EF4-FFF2-40B4-BE49-F238E27FC236}">
                <a16:creationId xmlns="" xmlns:a16="http://schemas.microsoft.com/office/drawing/2014/main" id="{EA33874B-688C-9447-9859-EA2D8C379135}"/>
              </a:ext>
            </a:extLst>
          </p:cNvPr>
          <p:cNvSpPr>
            <a:spLocks noGrp="1"/>
          </p:cNvSpPr>
          <p:nvPr>
            <p:ph type="ftr" sz="quarter" idx="11"/>
          </p:nvPr>
        </p:nvSpPr>
        <p:spPr/>
        <p:txBody>
          <a:bodyPr/>
          <a:lstStyle/>
          <a:p>
            <a:r>
              <a:rPr lang="en-US"/>
              <a:t>The Story of Marriage</a:t>
            </a:r>
            <a:endParaRPr lang="en-US" dirty="0"/>
          </a:p>
        </p:txBody>
      </p:sp>
      <p:sp>
        <p:nvSpPr>
          <p:cNvPr id="6" name="Slide Number Placeholder 5">
            <a:extLst>
              <a:ext uri="{FF2B5EF4-FFF2-40B4-BE49-F238E27FC236}">
                <a16:creationId xmlns="" xmlns:a16="http://schemas.microsoft.com/office/drawing/2014/main" id="{75D3D91B-B938-184E-AB2E-84B9861FB1EE}"/>
              </a:ext>
            </a:extLst>
          </p:cNvPr>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76392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400C118-9403-4A4A-A101-8F613E5B8CE6}"/>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AF1B9C03-49EF-7F4E-85AF-20C9C338AF1E}"/>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8FACD1ED-8A3D-1644-AEDF-7EEE530F1FF1}"/>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5" name="Rectangle 4">
            <a:extLst>
              <a:ext uri="{FF2B5EF4-FFF2-40B4-BE49-F238E27FC236}">
                <a16:creationId xmlns="" xmlns:a16="http://schemas.microsoft.com/office/drawing/2014/main" id="{3EE27541-BFFF-B44F-A3D4-F8F492331DED}"/>
              </a:ext>
            </a:extLst>
          </p:cNvPr>
          <p:cNvSpPr/>
          <p:nvPr/>
        </p:nvSpPr>
        <p:spPr>
          <a:xfrm>
            <a:off x="186431" y="115409"/>
            <a:ext cx="8753383" cy="6494085"/>
          </a:xfrm>
          <a:prstGeom prst="rect">
            <a:avLst/>
          </a:prstGeom>
        </p:spPr>
        <p:txBody>
          <a:bodyPr wrap="square">
            <a:spAutoFit/>
          </a:bodyPr>
          <a:lstStyle/>
          <a:p>
            <a:r>
              <a:rPr lang="en-US" sz="3600" b="1" spc="-150" dirty="0"/>
              <a:t>THERE.IS.ONLY.ONE.WAY.PROVIDED.BY.GOD</a:t>
            </a:r>
          </a:p>
          <a:p>
            <a:r>
              <a:rPr lang="en-US" sz="2800" dirty="0"/>
              <a:t>	</a:t>
            </a:r>
            <a:r>
              <a:rPr lang="en-US" sz="3200" dirty="0"/>
              <a:t>38 When man dropped away from God's provided way, he opened himself to every devil there was, to sickness, so forth. He has to keep medicine, and sprayed, and it's just each generation in-breeding into another. </a:t>
            </a:r>
          </a:p>
          <a:p>
            <a:r>
              <a:rPr lang="en-US" sz="3200" dirty="0"/>
              <a:t>		Now you, and your wife might be a Chris-tian; </a:t>
            </a:r>
            <a:r>
              <a:rPr lang="en-US" sz="3200" dirty="0">
                <a:solidFill>
                  <a:srgbClr val="FFFF00"/>
                </a:solidFill>
              </a:rPr>
              <a:t>but the genes of your body is still the inheritance from your father, your grandfather, and on down. </a:t>
            </a:r>
            <a:r>
              <a:rPr lang="en-US" sz="3200" dirty="0"/>
              <a:t>Daniel said, </a:t>
            </a:r>
            <a:r>
              <a:rPr lang="en-US" sz="3200" i="1" dirty="0"/>
              <a:t>"Each generation will get weaker and wiser." </a:t>
            </a:r>
            <a:r>
              <a:rPr lang="en-US" sz="3200" dirty="0"/>
              <a:t>And it's got the whole human race, dying.</a:t>
            </a:r>
          </a:p>
          <a:p>
            <a:pPr algn="r"/>
            <a:r>
              <a:rPr lang="en-US" sz="2800" dirty="0"/>
              <a:t>63-0731</a:t>
            </a:r>
          </a:p>
        </p:txBody>
      </p:sp>
    </p:spTree>
    <p:extLst>
      <p:ext uri="{BB962C8B-B14F-4D97-AF65-F5344CB8AC3E}">
        <p14:creationId xmlns:p14="http://schemas.microsoft.com/office/powerpoint/2010/main" val="9600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C88EE26-852C-394C-9DA2-6FCEB57D8ED3}"/>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6752B94C-5255-CA43-A99A-8C2F2496D8D1}"/>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C7082670-434D-AF4B-AB24-2062D38F78D4}"/>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5" name="Rectangle 4">
            <a:extLst>
              <a:ext uri="{FF2B5EF4-FFF2-40B4-BE49-F238E27FC236}">
                <a16:creationId xmlns="" xmlns:a16="http://schemas.microsoft.com/office/drawing/2014/main" id="{CF5CA193-FB20-0A41-B98E-0BECFE0B109F}"/>
              </a:ext>
            </a:extLst>
          </p:cNvPr>
          <p:cNvSpPr/>
          <p:nvPr/>
        </p:nvSpPr>
        <p:spPr>
          <a:xfrm>
            <a:off x="168676" y="0"/>
            <a:ext cx="8859914" cy="6734565"/>
          </a:xfrm>
          <a:prstGeom prst="rect">
            <a:avLst/>
          </a:prstGeom>
        </p:spPr>
        <p:txBody>
          <a:bodyPr wrap="square">
            <a:spAutoFit/>
          </a:bodyPr>
          <a:lstStyle/>
          <a:p>
            <a:r>
              <a:rPr lang="en-US" sz="4000" b="1" dirty="0"/>
              <a:t>HE.CARETH.FOR.YOU </a:t>
            </a:r>
          </a:p>
          <a:p>
            <a:r>
              <a:rPr lang="en-US" sz="3200" dirty="0"/>
              <a:t>	69 If you have cares, cast them on Him, for He </a:t>
            </a:r>
            <a:r>
              <a:rPr lang="en-US" sz="3200" dirty="0" err="1"/>
              <a:t>careth</a:t>
            </a:r>
            <a:r>
              <a:rPr lang="en-US" sz="3200" dirty="0"/>
              <a:t> for you… I'm a nervous, upset person, Irish, on both sides, and they're nervous and drunks. And my mother's a half Indian, which would, actually, by birth, make me a renegade. Oh, I'd be a terrible person, a half-breed almost. 	</a:t>
            </a:r>
          </a:p>
          <a:p>
            <a:r>
              <a:rPr lang="en-US" sz="3200" dirty="0"/>
              <a:t>	But what happened? I found Something that took that little room in me, and give peace that passes understanding, and I come from death unto Life, from darkness unto Light. Oh, I could never deny that. That's my Life. </a:t>
            </a:r>
          </a:p>
          <a:p>
            <a:pPr algn="r"/>
            <a:r>
              <a:rPr lang="en-US" sz="3200" dirty="0"/>
              <a:t>60-0301</a:t>
            </a:r>
          </a:p>
        </p:txBody>
      </p:sp>
    </p:spTree>
    <p:extLst>
      <p:ext uri="{BB962C8B-B14F-4D97-AF65-F5344CB8AC3E}">
        <p14:creationId xmlns:p14="http://schemas.microsoft.com/office/powerpoint/2010/main" val="196555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9D33E3B-A2AB-8C4A-8DDF-0D2633461F5C}"/>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7A548C82-E417-9C47-9578-1A9A823B5DE5}"/>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69FE403A-AF93-CC49-A4CE-2B824D0E3174}"/>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5" name="Rectangle 4">
            <a:extLst>
              <a:ext uri="{FF2B5EF4-FFF2-40B4-BE49-F238E27FC236}">
                <a16:creationId xmlns="" xmlns:a16="http://schemas.microsoft.com/office/drawing/2014/main" id="{CB5C784B-DAF8-1F41-972E-0FC137E81351}"/>
              </a:ext>
            </a:extLst>
          </p:cNvPr>
          <p:cNvSpPr/>
          <p:nvPr/>
        </p:nvSpPr>
        <p:spPr>
          <a:xfrm>
            <a:off x="204187" y="124495"/>
            <a:ext cx="8717872" cy="6186309"/>
          </a:xfrm>
          <a:prstGeom prst="rect">
            <a:avLst/>
          </a:prstGeom>
        </p:spPr>
        <p:txBody>
          <a:bodyPr wrap="square">
            <a:spAutoFit/>
          </a:bodyPr>
          <a:lstStyle/>
          <a:p>
            <a:r>
              <a:rPr lang="en-US" sz="4400" b="1" dirty="0"/>
              <a:t>PERFECT.STRENGTH</a:t>
            </a:r>
          </a:p>
          <a:p>
            <a:r>
              <a:rPr lang="en-US" sz="3200" dirty="0"/>
              <a:t>	161 (Moses) God took him back in the back in the wilderness to learn him some human weaknesses, to learn him what it was all about. 	So well did he learn. Oh, my, did he ever get a lesson. God must've had a time with him back there. You know, Moses had a temper; and God give him the wife by name of Zipporah; she had one too. So I imagine everything wasn't so pleasing back on the backside of the desert for a while when both of their tempers got out of control at the same time.</a:t>
            </a:r>
            <a:endParaRPr lang="en-US" dirty="0"/>
          </a:p>
        </p:txBody>
      </p:sp>
    </p:spTree>
    <p:extLst>
      <p:ext uri="{BB962C8B-B14F-4D97-AF65-F5344CB8AC3E}">
        <p14:creationId xmlns:p14="http://schemas.microsoft.com/office/powerpoint/2010/main" val="91449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DE1D6F2-877B-8C40-B0E0-7F124C3AFE58}"/>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EC03D8B1-24C1-E44E-BA05-C142B85BC2E8}"/>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BDEA8F75-9302-9349-86F7-34E3CDE90095}"/>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5" name="Rectangle 4">
            <a:extLst>
              <a:ext uri="{FF2B5EF4-FFF2-40B4-BE49-F238E27FC236}">
                <a16:creationId xmlns="" xmlns:a16="http://schemas.microsoft.com/office/drawing/2014/main" id="{6B6A1BDB-43D6-F743-A0EB-AF89E641381B}"/>
              </a:ext>
            </a:extLst>
          </p:cNvPr>
          <p:cNvSpPr/>
          <p:nvPr/>
        </p:nvSpPr>
        <p:spPr>
          <a:xfrm>
            <a:off x="213063" y="115409"/>
            <a:ext cx="8753383" cy="6986528"/>
          </a:xfrm>
          <a:prstGeom prst="rect">
            <a:avLst/>
          </a:prstGeom>
        </p:spPr>
        <p:txBody>
          <a:bodyPr wrap="square">
            <a:spAutoFit/>
          </a:bodyPr>
          <a:lstStyle/>
          <a:p>
            <a:r>
              <a:rPr lang="en-US" sz="3200" dirty="0"/>
              <a:t>	I suppose his intellectual conception of how psychology ought to control a person didn't do much good, because when he was on his road down to Egypt, I see Zipporah still had a temper. She cut the foreskin of her son off and </a:t>
            </a:r>
            <a:r>
              <a:rPr lang="en-US" sz="3200" dirty="0" err="1"/>
              <a:t>throwed</a:t>
            </a:r>
            <a:r>
              <a:rPr lang="en-US" sz="3200" dirty="0"/>
              <a:t> it before Moses, said, "You're a bloody husband to me.” God was so angry with him He looked for him in the end, if He could've found him He'd have slayed him. I guess there was little things God had to teach him back there that he was a human. All of his wisdom of Egypt, all of his powers of intellectual, God could not use a one of them.</a:t>
            </a:r>
          </a:p>
          <a:p>
            <a:pPr algn="r"/>
            <a:r>
              <a:rPr lang="en-US" sz="3200" dirty="0"/>
              <a:t>61-1119</a:t>
            </a:r>
          </a:p>
        </p:txBody>
      </p:sp>
    </p:spTree>
    <p:extLst>
      <p:ext uri="{BB962C8B-B14F-4D97-AF65-F5344CB8AC3E}">
        <p14:creationId xmlns:p14="http://schemas.microsoft.com/office/powerpoint/2010/main" val="334933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57D453D-5B33-3047-A109-944D08956B5C}"/>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8235237A-7706-114A-A958-A5C66DAB01FA}"/>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3ECAE4DB-E5F7-BF49-B905-94939A196495}"/>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Rectangle 4">
            <a:extLst>
              <a:ext uri="{FF2B5EF4-FFF2-40B4-BE49-F238E27FC236}">
                <a16:creationId xmlns="" xmlns:a16="http://schemas.microsoft.com/office/drawing/2014/main" id="{17EF085E-68B8-3D44-B25F-7BF184C79419}"/>
              </a:ext>
            </a:extLst>
          </p:cNvPr>
          <p:cNvSpPr/>
          <p:nvPr/>
        </p:nvSpPr>
        <p:spPr>
          <a:xfrm>
            <a:off x="213065" y="222187"/>
            <a:ext cx="8584706" cy="5632311"/>
          </a:xfrm>
          <a:prstGeom prst="rect">
            <a:avLst/>
          </a:prstGeom>
        </p:spPr>
        <p:txBody>
          <a:bodyPr wrap="square">
            <a:spAutoFit/>
          </a:bodyPr>
          <a:lstStyle/>
          <a:p>
            <a:r>
              <a:rPr lang="en-US" sz="4000" b="1" dirty="0"/>
              <a:t>QUESTIONS.AND.ANSWERS.2</a:t>
            </a:r>
          </a:p>
          <a:p>
            <a:r>
              <a:rPr lang="en-US" sz="3200" dirty="0"/>
              <a:t>	285. </a:t>
            </a:r>
            <a:r>
              <a:rPr lang="en-US" sz="3200" i="1" dirty="0"/>
              <a:t>I believe a woman should be subject to her husband. But if a Christian woman has a sinner husband who does not even come to one of your services and wants his wife to be doing things, cutting her hair, wearing shorts, and going to ungodly places, is this woman supposed to be subject to this man in this way? Please explain this more clearly, as this is a question that is asked often.</a:t>
            </a:r>
          </a:p>
          <a:p>
            <a:r>
              <a:rPr lang="en-US" sz="3200" dirty="0"/>
              <a:t>	</a:t>
            </a:r>
            <a:endParaRPr lang="en-US" dirty="0"/>
          </a:p>
        </p:txBody>
      </p:sp>
    </p:spTree>
    <p:extLst>
      <p:ext uri="{BB962C8B-B14F-4D97-AF65-F5344CB8AC3E}">
        <p14:creationId xmlns:p14="http://schemas.microsoft.com/office/powerpoint/2010/main" val="336620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2764559-BBDC-1B43-A929-4B6F6EDD8F8C}"/>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48CFFA90-6A8D-4E41-A370-0219C8597E09}"/>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0C081820-4004-2049-B2D0-5272622A60FC}"/>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5" name="Rectangle 4">
            <a:extLst>
              <a:ext uri="{FF2B5EF4-FFF2-40B4-BE49-F238E27FC236}">
                <a16:creationId xmlns="" xmlns:a16="http://schemas.microsoft.com/office/drawing/2014/main" id="{6EB00725-F5B6-3F48-AE7F-E89CFEEAD09B}"/>
              </a:ext>
            </a:extLst>
          </p:cNvPr>
          <p:cNvSpPr/>
          <p:nvPr/>
        </p:nvSpPr>
        <p:spPr>
          <a:xfrm>
            <a:off x="204185" y="150921"/>
            <a:ext cx="8753383" cy="5509200"/>
          </a:xfrm>
          <a:prstGeom prst="rect">
            <a:avLst/>
          </a:prstGeom>
        </p:spPr>
        <p:txBody>
          <a:bodyPr wrap="square">
            <a:spAutoFit/>
          </a:bodyPr>
          <a:lstStyle/>
          <a:p>
            <a:r>
              <a:rPr lang="en-US" sz="3200" dirty="0"/>
              <a:t>	No, sister, you are not subject to such a person. No </a:t>
            </a:r>
            <a:r>
              <a:rPr lang="en-US" sz="3200" dirty="0" err="1"/>
              <a:t>indeedy</a:t>
            </a:r>
            <a:r>
              <a:rPr lang="en-US" sz="3200" dirty="0"/>
              <a:t>. For this cause you'll leave everything and cleave to God. If you that man wants to live with you, and you stay a Christian... But if he's going to make you wear shorts, cut your hair, and do all these other things, and ungodly places, </a:t>
            </a:r>
            <a:r>
              <a:rPr lang="en-US" sz="3200" dirty="0">
                <a:solidFill>
                  <a:srgbClr val="FFFF00"/>
                </a:solidFill>
              </a:rPr>
              <a:t>you seek first the Kingdom of God and His righteous-ness. </a:t>
            </a:r>
            <a:r>
              <a:rPr lang="en-US" sz="3200" dirty="0"/>
              <a:t>You're not bound to such a person as that. "But as long," the Bible says, "as she is pleased and he is pleased to dwell together…</a:t>
            </a:r>
          </a:p>
          <a:p>
            <a:pPr algn="r"/>
            <a:r>
              <a:rPr lang="en-US" sz="3200" dirty="0"/>
              <a:t>64-0823</a:t>
            </a:r>
          </a:p>
        </p:txBody>
      </p:sp>
    </p:spTree>
    <p:extLst>
      <p:ext uri="{BB962C8B-B14F-4D97-AF65-F5344CB8AC3E}">
        <p14:creationId xmlns:p14="http://schemas.microsoft.com/office/powerpoint/2010/main" val="389625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4310952-5AA1-D44E-9AF2-0609711D8D60}"/>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99AFB845-97E1-5945-949A-87C72B5691E8}"/>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4ABA42AB-EA93-BA43-80F0-BBCA6E911037}"/>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5" name="Rectangle 4">
            <a:extLst>
              <a:ext uri="{FF2B5EF4-FFF2-40B4-BE49-F238E27FC236}">
                <a16:creationId xmlns="" xmlns:a16="http://schemas.microsoft.com/office/drawing/2014/main" id="{ED453A8A-D54F-9448-87AE-E9C4AAE475B7}"/>
              </a:ext>
            </a:extLst>
          </p:cNvPr>
          <p:cNvSpPr/>
          <p:nvPr/>
        </p:nvSpPr>
        <p:spPr>
          <a:xfrm>
            <a:off x="266330" y="213064"/>
            <a:ext cx="8629095" cy="3662541"/>
          </a:xfrm>
          <a:prstGeom prst="rect">
            <a:avLst/>
          </a:prstGeom>
        </p:spPr>
        <p:txBody>
          <a:bodyPr wrap="square">
            <a:spAutoFit/>
          </a:bodyPr>
          <a:lstStyle/>
          <a:p>
            <a:r>
              <a:rPr lang="en-US" sz="4000" b="1" dirty="0"/>
              <a:t>MATTHEW 6:33-34</a:t>
            </a:r>
          </a:p>
          <a:p>
            <a:r>
              <a:rPr lang="en-US" sz="3200" dirty="0"/>
              <a:t>	</a:t>
            </a:r>
            <a:r>
              <a:rPr lang="en-US" sz="3200" i="1" dirty="0"/>
              <a:t>But seek ye first the kingdom of God, and his righteousness; and all these things shall be added unto you. 34 Take therefore no thought for the morrow: for the morrow shall take thought for the things of itself. Sufficient unto the day is the evil thereof.</a:t>
            </a:r>
          </a:p>
        </p:txBody>
      </p:sp>
    </p:spTree>
    <p:extLst>
      <p:ext uri="{BB962C8B-B14F-4D97-AF65-F5344CB8AC3E}">
        <p14:creationId xmlns:p14="http://schemas.microsoft.com/office/powerpoint/2010/main" val="322619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4310952-5AA1-D44E-9AF2-0609711D8D60}"/>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99AFB845-97E1-5945-949A-87C72B5691E8}"/>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4ABA42AB-EA93-BA43-80F0-BBCA6E911037}"/>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5" name="Rectangle 4">
            <a:extLst>
              <a:ext uri="{FF2B5EF4-FFF2-40B4-BE49-F238E27FC236}">
                <a16:creationId xmlns="" xmlns:a16="http://schemas.microsoft.com/office/drawing/2014/main" id="{ED453A8A-D54F-9448-87AE-E9C4AAE475B7}"/>
              </a:ext>
            </a:extLst>
          </p:cNvPr>
          <p:cNvSpPr/>
          <p:nvPr/>
        </p:nvSpPr>
        <p:spPr>
          <a:xfrm>
            <a:off x="143667" y="79249"/>
            <a:ext cx="8844216" cy="5632311"/>
          </a:xfrm>
          <a:prstGeom prst="rect">
            <a:avLst/>
          </a:prstGeom>
        </p:spPr>
        <p:txBody>
          <a:bodyPr wrap="square">
            <a:spAutoFit/>
          </a:bodyPr>
          <a:lstStyle/>
          <a:p>
            <a:r>
              <a:rPr lang="en-US" sz="4000" b="1" dirty="0"/>
              <a:t>MATTHEW 6:33-34</a:t>
            </a:r>
          </a:p>
          <a:p>
            <a:r>
              <a:rPr lang="en-US" sz="3200" dirty="0"/>
              <a:t>	</a:t>
            </a:r>
            <a:r>
              <a:rPr lang="en-US" sz="3200" i="1" dirty="0"/>
              <a:t>But seek ye first the kingdom of God, and his righteousness; except when you’re choosing someone to marry. In that case, you should follow your emotions, insist on a thrilling romantic attraction and overall compatibility that makes the relationship fun, and all these things shall be added unto you. </a:t>
            </a:r>
          </a:p>
          <a:p>
            <a:r>
              <a:rPr lang="en-US" sz="3200" i="1" dirty="0"/>
              <a:t>	34 Take therefore no thought for the morrow: for the morrow shall take thought for the things of itself. Sufficient unto the day is the evil thereof.</a:t>
            </a:r>
          </a:p>
        </p:txBody>
      </p:sp>
    </p:spTree>
    <p:extLst>
      <p:ext uri="{BB962C8B-B14F-4D97-AF65-F5344CB8AC3E}">
        <p14:creationId xmlns:p14="http://schemas.microsoft.com/office/powerpoint/2010/main" val="122329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7147342-1607-3B40-91E3-4AA65E787DBA}"/>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7E5835B6-2ABC-5746-8C9A-246775DABC82}"/>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FDF0662A-7573-5445-87E2-0E2E87C95170}"/>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5" name="Rectangle 4">
            <a:extLst>
              <a:ext uri="{FF2B5EF4-FFF2-40B4-BE49-F238E27FC236}">
                <a16:creationId xmlns="" xmlns:a16="http://schemas.microsoft.com/office/drawing/2014/main" id="{394608B2-DCF3-2546-8B4A-73E7ADD232EC}"/>
              </a:ext>
            </a:extLst>
          </p:cNvPr>
          <p:cNvSpPr/>
          <p:nvPr/>
        </p:nvSpPr>
        <p:spPr>
          <a:xfrm>
            <a:off x="186431" y="58847"/>
            <a:ext cx="8797771" cy="5632311"/>
          </a:xfrm>
          <a:prstGeom prst="rect">
            <a:avLst/>
          </a:prstGeom>
        </p:spPr>
        <p:txBody>
          <a:bodyPr wrap="square">
            <a:spAutoFit/>
          </a:bodyPr>
          <a:lstStyle/>
          <a:p>
            <a:r>
              <a:rPr lang="en-US" sz="4000" b="1" dirty="0"/>
              <a:t>THE.STATURE.OF.A.PERFECT.MAN</a:t>
            </a:r>
          </a:p>
          <a:p>
            <a:r>
              <a:rPr lang="en-US" sz="3200" dirty="0"/>
              <a:t>	43 A young man asked me the other day, "You think I ought to get married to such-and-such a girl?” I said, "How much do you think of her?” He said, "Oh, my, I just love her.” I said, "Well, if you're not going to live without her, you better marry her then. But if you can live without her, you better not. So, but if it's going to kill you, you better go ahead and get married," I said. And so what I was trying to get to him, this, that, if you love her so much.</a:t>
            </a:r>
          </a:p>
        </p:txBody>
      </p:sp>
    </p:spTree>
    <p:extLst>
      <p:ext uri="{BB962C8B-B14F-4D97-AF65-F5344CB8AC3E}">
        <p14:creationId xmlns:p14="http://schemas.microsoft.com/office/powerpoint/2010/main" val="252394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ADBD162-41FB-294E-8138-4C160F7385C5}"/>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CFE5906E-98B2-D248-AA90-C8FDD33A417A}"/>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29DD003A-9A79-1941-827C-A62B5022FC39}"/>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5" name="Rectangle 4">
            <a:extLst>
              <a:ext uri="{FF2B5EF4-FFF2-40B4-BE49-F238E27FC236}">
                <a16:creationId xmlns="" xmlns:a16="http://schemas.microsoft.com/office/drawing/2014/main" id="{FBD16A06-913C-1F4C-B80D-3CCB4BECF629}"/>
              </a:ext>
            </a:extLst>
          </p:cNvPr>
          <p:cNvSpPr/>
          <p:nvPr/>
        </p:nvSpPr>
        <p:spPr>
          <a:xfrm>
            <a:off x="257452" y="239697"/>
            <a:ext cx="8558074" cy="4524315"/>
          </a:xfrm>
          <a:prstGeom prst="rect">
            <a:avLst/>
          </a:prstGeom>
        </p:spPr>
        <p:txBody>
          <a:bodyPr wrap="square">
            <a:spAutoFit/>
          </a:bodyPr>
          <a:lstStyle/>
          <a:p>
            <a:r>
              <a:rPr lang="en-US" sz="3200" dirty="0"/>
              <a:t>	44 Now, right now, before you're married, everything is just fine and dandy. But after you get married, then the toils and trials of life come in. That's when you've got to be so in love that you understand one another. </a:t>
            </a:r>
          </a:p>
          <a:p>
            <a:r>
              <a:rPr lang="en-US" sz="3200" dirty="0"/>
              <a:t>	When you're disappointed in her, she disappointed in you, you still understand one another.</a:t>
            </a:r>
          </a:p>
          <a:p>
            <a:pPr algn="r"/>
            <a:r>
              <a:rPr lang="en-US" sz="3200" dirty="0"/>
              <a:t>62-1014M</a:t>
            </a:r>
          </a:p>
        </p:txBody>
      </p:sp>
    </p:spTree>
    <p:extLst>
      <p:ext uri="{BB962C8B-B14F-4D97-AF65-F5344CB8AC3E}">
        <p14:creationId xmlns:p14="http://schemas.microsoft.com/office/powerpoint/2010/main" val="247256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6B122EF-E784-C143-B62A-834575B637AC}"/>
              </a:ext>
            </a:extLst>
          </p:cNvPr>
          <p:cNvSpPr txBox="1"/>
          <p:nvPr/>
        </p:nvSpPr>
        <p:spPr>
          <a:xfrm>
            <a:off x="310718" y="363984"/>
            <a:ext cx="8433787" cy="5220357"/>
          </a:xfrm>
          <a:prstGeom prst="rect">
            <a:avLst/>
          </a:prstGeom>
          <a:noFill/>
        </p:spPr>
        <p:txBody>
          <a:bodyPr wrap="square" rtlCol="0">
            <a:spAutoFit/>
          </a:bodyPr>
          <a:lstStyle/>
          <a:p>
            <a:r>
              <a:rPr lang="en-US" sz="6000" i="1" dirty="0">
                <a:solidFill>
                  <a:srgbClr val="92D050"/>
                </a:solidFill>
              </a:rPr>
              <a:t>Can Love last a lifetime?</a:t>
            </a:r>
          </a:p>
          <a:p>
            <a:r>
              <a:rPr lang="en-US" sz="4400" i="1" dirty="0"/>
              <a:t>	</a:t>
            </a:r>
            <a:r>
              <a:rPr lang="en-US" sz="4400" dirty="0"/>
              <a:t>Love &amp; Marriage are both living things that grow and evolve over time. </a:t>
            </a:r>
          </a:p>
          <a:p>
            <a:r>
              <a:rPr lang="en-US" sz="4400" dirty="0"/>
              <a:t>	Living things need to be nurtured and nourished and given attention. </a:t>
            </a:r>
          </a:p>
        </p:txBody>
      </p:sp>
      <p:sp>
        <p:nvSpPr>
          <p:cNvPr id="5" name="Date Placeholder 4">
            <a:extLst>
              <a:ext uri="{FF2B5EF4-FFF2-40B4-BE49-F238E27FC236}">
                <a16:creationId xmlns="" xmlns:a16="http://schemas.microsoft.com/office/drawing/2014/main" id="{1B49285E-E14A-9742-80F5-219471F8C28C}"/>
              </a:ext>
            </a:extLst>
          </p:cNvPr>
          <p:cNvSpPr>
            <a:spLocks noGrp="1"/>
          </p:cNvSpPr>
          <p:nvPr>
            <p:ph type="dt" sz="half" idx="10"/>
          </p:nvPr>
        </p:nvSpPr>
        <p:spPr/>
        <p:txBody>
          <a:bodyPr/>
          <a:lstStyle/>
          <a:p>
            <a:r>
              <a:rPr lang="en-US"/>
              <a:t>2/11/18</a:t>
            </a:r>
            <a:endParaRPr lang="en-US" dirty="0"/>
          </a:p>
        </p:txBody>
      </p:sp>
      <p:sp>
        <p:nvSpPr>
          <p:cNvPr id="6" name="Footer Placeholder 5">
            <a:extLst>
              <a:ext uri="{FF2B5EF4-FFF2-40B4-BE49-F238E27FC236}">
                <a16:creationId xmlns="" xmlns:a16="http://schemas.microsoft.com/office/drawing/2014/main" id="{2CB43506-5336-1B42-B2C2-E723D566BBC3}"/>
              </a:ext>
            </a:extLst>
          </p:cNvPr>
          <p:cNvSpPr>
            <a:spLocks noGrp="1"/>
          </p:cNvSpPr>
          <p:nvPr>
            <p:ph type="ftr" sz="quarter" idx="11"/>
          </p:nvPr>
        </p:nvSpPr>
        <p:spPr/>
        <p:txBody>
          <a:bodyPr/>
          <a:lstStyle/>
          <a:p>
            <a:r>
              <a:rPr lang="en-US"/>
              <a:t>The Story of Marriage</a:t>
            </a:r>
            <a:endParaRPr lang="en-US" dirty="0"/>
          </a:p>
        </p:txBody>
      </p:sp>
      <p:sp>
        <p:nvSpPr>
          <p:cNvPr id="7" name="Slide Number Placeholder 6">
            <a:extLst>
              <a:ext uri="{FF2B5EF4-FFF2-40B4-BE49-F238E27FC236}">
                <a16:creationId xmlns="" xmlns:a16="http://schemas.microsoft.com/office/drawing/2014/main" id="{6B687EDF-FACE-A446-ACB0-081715FB69B8}"/>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06554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859F12-28DD-ED4B-A041-40AD5F4713C0}"/>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9C9F2984-5851-C94B-B240-3AFA88358E02}"/>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45E5BC07-165A-B14C-850D-9C2E370B045D}"/>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5" name="Rectangle 4">
            <a:extLst>
              <a:ext uri="{FF2B5EF4-FFF2-40B4-BE49-F238E27FC236}">
                <a16:creationId xmlns="" xmlns:a16="http://schemas.microsoft.com/office/drawing/2014/main" id="{F115C1F2-E5E5-0C48-8961-291F598965AF}"/>
              </a:ext>
            </a:extLst>
          </p:cNvPr>
          <p:cNvSpPr/>
          <p:nvPr/>
        </p:nvSpPr>
        <p:spPr>
          <a:xfrm>
            <a:off x="337351" y="319596"/>
            <a:ext cx="8540319" cy="5262979"/>
          </a:xfrm>
          <a:prstGeom prst="rect">
            <a:avLst/>
          </a:prstGeom>
        </p:spPr>
        <p:txBody>
          <a:bodyPr wrap="square">
            <a:spAutoFit/>
          </a:bodyPr>
          <a:lstStyle/>
          <a:p>
            <a:pPr algn="ctr"/>
            <a:r>
              <a:rPr lang="en-US" sz="4800" b="1" dirty="0"/>
              <a:t>PROVERBS 20:6</a:t>
            </a:r>
          </a:p>
          <a:p>
            <a:pPr algn="ctr"/>
            <a:r>
              <a:rPr lang="en-US" sz="4000" i="1" dirty="0"/>
              <a:t>Most men will proclaim every one his own goodness: but </a:t>
            </a:r>
            <a:r>
              <a:rPr lang="en-US" sz="4000" i="1" dirty="0">
                <a:solidFill>
                  <a:srgbClr val="FFFF00"/>
                </a:solidFill>
              </a:rPr>
              <a:t>a faithful man </a:t>
            </a:r>
            <a:r>
              <a:rPr lang="en-US" sz="4000" i="1" dirty="0"/>
              <a:t>who can find?</a:t>
            </a:r>
          </a:p>
          <a:p>
            <a:pPr algn="ctr"/>
            <a:endParaRPr lang="en-US" sz="4000" dirty="0"/>
          </a:p>
          <a:p>
            <a:pPr algn="ctr"/>
            <a:r>
              <a:rPr lang="en-US" sz="4800" b="1" dirty="0"/>
              <a:t>PROVERBS 31:10</a:t>
            </a:r>
          </a:p>
          <a:p>
            <a:pPr algn="ctr"/>
            <a:r>
              <a:rPr lang="en-US" sz="4000" i="1" dirty="0"/>
              <a:t>Who can find </a:t>
            </a:r>
            <a:r>
              <a:rPr lang="en-US" sz="4000" i="1" dirty="0">
                <a:solidFill>
                  <a:srgbClr val="FFFF00"/>
                </a:solidFill>
              </a:rPr>
              <a:t>a virtuous woman</a:t>
            </a:r>
            <a:r>
              <a:rPr lang="en-US" sz="4000" i="1" dirty="0"/>
              <a:t>? for her price is far above rubies.</a:t>
            </a:r>
          </a:p>
        </p:txBody>
      </p:sp>
    </p:spTree>
    <p:extLst>
      <p:ext uri="{BB962C8B-B14F-4D97-AF65-F5344CB8AC3E}">
        <p14:creationId xmlns:p14="http://schemas.microsoft.com/office/powerpoint/2010/main" val="160300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8F6083-09C0-7143-B034-0A1DB5BEF374}"/>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46FD1A19-8256-8444-9FA2-D6C7236E31BB}"/>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9F710020-BB8D-804D-9895-62396A5A30DC}"/>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5" name="Rectangle 4">
            <a:extLst>
              <a:ext uri="{FF2B5EF4-FFF2-40B4-BE49-F238E27FC236}">
                <a16:creationId xmlns="" xmlns:a16="http://schemas.microsoft.com/office/drawing/2014/main" id="{2D49EB5A-E7B2-3B4E-8E81-FF95EED89B4D}"/>
              </a:ext>
            </a:extLst>
          </p:cNvPr>
          <p:cNvSpPr/>
          <p:nvPr/>
        </p:nvSpPr>
        <p:spPr>
          <a:xfrm>
            <a:off x="142041" y="113866"/>
            <a:ext cx="8851039" cy="6340197"/>
          </a:xfrm>
          <a:prstGeom prst="rect">
            <a:avLst/>
          </a:prstGeom>
        </p:spPr>
        <p:txBody>
          <a:bodyPr wrap="square">
            <a:spAutoFit/>
          </a:bodyPr>
          <a:lstStyle/>
          <a:p>
            <a:r>
              <a:rPr lang="en-US" sz="4400" b="1" dirty="0"/>
              <a:t>JAMES 3:1</a:t>
            </a:r>
          </a:p>
          <a:p>
            <a:r>
              <a:rPr lang="en-US" sz="3200" dirty="0"/>
              <a:t>	</a:t>
            </a:r>
            <a:r>
              <a:rPr lang="en-US" sz="3000" i="1" dirty="0"/>
              <a:t>My brethren, be not many masters, knowing that we shall receive the greater condemnation. 2 For in many things we offend all. If any man offend not in word, the same is a perfect man, and able also to bridle the whole body. 3 Behold, we put bits in the horses' mouths, that they may obey us; and we turn about their whole body. 4 Behold also the ships, which though they be so great, and are driven of fierce winds, yet are they turned about with a very small helm, whithersoever the governor </a:t>
            </a:r>
            <a:r>
              <a:rPr lang="en-US" sz="3000" i="1" dirty="0" err="1"/>
              <a:t>listeth</a:t>
            </a:r>
            <a:r>
              <a:rPr lang="en-US" sz="3000" i="1" dirty="0"/>
              <a:t>. 5 Even so the tongue is a little member, and </a:t>
            </a:r>
            <a:r>
              <a:rPr lang="en-US" sz="3000" i="1" dirty="0" err="1"/>
              <a:t>boasteth</a:t>
            </a:r>
            <a:r>
              <a:rPr lang="en-US" sz="3000" i="1" dirty="0"/>
              <a:t> great things. Behold, how great a matter a little fire </a:t>
            </a:r>
            <a:r>
              <a:rPr lang="en-US" sz="3000" i="1" dirty="0" err="1"/>
              <a:t>kindleth</a:t>
            </a:r>
            <a:r>
              <a:rPr lang="en-US" sz="3000" i="1" dirty="0"/>
              <a:t>! </a:t>
            </a:r>
          </a:p>
        </p:txBody>
      </p:sp>
    </p:spTree>
    <p:extLst>
      <p:ext uri="{BB962C8B-B14F-4D97-AF65-F5344CB8AC3E}">
        <p14:creationId xmlns:p14="http://schemas.microsoft.com/office/powerpoint/2010/main" val="42868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086A0C9-1D9A-9A45-B19D-A438E0D2369A}"/>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A3124AD3-453B-9146-B31F-8245B5C456D0}"/>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7285F31D-148D-C548-8DC8-5A748E7F5F11}"/>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5" name="Rectangle 4">
            <a:extLst>
              <a:ext uri="{FF2B5EF4-FFF2-40B4-BE49-F238E27FC236}">
                <a16:creationId xmlns="" xmlns:a16="http://schemas.microsoft.com/office/drawing/2014/main" id="{C669B58A-A72D-5A4A-9A13-686CBC6D8F77}"/>
              </a:ext>
            </a:extLst>
          </p:cNvPr>
          <p:cNvSpPr/>
          <p:nvPr/>
        </p:nvSpPr>
        <p:spPr>
          <a:xfrm>
            <a:off x="213063" y="0"/>
            <a:ext cx="8771139" cy="6124754"/>
          </a:xfrm>
          <a:prstGeom prst="rect">
            <a:avLst/>
          </a:prstGeom>
        </p:spPr>
        <p:txBody>
          <a:bodyPr wrap="square">
            <a:spAutoFit/>
          </a:bodyPr>
          <a:lstStyle/>
          <a:p>
            <a:r>
              <a:rPr lang="en-US" sz="4000" b="1" dirty="0">
                <a:latin typeface="+mj-lt"/>
              </a:rPr>
              <a:t>James 3: 1-5</a:t>
            </a:r>
          </a:p>
          <a:p>
            <a:r>
              <a:rPr lang="en-US" sz="2800" dirty="0">
                <a:latin typeface="+mj-lt"/>
              </a:rPr>
              <a:t>	</a:t>
            </a:r>
            <a:r>
              <a:rPr lang="en-US" sz="3200" dirty="0">
                <a:latin typeface="+mj-lt"/>
              </a:rPr>
              <a:t> </a:t>
            </a:r>
            <a:r>
              <a:rPr lang="en-US" sz="3200" b="1" baseline="30000" dirty="0">
                <a:latin typeface="+mj-lt"/>
              </a:rPr>
              <a:t>2 </a:t>
            </a:r>
            <a:r>
              <a:rPr lang="en-US" sz="3200" dirty="0">
                <a:latin typeface="+mj-lt"/>
              </a:rPr>
              <a:t>For we all stumble in many ways. If someone does not stumble in what he says, he is a perfect individual, able to control the entire body as well. </a:t>
            </a:r>
            <a:r>
              <a:rPr lang="en-US" sz="3200" b="1" baseline="30000" dirty="0">
                <a:latin typeface="+mj-lt"/>
              </a:rPr>
              <a:t>3 </a:t>
            </a:r>
            <a:r>
              <a:rPr lang="en-US" sz="3200" dirty="0">
                <a:latin typeface="+mj-lt"/>
              </a:rPr>
              <a:t>And if we put bits into the mouths of horses to get them to obey us, then we guide their entire bodies. </a:t>
            </a:r>
            <a:r>
              <a:rPr lang="en-US" sz="3200" b="1" baseline="30000" dirty="0">
                <a:latin typeface="+mj-lt"/>
              </a:rPr>
              <a:t>4 </a:t>
            </a:r>
            <a:r>
              <a:rPr lang="en-US" sz="3200" dirty="0">
                <a:latin typeface="+mj-lt"/>
              </a:rPr>
              <a:t>Look at ships too: Though they are so large and driven by harsh winds, they are steered by a tiny rudder wherever the pilot’s inclination directs. </a:t>
            </a:r>
            <a:r>
              <a:rPr lang="en-US" sz="3200" b="1" baseline="30000" dirty="0">
                <a:latin typeface="+mj-lt"/>
              </a:rPr>
              <a:t>5 </a:t>
            </a:r>
            <a:r>
              <a:rPr lang="en-US" sz="3200" dirty="0">
                <a:latin typeface="+mj-lt"/>
              </a:rPr>
              <a:t>So too the tongue is a small part of the body, yet it has great pretensions. </a:t>
            </a:r>
            <a:r>
              <a:rPr lang="en-US" sz="3200" spc="-150" dirty="0">
                <a:latin typeface="+mj-lt"/>
              </a:rPr>
              <a:t>Think how small a flame sets a huge forest ablaze.</a:t>
            </a:r>
            <a:endParaRPr lang="en-US" sz="2800" spc="-150" dirty="0">
              <a:latin typeface="+mj-lt"/>
            </a:endParaRPr>
          </a:p>
        </p:txBody>
      </p:sp>
    </p:spTree>
    <p:extLst>
      <p:ext uri="{BB962C8B-B14F-4D97-AF65-F5344CB8AC3E}">
        <p14:creationId xmlns:p14="http://schemas.microsoft.com/office/powerpoint/2010/main" val="215615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4F0233-3A22-EC46-BD27-553601C90AF5}"/>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90BEE14C-7911-0741-949C-CB13E0C3A518}"/>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0FB54621-5E3E-9F44-8118-483C208999D4}"/>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
        <p:nvSpPr>
          <p:cNvPr id="5" name="Rectangle 4">
            <a:extLst>
              <a:ext uri="{FF2B5EF4-FFF2-40B4-BE49-F238E27FC236}">
                <a16:creationId xmlns="" xmlns:a16="http://schemas.microsoft.com/office/drawing/2014/main" id="{1FD88AC6-292C-C042-ADBC-60D52B7FBC00}"/>
              </a:ext>
            </a:extLst>
          </p:cNvPr>
          <p:cNvSpPr/>
          <p:nvPr/>
        </p:nvSpPr>
        <p:spPr>
          <a:xfrm>
            <a:off x="150920" y="0"/>
            <a:ext cx="8859915" cy="7109639"/>
          </a:xfrm>
          <a:prstGeom prst="rect">
            <a:avLst/>
          </a:prstGeom>
        </p:spPr>
        <p:txBody>
          <a:bodyPr wrap="square">
            <a:spAutoFit/>
          </a:bodyPr>
          <a:lstStyle/>
          <a:p>
            <a:r>
              <a:rPr lang="en-US" sz="4000" b="1" dirty="0"/>
              <a:t>THE.STATURE.OF.A.PERFECT.MAN</a:t>
            </a:r>
          </a:p>
          <a:p>
            <a:r>
              <a:rPr lang="en-US" sz="3200" dirty="0"/>
              <a:t>	220 Add "temperance." Oh, my! Temperance doesn't mean, "stop drinking alcohol," either. No, doesn't mean alcoholic cure, in this case. This is Bible temperance, Holy Spirit temperance… That means, how to control your tongue, not be a tattler; how to control your temper, not fly off every time anybody speaks cross to you. Oh, my!</a:t>
            </a:r>
          </a:p>
          <a:p>
            <a:r>
              <a:rPr lang="en-US" sz="3200" dirty="0"/>
              <a:t>	222 Boy, a lot of us going to fall off before we get started, aren't we? Then we wonder why God is not in His Church, doing miracles and things that they used to do.  </a:t>
            </a:r>
            <a:r>
              <a:rPr lang="en-US" sz="3200" dirty="0">
                <a:solidFill>
                  <a:srgbClr val="FFFF00"/>
                </a:solidFill>
              </a:rPr>
              <a:t>Oh, temperance, how to answer in kindness when wrath is spoke to you. </a:t>
            </a:r>
          </a:p>
          <a:p>
            <a:pPr algn="r"/>
            <a:r>
              <a:rPr lang="en-US" sz="3200" dirty="0"/>
              <a:t>62-1014</a:t>
            </a:r>
          </a:p>
        </p:txBody>
      </p:sp>
    </p:spTree>
    <p:extLst>
      <p:ext uri="{BB962C8B-B14F-4D97-AF65-F5344CB8AC3E}">
        <p14:creationId xmlns:p14="http://schemas.microsoft.com/office/powerpoint/2010/main" val="256789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2C98F06-6669-974B-957E-9082BFD5B220}"/>
              </a:ext>
            </a:extLst>
          </p:cNvPr>
          <p:cNvSpPr/>
          <p:nvPr/>
        </p:nvSpPr>
        <p:spPr>
          <a:xfrm>
            <a:off x="195309" y="150920"/>
            <a:ext cx="8744505" cy="4780796"/>
          </a:xfrm>
          <a:prstGeom prst="rect">
            <a:avLst/>
          </a:prstGeom>
        </p:spPr>
        <p:txBody>
          <a:bodyPr wrap="square">
            <a:spAutoFit/>
          </a:bodyPr>
          <a:lstStyle/>
          <a:p>
            <a:r>
              <a:rPr lang="en-US" sz="3600" dirty="0">
                <a:latin typeface="Cambria" panose="02040503050406030204" pitchFamily="18" charset="0"/>
                <a:ea typeface="Calibri" panose="020F0502020204030204" pitchFamily="34" charset="0"/>
                <a:cs typeface="Times New Roman" panose="02020603050405020304" pitchFamily="18" charset="0"/>
              </a:rPr>
              <a:t>	At the end of your years</a:t>
            </a:r>
            <a:r>
              <a:rPr lang="en-US" sz="3600">
                <a:latin typeface="Cambria" panose="02040503050406030204" pitchFamily="18" charset="0"/>
                <a:ea typeface="Calibri" panose="020F0502020204030204" pitchFamily="34" charset="0"/>
                <a:cs typeface="Times New Roman" panose="02020603050405020304" pitchFamily="18" charset="0"/>
              </a:rPr>
              <a:t>, tell </a:t>
            </a:r>
            <a:r>
              <a:rPr lang="en-US" sz="3600" dirty="0">
                <a:latin typeface="Cambria" panose="02040503050406030204" pitchFamily="18" charset="0"/>
                <a:ea typeface="Calibri" panose="020F0502020204030204" pitchFamily="34" charset="0"/>
                <a:cs typeface="Times New Roman" panose="02020603050405020304" pitchFamily="18" charset="0"/>
              </a:rPr>
              <a:t>us about Love!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r>
              <a:rPr lang="en-US" sz="3600" dirty="0">
                <a:latin typeface="Cambria" panose="02040503050406030204" pitchFamily="18" charset="0"/>
                <a:ea typeface="Calibri" panose="020F0502020204030204" pitchFamily="34" charset="0"/>
                <a:cs typeface="Times New Roman" panose="02020603050405020304" pitchFamily="18" charset="0"/>
              </a:rPr>
              <a:t>	May you always welcome each other’s touch and embrace.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endParaRPr lang="en-US" sz="3600" dirty="0">
              <a:latin typeface="Cambria" panose="02040503050406030204" pitchFamily="18" charset="0"/>
              <a:ea typeface="Calibri" panose="020F0502020204030204" pitchFamily="34" charset="0"/>
              <a:cs typeface="Times New Roman" panose="02020603050405020304" pitchFamily="18" charset="0"/>
            </a:endParaRPr>
          </a:p>
          <a:p>
            <a:pPr>
              <a:spcAft>
                <a:spcPts val="1000"/>
              </a:spcAft>
            </a:pPr>
            <a:r>
              <a:rPr lang="en-US" sz="3600" dirty="0">
                <a:latin typeface="Cambria" panose="02040503050406030204" pitchFamily="18" charset="0"/>
                <a:ea typeface="Calibri" panose="020F0502020204030204" pitchFamily="34" charset="0"/>
                <a:cs typeface="Times New Roman" panose="02020603050405020304" pitchFamily="18" charset="0"/>
              </a:rPr>
              <a:t>May you be able to say:</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indent="457200" algn="ctr">
              <a:spcAft>
                <a:spcPts val="1000"/>
              </a:spcAft>
            </a:pPr>
            <a:r>
              <a:rPr lang="en-US" sz="3600" i="1" dirty="0">
                <a:solidFill>
                  <a:srgbClr val="92D050"/>
                </a:solidFill>
                <a:latin typeface="+mj-lt"/>
                <a:ea typeface="Calibri" panose="020F0502020204030204" pitchFamily="34" charset="0"/>
                <a:cs typeface="Times New Roman" panose="02020603050405020304" pitchFamily="18" charset="0"/>
              </a:rPr>
              <a:t>To the world you may be just one person, but to me you are the whole world. </a:t>
            </a:r>
          </a:p>
        </p:txBody>
      </p:sp>
      <p:sp>
        <p:nvSpPr>
          <p:cNvPr id="3" name="Date Placeholder 2">
            <a:extLst>
              <a:ext uri="{FF2B5EF4-FFF2-40B4-BE49-F238E27FC236}">
                <a16:creationId xmlns="" xmlns:a16="http://schemas.microsoft.com/office/drawing/2014/main" id="{054A7952-1C52-1246-9D98-55C329012754}"/>
              </a:ext>
            </a:extLst>
          </p:cNvPr>
          <p:cNvSpPr>
            <a:spLocks noGrp="1"/>
          </p:cNvSpPr>
          <p:nvPr>
            <p:ph type="dt" sz="half" idx="10"/>
          </p:nvPr>
        </p:nvSpPr>
        <p:spPr/>
        <p:txBody>
          <a:bodyPr/>
          <a:lstStyle/>
          <a:p>
            <a:r>
              <a:rPr lang="en-US"/>
              <a:t>2/11/18</a:t>
            </a:r>
            <a:endParaRPr lang="en-US" dirty="0"/>
          </a:p>
        </p:txBody>
      </p:sp>
      <p:sp>
        <p:nvSpPr>
          <p:cNvPr id="4" name="Footer Placeholder 3">
            <a:extLst>
              <a:ext uri="{FF2B5EF4-FFF2-40B4-BE49-F238E27FC236}">
                <a16:creationId xmlns="" xmlns:a16="http://schemas.microsoft.com/office/drawing/2014/main" id="{B2636612-900A-C448-AE8E-17E8531A6F35}"/>
              </a:ext>
            </a:extLst>
          </p:cNvPr>
          <p:cNvSpPr>
            <a:spLocks noGrp="1"/>
          </p:cNvSpPr>
          <p:nvPr>
            <p:ph type="ftr" sz="quarter" idx="11"/>
          </p:nvPr>
        </p:nvSpPr>
        <p:spPr/>
        <p:txBody>
          <a:bodyPr/>
          <a:lstStyle/>
          <a:p>
            <a:r>
              <a:rPr lang="en-US"/>
              <a:t>The Story of Marriage</a:t>
            </a:r>
            <a:endParaRPr lang="en-US" dirty="0"/>
          </a:p>
        </p:txBody>
      </p:sp>
      <p:sp>
        <p:nvSpPr>
          <p:cNvPr id="5" name="Slide Number Placeholder 4">
            <a:extLst>
              <a:ext uri="{FF2B5EF4-FFF2-40B4-BE49-F238E27FC236}">
                <a16:creationId xmlns="" xmlns:a16="http://schemas.microsoft.com/office/drawing/2014/main" id="{F3B4134B-302C-5A46-9CA5-F7F5D517F78D}"/>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102990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dissolve">
                                      <p:cBhvr>
                                        <p:cTn id="12" dur="500"/>
                                        <p:tgtEl>
                                          <p:spTgt spid="2">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dissolve">
                                      <p:cBhvr>
                                        <p:cTn id="1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0290461-E7AB-0143-8591-B199A08CFDFF}"/>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CB3188B4-D928-5544-A5FB-818B8B5AB5B3}"/>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20F4F03D-E562-C841-BC26-A2DA3F060957}"/>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91958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48B34CB-BE4C-B94D-B148-DE982C32D9D5}"/>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83042740-A2C9-2243-9958-FCD035DD4B4F}"/>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A6FD1B42-5713-994E-AA48-349A49CA38C7}"/>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5" name="Rectangle 4">
            <a:extLst>
              <a:ext uri="{FF2B5EF4-FFF2-40B4-BE49-F238E27FC236}">
                <a16:creationId xmlns="" xmlns:a16="http://schemas.microsoft.com/office/drawing/2014/main" id="{881BF8DB-2702-A243-857D-F72C90E0EBEB}"/>
              </a:ext>
            </a:extLst>
          </p:cNvPr>
          <p:cNvSpPr/>
          <p:nvPr/>
        </p:nvSpPr>
        <p:spPr>
          <a:xfrm>
            <a:off x="230818" y="97655"/>
            <a:ext cx="8691239" cy="6186309"/>
          </a:xfrm>
          <a:prstGeom prst="rect">
            <a:avLst/>
          </a:prstGeom>
        </p:spPr>
        <p:txBody>
          <a:bodyPr wrap="square">
            <a:spAutoFit/>
          </a:bodyPr>
          <a:lstStyle/>
          <a:p>
            <a:r>
              <a:rPr lang="en-US" sz="4400" b="1" dirty="0"/>
              <a:t>IT.IS.I</a:t>
            </a:r>
          </a:p>
          <a:p>
            <a:r>
              <a:rPr lang="en-US" sz="3200" dirty="0"/>
              <a:t>	19 Love... You let your wife know that you love her; she loves you. When you're young couple and you find favor with one another, it makes you join yourselves together for a lifetime journey: Love, and that's </a:t>
            </a:r>
            <a:r>
              <a:rPr lang="en-US" sz="3200" dirty="0" err="1"/>
              <a:t>phileo</a:t>
            </a:r>
            <a:r>
              <a:rPr lang="en-US" sz="3200" dirty="0"/>
              <a:t> love; human love. What will </a:t>
            </a:r>
            <a:r>
              <a:rPr lang="en-US" sz="3200" dirty="0" err="1"/>
              <a:t>Agapao</a:t>
            </a:r>
            <a:r>
              <a:rPr lang="en-US" sz="3200" dirty="0"/>
              <a:t> love do, when you can really get into a place that you can show God that you love Him and you got confidence in Him? How you'll join yourself to Him, not only for a life's journey, but for eternity.</a:t>
            </a:r>
          </a:p>
          <a:p>
            <a:pPr algn="r"/>
            <a:r>
              <a:rPr lang="en-US" sz="3200" dirty="0"/>
              <a:t>60-0720</a:t>
            </a:r>
          </a:p>
        </p:txBody>
      </p:sp>
    </p:spTree>
    <p:extLst>
      <p:ext uri="{BB962C8B-B14F-4D97-AF65-F5344CB8AC3E}">
        <p14:creationId xmlns:p14="http://schemas.microsoft.com/office/powerpoint/2010/main" val="425978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040FB58-0822-894B-866B-B76B762A1E77}"/>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DB329A29-8DBD-F048-9481-ECAE93978C23}"/>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E6FA6737-099C-0244-8C18-5B52E5A3CB74}"/>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5" name="Rectangle 4">
            <a:extLst>
              <a:ext uri="{FF2B5EF4-FFF2-40B4-BE49-F238E27FC236}">
                <a16:creationId xmlns="" xmlns:a16="http://schemas.microsoft.com/office/drawing/2014/main" id="{25292B82-E0F6-124A-A2CF-B6832A868831}"/>
              </a:ext>
            </a:extLst>
          </p:cNvPr>
          <p:cNvSpPr/>
          <p:nvPr/>
        </p:nvSpPr>
        <p:spPr>
          <a:xfrm>
            <a:off x="186430" y="188391"/>
            <a:ext cx="8842160" cy="6093976"/>
          </a:xfrm>
          <a:prstGeom prst="rect">
            <a:avLst/>
          </a:prstGeom>
        </p:spPr>
        <p:txBody>
          <a:bodyPr wrap="square">
            <a:spAutoFit/>
          </a:bodyPr>
          <a:lstStyle/>
          <a:p>
            <a:r>
              <a:rPr lang="en-US" sz="3600" b="1" dirty="0"/>
              <a:t>THIS.GREAT.SERVANT.MOSES</a:t>
            </a:r>
          </a:p>
          <a:p>
            <a:r>
              <a:rPr lang="en-US" sz="2800" dirty="0"/>
              <a:t>	11 So, just know, there's going to be a Church appear before God, without spot, blemish, or wrinkle. God's going to do it… So no matter how much the picture was marred, it'd taken God forty years to rectify what Moses done in about three days, get that picture straightened out again. He just took Moses and set him out here, and give him a high-tempered wife to kindly get him straightened out, God went on down here fixing the picture around again, till He got it straightened out… Oh, I just love that. </a:t>
            </a:r>
            <a:r>
              <a:rPr lang="en-US" sz="2800" dirty="0">
                <a:solidFill>
                  <a:srgbClr val="FFFF00"/>
                </a:solidFill>
              </a:rPr>
              <a:t>What God has determined is going to happen. </a:t>
            </a:r>
            <a:r>
              <a:rPr lang="en-US" sz="2800" dirty="0"/>
              <a:t>Oh, don't it give you a wonderful feeling? What God has determined, it has to be. </a:t>
            </a:r>
          </a:p>
          <a:p>
            <a:pPr algn="r"/>
            <a:r>
              <a:rPr lang="en-US" dirty="0"/>
              <a:t>55-0122</a:t>
            </a:r>
          </a:p>
        </p:txBody>
      </p:sp>
    </p:spTree>
    <p:extLst>
      <p:ext uri="{BB962C8B-B14F-4D97-AF65-F5344CB8AC3E}">
        <p14:creationId xmlns:p14="http://schemas.microsoft.com/office/powerpoint/2010/main" val="110684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B35EDF5-4808-C54B-9E44-AC347D2A6BD5}"/>
              </a:ext>
            </a:extLst>
          </p:cNvPr>
          <p:cNvPicPr>
            <a:picLocks noChangeAspect="1"/>
          </p:cNvPicPr>
          <p:nvPr/>
        </p:nvPicPr>
        <p:blipFill>
          <a:blip r:embed="rId2"/>
          <a:stretch>
            <a:fillRect/>
          </a:stretch>
        </p:blipFill>
        <p:spPr>
          <a:xfrm>
            <a:off x="1982121" y="0"/>
            <a:ext cx="5179758" cy="6858000"/>
          </a:xfrm>
          <a:prstGeom prst="rect">
            <a:avLst/>
          </a:prstGeom>
        </p:spPr>
      </p:pic>
      <p:sp>
        <p:nvSpPr>
          <p:cNvPr id="2" name="Date Placeholder 1">
            <a:extLst>
              <a:ext uri="{FF2B5EF4-FFF2-40B4-BE49-F238E27FC236}">
                <a16:creationId xmlns="" xmlns:a16="http://schemas.microsoft.com/office/drawing/2014/main" id="{05358D3F-BC4F-D944-9A29-0C88CC06B02E}"/>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ACE1008D-2FB4-074A-9F67-0D7155833B04}"/>
              </a:ext>
            </a:extLst>
          </p:cNvPr>
          <p:cNvSpPr>
            <a:spLocks noGrp="1"/>
          </p:cNvSpPr>
          <p:nvPr>
            <p:ph type="ftr" sz="quarter" idx="11"/>
          </p:nvPr>
        </p:nvSpPr>
        <p:spPr/>
        <p:txBody>
          <a:bodyPr/>
          <a:lstStyle/>
          <a:p>
            <a:r>
              <a:rPr lang="en-US"/>
              <a:t>The Story of Marriage</a:t>
            </a:r>
            <a:endParaRPr lang="en-US" dirty="0"/>
          </a:p>
        </p:txBody>
      </p:sp>
      <p:sp>
        <p:nvSpPr>
          <p:cNvPr id="5" name="Slide Number Placeholder 4">
            <a:extLst>
              <a:ext uri="{FF2B5EF4-FFF2-40B4-BE49-F238E27FC236}">
                <a16:creationId xmlns="" xmlns:a16="http://schemas.microsoft.com/office/drawing/2014/main" id="{968951E0-0E5C-7B4E-970C-E60041F466EF}"/>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54110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67CF03E-4B51-C24D-8626-4F6430E46E3E}"/>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A98656DD-C7AB-ED45-B1B3-5F3E2743D2F4}"/>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8882A37E-FDA6-3C4C-A209-B991B904A252}"/>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Picture 4">
            <a:extLst>
              <a:ext uri="{FF2B5EF4-FFF2-40B4-BE49-F238E27FC236}">
                <a16:creationId xmlns="" xmlns:a16="http://schemas.microsoft.com/office/drawing/2014/main" id="{5350FB81-DEC5-CF43-B3FF-564F5BBDC4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918114"/>
          </a:xfrm>
          <a:prstGeom prst="rect">
            <a:avLst/>
          </a:prstGeom>
        </p:spPr>
      </p:pic>
    </p:spTree>
    <p:extLst>
      <p:ext uri="{BB962C8B-B14F-4D97-AF65-F5344CB8AC3E}">
        <p14:creationId xmlns:p14="http://schemas.microsoft.com/office/powerpoint/2010/main" val="207821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9E0CBC7-A2BF-1C43-849A-17163EE99EF7}"/>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5E3BB37F-6ABD-9145-ABA4-DCA6FF8BA4C9}"/>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93B7F603-30AB-E441-8B52-B3E10E244095}"/>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Rectangle 4">
            <a:extLst>
              <a:ext uri="{FF2B5EF4-FFF2-40B4-BE49-F238E27FC236}">
                <a16:creationId xmlns="" xmlns:a16="http://schemas.microsoft.com/office/drawing/2014/main" id="{B99270C2-C534-CA4A-AB1B-9C6C5B143140}"/>
              </a:ext>
            </a:extLst>
          </p:cNvPr>
          <p:cNvSpPr/>
          <p:nvPr/>
        </p:nvSpPr>
        <p:spPr>
          <a:xfrm>
            <a:off x="223023" y="89213"/>
            <a:ext cx="8731405" cy="5755422"/>
          </a:xfrm>
          <a:prstGeom prst="rect">
            <a:avLst/>
          </a:prstGeom>
        </p:spPr>
        <p:txBody>
          <a:bodyPr wrap="square">
            <a:spAutoFit/>
          </a:bodyPr>
          <a:lstStyle/>
          <a:p>
            <a:r>
              <a:rPr lang="en-US" sz="4400" b="1" dirty="0"/>
              <a:t>Hebrews, Chapter Seven #2 </a:t>
            </a:r>
          </a:p>
          <a:p>
            <a:r>
              <a:rPr lang="en-US" sz="3600" dirty="0">
                <a:latin typeface="+mj-lt"/>
              </a:rPr>
              <a:t>	362 Marriage is honorable, but it should be entered prayerfully, reverently. And genuine love for that woman will bind you together forever. </a:t>
            </a:r>
            <a:r>
              <a:rPr lang="en-US" sz="3600" i="1" dirty="0">
                <a:latin typeface="+mj-lt"/>
              </a:rPr>
              <a:t>“What you bind on the earth...”</a:t>
            </a:r>
            <a:r>
              <a:rPr lang="en-US" sz="3600" dirty="0">
                <a:latin typeface="+mj-lt"/>
              </a:rPr>
              <a:t> When you walk down the street yonder, she may get old, gray, wrinkled, but that same love you had for her when she was a young, beautiful woman, you’ll still have it. </a:t>
            </a:r>
          </a:p>
        </p:txBody>
      </p:sp>
    </p:spTree>
    <p:extLst>
      <p:ext uri="{BB962C8B-B14F-4D97-AF65-F5344CB8AC3E}">
        <p14:creationId xmlns:p14="http://schemas.microsoft.com/office/powerpoint/2010/main" val="83343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BB27FB4-1CE5-1046-8BE0-D48008BBAF92}"/>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573E55FF-B258-2848-93B5-6D73588A2174}"/>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551F2660-FD46-294E-9137-D6F47C871875}"/>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Rectangle 4">
            <a:extLst>
              <a:ext uri="{FF2B5EF4-FFF2-40B4-BE49-F238E27FC236}">
                <a16:creationId xmlns="" xmlns:a16="http://schemas.microsoft.com/office/drawing/2014/main" id="{F72C6064-2C16-B74B-A2ED-54B0282F188A}"/>
              </a:ext>
            </a:extLst>
          </p:cNvPr>
          <p:cNvSpPr/>
          <p:nvPr/>
        </p:nvSpPr>
        <p:spPr>
          <a:xfrm>
            <a:off x="367990" y="256479"/>
            <a:ext cx="8408020" cy="5632311"/>
          </a:xfrm>
          <a:prstGeom prst="rect">
            <a:avLst/>
          </a:prstGeom>
        </p:spPr>
        <p:txBody>
          <a:bodyPr wrap="square">
            <a:spAutoFit/>
          </a:bodyPr>
          <a:lstStyle/>
          <a:p>
            <a:r>
              <a:rPr lang="en-US" sz="3600" dirty="0"/>
              <a:t>	You may get stoop-shouldered, bald-headed, wrinkled-faced and everything else, but she’ll love you just like you did when you stood with wide shoulders and curly hair, </a:t>
            </a:r>
            <a:r>
              <a:rPr lang="en-US" sz="3600" dirty="0">
                <a:solidFill>
                  <a:srgbClr val="FFFF00"/>
                </a:solidFill>
              </a:rPr>
              <a:t>if it’s really God. </a:t>
            </a:r>
            <a:r>
              <a:rPr lang="en-US" sz="3600" dirty="0"/>
              <a:t>For you’re looking to the time when you’ve crossed the river yonder, when you’ll spring back, again to young men and women, to live together forever. That’s God’s Eternal promise.										  	57-0922</a:t>
            </a:r>
          </a:p>
        </p:txBody>
      </p:sp>
    </p:spTree>
    <p:extLst>
      <p:ext uri="{BB962C8B-B14F-4D97-AF65-F5344CB8AC3E}">
        <p14:creationId xmlns:p14="http://schemas.microsoft.com/office/powerpoint/2010/main" val="171266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4833899-60AA-A442-AB65-D91FEED8708B}"/>
              </a:ext>
            </a:extLst>
          </p:cNvPr>
          <p:cNvSpPr/>
          <p:nvPr/>
        </p:nvSpPr>
        <p:spPr>
          <a:xfrm>
            <a:off x="88777" y="154182"/>
            <a:ext cx="8922057" cy="5606663"/>
          </a:xfrm>
          <a:prstGeom prst="rect">
            <a:avLst/>
          </a:prstGeom>
        </p:spPr>
        <p:txBody>
          <a:bodyPr wrap="square">
            <a:spAutoFit/>
          </a:bodyPr>
          <a:lstStyle/>
          <a:p>
            <a:r>
              <a:rPr lang="en-US" sz="4400" b="1" dirty="0">
                <a:latin typeface="Cambria" panose="02040503050406030204" pitchFamily="18" charset="0"/>
                <a:ea typeface="Calibri" panose="020F0502020204030204" pitchFamily="34" charset="0"/>
                <a:cs typeface="Times New Roman" panose="02020603050405020304" pitchFamily="18" charset="0"/>
              </a:rPr>
              <a:t>Old Testament:</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Cambria" panose="02040503050406030204" pitchFamily="18" charset="0"/>
                <a:ea typeface="Calibri" panose="020F0502020204030204" pitchFamily="34" charset="0"/>
                <a:cs typeface="Times New Roman" panose="02020603050405020304" pitchFamily="18" charset="0"/>
              </a:rPr>
              <a:t>	Emphasis in marriage was more upon a </a:t>
            </a:r>
            <a:r>
              <a:rPr lang="en-US" sz="3200" b="1" dirty="0">
                <a:latin typeface="Cambria" panose="02040503050406030204" pitchFamily="18" charset="0"/>
                <a:ea typeface="Calibri" panose="020F0502020204030204" pitchFamily="34" charset="0"/>
                <a:cs typeface="Times New Roman" panose="02020603050405020304" pitchFamily="18" charset="0"/>
              </a:rPr>
              <a:t>lifelong commitment</a:t>
            </a:r>
            <a:r>
              <a:rPr lang="en-US" sz="3200" dirty="0">
                <a:latin typeface="Cambria" panose="02040503050406030204" pitchFamily="18" charset="0"/>
                <a:ea typeface="Calibri" panose="020F0502020204030204" pitchFamily="34" charset="0"/>
                <a:cs typeface="Times New Roman" panose="02020603050405020304" pitchFamily="18" charset="0"/>
              </a:rPr>
              <a:t>, than on an </a:t>
            </a:r>
            <a:r>
              <a:rPr lang="en-US" sz="3200" b="1" dirty="0">
                <a:latin typeface="Cambria" panose="02040503050406030204" pitchFamily="18" charset="0"/>
                <a:ea typeface="Calibri" panose="020F0502020204030204" pitchFamily="34" charset="0"/>
                <a:cs typeface="Times New Roman" panose="02020603050405020304" pitchFamily="18" charset="0"/>
              </a:rPr>
              <a:t>emotional feeling </a:t>
            </a:r>
            <a:r>
              <a:rPr lang="en-US" sz="3200" dirty="0">
                <a:latin typeface="Cambria" panose="02040503050406030204" pitchFamily="18" charset="0"/>
                <a:ea typeface="Calibri" panose="020F0502020204030204" pitchFamily="34" charset="0"/>
                <a:cs typeface="Times New Roman" panose="02020603050405020304" pitchFamily="18" charset="0"/>
              </a:rPr>
              <a:t>of </a:t>
            </a:r>
            <a:r>
              <a:rPr lang="en-US" sz="3200" i="1" dirty="0">
                <a:latin typeface="Cambria" panose="02040503050406030204" pitchFamily="18" charset="0"/>
                <a:ea typeface="Calibri" panose="020F0502020204030204" pitchFamily="34" charset="0"/>
                <a:cs typeface="Times New Roman" panose="02020603050405020304" pitchFamily="18" charset="0"/>
              </a:rPr>
              <a:t>“I am in Love!”</a:t>
            </a:r>
            <a:r>
              <a:rPr lang="en-US" sz="3200" dirty="0">
                <a:latin typeface="Cambria" panose="02040503050406030204" pitchFamily="18" charset="0"/>
                <a:ea typeface="Calibri" panose="020F0502020204030204" pitchFamily="34" charset="0"/>
                <a:cs typeface="Times New Roman" panose="02020603050405020304" pitchFamily="18" charset="0"/>
              </a:rPr>
              <a:t> Love was meant to blossom and mature as you spend years weaving the fabric of a life and family together.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Cambria" panose="02040503050406030204" pitchFamily="18" charset="0"/>
                <a:ea typeface="Calibri" panose="020F0502020204030204" pitchFamily="34" charset="0"/>
                <a:cs typeface="Times New Roman" panose="02020603050405020304" pitchFamily="18" charset="0"/>
              </a:rPr>
              <a:t> </a:t>
            </a:r>
          </a:p>
          <a:p>
            <a:endParaRPr lang="en-US" sz="3200" i="1"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en-US" sz="3200" i="1" dirty="0">
                <a:solidFill>
                  <a:srgbClr val="92D050"/>
                </a:solidFill>
                <a:latin typeface="Calibri" panose="020F0502020204030204" pitchFamily="34" charset="0"/>
                <a:ea typeface="Calibri" panose="020F0502020204030204" pitchFamily="34" charset="0"/>
                <a:cs typeface="Times New Roman" panose="02020603050405020304" pitchFamily="18" charset="0"/>
              </a:rPr>
              <a:t>Love is being able  to love someone for who they are, who they were, and who they will be. </a:t>
            </a:r>
            <a:r>
              <a:rPr lang="en-US" sz="3200" dirty="0">
                <a:solidFill>
                  <a:srgbClr val="92D050"/>
                </a:solidFill>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mbria" panose="020405030504060302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 xmlns:a16="http://schemas.microsoft.com/office/drawing/2014/main" id="{D693AD2C-0561-7644-A0AC-A263967E5608}"/>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34C7216C-637E-6A48-8E79-28D50ED72584}"/>
              </a:ext>
            </a:extLst>
          </p:cNvPr>
          <p:cNvSpPr>
            <a:spLocks noGrp="1"/>
          </p:cNvSpPr>
          <p:nvPr>
            <p:ph type="ftr" sz="quarter" idx="11"/>
          </p:nvPr>
        </p:nvSpPr>
        <p:spPr/>
        <p:txBody>
          <a:bodyPr/>
          <a:lstStyle/>
          <a:p>
            <a:r>
              <a:rPr lang="en-US"/>
              <a:t>The Story of Marriage</a:t>
            </a:r>
            <a:endParaRPr lang="en-US" dirty="0"/>
          </a:p>
        </p:txBody>
      </p:sp>
      <p:sp>
        <p:nvSpPr>
          <p:cNvPr id="5" name="Slide Number Placeholder 4">
            <a:extLst>
              <a:ext uri="{FF2B5EF4-FFF2-40B4-BE49-F238E27FC236}">
                <a16:creationId xmlns="" xmlns:a16="http://schemas.microsoft.com/office/drawing/2014/main" id="{03634013-0CFF-4648-B196-3BFAAB515B88}"/>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69235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2F364F3-E542-4C40-AB63-41847E4D1400}"/>
              </a:ext>
            </a:extLst>
          </p:cNvPr>
          <p:cNvSpPr/>
          <p:nvPr/>
        </p:nvSpPr>
        <p:spPr>
          <a:xfrm>
            <a:off x="150918" y="97658"/>
            <a:ext cx="8788893" cy="6617196"/>
          </a:xfrm>
          <a:prstGeom prst="rect">
            <a:avLst/>
          </a:prstGeom>
        </p:spPr>
        <p:txBody>
          <a:bodyPr wrap="square">
            <a:spAutoFit/>
          </a:bodyPr>
          <a:lstStyle/>
          <a:p>
            <a:r>
              <a:rPr lang="en-US" sz="4000" b="1" dirty="0"/>
              <a:t>GENESIS 2:21-25</a:t>
            </a:r>
          </a:p>
          <a:p>
            <a:r>
              <a:rPr lang="en-US" sz="3200" i="1" dirty="0"/>
              <a:t>	And the LORD God caused a deep sleep to fall upon Adam, and he slept: and he took one of his ribs, and closed up the flesh instead thereof; 22 And the rib, which the LORD God had taken from man </a:t>
            </a:r>
            <a:r>
              <a:rPr lang="en-US" sz="3200" dirty="0"/>
              <a:t>(</a:t>
            </a:r>
            <a:r>
              <a:rPr lang="en-US" sz="3200" dirty="0" err="1">
                <a:solidFill>
                  <a:srgbClr val="FFFF00"/>
                </a:solidFill>
              </a:rPr>
              <a:t>iysh</a:t>
            </a:r>
            <a:r>
              <a:rPr lang="en-US" sz="3200" dirty="0"/>
              <a:t>), </a:t>
            </a:r>
            <a:r>
              <a:rPr lang="en-US" sz="3200" i="1" dirty="0"/>
              <a:t>made he a woman </a:t>
            </a:r>
            <a:r>
              <a:rPr lang="en-US" sz="3200" dirty="0"/>
              <a:t>(</a:t>
            </a:r>
            <a:r>
              <a:rPr lang="en-US" sz="3200" dirty="0" err="1">
                <a:solidFill>
                  <a:srgbClr val="FFFF00"/>
                </a:solidFill>
              </a:rPr>
              <a:t>ishah</a:t>
            </a:r>
            <a:r>
              <a:rPr lang="en-US" sz="3200" dirty="0"/>
              <a:t>), </a:t>
            </a:r>
            <a:r>
              <a:rPr lang="en-US" sz="3200" i="1" dirty="0"/>
              <a:t>and brought her unto the man. 23 And Adam said, This is now bone of my bones, and flesh of my flesh: she shall be called Woman, because she was taken out of Man. 24 Therefore shall a man leave his father and his mother, and shall cleave unto his wife: and they shall be one flesh. 25 And they were both naked, the man and his wife, and were not ashamed.</a:t>
            </a:r>
          </a:p>
        </p:txBody>
      </p:sp>
      <p:sp>
        <p:nvSpPr>
          <p:cNvPr id="3" name="Date Placeholder 2">
            <a:extLst>
              <a:ext uri="{FF2B5EF4-FFF2-40B4-BE49-F238E27FC236}">
                <a16:creationId xmlns="" xmlns:a16="http://schemas.microsoft.com/office/drawing/2014/main" id="{8D206E2B-ADF3-EE4E-AB34-D073DE0AE811}"/>
              </a:ext>
            </a:extLst>
          </p:cNvPr>
          <p:cNvSpPr>
            <a:spLocks noGrp="1"/>
          </p:cNvSpPr>
          <p:nvPr>
            <p:ph type="dt" sz="half" idx="10"/>
          </p:nvPr>
        </p:nvSpPr>
        <p:spPr/>
        <p:txBody>
          <a:bodyPr/>
          <a:lstStyle/>
          <a:p>
            <a:r>
              <a:rPr lang="en-US"/>
              <a:t>2/11/18</a:t>
            </a:r>
            <a:endParaRPr lang="en-US" dirty="0"/>
          </a:p>
        </p:txBody>
      </p:sp>
      <p:sp>
        <p:nvSpPr>
          <p:cNvPr id="4" name="Footer Placeholder 3">
            <a:extLst>
              <a:ext uri="{FF2B5EF4-FFF2-40B4-BE49-F238E27FC236}">
                <a16:creationId xmlns="" xmlns:a16="http://schemas.microsoft.com/office/drawing/2014/main" id="{7A5FB5EF-1225-944C-90AB-DB862FD6BDA0}"/>
              </a:ext>
            </a:extLst>
          </p:cNvPr>
          <p:cNvSpPr>
            <a:spLocks noGrp="1"/>
          </p:cNvSpPr>
          <p:nvPr>
            <p:ph type="ftr" sz="quarter" idx="11"/>
          </p:nvPr>
        </p:nvSpPr>
        <p:spPr/>
        <p:txBody>
          <a:bodyPr/>
          <a:lstStyle/>
          <a:p>
            <a:r>
              <a:rPr lang="en-US"/>
              <a:t>The Story of Marriage</a:t>
            </a:r>
            <a:endParaRPr lang="en-US" dirty="0"/>
          </a:p>
        </p:txBody>
      </p:sp>
      <p:sp>
        <p:nvSpPr>
          <p:cNvPr id="5" name="Slide Number Placeholder 4">
            <a:extLst>
              <a:ext uri="{FF2B5EF4-FFF2-40B4-BE49-F238E27FC236}">
                <a16:creationId xmlns="" xmlns:a16="http://schemas.microsoft.com/office/drawing/2014/main" id="{460EE4E5-57ED-9A42-AF94-32F16037D986}"/>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396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764F335-859A-2F41-AD6E-87DEAF5B839D}"/>
              </a:ext>
            </a:extLst>
          </p:cNvPr>
          <p:cNvSpPr>
            <a:spLocks noGrp="1"/>
          </p:cNvSpPr>
          <p:nvPr>
            <p:ph type="dt" sz="half" idx="10"/>
          </p:nvPr>
        </p:nvSpPr>
        <p:spPr/>
        <p:txBody>
          <a:bodyPr/>
          <a:lstStyle/>
          <a:p>
            <a:r>
              <a:rPr lang="en-US"/>
              <a:t>2/11/18</a:t>
            </a:r>
            <a:endParaRPr lang="en-US" dirty="0"/>
          </a:p>
        </p:txBody>
      </p:sp>
      <p:sp>
        <p:nvSpPr>
          <p:cNvPr id="3" name="Footer Placeholder 2">
            <a:extLst>
              <a:ext uri="{FF2B5EF4-FFF2-40B4-BE49-F238E27FC236}">
                <a16:creationId xmlns="" xmlns:a16="http://schemas.microsoft.com/office/drawing/2014/main" id="{2CFE3C19-62C9-E747-AE26-3FC798BEB72B}"/>
              </a:ext>
            </a:extLst>
          </p:cNvPr>
          <p:cNvSpPr>
            <a:spLocks noGrp="1"/>
          </p:cNvSpPr>
          <p:nvPr>
            <p:ph type="ftr" sz="quarter" idx="11"/>
          </p:nvPr>
        </p:nvSpPr>
        <p:spPr/>
        <p:txBody>
          <a:bodyPr/>
          <a:lstStyle/>
          <a:p>
            <a:r>
              <a:rPr lang="en-US"/>
              <a:t>The Story of Marriage</a:t>
            </a:r>
            <a:endParaRPr lang="en-US" dirty="0"/>
          </a:p>
        </p:txBody>
      </p:sp>
      <p:sp>
        <p:nvSpPr>
          <p:cNvPr id="4" name="Slide Number Placeholder 3">
            <a:extLst>
              <a:ext uri="{FF2B5EF4-FFF2-40B4-BE49-F238E27FC236}">
                <a16:creationId xmlns="" xmlns:a16="http://schemas.microsoft.com/office/drawing/2014/main" id="{73B52BD0-BFF7-8D45-A4E4-903855DE03CD}"/>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Rectangle 4">
            <a:extLst>
              <a:ext uri="{FF2B5EF4-FFF2-40B4-BE49-F238E27FC236}">
                <a16:creationId xmlns="" xmlns:a16="http://schemas.microsoft.com/office/drawing/2014/main" id="{BFC695C9-AE93-DC42-89C7-F5D341C56673}"/>
              </a:ext>
            </a:extLst>
          </p:cNvPr>
          <p:cNvSpPr/>
          <p:nvPr/>
        </p:nvSpPr>
        <p:spPr>
          <a:xfrm>
            <a:off x="195309" y="142044"/>
            <a:ext cx="8744505" cy="6186309"/>
          </a:xfrm>
          <a:prstGeom prst="rect">
            <a:avLst/>
          </a:prstGeom>
        </p:spPr>
        <p:txBody>
          <a:bodyPr wrap="square">
            <a:spAutoFit/>
          </a:bodyPr>
          <a:lstStyle/>
          <a:p>
            <a:r>
              <a:rPr lang="en-US" sz="4400" b="1" dirty="0">
                <a:latin typeface="Cambria" panose="02040503050406030204" pitchFamily="18" charset="0"/>
                <a:ea typeface="Calibri" panose="020F0502020204030204" pitchFamily="34" charset="0"/>
                <a:cs typeface="Times New Roman" panose="02020603050405020304" pitchFamily="18" charset="0"/>
              </a:rPr>
              <a:t>Gen. 2:23-25</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3200" dirty="0">
                <a:latin typeface="Cambria" panose="02040503050406030204" pitchFamily="18" charset="0"/>
                <a:ea typeface="Calibri" panose="020F0502020204030204" pitchFamily="34" charset="0"/>
                <a:cs typeface="Times New Roman" panose="02020603050405020304" pitchFamily="18" charset="0"/>
              </a:rPr>
              <a:t>Name for “Man” and “Woman” each have extra letters that differentiate male (</a:t>
            </a:r>
            <a:r>
              <a:rPr lang="en-US" sz="3200" i="1" dirty="0" err="1">
                <a:latin typeface="Cambria" panose="02040503050406030204" pitchFamily="18" charset="0"/>
                <a:ea typeface="Calibri" panose="020F0502020204030204" pitchFamily="34" charset="0"/>
                <a:cs typeface="Times New Roman" panose="02020603050405020304" pitchFamily="18" charset="0"/>
              </a:rPr>
              <a:t>iysh</a:t>
            </a:r>
            <a:r>
              <a:rPr lang="en-US" sz="3200" dirty="0">
                <a:latin typeface="Cambria" panose="02040503050406030204" pitchFamily="18" charset="0"/>
                <a:ea typeface="Calibri" panose="020F0502020204030204" pitchFamily="34" charset="0"/>
                <a:cs typeface="Times New Roman" panose="02020603050405020304" pitchFamily="18" charset="0"/>
              </a:rPr>
              <a:t>) and female (</a:t>
            </a:r>
            <a:r>
              <a:rPr lang="en-US" sz="3200" i="1" dirty="0" err="1">
                <a:latin typeface="Cambria" panose="02040503050406030204" pitchFamily="18" charset="0"/>
                <a:ea typeface="Calibri" panose="020F0502020204030204" pitchFamily="34" charset="0"/>
                <a:cs typeface="Times New Roman" panose="02020603050405020304" pitchFamily="18" charset="0"/>
              </a:rPr>
              <a:t>ishah</a:t>
            </a:r>
            <a:r>
              <a:rPr lang="en-US" sz="3200" dirty="0">
                <a:latin typeface="Cambria" panose="02040503050406030204" pitchFamily="18" charset="0"/>
                <a:ea typeface="Calibri" panose="020F0502020204030204" pitchFamily="34" charset="0"/>
                <a:cs typeface="Times New Roman" panose="02020603050405020304" pitchFamily="18" charset="0"/>
              </a:rPr>
              <a:t>). If you take those letters, it spells “Yah” which abbreviates the Name of God.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3200" dirty="0">
                <a:latin typeface="Cambria" panose="02040503050406030204" pitchFamily="18" charset="0"/>
                <a:ea typeface="Calibri" panose="020F0502020204030204" pitchFamily="34" charset="0"/>
                <a:cs typeface="Times New Roman" panose="02020603050405020304" pitchFamily="18" charset="0"/>
              </a:rPr>
              <a:t>If you leave out those letters, all you have left is the Hebrew word for “fire.”  </a:t>
            </a:r>
            <a:r>
              <a:rPr lang="en-US" sz="3200" dirty="0">
                <a:latin typeface="Abadi MT Condensed Light" panose="020B0306030101010103" pitchFamily="34" charset="77"/>
                <a:ea typeface="Calibri" panose="020F0502020204030204" pitchFamily="34" charset="0"/>
                <a:cs typeface="Arial Hebrew Scholar" pitchFamily="2" charset="-79"/>
              </a:rPr>
              <a:t>(</a:t>
            </a:r>
            <a:r>
              <a:rPr lang="en-US" sz="3200" dirty="0" err="1">
                <a:latin typeface="Abadi MT Condensed Light" panose="020B0306030101010103" pitchFamily="34" charset="77"/>
                <a:ea typeface="Calibri" panose="020F0502020204030204" pitchFamily="34" charset="0"/>
                <a:cs typeface="Arial Hebrew Scholar" pitchFamily="2" charset="-79"/>
              </a:rPr>
              <a:t>esh</a:t>
            </a:r>
            <a:r>
              <a:rPr lang="en-US" sz="3200" dirty="0">
                <a:latin typeface="Abadi MT Condensed Light" panose="020B0306030101010103" pitchFamily="34" charset="77"/>
                <a:ea typeface="Calibri" panose="020F0502020204030204" pitchFamily="34" charset="0"/>
                <a:cs typeface="Arial Hebrew Scholar" pitchFamily="2" charset="-79"/>
              </a:rPr>
              <a:t>)</a:t>
            </a:r>
          </a:p>
          <a:p>
            <a:r>
              <a:rPr lang="en-US" sz="3200" b="1" dirty="0">
                <a:latin typeface="Cambria" panose="02040503050406030204" pitchFamily="18" charset="0"/>
                <a:ea typeface="Calibri" panose="020F0502020204030204" pitchFamily="34" charset="0"/>
                <a:cs typeface="Times New Roman" panose="02020603050405020304" pitchFamily="18" charset="0"/>
              </a:rPr>
              <a:t>	</a:t>
            </a:r>
            <a:r>
              <a:rPr lang="en-US" sz="3200" dirty="0">
                <a:solidFill>
                  <a:srgbClr val="FFFF00"/>
                </a:solidFill>
                <a:latin typeface="Cambria" panose="02040503050406030204" pitchFamily="18" charset="0"/>
                <a:ea typeface="Calibri" panose="020F0502020204030204" pitchFamily="34" charset="0"/>
                <a:cs typeface="Times New Roman" panose="02020603050405020304" pitchFamily="18" charset="0"/>
              </a:rPr>
              <a:t>Rabbi’s conclude that a union that exists only on the basis of passion (</a:t>
            </a:r>
            <a:r>
              <a:rPr lang="en-US" sz="3200" i="1" dirty="0">
                <a:solidFill>
                  <a:srgbClr val="FFFF00"/>
                </a:solidFill>
                <a:latin typeface="Cambria" panose="02040503050406030204" pitchFamily="18" charset="0"/>
                <a:ea typeface="Calibri" panose="020F0502020204030204" pitchFamily="34" charset="0"/>
                <a:cs typeface="Times New Roman" panose="02020603050405020304" pitchFamily="18" charset="0"/>
              </a:rPr>
              <a:t>fire</a:t>
            </a:r>
            <a:r>
              <a:rPr lang="en-US" sz="3200" dirty="0">
                <a:solidFill>
                  <a:srgbClr val="FFFF00"/>
                </a:solidFill>
                <a:latin typeface="Cambria" panose="02040503050406030204" pitchFamily="18" charset="0"/>
                <a:ea typeface="Calibri" panose="020F0502020204030204" pitchFamily="34" charset="0"/>
                <a:cs typeface="Times New Roman" panose="02020603050405020304" pitchFamily="18" charset="0"/>
              </a:rPr>
              <a:t>) is not the same thing, and not as perfect as a union that has God at its center!</a:t>
            </a:r>
            <a:endParaRPr lang="en-US" sz="32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Cambria" panose="02040503050406030204" pitchFamily="18" charset="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564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dissolve">
                                      <p:cBhvr>
                                        <p:cTn id="12" dur="500"/>
                                        <p:tgtEl>
                                          <p:spTgt spid="5">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dissolve">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747</TotalTime>
  <Words>730</Words>
  <Application>Microsoft Macintosh PowerPoint</Application>
  <PresentationFormat>On-screen Show (4:3)</PresentationFormat>
  <Paragraphs>231</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Abadi MT Condensed Light</vt:lpstr>
      <vt:lpstr>Arial Hebrew Scholar</vt:lpstr>
      <vt:lpstr>Calibri</vt:lpstr>
      <vt:lpstr>Cambria</vt:lpstr>
      <vt:lpstr>Times New Roman</vt:lpstr>
      <vt:lpstr>Arial</vt:lpstr>
      <vt:lpstr>Mesh</vt:lpstr>
      <vt:lpstr>Making Love Last a lifetime The Story of Marriage</vt:lpstr>
      <vt:lpstr>Birthdays &amp; Anniversaries &amp; Exciting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Love Last a lifetime</dc:title>
  <dc:creator>Barry Coffey</dc:creator>
  <cp:lastModifiedBy>Barry Coffey</cp:lastModifiedBy>
  <cp:revision>45</cp:revision>
  <dcterms:created xsi:type="dcterms:W3CDTF">2018-02-09T19:29:40Z</dcterms:created>
  <dcterms:modified xsi:type="dcterms:W3CDTF">2018-02-11T16:16:23Z</dcterms:modified>
</cp:coreProperties>
</file>