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8"/>
  </p:notesMasterIdLst>
  <p:sldIdLst>
    <p:sldId id="256" r:id="rId2"/>
    <p:sldId id="367" r:id="rId3"/>
    <p:sldId id="338" r:id="rId4"/>
    <p:sldId id="371" r:id="rId5"/>
    <p:sldId id="373" r:id="rId6"/>
    <p:sldId id="260" r:id="rId7"/>
    <p:sldId id="379" r:id="rId8"/>
    <p:sldId id="382" r:id="rId9"/>
    <p:sldId id="383" r:id="rId10"/>
    <p:sldId id="384" r:id="rId11"/>
    <p:sldId id="372" r:id="rId12"/>
    <p:sldId id="377" r:id="rId13"/>
    <p:sldId id="378" r:id="rId14"/>
    <p:sldId id="345" r:id="rId15"/>
    <p:sldId id="370" r:id="rId16"/>
    <p:sldId id="381" r:id="rId17"/>
    <p:sldId id="380" r:id="rId18"/>
    <p:sldId id="386" r:id="rId19"/>
    <p:sldId id="374" r:id="rId20"/>
    <p:sldId id="375" r:id="rId21"/>
    <p:sldId id="376" r:id="rId22"/>
    <p:sldId id="298" r:id="rId23"/>
    <p:sldId id="369" r:id="rId24"/>
    <p:sldId id="353" r:id="rId25"/>
    <p:sldId id="385" r:id="rId26"/>
    <p:sldId id="29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94674"/>
  </p:normalViewPr>
  <p:slideViewPr>
    <p:cSldViewPr snapToGrid="0" snapToObjects="1">
      <p:cViewPr varScale="1">
        <p:scale>
          <a:sx n="124" d="100"/>
          <a:sy n="124" d="100"/>
        </p:scale>
        <p:origin x="2136" y="168"/>
      </p:cViewPr>
      <p:guideLst>
        <p:guide orient="horz" pos="2160"/>
        <p:guide pos="2880"/>
      </p:guideLst>
    </p:cSldViewPr>
  </p:slideViewPr>
  <p:notesTextViewPr>
    <p:cViewPr>
      <p:scale>
        <a:sx n="1" d="1"/>
        <a:sy n="1" d="1"/>
      </p:scale>
      <p:origin x="0" y="0"/>
    </p:cViewPr>
  </p:notesTextViewPr>
  <p:sorterViewPr>
    <p:cViewPr>
      <p:scale>
        <a:sx n="100" d="100"/>
        <a:sy n="100" d="100"/>
      </p:scale>
      <p:origin x="0" y="-264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E4E07-A901-F543-A65F-A1C6D7A3F183}" type="datetimeFigureOut">
              <a:rPr lang="en-US" smtClean="0"/>
              <a:t>2/11/18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B372C-7229-8349-8522-40F306724FCF}" type="slidenum">
              <a:rPr lang="en-US" smtClean="0"/>
              <a:t>‹#›</a:t>
            </a:fld>
            <a:endParaRPr lang="en-US"/>
          </a:p>
        </p:txBody>
      </p:sp>
    </p:spTree>
    <p:extLst>
      <p:ext uri="{BB962C8B-B14F-4D97-AF65-F5344CB8AC3E}">
        <p14:creationId xmlns:p14="http://schemas.microsoft.com/office/powerpoint/2010/main" val="187042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6</a:t>
            </a:fld>
            <a:endParaRPr lang="en-US"/>
          </a:p>
        </p:txBody>
      </p:sp>
    </p:spTree>
    <p:extLst>
      <p:ext uri="{BB962C8B-B14F-4D97-AF65-F5344CB8AC3E}">
        <p14:creationId xmlns:p14="http://schemas.microsoft.com/office/powerpoint/2010/main" val="78898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22</a:t>
            </a:fld>
            <a:endParaRPr lang="en-US"/>
          </a:p>
        </p:txBody>
      </p:sp>
    </p:spTree>
    <p:extLst>
      <p:ext uri="{BB962C8B-B14F-4D97-AF65-F5344CB8AC3E}">
        <p14:creationId xmlns:p14="http://schemas.microsoft.com/office/powerpoint/2010/main" val="6996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26</a:t>
            </a:fld>
            <a:endParaRPr lang="en-US"/>
          </a:p>
        </p:txBody>
      </p:sp>
    </p:spTree>
    <p:extLst>
      <p:ext uri="{BB962C8B-B14F-4D97-AF65-F5344CB8AC3E}">
        <p14:creationId xmlns:p14="http://schemas.microsoft.com/office/powerpoint/2010/main" val="214717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2/11/18</a:t>
            </a:r>
          </a:p>
        </p:txBody>
      </p:sp>
      <p:sp>
        <p:nvSpPr>
          <p:cNvPr id="5" name="Footer Placeholder 4"/>
          <p:cNvSpPr>
            <a:spLocks noGrp="1"/>
          </p:cNvSpPr>
          <p:nvPr>
            <p:ph type="ftr" sz="quarter" idx="11"/>
          </p:nvPr>
        </p:nvSpPr>
        <p:spPr/>
        <p:txBody>
          <a:bodyPr/>
          <a:lstStyle/>
          <a:p>
            <a:r>
              <a:rPr lang="en-US"/>
              <a:t>Worship 5</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2/11/18</a:t>
            </a:r>
          </a:p>
        </p:txBody>
      </p:sp>
      <p:sp>
        <p:nvSpPr>
          <p:cNvPr id="5" name="Footer Placeholder 4"/>
          <p:cNvSpPr>
            <a:spLocks noGrp="1"/>
          </p:cNvSpPr>
          <p:nvPr>
            <p:ph type="ftr" sz="quarter" idx="11"/>
          </p:nvPr>
        </p:nvSpPr>
        <p:spPr/>
        <p:txBody>
          <a:bodyPr/>
          <a:lstStyle/>
          <a:p>
            <a:r>
              <a:rPr lang="en-US"/>
              <a:t>Worship 5</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2/11/18</a:t>
            </a:r>
          </a:p>
        </p:txBody>
      </p:sp>
      <p:sp>
        <p:nvSpPr>
          <p:cNvPr id="5" name="Footer Placeholder 4"/>
          <p:cNvSpPr>
            <a:spLocks noGrp="1"/>
          </p:cNvSpPr>
          <p:nvPr>
            <p:ph type="ftr" sz="quarter" idx="11"/>
          </p:nvPr>
        </p:nvSpPr>
        <p:spPr/>
        <p:txBody>
          <a:bodyPr/>
          <a:lstStyle/>
          <a:p>
            <a:r>
              <a:rPr lang="en-US"/>
              <a:t>Worship 5</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2/11/18</a:t>
            </a:r>
          </a:p>
        </p:txBody>
      </p:sp>
      <p:sp>
        <p:nvSpPr>
          <p:cNvPr id="5" name="Footer Placeholder 4"/>
          <p:cNvSpPr>
            <a:spLocks noGrp="1"/>
          </p:cNvSpPr>
          <p:nvPr>
            <p:ph type="ftr" sz="quarter" idx="11"/>
          </p:nvPr>
        </p:nvSpPr>
        <p:spPr/>
        <p:txBody>
          <a:bodyPr/>
          <a:lstStyle/>
          <a:p>
            <a:r>
              <a:rPr lang="en-US"/>
              <a:t>Worship 5</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2/11/18</a:t>
            </a:r>
          </a:p>
        </p:txBody>
      </p:sp>
      <p:sp>
        <p:nvSpPr>
          <p:cNvPr id="5" name="Footer Placeholder 4"/>
          <p:cNvSpPr>
            <a:spLocks noGrp="1"/>
          </p:cNvSpPr>
          <p:nvPr>
            <p:ph type="ftr" sz="quarter" idx="11"/>
          </p:nvPr>
        </p:nvSpPr>
        <p:spPr/>
        <p:txBody>
          <a:bodyPr/>
          <a:lstStyle/>
          <a:p>
            <a:r>
              <a:rPr lang="en-US"/>
              <a:t>Worship 5</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2/11/18</a:t>
            </a:r>
          </a:p>
        </p:txBody>
      </p:sp>
      <p:sp>
        <p:nvSpPr>
          <p:cNvPr id="6" name="Footer Placeholder 5"/>
          <p:cNvSpPr>
            <a:spLocks noGrp="1"/>
          </p:cNvSpPr>
          <p:nvPr>
            <p:ph type="ftr" sz="quarter" idx="11"/>
          </p:nvPr>
        </p:nvSpPr>
        <p:spPr/>
        <p:txBody>
          <a:bodyPr/>
          <a:lstStyle/>
          <a:p>
            <a:r>
              <a:rPr lang="en-US"/>
              <a:t>Worship 5</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2/11/18</a:t>
            </a:r>
          </a:p>
        </p:txBody>
      </p:sp>
      <p:sp>
        <p:nvSpPr>
          <p:cNvPr id="8" name="Footer Placeholder 7"/>
          <p:cNvSpPr>
            <a:spLocks noGrp="1"/>
          </p:cNvSpPr>
          <p:nvPr>
            <p:ph type="ftr" sz="quarter" idx="11"/>
          </p:nvPr>
        </p:nvSpPr>
        <p:spPr/>
        <p:txBody>
          <a:bodyPr/>
          <a:lstStyle/>
          <a:p>
            <a:r>
              <a:rPr lang="en-US"/>
              <a:t>Worship 5</a:t>
            </a:r>
          </a:p>
        </p:txBody>
      </p:sp>
      <p:sp>
        <p:nvSpPr>
          <p:cNvPr id="9" name="Slide Number Placeholder 8"/>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2/11/18</a:t>
            </a:r>
          </a:p>
        </p:txBody>
      </p:sp>
      <p:sp>
        <p:nvSpPr>
          <p:cNvPr id="4" name="Footer Placeholder 3"/>
          <p:cNvSpPr>
            <a:spLocks noGrp="1"/>
          </p:cNvSpPr>
          <p:nvPr>
            <p:ph type="ftr" sz="quarter" idx="11"/>
          </p:nvPr>
        </p:nvSpPr>
        <p:spPr/>
        <p:txBody>
          <a:bodyPr/>
          <a:lstStyle/>
          <a:p>
            <a:r>
              <a:rPr lang="en-US"/>
              <a:t>Worship 5</a:t>
            </a:r>
          </a:p>
        </p:txBody>
      </p:sp>
      <p:sp>
        <p:nvSpPr>
          <p:cNvPr id="5" name="Slide Number Placeholder 4"/>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2/11/18</a:t>
            </a:r>
          </a:p>
        </p:txBody>
      </p:sp>
      <p:sp>
        <p:nvSpPr>
          <p:cNvPr id="3" name="Footer Placeholder 2"/>
          <p:cNvSpPr>
            <a:spLocks noGrp="1"/>
          </p:cNvSpPr>
          <p:nvPr>
            <p:ph type="ftr" sz="quarter" idx="11"/>
          </p:nvPr>
        </p:nvSpPr>
        <p:spPr/>
        <p:txBody>
          <a:bodyPr/>
          <a:lstStyle/>
          <a:p>
            <a:r>
              <a:rPr lang="en-US"/>
              <a:t>Worship 5</a:t>
            </a:r>
          </a:p>
        </p:txBody>
      </p:sp>
      <p:sp>
        <p:nvSpPr>
          <p:cNvPr id="4" name="Slide Number Placeholder 3"/>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2/11/18</a:t>
            </a:r>
          </a:p>
        </p:txBody>
      </p:sp>
      <p:sp>
        <p:nvSpPr>
          <p:cNvPr id="6" name="Footer Placeholder 5"/>
          <p:cNvSpPr>
            <a:spLocks noGrp="1"/>
          </p:cNvSpPr>
          <p:nvPr>
            <p:ph type="ftr" sz="quarter" idx="11"/>
          </p:nvPr>
        </p:nvSpPr>
        <p:spPr/>
        <p:txBody>
          <a:bodyPr/>
          <a:lstStyle/>
          <a:p>
            <a:r>
              <a:rPr lang="en-US"/>
              <a:t>Worship 5</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2/11/18</a:t>
            </a:r>
          </a:p>
        </p:txBody>
      </p:sp>
      <p:sp>
        <p:nvSpPr>
          <p:cNvPr id="6" name="Footer Placeholder 5"/>
          <p:cNvSpPr>
            <a:spLocks noGrp="1"/>
          </p:cNvSpPr>
          <p:nvPr>
            <p:ph type="ftr" sz="quarter" idx="11"/>
          </p:nvPr>
        </p:nvSpPr>
        <p:spPr/>
        <p:txBody>
          <a:bodyPr/>
          <a:lstStyle/>
          <a:p>
            <a:r>
              <a:rPr lang="en-US"/>
              <a:t>Worship 5</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2/11/18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Worship 5</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AE9E0-8399-F344-A8C0-0463BC4FE528}" type="slidenum">
              <a:rPr lang="en-US" smtClean="0"/>
              <a:t>‹#›</a:t>
            </a:fld>
            <a:endParaRPr lang="en-US"/>
          </a:p>
        </p:txBody>
      </p:sp>
    </p:spTree>
    <p:extLst>
      <p:ext uri="{BB962C8B-B14F-4D97-AF65-F5344CB8AC3E}">
        <p14:creationId xmlns:p14="http://schemas.microsoft.com/office/powerpoint/2010/main" val="12760425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 Id="rId3" Type="http://schemas.openxmlformats.org/officeDocument/2006/relationships/image" Target="../media/image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hyperlink" Target="https://www.google.com/search?sa=X&amp;biw=1594&amp;bih=786&amp;q=andrew+fletcher+of+saltoun+born&amp;stick=H4sIAAAAAAAAAOPgE-LSz9U3MK1MNi0o0BLLTrbSL0jNL8hJBVJFxfl5Vkn5RXkA8ARmTCYAAAA&amp;ved=0ahUKEwiJtNWW2p7ZAhVNGt8KHWPNAR8Q6BMIigEoADA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720"/>
            <a:ext cx="9144000" cy="6683604"/>
          </a:xfrm>
          <a:prstGeom prst="rect">
            <a:avLst/>
          </a:prstGeom>
        </p:spPr>
      </p:pic>
      <p:sp>
        <p:nvSpPr>
          <p:cNvPr id="2" name="Title 1"/>
          <p:cNvSpPr>
            <a:spLocks noGrp="1"/>
          </p:cNvSpPr>
          <p:nvPr>
            <p:ph type="ctrTitle"/>
          </p:nvPr>
        </p:nvSpPr>
        <p:spPr>
          <a:xfrm>
            <a:off x="169682" y="248542"/>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5</a:t>
            </a:r>
            <a:endParaRPr lang="en-US" sz="7200" spc="-150" dirty="0">
              <a:latin typeface="Bradley Hand" charset="0"/>
              <a:ea typeface="Bradley Hand" charset="0"/>
              <a:cs typeface="Bradley Hand" charset="0"/>
            </a:endParaRPr>
          </a:p>
        </p:txBody>
      </p:sp>
      <p:sp>
        <p:nvSpPr>
          <p:cNvPr id="5" name="Rectangle 4">
            <a:extLst>
              <a:ext uri="{FF2B5EF4-FFF2-40B4-BE49-F238E27FC236}">
                <a16:creationId xmlns:a16="http://schemas.microsoft.com/office/drawing/2014/main" xmlns="" id="{E4E2EE73-EF8E-44CC-9091-582B6E980753}"/>
              </a:ext>
            </a:extLst>
          </p:cNvPr>
          <p:cNvSpPr/>
          <p:nvPr/>
        </p:nvSpPr>
        <p:spPr>
          <a:xfrm>
            <a:off x="4963886" y="3607006"/>
            <a:ext cx="3962400" cy="2492990"/>
          </a:xfrm>
          <a:prstGeom prst="rect">
            <a:avLst/>
          </a:prstGeom>
        </p:spPr>
        <p:txBody>
          <a:bodyPr wrap="square">
            <a:spAutoFit/>
          </a:bodyPr>
          <a:lstStyle/>
          <a:p>
            <a:pPr lvl="0" algn="r" fontAlgn="base">
              <a:spcBef>
                <a:spcPct val="0"/>
              </a:spcBef>
              <a:spcAft>
                <a:spcPct val="0"/>
              </a:spcAft>
            </a:pPr>
            <a:r>
              <a:rPr lang="en-US" sz="3600" b="1" dirty="0">
                <a:latin typeface="Cambria" pitchFamily="18" charset="0"/>
                <a:cs typeface="Arial" pitchFamily="34" charset="0"/>
              </a:rPr>
              <a:t>PSALM 66:1-2</a:t>
            </a:r>
          </a:p>
          <a:p>
            <a:pPr lvl="0" algn="r" fontAlgn="base">
              <a:spcBef>
                <a:spcPct val="0"/>
              </a:spcBef>
              <a:spcAft>
                <a:spcPct val="0"/>
              </a:spcAft>
            </a:pPr>
            <a:r>
              <a:rPr lang="en-US" dirty="0">
                <a:latin typeface="Cambria" pitchFamily="18" charset="0"/>
                <a:cs typeface="Arial" pitchFamily="34" charset="0"/>
              </a:rPr>
              <a:t>To the chief Musician: </a:t>
            </a:r>
            <a:endParaRPr lang="en-US" dirty="0" smtClean="0">
              <a:latin typeface="Cambria" pitchFamily="18" charset="0"/>
              <a:cs typeface="Arial" pitchFamily="34" charset="0"/>
            </a:endParaRPr>
          </a:p>
          <a:p>
            <a:pPr lvl="0" algn="r" fontAlgn="base">
              <a:spcBef>
                <a:spcPct val="0"/>
              </a:spcBef>
              <a:spcAft>
                <a:spcPct val="0"/>
              </a:spcAft>
            </a:pPr>
            <a:r>
              <a:rPr lang="en-US" sz="2400" i="1" dirty="0" smtClean="0">
                <a:latin typeface="Cambria" pitchFamily="18" charset="0"/>
                <a:cs typeface="Arial" pitchFamily="34" charset="0"/>
              </a:rPr>
              <a:t>Make </a:t>
            </a:r>
            <a:r>
              <a:rPr lang="en-US" sz="2400" i="1" dirty="0">
                <a:latin typeface="Cambria" pitchFamily="18" charset="0"/>
                <a:cs typeface="Arial" pitchFamily="34" charset="0"/>
              </a:rPr>
              <a:t>a joyful noise unto God, all ye lands: 2  Sing forth the </a:t>
            </a:r>
            <a:r>
              <a:rPr lang="en-US" sz="2400" i="1" dirty="0" err="1">
                <a:latin typeface="Cambria" pitchFamily="18" charset="0"/>
                <a:cs typeface="Arial" pitchFamily="34" charset="0"/>
              </a:rPr>
              <a:t>honour</a:t>
            </a:r>
            <a:r>
              <a:rPr lang="en-US" sz="2400" i="1" dirty="0">
                <a:latin typeface="Cambria" pitchFamily="18" charset="0"/>
                <a:cs typeface="Arial" pitchFamily="34" charset="0"/>
              </a:rPr>
              <a:t> of his name: make his praise glorious.</a:t>
            </a:r>
            <a:endParaRPr lang="en-US" sz="3200" i="1" dirty="0">
              <a:latin typeface="Cambria" pitchFamily="18" charset="0"/>
              <a:cs typeface="Arial" pitchFamily="34" charset="0"/>
            </a:endParaRPr>
          </a:p>
        </p:txBody>
      </p:sp>
    </p:spTree>
    <p:extLst>
      <p:ext uri="{BB962C8B-B14F-4D97-AF65-F5344CB8AC3E}">
        <p14:creationId xmlns:p14="http://schemas.microsoft.com/office/powerpoint/2010/main" val="160407678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10</a:t>
            </a:fld>
            <a:endParaRPr lang="en-US"/>
          </a:p>
        </p:txBody>
      </p:sp>
      <p:sp>
        <p:nvSpPr>
          <p:cNvPr id="5" name="Rectangle 4"/>
          <p:cNvSpPr/>
          <p:nvPr/>
        </p:nvSpPr>
        <p:spPr>
          <a:xfrm>
            <a:off x="328772" y="174660"/>
            <a:ext cx="8496729" cy="5078313"/>
          </a:xfrm>
          <a:prstGeom prst="rect">
            <a:avLst/>
          </a:prstGeom>
        </p:spPr>
        <p:txBody>
          <a:bodyPr wrap="square">
            <a:spAutoFit/>
          </a:bodyPr>
          <a:lstStyle/>
          <a:p>
            <a:r>
              <a:rPr lang="en-US" sz="3600" dirty="0" smtClean="0">
                <a:latin typeface="Cambria" charset="0"/>
                <a:ea typeface="Cambria" charset="0"/>
                <a:cs typeface="Cambria" charset="0"/>
              </a:rPr>
              <a:t>	“If </a:t>
            </a:r>
            <a:r>
              <a:rPr lang="en-US" sz="3600" dirty="0">
                <a:latin typeface="Cambria" charset="0"/>
                <a:ea typeface="Cambria" charset="0"/>
                <a:cs typeface="Cambria" charset="0"/>
              </a:rPr>
              <a:t>the far greater part of the people who frequent the Oratorio, are evidently unaffected by the Redeemer's love, and uninfluenced by his commands, I am </a:t>
            </a:r>
            <a:r>
              <a:rPr lang="en-US" sz="3600" dirty="0" err="1">
                <a:latin typeface="Cambria" charset="0"/>
                <a:ea typeface="Cambria" charset="0"/>
                <a:cs typeface="Cambria" charset="0"/>
              </a:rPr>
              <a:t>afriad</a:t>
            </a:r>
            <a:r>
              <a:rPr lang="en-US" sz="3600" dirty="0">
                <a:latin typeface="Cambria" charset="0"/>
                <a:ea typeface="Cambria" charset="0"/>
                <a:cs typeface="Cambria" charset="0"/>
              </a:rPr>
              <a:t>, it is no better, than a profanation of the name and truths of God, a crucifying the Son of God afresh. </a:t>
            </a:r>
            <a:endParaRPr lang="en-US" sz="3600" dirty="0" smtClean="0">
              <a:latin typeface="Cambria" charset="0"/>
              <a:ea typeface="Cambria" charset="0"/>
              <a:cs typeface="Cambria" charset="0"/>
            </a:endParaRPr>
          </a:p>
          <a:p>
            <a:pPr algn="r"/>
            <a:r>
              <a:rPr lang="en-US" sz="3600" dirty="0" smtClean="0">
                <a:latin typeface="Cambria" charset="0"/>
                <a:ea typeface="Cambria" charset="0"/>
                <a:cs typeface="Cambria" charset="0"/>
              </a:rPr>
              <a:t>John Newton</a:t>
            </a:r>
          </a:p>
          <a:p>
            <a:pPr algn="r"/>
            <a:r>
              <a:rPr lang="en-US" sz="3600" dirty="0" smtClean="0">
                <a:latin typeface="Cambria" charset="0"/>
                <a:ea typeface="Cambria" charset="0"/>
                <a:cs typeface="Cambria" charset="0"/>
              </a:rPr>
              <a:t>(Sermon </a:t>
            </a:r>
            <a:r>
              <a:rPr lang="en-US" sz="3600" dirty="0">
                <a:latin typeface="Cambria" charset="0"/>
                <a:ea typeface="Cambria" charset="0"/>
                <a:cs typeface="Cambria" charset="0"/>
              </a:rPr>
              <a:t>50)</a:t>
            </a:r>
          </a:p>
        </p:txBody>
      </p:sp>
    </p:spTree>
    <p:extLst>
      <p:ext uri="{BB962C8B-B14F-4D97-AF65-F5344CB8AC3E}">
        <p14:creationId xmlns:p14="http://schemas.microsoft.com/office/powerpoint/2010/main" val="20125847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6837218-E28F-3E44-8390-83AF3C0C64CF}"/>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EFC013B7-E282-DE43-9A84-A13687C13FF0}"/>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2D0ADEBA-5A8C-1343-92BC-21560690FDC4}"/>
              </a:ext>
            </a:extLst>
          </p:cNvPr>
          <p:cNvSpPr>
            <a:spLocks noGrp="1"/>
          </p:cNvSpPr>
          <p:nvPr>
            <p:ph type="sldNum" sz="quarter" idx="12"/>
          </p:nvPr>
        </p:nvSpPr>
        <p:spPr/>
        <p:txBody>
          <a:bodyPr/>
          <a:lstStyle/>
          <a:p>
            <a:fld id="{95BAE9E0-8399-F344-A8C0-0463BC4FE528}" type="slidenum">
              <a:rPr lang="en-US" smtClean="0"/>
              <a:t>11</a:t>
            </a:fld>
            <a:endParaRPr lang="en-US"/>
          </a:p>
        </p:txBody>
      </p:sp>
      <p:sp>
        <p:nvSpPr>
          <p:cNvPr id="5" name="TextBox 4">
            <a:extLst>
              <a:ext uri="{FF2B5EF4-FFF2-40B4-BE49-F238E27FC236}">
                <a16:creationId xmlns:a16="http://schemas.microsoft.com/office/drawing/2014/main" xmlns="" id="{D4810A77-F727-234C-AAE9-E649F77ED0FC}"/>
              </a:ext>
            </a:extLst>
          </p:cNvPr>
          <p:cNvSpPr txBox="1"/>
          <p:nvPr/>
        </p:nvSpPr>
        <p:spPr>
          <a:xfrm>
            <a:off x="296882" y="249382"/>
            <a:ext cx="8538359" cy="923330"/>
          </a:xfrm>
          <a:prstGeom prst="rect">
            <a:avLst/>
          </a:prstGeom>
          <a:noFill/>
        </p:spPr>
        <p:txBody>
          <a:bodyPr wrap="square" rtlCol="0">
            <a:spAutoFit/>
          </a:bodyPr>
          <a:lstStyle/>
          <a:p>
            <a:endParaRPr lang="en-US" dirty="0"/>
          </a:p>
          <a:p>
            <a:endParaRPr lang="en-US" dirty="0"/>
          </a:p>
          <a:p>
            <a:endParaRPr lang="en-US" dirty="0"/>
          </a:p>
        </p:txBody>
      </p:sp>
      <p:sp>
        <p:nvSpPr>
          <p:cNvPr id="6" name="Rectangle 5"/>
          <p:cNvSpPr/>
          <p:nvPr/>
        </p:nvSpPr>
        <p:spPr>
          <a:xfrm>
            <a:off x="199544" y="0"/>
            <a:ext cx="8733033" cy="6186309"/>
          </a:xfrm>
          <a:prstGeom prst="rect">
            <a:avLst/>
          </a:prstGeom>
        </p:spPr>
        <p:txBody>
          <a:bodyPr wrap="square">
            <a:spAutoFit/>
          </a:bodyPr>
          <a:lstStyle/>
          <a:p>
            <a:r>
              <a:rPr lang="en-US" sz="4400" dirty="0">
                <a:latin typeface="Cambria" charset="0"/>
                <a:ea typeface="Cambria" charset="0"/>
                <a:cs typeface="Cambria" charset="0"/>
              </a:rPr>
              <a:t>Controversies for Handel’s Messiah</a:t>
            </a:r>
          </a:p>
          <a:p>
            <a:r>
              <a:rPr lang="en-US" sz="2800" dirty="0" smtClean="0">
                <a:latin typeface="Cambria" charset="0"/>
                <a:ea typeface="Cambria" charset="0"/>
                <a:cs typeface="Cambria" charset="0"/>
              </a:rPr>
              <a:t>	</a:t>
            </a:r>
            <a:r>
              <a:rPr lang="en-US" sz="3200" dirty="0" smtClean="0">
                <a:latin typeface="Cambria" charset="0"/>
                <a:ea typeface="Cambria" charset="0"/>
                <a:cs typeface="Cambria" charset="0"/>
              </a:rPr>
              <a:t>Before he wrote </a:t>
            </a:r>
            <a:r>
              <a:rPr lang="en-US" sz="3200" i="1" dirty="0" smtClean="0">
                <a:latin typeface="Cambria" charset="0"/>
                <a:ea typeface="Cambria" charset="0"/>
                <a:cs typeface="Cambria" charset="0"/>
              </a:rPr>
              <a:t>Messiah</a:t>
            </a:r>
            <a:r>
              <a:rPr lang="en-US" sz="3200" dirty="0" smtClean="0">
                <a:latin typeface="Cambria" charset="0"/>
                <a:ea typeface="Cambria" charset="0"/>
                <a:cs typeface="Cambria" charset="0"/>
              </a:rPr>
              <a:t>, Handel was an enormously successful opera composer. He was born in Germany in 1685 (the same year as J. S. Bach) just 50 miles from Bach’s home town (but they never met!) He studied opera in Italy and then moved to London in 1712, where he worked the rest of his life. He wrote some 29 operas that were enormously popular. </a:t>
            </a:r>
          </a:p>
          <a:p>
            <a:r>
              <a:rPr lang="en-US" sz="3200" dirty="0">
                <a:latin typeface="Cambria" charset="0"/>
                <a:ea typeface="Cambria" charset="0"/>
                <a:cs typeface="Cambria" charset="0"/>
              </a:rPr>
              <a:t>	</a:t>
            </a:r>
            <a:r>
              <a:rPr lang="en-US" sz="3200" dirty="0" smtClean="0">
                <a:latin typeface="Cambria" charset="0"/>
                <a:ea typeface="Cambria" charset="0"/>
                <a:cs typeface="Cambria" charset="0"/>
              </a:rPr>
              <a:t>But</a:t>
            </a:r>
            <a:r>
              <a:rPr lang="en-US" sz="3200" dirty="0">
                <a:latin typeface="Cambria" charset="0"/>
                <a:ea typeface="Cambria" charset="0"/>
                <a:cs typeface="Cambria" charset="0"/>
              </a:rPr>
              <a:t>, then politics changed and opera went out of fashion. Most of this change was driven by religious concerns. </a:t>
            </a:r>
          </a:p>
        </p:txBody>
      </p:sp>
    </p:spTree>
    <p:extLst>
      <p:ext uri="{BB962C8B-B14F-4D97-AF65-F5344CB8AC3E}">
        <p14:creationId xmlns:p14="http://schemas.microsoft.com/office/powerpoint/2010/main" val="281514389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12</a:t>
            </a:fld>
            <a:endParaRPr lang="en-US"/>
          </a:p>
        </p:txBody>
      </p:sp>
      <p:sp>
        <p:nvSpPr>
          <p:cNvPr id="5" name="Rectangle 4"/>
          <p:cNvSpPr/>
          <p:nvPr/>
        </p:nvSpPr>
        <p:spPr>
          <a:xfrm>
            <a:off x="195209" y="143838"/>
            <a:ext cx="8743308" cy="5847755"/>
          </a:xfrm>
          <a:prstGeom prst="rect">
            <a:avLst/>
          </a:prstGeom>
        </p:spPr>
        <p:txBody>
          <a:bodyPr wrap="square">
            <a:spAutoFit/>
          </a:bodyPr>
          <a:lstStyle/>
          <a:p>
            <a:r>
              <a:rPr lang="en-US" sz="3400" dirty="0" smtClean="0">
                <a:latin typeface="Cambria" charset="0"/>
                <a:ea typeface="Cambria" charset="0"/>
                <a:cs typeface="Cambria" charset="0"/>
              </a:rPr>
              <a:t>	For </a:t>
            </a:r>
            <a:r>
              <a:rPr lang="en-US" sz="3400" dirty="0">
                <a:latin typeface="Cambria" charset="0"/>
                <a:ea typeface="Cambria" charset="0"/>
                <a:cs typeface="Cambria" charset="0"/>
              </a:rPr>
              <a:t>example, Jonathan Swift </a:t>
            </a:r>
            <a:r>
              <a:rPr lang="en-US" sz="3400" i="1" dirty="0">
                <a:latin typeface="Cambria" charset="0"/>
                <a:ea typeface="Cambria" charset="0"/>
                <a:cs typeface="Cambria" charset="0"/>
              </a:rPr>
              <a:t> </a:t>
            </a:r>
            <a:r>
              <a:rPr lang="en-US" sz="3400" i="1" dirty="0" smtClean="0">
                <a:latin typeface="Cambria" charset="0"/>
                <a:ea typeface="Cambria" charset="0"/>
                <a:cs typeface="Cambria" charset="0"/>
              </a:rPr>
              <a:t>(Gulliver’s </a:t>
            </a:r>
            <a:r>
              <a:rPr lang="en-US" sz="3400" i="1" dirty="0">
                <a:latin typeface="Cambria" charset="0"/>
                <a:ea typeface="Cambria" charset="0"/>
                <a:cs typeface="Cambria" charset="0"/>
              </a:rPr>
              <a:t>Travels</a:t>
            </a:r>
            <a:r>
              <a:rPr lang="en-US" sz="3400" dirty="0">
                <a:latin typeface="Cambria" charset="0"/>
                <a:ea typeface="Cambria" charset="0"/>
                <a:cs typeface="Cambria" charset="0"/>
              </a:rPr>
              <a:t>) tried to stop the Dublin premiere of </a:t>
            </a:r>
            <a:r>
              <a:rPr lang="en-US" sz="3400" i="1" dirty="0" smtClean="0">
                <a:latin typeface="Cambria" charset="0"/>
                <a:ea typeface="Cambria" charset="0"/>
                <a:cs typeface="Cambria" charset="0"/>
              </a:rPr>
              <a:t>Messiah</a:t>
            </a:r>
            <a:r>
              <a:rPr lang="en-US" sz="3400" dirty="0" smtClean="0">
                <a:latin typeface="Cambria" charset="0"/>
                <a:ea typeface="Cambria" charset="0"/>
                <a:cs typeface="Cambria" charset="0"/>
              </a:rPr>
              <a:t>. </a:t>
            </a:r>
            <a:r>
              <a:rPr lang="en-US" sz="3400" dirty="0">
                <a:solidFill>
                  <a:srgbClr val="FFFF00"/>
                </a:solidFill>
                <a:latin typeface="Cambria" charset="0"/>
                <a:ea typeface="Cambria" charset="0"/>
                <a:cs typeface="Cambria" charset="0"/>
              </a:rPr>
              <a:t>Many Church leaders considered Handel’s music profane and subversive, because of his association with opera and the theater. </a:t>
            </a:r>
            <a:r>
              <a:rPr lang="en-US" sz="3400" dirty="0">
                <a:latin typeface="Cambria" charset="0"/>
                <a:ea typeface="Cambria" charset="0"/>
                <a:cs typeface="Cambria" charset="0"/>
              </a:rPr>
              <a:t>They objected to their Cathedral Choirs </a:t>
            </a:r>
            <a:r>
              <a:rPr lang="en-US" sz="3400" dirty="0" smtClean="0">
                <a:latin typeface="Cambria" charset="0"/>
                <a:ea typeface="Cambria" charset="0"/>
                <a:cs typeface="Cambria" charset="0"/>
              </a:rPr>
              <a:t>participating</a:t>
            </a:r>
            <a:r>
              <a:rPr lang="en-US" sz="3400" dirty="0">
                <a:latin typeface="Cambria" charset="0"/>
                <a:ea typeface="Cambria" charset="0"/>
                <a:cs typeface="Cambria" charset="0"/>
              </a:rPr>
              <a:t>. This controversy almost </a:t>
            </a:r>
            <a:r>
              <a:rPr lang="en-US" sz="3400" dirty="0" smtClean="0">
                <a:latin typeface="Cambria" charset="0"/>
                <a:ea typeface="Cambria" charset="0"/>
                <a:cs typeface="Cambria" charset="0"/>
              </a:rPr>
              <a:t>prevented</a:t>
            </a:r>
            <a:r>
              <a:rPr lang="en-US" sz="3400" dirty="0">
                <a:latin typeface="Cambria" charset="0"/>
                <a:ea typeface="Cambria" charset="0"/>
                <a:cs typeface="Cambria" charset="0"/>
              </a:rPr>
              <a:t> </a:t>
            </a:r>
            <a:r>
              <a:rPr lang="en-US" sz="3400" i="1" dirty="0">
                <a:latin typeface="Cambria" charset="0"/>
                <a:ea typeface="Cambria" charset="0"/>
                <a:cs typeface="Cambria" charset="0"/>
              </a:rPr>
              <a:t>Messiah </a:t>
            </a:r>
            <a:r>
              <a:rPr lang="en-US" sz="3400" dirty="0">
                <a:latin typeface="Cambria" charset="0"/>
                <a:ea typeface="Cambria" charset="0"/>
                <a:cs typeface="Cambria" charset="0"/>
              </a:rPr>
              <a:t>from the very start. </a:t>
            </a:r>
            <a:r>
              <a:rPr lang="en-US" sz="3400" dirty="0" smtClean="0">
                <a:latin typeface="Cambria" charset="0"/>
                <a:ea typeface="Cambria" charset="0"/>
                <a:cs typeface="Cambria" charset="0"/>
              </a:rPr>
              <a:t>	Handel </a:t>
            </a:r>
            <a:r>
              <a:rPr lang="en-US" sz="3400" dirty="0">
                <a:latin typeface="Cambria" charset="0"/>
                <a:ea typeface="Cambria" charset="0"/>
                <a:cs typeface="Cambria" charset="0"/>
              </a:rPr>
              <a:t>put the premiere in Dublin, in part because of his fears over the controversy a London performance would create.</a:t>
            </a:r>
            <a:endParaRPr lang="en-US" sz="3400" dirty="0">
              <a:latin typeface="Cambria" charset="0"/>
              <a:ea typeface="Cambria" charset="0"/>
              <a:cs typeface="Cambria" charset="0"/>
            </a:endParaRPr>
          </a:p>
        </p:txBody>
      </p:sp>
    </p:spTree>
    <p:extLst>
      <p:ext uri="{BB962C8B-B14F-4D97-AF65-F5344CB8AC3E}">
        <p14:creationId xmlns:p14="http://schemas.microsoft.com/office/powerpoint/2010/main" val="211461032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13</a:t>
            </a:fld>
            <a:endParaRPr lang="en-US"/>
          </a:p>
        </p:txBody>
      </p:sp>
      <p:sp>
        <p:nvSpPr>
          <p:cNvPr id="5" name="Rectangle 4"/>
          <p:cNvSpPr/>
          <p:nvPr/>
        </p:nvSpPr>
        <p:spPr>
          <a:xfrm>
            <a:off x="154113" y="123291"/>
            <a:ext cx="8856324" cy="6001643"/>
          </a:xfrm>
          <a:prstGeom prst="rect">
            <a:avLst/>
          </a:prstGeom>
        </p:spPr>
        <p:txBody>
          <a:bodyPr wrap="square">
            <a:spAutoFit/>
          </a:bodyPr>
          <a:lstStyle/>
          <a:p>
            <a:r>
              <a:rPr lang="en-US" sz="3200" dirty="0" smtClean="0">
                <a:latin typeface="Cambria" charset="0"/>
                <a:ea typeface="Cambria" charset="0"/>
                <a:cs typeface="Cambria" charset="0"/>
              </a:rPr>
              <a:t>	What </a:t>
            </a:r>
            <a:r>
              <a:rPr lang="en-US" sz="3200" dirty="0">
                <a:latin typeface="Cambria" charset="0"/>
                <a:ea typeface="Cambria" charset="0"/>
                <a:cs typeface="Cambria" charset="0"/>
              </a:rPr>
              <a:t>do the other great composers think of Handel? This is certainly not a controversy! </a:t>
            </a:r>
            <a:r>
              <a:rPr lang="en-US" sz="3200" dirty="0" smtClean="0">
                <a:latin typeface="Cambria" charset="0"/>
                <a:ea typeface="Cambria" charset="0"/>
                <a:cs typeface="Cambria" charset="0"/>
              </a:rPr>
              <a:t>	</a:t>
            </a:r>
            <a:r>
              <a:rPr lang="en-US" sz="3200" dirty="0" smtClean="0">
                <a:solidFill>
                  <a:srgbClr val="FFFF00"/>
                </a:solidFill>
                <a:latin typeface="Cambria" charset="0"/>
                <a:ea typeface="Cambria" charset="0"/>
                <a:cs typeface="Cambria" charset="0"/>
              </a:rPr>
              <a:t>Johann </a:t>
            </a:r>
            <a:r>
              <a:rPr lang="en-US" sz="3200" dirty="0">
                <a:solidFill>
                  <a:srgbClr val="FFFF00"/>
                </a:solidFill>
                <a:latin typeface="Cambria" charset="0"/>
                <a:ea typeface="Cambria" charset="0"/>
                <a:cs typeface="Cambria" charset="0"/>
              </a:rPr>
              <a:t>Sebastian Bach </a:t>
            </a:r>
            <a:r>
              <a:rPr lang="en-US" sz="3200" dirty="0">
                <a:latin typeface="Cambria" charset="0"/>
                <a:ea typeface="Cambria" charset="0"/>
                <a:cs typeface="Cambria" charset="0"/>
              </a:rPr>
              <a:t>said, “[Handel] is the only person I would wish to see before I die, and the only person I would wish to be, were I not Bach.” </a:t>
            </a:r>
            <a:endParaRPr lang="en-US" sz="3200" dirty="0" smtClean="0">
              <a:latin typeface="Cambria" charset="0"/>
              <a:ea typeface="Cambria" charset="0"/>
              <a:cs typeface="Cambria" charset="0"/>
            </a:endParaRPr>
          </a:p>
          <a:p>
            <a:r>
              <a:rPr lang="en-US" sz="3200" dirty="0">
                <a:latin typeface="Cambria" charset="0"/>
                <a:ea typeface="Cambria" charset="0"/>
                <a:cs typeface="Cambria" charset="0"/>
              </a:rPr>
              <a:t>	</a:t>
            </a:r>
            <a:r>
              <a:rPr lang="en-US" sz="3200" dirty="0" smtClean="0">
                <a:latin typeface="Cambria" charset="0"/>
                <a:ea typeface="Cambria" charset="0"/>
                <a:cs typeface="Cambria" charset="0"/>
              </a:rPr>
              <a:t>After </a:t>
            </a:r>
            <a:r>
              <a:rPr lang="en-US" sz="3200" dirty="0">
                <a:latin typeface="Cambria" charset="0"/>
                <a:ea typeface="Cambria" charset="0"/>
                <a:cs typeface="Cambria" charset="0"/>
              </a:rPr>
              <a:t>hearing this statement</a:t>
            </a:r>
            <a:r>
              <a:rPr lang="en-US" sz="3200" dirty="0" smtClean="0">
                <a:latin typeface="Cambria" charset="0"/>
                <a:ea typeface="Cambria" charset="0"/>
                <a:cs typeface="Cambria" charset="0"/>
              </a:rPr>
              <a:t>, </a:t>
            </a:r>
            <a:r>
              <a:rPr lang="en-US" sz="3200" dirty="0" smtClean="0">
                <a:solidFill>
                  <a:srgbClr val="FFFF00"/>
                </a:solidFill>
                <a:latin typeface="Cambria" charset="0"/>
                <a:ea typeface="Cambria" charset="0"/>
                <a:cs typeface="Cambria" charset="0"/>
              </a:rPr>
              <a:t>Mozart</a:t>
            </a:r>
            <a:r>
              <a:rPr lang="en-US" sz="3200" dirty="0" smtClean="0">
                <a:latin typeface="Cambria" charset="0"/>
                <a:ea typeface="Cambria" charset="0"/>
                <a:cs typeface="Cambria" charset="0"/>
              </a:rPr>
              <a:t> </a:t>
            </a:r>
            <a:r>
              <a:rPr lang="en-US" sz="3200" dirty="0">
                <a:latin typeface="Cambria" charset="0"/>
                <a:ea typeface="Cambria" charset="0"/>
                <a:cs typeface="Cambria" charset="0"/>
              </a:rPr>
              <a:t>is said to have exclaimed. “Truly, I would say the same myself if I were permitted to put in a word.” </a:t>
            </a:r>
            <a:r>
              <a:rPr lang="en-US" sz="3200" dirty="0" smtClean="0">
                <a:latin typeface="Cambria" charset="0"/>
                <a:ea typeface="Cambria" charset="0"/>
                <a:cs typeface="Cambria" charset="0"/>
              </a:rPr>
              <a:t>	</a:t>
            </a:r>
            <a:r>
              <a:rPr lang="en-US" sz="3200" dirty="0" smtClean="0">
                <a:solidFill>
                  <a:srgbClr val="FFFF00"/>
                </a:solidFill>
                <a:latin typeface="Cambria" charset="0"/>
                <a:ea typeface="Cambria" charset="0"/>
                <a:cs typeface="Cambria" charset="0"/>
              </a:rPr>
              <a:t>Haydn</a:t>
            </a:r>
            <a:r>
              <a:rPr lang="en-US" sz="3200" dirty="0" smtClean="0">
                <a:latin typeface="Cambria" charset="0"/>
                <a:ea typeface="Cambria" charset="0"/>
                <a:cs typeface="Cambria" charset="0"/>
              </a:rPr>
              <a:t> </a:t>
            </a:r>
            <a:r>
              <a:rPr lang="en-US" sz="3200" dirty="0">
                <a:latin typeface="Cambria" charset="0"/>
                <a:ea typeface="Cambria" charset="0"/>
                <a:cs typeface="Cambria" charset="0"/>
              </a:rPr>
              <a:t>said Handel was “master of us all” and </a:t>
            </a:r>
            <a:r>
              <a:rPr lang="en-US" sz="3200" dirty="0">
                <a:solidFill>
                  <a:srgbClr val="FFFF00"/>
                </a:solidFill>
                <a:latin typeface="Cambria" charset="0"/>
                <a:ea typeface="Cambria" charset="0"/>
                <a:cs typeface="Cambria" charset="0"/>
              </a:rPr>
              <a:t>Beethoven, </a:t>
            </a:r>
            <a:r>
              <a:rPr lang="en-US" sz="3200" dirty="0">
                <a:latin typeface="Cambria" charset="0"/>
                <a:ea typeface="Cambria" charset="0"/>
                <a:cs typeface="Cambria" charset="0"/>
              </a:rPr>
              <a:t>when asked who was the greatest composer said, “Handel, to him I bow the knee.”</a:t>
            </a:r>
          </a:p>
        </p:txBody>
      </p:sp>
    </p:spTree>
    <p:extLst>
      <p:ext uri="{BB962C8B-B14F-4D97-AF65-F5344CB8AC3E}">
        <p14:creationId xmlns:p14="http://schemas.microsoft.com/office/powerpoint/2010/main" val="29156419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5856DB0-2D0D-46FC-BFC4-8E9A496EAEBB}"/>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650BA9FF-DC50-4CBB-9D44-06E90A6A70EB}"/>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DE9A1666-CA7C-4B6F-8D5B-4B5F0D1C5020}"/>
              </a:ext>
            </a:extLst>
          </p:cNvPr>
          <p:cNvSpPr>
            <a:spLocks noGrp="1"/>
          </p:cNvSpPr>
          <p:nvPr>
            <p:ph type="sldNum" sz="quarter" idx="12"/>
          </p:nvPr>
        </p:nvSpPr>
        <p:spPr/>
        <p:txBody>
          <a:bodyPr/>
          <a:lstStyle/>
          <a:p>
            <a:fld id="{95BAE9E0-8399-F344-A8C0-0463BC4FE528}" type="slidenum">
              <a:rPr lang="en-US" smtClean="0"/>
              <a:t>14</a:t>
            </a:fld>
            <a:endParaRPr lang="en-US"/>
          </a:p>
        </p:txBody>
      </p:sp>
      <p:sp>
        <p:nvSpPr>
          <p:cNvPr id="5" name="Rectangle 4">
            <a:extLst>
              <a:ext uri="{FF2B5EF4-FFF2-40B4-BE49-F238E27FC236}">
                <a16:creationId xmlns:a16="http://schemas.microsoft.com/office/drawing/2014/main" xmlns="" id="{16059325-C87B-42F4-B58B-52A3AE777A1A}"/>
              </a:ext>
            </a:extLst>
          </p:cNvPr>
          <p:cNvSpPr/>
          <p:nvPr/>
        </p:nvSpPr>
        <p:spPr>
          <a:xfrm>
            <a:off x="184935" y="123290"/>
            <a:ext cx="8753581" cy="5233749"/>
          </a:xfrm>
          <a:prstGeom prst="rect">
            <a:avLst/>
          </a:prstGeom>
        </p:spPr>
        <p:txBody>
          <a:bodyPr wrap="square">
            <a:spAutoFit/>
          </a:bodyPr>
          <a:lstStyle/>
          <a:p>
            <a:r>
              <a:rPr lang="en-US" sz="4000" b="1" dirty="0">
                <a:latin typeface="Cambria" panose="02040503050406030204" pitchFamily="18" charset="0"/>
              </a:rPr>
              <a:t>LOOKING.FOR.JESUS</a:t>
            </a:r>
          </a:p>
          <a:p>
            <a:r>
              <a:rPr lang="en-US" sz="3200" dirty="0">
                <a:latin typeface="Cambria" panose="02040503050406030204" pitchFamily="18" charset="0"/>
              </a:rPr>
              <a:t>	8 Well now, we want to speak, as every meeting, about Jesus Christ. </a:t>
            </a:r>
            <a:r>
              <a:rPr lang="en-US" sz="3200" dirty="0">
                <a:solidFill>
                  <a:srgbClr val="FFFF00"/>
                </a:solidFill>
                <a:latin typeface="Cambria" panose="02040503050406030204" pitchFamily="18" charset="0"/>
              </a:rPr>
              <a:t>And He's the Center of our worship, the Center of our attraction, the Center of our life, all that we have and are and will be is based upon Him. </a:t>
            </a:r>
            <a:r>
              <a:rPr lang="en-US" sz="3200" dirty="0">
                <a:latin typeface="Cambria" panose="02040503050406030204" pitchFamily="18" charset="0"/>
              </a:rPr>
              <a:t>He was the One Who came and gave His life for us, come down from God, out of glory, and was made flesh, dwelled among us. </a:t>
            </a:r>
          </a:p>
          <a:p>
            <a:pPr algn="r"/>
            <a:r>
              <a:rPr lang="en-US" sz="3200" dirty="0">
                <a:latin typeface="Cambria" panose="02040503050406030204" pitchFamily="18" charset="0"/>
              </a:rPr>
              <a:t>54-0228</a:t>
            </a:r>
          </a:p>
        </p:txBody>
      </p:sp>
    </p:spTree>
    <p:extLst>
      <p:ext uri="{BB962C8B-B14F-4D97-AF65-F5344CB8AC3E}">
        <p14:creationId xmlns:p14="http://schemas.microsoft.com/office/powerpoint/2010/main" val="12656247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EE18E3-F814-E945-A630-4022C29DEC38}"/>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1E551EE5-C872-164B-9EF9-01BFBADC4114}"/>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32750F98-6DB1-9748-93E9-12563AE4833D}"/>
              </a:ext>
            </a:extLst>
          </p:cNvPr>
          <p:cNvSpPr>
            <a:spLocks noGrp="1"/>
          </p:cNvSpPr>
          <p:nvPr>
            <p:ph type="sldNum" sz="quarter" idx="12"/>
          </p:nvPr>
        </p:nvSpPr>
        <p:spPr/>
        <p:txBody>
          <a:bodyPr/>
          <a:lstStyle/>
          <a:p>
            <a:fld id="{95BAE9E0-8399-F344-A8C0-0463BC4FE528}" type="slidenum">
              <a:rPr lang="en-US" smtClean="0"/>
              <a:t>15</a:t>
            </a:fld>
            <a:endParaRPr lang="en-US"/>
          </a:p>
        </p:txBody>
      </p:sp>
      <p:sp>
        <p:nvSpPr>
          <p:cNvPr id="5" name="Rectangle 4">
            <a:extLst>
              <a:ext uri="{FF2B5EF4-FFF2-40B4-BE49-F238E27FC236}">
                <a16:creationId xmlns:a16="http://schemas.microsoft.com/office/drawing/2014/main" xmlns="" id="{250BB3EC-77ED-8643-9571-56EB30E74779}"/>
              </a:ext>
            </a:extLst>
          </p:cNvPr>
          <p:cNvSpPr/>
          <p:nvPr/>
        </p:nvSpPr>
        <p:spPr>
          <a:xfrm>
            <a:off x="243444" y="80859"/>
            <a:ext cx="8657112" cy="6063198"/>
          </a:xfrm>
          <a:prstGeom prst="rect">
            <a:avLst/>
          </a:prstGeom>
        </p:spPr>
        <p:txBody>
          <a:bodyPr wrap="square">
            <a:spAutoFit/>
          </a:bodyPr>
          <a:lstStyle/>
          <a:p>
            <a:r>
              <a:rPr lang="en-US" sz="4800" b="1" dirty="0">
                <a:latin typeface="Cambria" panose="02040503050406030204" pitchFamily="18" charset="0"/>
              </a:rPr>
              <a:t>Thirst </a:t>
            </a:r>
          </a:p>
          <a:p>
            <a:r>
              <a:rPr lang="en-US" sz="3200" dirty="0">
                <a:latin typeface="Cambria" panose="02040503050406030204" pitchFamily="18" charset="0"/>
              </a:rPr>
              <a:t>	</a:t>
            </a:r>
            <a:r>
              <a:rPr lang="en-US" sz="3400" dirty="0">
                <a:latin typeface="Cambria" panose="02040503050406030204" pitchFamily="18" charset="0"/>
              </a:rPr>
              <a:t>146</a:t>
            </a:r>
            <a:r>
              <a:rPr lang="en-US" sz="3400" i="1" dirty="0">
                <a:latin typeface="Cambria" panose="02040503050406030204" pitchFamily="18" charset="0"/>
              </a:rPr>
              <a:t> “My soul thirsts for the living God, like the hart panting for the water brook. Unless I can find It, I’ll perish.” </a:t>
            </a:r>
            <a:r>
              <a:rPr lang="en-US" sz="3400" dirty="0">
                <a:latin typeface="Cambria" panose="02040503050406030204" pitchFamily="18" charset="0"/>
              </a:rPr>
              <a:t>When you get to hungering for God like that, something is going to take place. The Holy Spirit is to lead you to those great fountains of God</a:t>
            </a:r>
            <a:r>
              <a:rPr lang="en-US" sz="3400" dirty="0" smtClean="0">
                <a:latin typeface="Cambria" panose="02040503050406030204" pitchFamily="18" charset="0"/>
              </a:rPr>
              <a:t>. </a:t>
            </a:r>
          </a:p>
          <a:p>
            <a:r>
              <a:rPr lang="en-US" sz="3400" dirty="0">
                <a:latin typeface="Cambria" panose="02040503050406030204" pitchFamily="18" charset="0"/>
              </a:rPr>
              <a:t>	</a:t>
            </a:r>
            <a:r>
              <a:rPr lang="en-US" sz="3400" dirty="0" smtClean="0">
                <a:latin typeface="Cambria" panose="02040503050406030204" pitchFamily="18" charset="0"/>
              </a:rPr>
              <a:t>Now</a:t>
            </a:r>
            <a:r>
              <a:rPr lang="en-US" sz="3400" dirty="0">
                <a:latin typeface="Cambria" panose="02040503050406030204" pitchFamily="18" charset="0"/>
              </a:rPr>
              <a:t>, there is a good thing, to worship in the Spirit</a:t>
            </a:r>
            <a:r>
              <a:rPr lang="en-US" sz="3400" dirty="0" smtClean="0">
                <a:latin typeface="Cambria" panose="02040503050406030204" pitchFamily="18" charset="0"/>
              </a:rPr>
              <a:t>. </a:t>
            </a:r>
            <a:r>
              <a:rPr lang="en-US" sz="3400" dirty="0">
                <a:latin typeface="Cambria" panose="02040503050406030204" pitchFamily="18" charset="0"/>
              </a:rPr>
              <a:t>But sometimes you have Spirit without Truth. </a:t>
            </a:r>
            <a:r>
              <a:rPr lang="en-US" sz="3400" dirty="0" smtClean="0">
                <a:latin typeface="Cambria" panose="02040503050406030204" pitchFamily="18" charset="0"/>
              </a:rPr>
              <a:t>John </a:t>
            </a:r>
            <a:r>
              <a:rPr lang="en-US" sz="3400" dirty="0">
                <a:latin typeface="Cambria" panose="02040503050406030204" pitchFamily="18" charset="0"/>
              </a:rPr>
              <a:t>4, </a:t>
            </a:r>
            <a:r>
              <a:rPr lang="en-US" sz="3400" dirty="0" smtClean="0">
                <a:latin typeface="Cambria" panose="02040503050406030204" pitchFamily="18" charset="0"/>
              </a:rPr>
              <a:t>“We </a:t>
            </a:r>
            <a:r>
              <a:rPr lang="en-US" sz="3400" dirty="0">
                <a:latin typeface="Cambria" panose="02040503050406030204" pitchFamily="18" charset="0"/>
              </a:rPr>
              <a:t>worship God, Spirit and Truth.” And Jesus is the Truth</a:t>
            </a:r>
            <a:r>
              <a:rPr lang="en-US" sz="3400" dirty="0" smtClean="0">
                <a:latin typeface="Cambria" panose="02040503050406030204" pitchFamily="18" charset="0"/>
              </a:rPr>
              <a:t>.</a:t>
            </a:r>
            <a:endParaRPr lang="en-US" sz="3400" dirty="0">
              <a:latin typeface="Cambria" panose="02040503050406030204" pitchFamily="18" charset="0"/>
            </a:endParaRPr>
          </a:p>
        </p:txBody>
      </p:sp>
    </p:spTree>
    <p:extLst>
      <p:ext uri="{BB962C8B-B14F-4D97-AF65-F5344CB8AC3E}">
        <p14:creationId xmlns:p14="http://schemas.microsoft.com/office/powerpoint/2010/main" val="153661425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16</a:t>
            </a:fld>
            <a:endParaRPr lang="en-US"/>
          </a:p>
        </p:txBody>
      </p:sp>
      <p:sp>
        <p:nvSpPr>
          <p:cNvPr id="5" name="Rectangle 4"/>
          <p:cNvSpPr/>
          <p:nvPr/>
        </p:nvSpPr>
        <p:spPr>
          <a:xfrm>
            <a:off x="328773" y="246580"/>
            <a:ext cx="8352890" cy="4278094"/>
          </a:xfrm>
          <a:prstGeom prst="rect">
            <a:avLst/>
          </a:prstGeom>
        </p:spPr>
        <p:txBody>
          <a:bodyPr wrap="square">
            <a:spAutoFit/>
          </a:bodyPr>
          <a:lstStyle/>
          <a:p>
            <a:r>
              <a:rPr lang="en-US" sz="4000" dirty="0">
                <a:latin typeface="Cambria" panose="02040503050406030204" pitchFamily="18" charset="0"/>
              </a:rPr>
              <a:t> </a:t>
            </a:r>
            <a:r>
              <a:rPr lang="en-US" sz="4000" dirty="0" smtClean="0">
                <a:latin typeface="Cambria" panose="02040503050406030204" pitchFamily="18" charset="0"/>
              </a:rPr>
              <a:t>	And </a:t>
            </a:r>
            <a:r>
              <a:rPr lang="en-US" sz="4000" dirty="0">
                <a:latin typeface="Cambria" panose="02040503050406030204" pitchFamily="18" charset="0"/>
              </a:rPr>
              <a:t>He is the Word. </a:t>
            </a:r>
            <a:r>
              <a:rPr lang="en-US" sz="4000" dirty="0">
                <a:solidFill>
                  <a:srgbClr val="FFFF00"/>
                </a:solidFill>
                <a:latin typeface="Cambria" panose="02040503050406030204" pitchFamily="18" charset="0"/>
              </a:rPr>
              <a:t>The streams God sent to satisfy you, in the natural, Satan has polluted every one of them. </a:t>
            </a:r>
            <a:r>
              <a:rPr lang="en-US" sz="4000" dirty="0" smtClean="0">
                <a:solidFill>
                  <a:srgbClr val="FFFF00"/>
                </a:solidFill>
                <a:latin typeface="Cambria" panose="02040503050406030204" pitchFamily="18" charset="0"/>
              </a:rPr>
              <a:t>	</a:t>
            </a:r>
            <a:r>
              <a:rPr lang="en-US" sz="4000" dirty="0" smtClean="0">
                <a:latin typeface="Cambria" panose="02040503050406030204" pitchFamily="18" charset="0"/>
              </a:rPr>
              <a:t>He </a:t>
            </a:r>
            <a:r>
              <a:rPr lang="en-US" sz="4000" dirty="0">
                <a:latin typeface="Cambria" panose="02040503050406030204" pitchFamily="18" charset="0"/>
              </a:rPr>
              <a:t>has put the poisoned dope in every one that he could get into. He took that great stream, of the church.</a:t>
            </a:r>
            <a:r>
              <a:rPr lang="en-US" sz="3200" dirty="0">
                <a:latin typeface="Cambria" panose="02040503050406030204" pitchFamily="18" charset="0"/>
              </a:rPr>
              <a:t/>
            </a:r>
            <a:br>
              <a:rPr lang="en-US" sz="3200" dirty="0">
                <a:latin typeface="Cambria" panose="02040503050406030204" pitchFamily="18" charset="0"/>
              </a:rPr>
            </a:br>
            <a:r>
              <a:rPr lang="en-US" sz="3200" dirty="0">
                <a:latin typeface="Cambria" panose="02040503050406030204" pitchFamily="18" charset="0"/>
              </a:rPr>
              <a:t>   							</a:t>
            </a:r>
            <a:r>
              <a:rPr lang="en-US" sz="3200" dirty="0" smtClean="0">
                <a:latin typeface="Cambria" panose="02040503050406030204" pitchFamily="18" charset="0"/>
              </a:rPr>
              <a:t>65-0919</a:t>
            </a:r>
            <a:endParaRPr lang="en-US" sz="3200" dirty="0">
              <a:latin typeface="Cambria" panose="02040503050406030204" pitchFamily="18" charset="0"/>
            </a:endParaRPr>
          </a:p>
        </p:txBody>
      </p:sp>
    </p:spTree>
    <p:extLst>
      <p:ext uri="{BB962C8B-B14F-4D97-AF65-F5344CB8AC3E}">
        <p14:creationId xmlns:p14="http://schemas.microsoft.com/office/powerpoint/2010/main" val="105735789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17</a:t>
            </a:fld>
            <a:endParaRPr lang="en-US"/>
          </a:p>
        </p:txBody>
      </p:sp>
      <p:pic>
        <p:nvPicPr>
          <p:cNvPr id="5" name="Picture 4"/>
          <p:cNvPicPr>
            <a:picLocks noChangeAspect="1"/>
          </p:cNvPicPr>
          <p:nvPr/>
        </p:nvPicPr>
        <p:blipFill>
          <a:blip r:embed="rId2"/>
          <a:stretch>
            <a:fillRect/>
          </a:stretch>
        </p:blipFill>
        <p:spPr>
          <a:xfrm rot="21293417">
            <a:off x="120102" y="331602"/>
            <a:ext cx="7581900" cy="3035300"/>
          </a:xfrm>
          <a:prstGeom prst="rect">
            <a:avLst/>
          </a:prstGeom>
        </p:spPr>
      </p:pic>
      <p:pic>
        <p:nvPicPr>
          <p:cNvPr id="6" name="Picture 5"/>
          <p:cNvPicPr>
            <a:picLocks noChangeAspect="1"/>
          </p:cNvPicPr>
          <p:nvPr/>
        </p:nvPicPr>
        <p:blipFill>
          <a:blip r:embed="rId3"/>
          <a:stretch>
            <a:fillRect/>
          </a:stretch>
        </p:blipFill>
        <p:spPr>
          <a:xfrm>
            <a:off x="0" y="3278882"/>
            <a:ext cx="9168202" cy="2865063"/>
          </a:xfrm>
          <a:prstGeom prst="rect">
            <a:avLst/>
          </a:prstGeom>
        </p:spPr>
      </p:pic>
    </p:spTree>
    <p:extLst>
      <p:ext uri="{BB962C8B-B14F-4D97-AF65-F5344CB8AC3E}">
        <p14:creationId xmlns:p14="http://schemas.microsoft.com/office/powerpoint/2010/main" val="1800007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18</a:t>
            </a:fld>
            <a:endParaRPr lang="en-US"/>
          </a:p>
        </p:txBody>
      </p:sp>
      <p:sp>
        <p:nvSpPr>
          <p:cNvPr id="6" name="Rectangle 5"/>
          <p:cNvSpPr/>
          <p:nvPr/>
        </p:nvSpPr>
        <p:spPr>
          <a:xfrm>
            <a:off x="210620" y="71920"/>
            <a:ext cx="8722760" cy="6124754"/>
          </a:xfrm>
          <a:prstGeom prst="rect">
            <a:avLst/>
          </a:prstGeom>
        </p:spPr>
        <p:txBody>
          <a:bodyPr wrap="square">
            <a:spAutoFit/>
          </a:bodyPr>
          <a:lstStyle/>
          <a:p>
            <a:r>
              <a:rPr lang="en-US" sz="4000" b="1" dirty="0" smtClean="0">
                <a:latin typeface="Cambria" charset="0"/>
                <a:ea typeface="Cambria" charset="0"/>
                <a:cs typeface="Cambria" charset="0"/>
              </a:rPr>
              <a:t>QUESTIONS.AND.ANSWERS.2</a:t>
            </a:r>
          </a:p>
          <a:p>
            <a:r>
              <a:rPr lang="en-US" sz="3200" dirty="0">
                <a:latin typeface="Cambria" charset="0"/>
                <a:ea typeface="Cambria" charset="0"/>
                <a:cs typeface="Cambria" charset="0"/>
              </a:rPr>
              <a:t>	</a:t>
            </a:r>
            <a:r>
              <a:rPr lang="en-US" sz="3200" dirty="0" smtClean="0">
                <a:latin typeface="Cambria" charset="0"/>
                <a:ea typeface="Cambria" charset="0"/>
                <a:cs typeface="Cambria" charset="0"/>
              </a:rPr>
              <a:t>5 Youthful </a:t>
            </a:r>
            <a:r>
              <a:rPr lang="en-US" sz="3200" dirty="0">
                <a:latin typeface="Cambria" charset="0"/>
                <a:ea typeface="Cambria" charset="0"/>
                <a:cs typeface="Cambria" charset="0"/>
              </a:rPr>
              <a:t>members swing out to </a:t>
            </a:r>
            <a:r>
              <a:rPr lang="en-US" sz="3200" dirty="0" smtClean="0">
                <a:latin typeface="Cambria" charset="0"/>
                <a:ea typeface="Cambria" charset="0"/>
                <a:cs typeface="Cambria" charset="0"/>
              </a:rPr>
              <a:t>jazz. </a:t>
            </a:r>
            <a:r>
              <a:rPr lang="en-US" sz="3200" dirty="0">
                <a:latin typeface="Cambria" charset="0"/>
                <a:ea typeface="Cambria" charset="0"/>
                <a:cs typeface="Cambria" charset="0"/>
              </a:rPr>
              <a:t>Passion play tells of the crucifixion in modern </a:t>
            </a:r>
            <a:r>
              <a:rPr lang="en-US" sz="3200" dirty="0" err="1">
                <a:latin typeface="Cambria" charset="0"/>
                <a:ea typeface="Cambria" charset="0"/>
                <a:cs typeface="Cambria" charset="0"/>
              </a:rPr>
              <a:t>i</a:t>
            </a:r>
            <a:r>
              <a:rPr lang="en-US" sz="3200" dirty="0">
                <a:latin typeface="Cambria" charset="0"/>
                <a:ea typeface="Cambria" charset="0"/>
                <a:cs typeface="Cambria" charset="0"/>
              </a:rPr>
              <a:t>-d-</a:t>
            </a:r>
            <a:r>
              <a:rPr lang="en-US" sz="3200" dirty="0" err="1">
                <a:latin typeface="Cambria" charset="0"/>
                <a:ea typeface="Cambria" charset="0"/>
                <a:cs typeface="Cambria" charset="0"/>
              </a:rPr>
              <a:t>i</a:t>
            </a:r>
            <a:r>
              <a:rPr lang="en-US" sz="3200" dirty="0">
                <a:latin typeface="Cambria" charset="0"/>
                <a:ea typeface="Cambria" charset="0"/>
                <a:cs typeface="Cambria" charset="0"/>
              </a:rPr>
              <a:t>-o-m, rock-and-roll</a:t>
            </a:r>
            <a:r>
              <a:rPr lang="en-US" sz="3200" dirty="0" smtClean="0">
                <a:latin typeface="Cambria" charset="0"/>
                <a:ea typeface="Cambria" charset="0"/>
                <a:cs typeface="Cambria" charset="0"/>
              </a:rPr>
              <a:t>. The </a:t>
            </a:r>
            <a:r>
              <a:rPr lang="en-US" sz="3200" dirty="0">
                <a:latin typeface="Cambria" charset="0"/>
                <a:ea typeface="Cambria" charset="0"/>
                <a:cs typeface="Cambria" charset="0"/>
              </a:rPr>
              <a:t>pastor here leading all the teen-agers up there and going through the passions of Christ, the crucifixion played out in rock-and-roll and jazz. </a:t>
            </a:r>
            <a:r>
              <a:rPr lang="en-US" sz="3200" dirty="0" smtClean="0">
                <a:latin typeface="Cambria" charset="0"/>
                <a:ea typeface="Cambria" charset="0"/>
                <a:cs typeface="Cambria" charset="0"/>
              </a:rPr>
              <a:t>It's </a:t>
            </a:r>
            <a:r>
              <a:rPr lang="en-US" sz="3200" dirty="0">
                <a:latin typeface="Cambria" charset="0"/>
                <a:ea typeface="Cambria" charset="0"/>
                <a:cs typeface="Cambria" charset="0"/>
              </a:rPr>
              <a:t>in Maryland. </a:t>
            </a:r>
            <a:endParaRPr lang="en-US" sz="3200" dirty="0" smtClean="0">
              <a:latin typeface="Cambria" charset="0"/>
              <a:ea typeface="Cambria" charset="0"/>
              <a:cs typeface="Cambria" charset="0"/>
            </a:endParaRPr>
          </a:p>
          <a:p>
            <a:r>
              <a:rPr lang="en-US" sz="3200" dirty="0">
                <a:latin typeface="Cambria" charset="0"/>
                <a:ea typeface="Cambria" charset="0"/>
                <a:cs typeface="Cambria" charset="0"/>
              </a:rPr>
              <a:t>	</a:t>
            </a:r>
            <a:r>
              <a:rPr lang="en-US" sz="3200" dirty="0" smtClean="0">
                <a:latin typeface="Cambria" charset="0"/>
                <a:ea typeface="Cambria" charset="0"/>
                <a:cs typeface="Cambria" charset="0"/>
              </a:rPr>
              <a:t>I </a:t>
            </a:r>
            <a:r>
              <a:rPr lang="en-US" sz="3200" dirty="0">
                <a:latin typeface="Cambria" charset="0"/>
                <a:ea typeface="Cambria" charset="0"/>
                <a:cs typeface="Cambria" charset="0"/>
              </a:rPr>
              <a:t>was telling you this morning of those Beatles, </a:t>
            </a:r>
            <a:r>
              <a:rPr lang="en-US" sz="3200" i="1" dirty="0">
                <a:latin typeface="Cambria" charset="0"/>
                <a:ea typeface="Cambria" charset="0"/>
                <a:cs typeface="Cambria" charset="0"/>
              </a:rPr>
              <a:t>"Return of Beatles," </a:t>
            </a:r>
            <a:r>
              <a:rPr lang="en-US" sz="3200" dirty="0">
                <a:latin typeface="Cambria" charset="0"/>
                <a:ea typeface="Cambria" charset="0"/>
                <a:cs typeface="Cambria" charset="0"/>
              </a:rPr>
              <a:t>and there's the articles; you just should read it out of the </a:t>
            </a:r>
            <a:r>
              <a:rPr lang="en-US" sz="3200" dirty="0" smtClean="0">
                <a:latin typeface="Cambria" charset="0"/>
                <a:ea typeface="Cambria" charset="0"/>
                <a:cs typeface="Cambria" charset="0"/>
              </a:rPr>
              <a:t>magazine: </a:t>
            </a:r>
            <a:r>
              <a:rPr lang="en-US" sz="3200" i="1" dirty="0" smtClean="0">
                <a:latin typeface="Cambria" charset="0"/>
                <a:ea typeface="Cambria" charset="0"/>
                <a:cs typeface="Cambria" charset="0"/>
              </a:rPr>
              <a:t>"...as </a:t>
            </a:r>
            <a:r>
              <a:rPr lang="en-US" sz="3200" i="1" dirty="0">
                <a:latin typeface="Cambria" charset="0"/>
                <a:ea typeface="Cambria" charset="0"/>
                <a:cs typeface="Cambria" charset="0"/>
              </a:rPr>
              <a:t>it were, had founded a new religion." </a:t>
            </a:r>
            <a:r>
              <a:rPr lang="en-US" sz="3200" i="1" dirty="0" smtClean="0">
                <a:latin typeface="Cambria" charset="0"/>
                <a:ea typeface="Cambria" charset="0"/>
                <a:cs typeface="Cambria" charset="0"/>
              </a:rPr>
              <a:t>		</a:t>
            </a:r>
            <a:r>
              <a:rPr lang="en-US" sz="3200" dirty="0" smtClean="0">
                <a:latin typeface="Cambria" charset="0"/>
                <a:ea typeface="Cambria" charset="0"/>
                <a:cs typeface="Cambria" charset="0"/>
              </a:rPr>
              <a:t>				64-0823</a:t>
            </a:r>
            <a:endParaRPr lang="en-US" sz="3200" dirty="0">
              <a:latin typeface="Cambria" charset="0"/>
              <a:ea typeface="Cambria" charset="0"/>
              <a:cs typeface="Cambria" charset="0"/>
            </a:endParaRPr>
          </a:p>
        </p:txBody>
      </p:sp>
    </p:spTree>
    <p:extLst>
      <p:ext uri="{BB962C8B-B14F-4D97-AF65-F5344CB8AC3E}">
        <p14:creationId xmlns:p14="http://schemas.microsoft.com/office/powerpoint/2010/main" val="39576860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19</a:t>
            </a:fld>
            <a:endParaRPr lang="en-US"/>
          </a:p>
        </p:txBody>
      </p:sp>
      <p:sp>
        <p:nvSpPr>
          <p:cNvPr id="5" name="Rectangle 4"/>
          <p:cNvSpPr/>
          <p:nvPr/>
        </p:nvSpPr>
        <p:spPr>
          <a:xfrm>
            <a:off x="236306" y="205483"/>
            <a:ext cx="8589195" cy="5755422"/>
          </a:xfrm>
          <a:prstGeom prst="rect">
            <a:avLst/>
          </a:prstGeom>
        </p:spPr>
        <p:txBody>
          <a:bodyPr wrap="square">
            <a:spAutoFit/>
          </a:bodyPr>
          <a:lstStyle/>
          <a:p>
            <a:r>
              <a:rPr lang="en-US" sz="4400" b="1" dirty="0" smtClean="0">
                <a:latin typeface="Cambria" charset="0"/>
                <a:ea typeface="Cambria" charset="0"/>
                <a:cs typeface="Cambria" charset="0"/>
              </a:rPr>
              <a:t>THE.THIRD.SEAL</a:t>
            </a:r>
          </a:p>
          <a:p>
            <a:r>
              <a:rPr lang="en-US" sz="3600" dirty="0">
                <a:latin typeface="Cambria" charset="0"/>
                <a:ea typeface="Cambria" charset="0"/>
                <a:cs typeface="Cambria" charset="0"/>
              </a:rPr>
              <a:t>	</a:t>
            </a:r>
            <a:r>
              <a:rPr lang="en-US" sz="3600" dirty="0" smtClean="0">
                <a:latin typeface="Cambria" charset="0"/>
                <a:ea typeface="Cambria" charset="0"/>
                <a:cs typeface="Cambria" charset="0"/>
              </a:rPr>
              <a:t>306 Now</a:t>
            </a:r>
            <a:r>
              <a:rPr lang="en-US" sz="3600" dirty="0">
                <a:latin typeface="Cambria" charset="0"/>
                <a:ea typeface="Cambria" charset="0"/>
                <a:cs typeface="Cambria" charset="0"/>
              </a:rPr>
              <a:t>, </a:t>
            </a:r>
            <a:r>
              <a:rPr lang="en-US" sz="3600" dirty="0">
                <a:solidFill>
                  <a:srgbClr val="FFFF00"/>
                </a:solidFill>
                <a:latin typeface="Cambria" charset="0"/>
                <a:ea typeface="Cambria" charset="0"/>
                <a:cs typeface="Cambria" charset="0"/>
              </a:rPr>
              <a:t>oil</a:t>
            </a:r>
            <a:r>
              <a:rPr lang="en-US" sz="3600" dirty="0">
                <a:latin typeface="Cambria" charset="0"/>
                <a:ea typeface="Cambria" charset="0"/>
                <a:cs typeface="Cambria" charset="0"/>
              </a:rPr>
              <a:t> typifies Spirit, and </a:t>
            </a:r>
            <a:r>
              <a:rPr lang="en-US" sz="3600" dirty="0">
                <a:solidFill>
                  <a:srgbClr val="FFFF00"/>
                </a:solidFill>
                <a:latin typeface="Cambria" charset="0"/>
                <a:ea typeface="Cambria" charset="0"/>
                <a:cs typeface="Cambria" charset="0"/>
              </a:rPr>
              <a:t>wine</a:t>
            </a:r>
            <a:r>
              <a:rPr lang="en-US" sz="3600" dirty="0">
                <a:latin typeface="Cambria" charset="0"/>
                <a:ea typeface="Cambria" charset="0"/>
                <a:cs typeface="Cambria" charset="0"/>
              </a:rPr>
              <a:t> symbolizes stimulation of revelation. Boy, I like to run all over the place. It's a wonder I didn't wake up the neighborhood when the Lord showed me that. Stimulation of revelation... </a:t>
            </a:r>
          </a:p>
          <a:p>
            <a:r>
              <a:rPr lang="en-US" sz="3600" dirty="0" smtClean="0">
                <a:latin typeface="Cambria" charset="0"/>
                <a:ea typeface="Cambria" charset="0"/>
                <a:cs typeface="Cambria" charset="0"/>
              </a:rPr>
              <a:t>	 </a:t>
            </a:r>
            <a:r>
              <a:rPr lang="en-US" sz="3600" dirty="0">
                <a:latin typeface="Cambria" charset="0"/>
                <a:ea typeface="Cambria" charset="0"/>
                <a:cs typeface="Cambria" charset="0"/>
              </a:rPr>
              <a:t>Oil and wine in the Bible is associated together always. </a:t>
            </a:r>
            <a:endParaRPr lang="en-US" sz="3600" dirty="0" smtClean="0">
              <a:latin typeface="Cambria" charset="0"/>
              <a:ea typeface="Cambria" charset="0"/>
              <a:cs typeface="Cambria" charset="0"/>
            </a:endParaRPr>
          </a:p>
          <a:p>
            <a:pPr algn="r"/>
            <a:r>
              <a:rPr lang="en-US" sz="3600" dirty="0">
                <a:latin typeface="Cambria" charset="0"/>
                <a:ea typeface="Cambria" charset="0"/>
                <a:cs typeface="Cambria" charset="0"/>
              </a:rPr>
              <a:t>63-0320</a:t>
            </a:r>
          </a:p>
        </p:txBody>
      </p:sp>
    </p:spTree>
    <p:extLst>
      <p:ext uri="{BB962C8B-B14F-4D97-AF65-F5344CB8AC3E}">
        <p14:creationId xmlns:p14="http://schemas.microsoft.com/office/powerpoint/2010/main" val="52794570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0B24AE-77F6-46AD-A205-D45B0E7F94F9}"/>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8C729A22-58AB-4EEF-A02F-BD564BD41866}"/>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AB5B60F6-E71A-46C6-AA61-246F56D03747}"/>
              </a:ext>
            </a:extLst>
          </p:cNvPr>
          <p:cNvSpPr>
            <a:spLocks noGrp="1"/>
          </p:cNvSpPr>
          <p:nvPr>
            <p:ph type="sldNum" sz="quarter" idx="12"/>
          </p:nvPr>
        </p:nvSpPr>
        <p:spPr/>
        <p:txBody>
          <a:bodyPr/>
          <a:lstStyle/>
          <a:p>
            <a:fld id="{95BAE9E0-8399-F344-A8C0-0463BC4FE528}" type="slidenum">
              <a:rPr lang="en-US" smtClean="0"/>
              <a:t>2</a:t>
            </a:fld>
            <a:endParaRPr lang="en-US"/>
          </a:p>
        </p:txBody>
      </p:sp>
      <p:sp>
        <p:nvSpPr>
          <p:cNvPr id="5" name="Rectangle 4">
            <a:extLst>
              <a:ext uri="{FF2B5EF4-FFF2-40B4-BE49-F238E27FC236}">
                <a16:creationId xmlns:a16="http://schemas.microsoft.com/office/drawing/2014/main" xmlns="" id="{A980C84E-3096-4E8C-9A03-6E51D3FA434A}"/>
              </a:ext>
            </a:extLst>
          </p:cNvPr>
          <p:cNvSpPr/>
          <p:nvPr/>
        </p:nvSpPr>
        <p:spPr>
          <a:xfrm>
            <a:off x="239487" y="136524"/>
            <a:ext cx="8675914" cy="5539978"/>
          </a:xfrm>
          <a:prstGeom prst="rect">
            <a:avLst/>
          </a:prstGeom>
        </p:spPr>
        <p:txBody>
          <a:bodyPr wrap="square">
            <a:spAutoFit/>
          </a:bodyPr>
          <a:lstStyle/>
          <a:p>
            <a:r>
              <a:rPr lang="en-US" sz="6600" dirty="0"/>
              <a:t>Worship: </a:t>
            </a:r>
          </a:p>
          <a:p>
            <a:r>
              <a:rPr lang="en-US" sz="3200" dirty="0"/>
              <a:t>	“True worship is defined by the priority we place on </a:t>
            </a:r>
            <a:r>
              <a:rPr lang="en-US" sz="3200" i="1" dirty="0"/>
              <a:t>who</a:t>
            </a:r>
            <a:r>
              <a:rPr lang="en-US" sz="3200" dirty="0"/>
              <a:t> God is in our lives and </a:t>
            </a:r>
            <a:r>
              <a:rPr lang="en-US" sz="3200" i="1" dirty="0"/>
              <a:t>where</a:t>
            </a:r>
            <a:r>
              <a:rPr lang="en-US" sz="3200" dirty="0"/>
              <a:t> God is on our list of priorities. True worship is a matter of the heart expressed through a lifestyle of holiness. 	Thus, if your life does not express the beauty of holiness through an exaggerated love for God, and you do not live in extreme or excessive submission to God, then I invite you to make worship a non-negotiable priority in your life.”</a:t>
            </a:r>
          </a:p>
        </p:txBody>
      </p:sp>
    </p:spTree>
    <p:extLst>
      <p:ext uri="{BB962C8B-B14F-4D97-AF65-F5344CB8AC3E}">
        <p14:creationId xmlns:p14="http://schemas.microsoft.com/office/powerpoint/2010/main" val="264949506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20</a:t>
            </a:fld>
            <a:endParaRPr lang="en-US"/>
          </a:p>
        </p:txBody>
      </p:sp>
      <p:sp>
        <p:nvSpPr>
          <p:cNvPr id="5" name="Rectangle 4"/>
          <p:cNvSpPr/>
          <p:nvPr/>
        </p:nvSpPr>
        <p:spPr>
          <a:xfrm>
            <a:off x="164387" y="82193"/>
            <a:ext cx="8804951" cy="6730212"/>
          </a:xfrm>
          <a:prstGeom prst="rect">
            <a:avLst/>
          </a:prstGeom>
        </p:spPr>
        <p:txBody>
          <a:bodyPr wrap="square">
            <a:spAutoFit/>
          </a:bodyPr>
          <a:lstStyle/>
          <a:p>
            <a:r>
              <a:rPr lang="en-US" sz="4000" b="1" dirty="0" smtClean="0">
                <a:latin typeface="Cambria" charset="0"/>
                <a:ea typeface="Cambria" charset="0"/>
                <a:cs typeface="Cambria" charset="0"/>
              </a:rPr>
              <a:t>THE.THIRD.SEAL</a:t>
            </a:r>
          </a:p>
          <a:p>
            <a:r>
              <a:rPr lang="en-US" sz="3200" dirty="0">
                <a:latin typeface="Cambria" charset="0"/>
                <a:ea typeface="Cambria" charset="0"/>
                <a:cs typeface="Cambria" charset="0"/>
              </a:rPr>
              <a:t>	</a:t>
            </a:r>
            <a:r>
              <a:rPr lang="en-US" sz="3200" dirty="0" smtClean="0">
                <a:latin typeface="Cambria" charset="0"/>
                <a:ea typeface="Cambria" charset="0"/>
                <a:cs typeface="Cambria" charset="0"/>
              </a:rPr>
              <a:t>308 </a:t>
            </a:r>
            <a:r>
              <a:rPr lang="en-US" sz="3200" dirty="0" smtClean="0">
                <a:solidFill>
                  <a:srgbClr val="FFFF00"/>
                </a:solidFill>
                <a:latin typeface="Cambria" charset="0"/>
                <a:ea typeface="Cambria" charset="0"/>
                <a:cs typeface="Cambria" charset="0"/>
              </a:rPr>
              <a:t>When </a:t>
            </a:r>
            <a:r>
              <a:rPr lang="en-US" sz="3200" dirty="0">
                <a:solidFill>
                  <a:srgbClr val="FFFF00"/>
                </a:solidFill>
                <a:latin typeface="Cambria" charset="0"/>
                <a:ea typeface="Cambria" charset="0"/>
                <a:cs typeface="Cambria" charset="0"/>
              </a:rPr>
              <a:t>the truth of a promised Word of God has been truly revealed to His saints that's filled with oil, they all get stimulated. </a:t>
            </a:r>
            <a:r>
              <a:rPr lang="en-US" sz="3200" dirty="0">
                <a:latin typeface="Cambria" charset="0"/>
                <a:ea typeface="Cambria" charset="0"/>
                <a:cs typeface="Cambria" charset="0"/>
              </a:rPr>
              <a:t>Wine is a stimulation. Glory, I feel it right now, stimulated with joy, shouts. And when it does, it has the same effect upon them </a:t>
            </a:r>
            <a:r>
              <a:rPr lang="en-US" sz="3200" dirty="0" smtClean="0">
                <a:latin typeface="Cambria" charset="0"/>
                <a:ea typeface="Cambria" charset="0"/>
                <a:cs typeface="Cambria" charset="0"/>
              </a:rPr>
              <a:t>that </a:t>
            </a:r>
            <a:r>
              <a:rPr lang="en-US" sz="3200" dirty="0">
                <a:latin typeface="Cambria" charset="0"/>
                <a:ea typeface="Cambria" charset="0"/>
                <a:cs typeface="Cambria" charset="0"/>
              </a:rPr>
              <a:t>wine does upon a natural man; because when the revelation has been given of a truth of God, and the true believer filled with oil, and the revelation is revealed, the stimulation becomes so great that it makes him behave </a:t>
            </a:r>
            <a:r>
              <a:rPr lang="en-US" sz="3200" dirty="0" err="1">
                <a:latin typeface="Cambria" charset="0"/>
                <a:ea typeface="Cambria" charset="0"/>
                <a:cs typeface="Cambria" charset="0"/>
              </a:rPr>
              <a:t>hisself</a:t>
            </a:r>
            <a:r>
              <a:rPr lang="en-US" sz="3200" dirty="0">
                <a:latin typeface="Cambria" charset="0"/>
                <a:ea typeface="Cambria" charset="0"/>
                <a:cs typeface="Cambria" charset="0"/>
              </a:rPr>
              <a:t> </a:t>
            </a:r>
            <a:r>
              <a:rPr lang="en-US" sz="3200" dirty="0" err="1">
                <a:latin typeface="Cambria" charset="0"/>
                <a:ea typeface="Cambria" charset="0"/>
                <a:cs typeface="Cambria" charset="0"/>
              </a:rPr>
              <a:t>unnormally</a:t>
            </a:r>
            <a:r>
              <a:rPr lang="en-US" sz="3200" dirty="0">
                <a:latin typeface="Cambria" charset="0"/>
                <a:ea typeface="Cambria" charset="0"/>
                <a:cs typeface="Cambria" charset="0"/>
              </a:rPr>
              <a:t>. </a:t>
            </a:r>
            <a:endParaRPr lang="en-US" sz="3200" dirty="0" smtClean="0">
              <a:latin typeface="Cambria" charset="0"/>
              <a:ea typeface="Cambria" charset="0"/>
              <a:cs typeface="Cambria" charset="0"/>
            </a:endParaRPr>
          </a:p>
          <a:p>
            <a:pPr algn="r"/>
            <a:r>
              <a:rPr lang="en-US" sz="3200" dirty="0">
                <a:latin typeface="Cambria" charset="0"/>
                <a:ea typeface="Cambria" charset="0"/>
                <a:cs typeface="Cambria" charset="0"/>
              </a:rPr>
              <a:t>63-0320</a:t>
            </a:r>
          </a:p>
        </p:txBody>
      </p:sp>
    </p:spTree>
    <p:extLst>
      <p:ext uri="{BB962C8B-B14F-4D97-AF65-F5344CB8AC3E}">
        <p14:creationId xmlns:p14="http://schemas.microsoft.com/office/powerpoint/2010/main" val="163861632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21</a:t>
            </a:fld>
            <a:endParaRPr lang="en-US"/>
          </a:p>
        </p:txBody>
      </p:sp>
      <p:sp>
        <p:nvSpPr>
          <p:cNvPr id="5" name="Rectangle 4"/>
          <p:cNvSpPr/>
          <p:nvPr/>
        </p:nvSpPr>
        <p:spPr>
          <a:xfrm>
            <a:off x="174661" y="73502"/>
            <a:ext cx="8743307" cy="6647974"/>
          </a:xfrm>
          <a:prstGeom prst="rect">
            <a:avLst/>
          </a:prstGeom>
        </p:spPr>
        <p:txBody>
          <a:bodyPr wrap="square">
            <a:spAutoFit/>
          </a:bodyPr>
          <a:lstStyle/>
          <a:p>
            <a:r>
              <a:rPr lang="en-US" sz="3600" b="1" dirty="0" smtClean="0">
                <a:latin typeface="Cambria" charset="0"/>
                <a:ea typeface="Cambria" charset="0"/>
                <a:cs typeface="Cambria" charset="0"/>
              </a:rPr>
              <a:t>THE.FOURTH.SEAL</a:t>
            </a:r>
          </a:p>
          <a:p>
            <a:r>
              <a:rPr lang="en-US" sz="2800" dirty="0">
                <a:latin typeface="Cambria" charset="0"/>
                <a:ea typeface="Cambria" charset="0"/>
                <a:cs typeface="Cambria" charset="0"/>
              </a:rPr>
              <a:t>	</a:t>
            </a:r>
            <a:r>
              <a:rPr lang="en-US" sz="3000" dirty="0" smtClean="0">
                <a:latin typeface="Cambria" charset="0"/>
                <a:ea typeface="Cambria" charset="0"/>
                <a:cs typeface="Cambria" charset="0"/>
              </a:rPr>
              <a:t>64  </a:t>
            </a:r>
            <a:r>
              <a:rPr lang="en-US" sz="3000" dirty="0">
                <a:latin typeface="Cambria" charset="0"/>
                <a:ea typeface="Cambria" charset="0"/>
                <a:cs typeface="Cambria" charset="0"/>
              </a:rPr>
              <a:t>Now</a:t>
            </a:r>
            <a:r>
              <a:rPr lang="en-US" sz="3000" dirty="0" smtClean="0">
                <a:latin typeface="Cambria" charset="0"/>
                <a:ea typeface="Cambria" charset="0"/>
                <a:cs typeface="Cambria" charset="0"/>
              </a:rPr>
              <a:t>, </a:t>
            </a:r>
            <a:r>
              <a:rPr lang="en-US" sz="3000" dirty="0">
                <a:latin typeface="Cambria" charset="0"/>
                <a:ea typeface="Cambria" charset="0"/>
                <a:cs typeface="Cambria" charset="0"/>
              </a:rPr>
              <a:t>the power of revelation brings stimulation to the believer, for the power of wine, natural wine is to stimulate. </a:t>
            </a:r>
            <a:r>
              <a:rPr lang="en-US" sz="3000" dirty="0" smtClean="0">
                <a:latin typeface="Cambria" charset="0"/>
                <a:ea typeface="Cambria" charset="0"/>
                <a:cs typeface="Cambria" charset="0"/>
              </a:rPr>
              <a:t>It's to </a:t>
            </a:r>
            <a:r>
              <a:rPr lang="en-US" sz="3000" dirty="0">
                <a:latin typeface="Cambria" charset="0"/>
                <a:ea typeface="Cambria" charset="0"/>
                <a:cs typeface="Cambria" charset="0"/>
              </a:rPr>
              <a:t>bring a person that's all slumped down to a stimulation. </a:t>
            </a:r>
            <a:r>
              <a:rPr lang="en-US" sz="3000" dirty="0" smtClean="0">
                <a:solidFill>
                  <a:srgbClr val="FFFF00"/>
                </a:solidFill>
                <a:latin typeface="Cambria" charset="0"/>
                <a:ea typeface="Cambria" charset="0"/>
                <a:cs typeface="Cambria" charset="0"/>
              </a:rPr>
              <a:t>Well </a:t>
            </a:r>
            <a:r>
              <a:rPr lang="en-US" sz="3000" dirty="0">
                <a:solidFill>
                  <a:srgbClr val="FFFF00"/>
                </a:solidFill>
                <a:latin typeface="Cambria" charset="0"/>
                <a:ea typeface="Cambria" charset="0"/>
                <a:cs typeface="Cambria" charset="0"/>
              </a:rPr>
              <a:t>there's a power of the revelation of the Word gives stimulation of joy to the believer, stimulation of satisfaction, the stimulation that it's vindicated, it's proved. </a:t>
            </a:r>
            <a:r>
              <a:rPr lang="en-US" sz="3000" dirty="0">
                <a:latin typeface="Cambria" charset="0"/>
                <a:ea typeface="Cambria" charset="0"/>
                <a:cs typeface="Cambria" charset="0"/>
              </a:rPr>
              <a:t>It's called in the Scripture, as we want to refer to it, as new wine. We always refer to it like that as "These are drunk on new </a:t>
            </a:r>
            <a:r>
              <a:rPr lang="en-US" sz="3000" dirty="0" smtClean="0">
                <a:latin typeface="Cambria" charset="0"/>
                <a:ea typeface="Cambria" charset="0"/>
                <a:cs typeface="Cambria" charset="0"/>
              </a:rPr>
              <a:t>wine,” </a:t>
            </a:r>
            <a:r>
              <a:rPr lang="en-US" sz="3000" dirty="0">
                <a:latin typeface="Cambria" charset="0"/>
                <a:ea typeface="Cambria" charset="0"/>
                <a:cs typeface="Cambria" charset="0"/>
              </a:rPr>
              <a:t>or spiritual wine. </a:t>
            </a:r>
            <a:r>
              <a:rPr lang="en-US" sz="3000" dirty="0" smtClean="0">
                <a:latin typeface="Cambria" charset="0"/>
                <a:ea typeface="Cambria" charset="0"/>
                <a:cs typeface="Cambria" charset="0"/>
              </a:rPr>
              <a:t>As </a:t>
            </a:r>
            <a:r>
              <a:rPr lang="en-US" sz="3000" dirty="0">
                <a:latin typeface="Cambria" charset="0"/>
                <a:ea typeface="Cambria" charset="0"/>
                <a:cs typeface="Cambria" charset="0"/>
              </a:rPr>
              <a:t>the natural wine reveals itself in stimulated power, so does the new wine as it reveals the Word of God which is Spirit. </a:t>
            </a:r>
            <a:r>
              <a:rPr lang="en-US" sz="3000" dirty="0" smtClean="0">
                <a:latin typeface="Cambria" charset="0"/>
                <a:ea typeface="Cambria" charset="0"/>
                <a:cs typeface="Cambria" charset="0"/>
              </a:rPr>
              <a:t>				</a:t>
            </a:r>
            <a:r>
              <a:rPr lang="en-US" sz="2800" dirty="0" smtClean="0">
                <a:latin typeface="Cambria" charset="0"/>
                <a:ea typeface="Cambria" charset="0"/>
                <a:cs typeface="Cambria" charset="0"/>
              </a:rPr>
              <a:t>63-0321</a:t>
            </a:r>
            <a:endParaRPr lang="en-US" sz="2800" dirty="0">
              <a:latin typeface="Cambria" charset="0"/>
              <a:ea typeface="Cambria" charset="0"/>
              <a:cs typeface="Cambria" charset="0"/>
            </a:endParaRPr>
          </a:p>
        </p:txBody>
      </p:sp>
    </p:spTree>
    <p:extLst>
      <p:ext uri="{BB962C8B-B14F-4D97-AF65-F5344CB8AC3E}">
        <p14:creationId xmlns:p14="http://schemas.microsoft.com/office/powerpoint/2010/main" val="255227685"/>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2/11/18</a:t>
            </a:r>
          </a:p>
        </p:txBody>
      </p:sp>
      <p:sp>
        <p:nvSpPr>
          <p:cNvPr id="3" name="Footer Placeholder 2"/>
          <p:cNvSpPr>
            <a:spLocks noGrp="1"/>
          </p:cNvSpPr>
          <p:nvPr>
            <p:ph type="ftr" sz="quarter" idx="11"/>
          </p:nvPr>
        </p:nvSpPr>
        <p:spPr/>
        <p:txBody>
          <a:bodyPr/>
          <a:lstStyle/>
          <a:p>
            <a:r>
              <a:rPr lang="en-US"/>
              <a:t>Worship 5</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22</a:t>
            </a:fld>
            <a:endParaRPr lang="en-US"/>
          </a:p>
        </p:txBody>
      </p:sp>
      <p:sp>
        <p:nvSpPr>
          <p:cNvPr id="5" name="Rectangle 4"/>
          <p:cNvSpPr/>
          <p:nvPr/>
        </p:nvSpPr>
        <p:spPr>
          <a:xfrm>
            <a:off x="205740" y="71754"/>
            <a:ext cx="8663940" cy="6124754"/>
          </a:xfrm>
          <a:prstGeom prst="rect">
            <a:avLst/>
          </a:prstGeom>
        </p:spPr>
        <p:txBody>
          <a:bodyPr wrap="square">
            <a:spAutoFit/>
          </a:bodyPr>
          <a:lstStyle/>
          <a:p>
            <a:r>
              <a:rPr lang="en-US" sz="4000" b="1" dirty="0">
                <a:latin typeface="Cambria" pitchFamily="18" charset="0"/>
              </a:rPr>
              <a:t>DO.YOU.NOW.BELIEVE?</a:t>
            </a:r>
            <a:r>
              <a:rPr lang="en-US" sz="3200" dirty="0">
                <a:latin typeface="Cambria" pitchFamily="18" charset="0"/>
              </a:rPr>
              <a:t> </a:t>
            </a:r>
          </a:p>
          <a:p>
            <a:r>
              <a:rPr lang="en-US" sz="3200" dirty="0">
                <a:latin typeface="Cambria" pitchFamily="18" charset="0"/>
              </a:rPr>
              <a:t>	All of our songs out here, is all some kind of this old jazz music and everything, screaming out. You can't even go in a restaurant and eat without that stuff going on. It's a shame. I go in one, I see it, I turn around and go out, if I can, get away from there. No, sir. </a:t>
            </a:r>
          </a:p>
          <a:p>
            <a:r>
              <a:rPr lang="en-US" sz="3200" dirty="0">
                <a:solidFill>
                  <a:srgbClr val="FFFF00"/>
                </a:solidFill>
                <a:latin typeface="Cambria" pitchFamily="18" charset="0"/>
              </a:rPr>
              <a:t>	That kind of stuff leads right down to destructions. </a:t>
            </a:r>
            <a:r>
              <a:rPr lang="en-US" sz="3200" dirty="0">
                <a:latin typeface="Cambria" pitchFamily="18" charset="0"/>
              </a:rPr>
              <a:t>The devil is in that thing, and it'll finally pull you into it. Shun the appearance of evil. Now, you're going to think I'm a holy-roller, sure enough. </a:t>
            </a:r>
          </a:p>
        </p:txBody>
      </p:sp>
    </p:spTree>
    <p:extLst>
      <p:ext uri="{BB962C8B-B14F-4D97-AF65-F5344CB8AC3E}">
        <p14:creationId xmlns:p14="http://schemas.microsoft.com/office/powerpoint/2010/main" val="44989349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20CA5A1-671B-448F-BD7B-8B916D9F210D}"/>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D7992005-D62D-4F8E-B7D8-A398B125FBE9}"/>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55AD0B5F-7E7C-4130-A19C-FFC8DA29FCF8}"/>
              </a:ext>
            </a:extLst>
          </p:cNvPr>
          <p:cNvSpPr>
            <a:spLocks noGrp="1"/>
          </p:cNvSpPr>
          <p:nvPr>
            <p:ph type="sldNum" sz="quarter" idx="12"/>
          </p:nvPr>
        </p:nvSpPr>
        <p:spPr/>
        <p:txBody>
          <a:bodyPr/>
          <a:lstStyle/>
          <a:p>
            <a:fld id="{95BAE9E0-8399-F344-A8C0-0463BC4FE528}" type="slidenum">
              <a:rPr lang="en-US" smtClean="0"/>
              <a:t>23</a:t>
            </a:fld>
            <a:endParaRPr lang="en-US"/>
          </a:p>
        </p:txBody>
      </p:sp>
      <p:sp>
        <p:nvSpPr>
          <p:cNvPr id="5" name="Rectangle 4">
            <a:extLst>
              <a:ext uri="{FF2B5EF4-FFF2-40B4-BE49-F238E27FC236}">
                <a16:creationId xmlns:a16="http://schemas.microsoft.com/office/drawing/2014/main" xmlns="" id="{3902636E-D0C3-4FD0-959D-8CA29A5E8696}"/>
              </a:ext>
            </a:extLst>
          </p:cNvPr>
          <p:cNvSpPr/>
          <p:nvPr/>
        </p:nvSpPr>
        <p:spPr>
          <a:xfrm>
            <a:off x="163287" y="136524"/>
            <a:ext cx="8784770" cy="6361711"/>
          </a:xfrm>
          <a:prstGeom prst="rect">
            <a:avLst/>
          </a:prstGeom>
        </p:spPr>
        <p:txBody>
          <a:bodyPr wrap="square">
            <a:spAutoFit/>
          </a:bodyPr>
          <a:lstStyle/>
          <a:p>
            <a:r>
              <a:rPr lang="en-US" sz="4000" b="1" dirty="0">
                <a:latin typeface="Cambria" panose="02040503050406030204" pitchFamily="18" charset="0"/>
              </a:rPr>
              <a:t>I CHRONICLES 15:1-3</a:t>
            </a:r>
          </a:p>
          <a:p>
            <a:r>
              <a:rPr lang="en-US" sz="3600" i="1" dirty="0">
                <a:latin typeface="Cambria" panose="02040503050406030204" pitchFamily="18" charset="0"/>
              </a:rPr>
              <a:t>	And David made him houses in the city of David, and prepared a place for the ark of God, and pitched for it a tent. 2 Then David said, None ought to carry the ark of God but the Levites: for them hath the LORD chosen to carry the ark of God, and to minister unto him for ever. 3 And David gathered all Israel together to Jerusalem, to bring up the ark of the LORD unto his place, which he had prepared for it.</a:t>
            </a:r>
          </a:p>
        </p:txBody>
      </p:sp>
    </p:spTree>
    <p:extLst>
      <p:ext uri="{BB962C8B-B14F-4D97-AF65-F5344CB8AC3E}">
        <p14:creationId xmlns:p14="http://schemas.microsoft.com/office/powerpoint/2010/main" val="349030448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85010D-72A7-44AF-AC6A-65439EF3FDEE}"/>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B985D44D-06B1-4996-AB8D-75187458F496}"/>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A841235B-DFA7-48EE-965E-401D90C41C03}"/>
              </a:ext>
            </a:extLst>
          </p:cNvPr>
          <p:cNvSpPr>
            <a:spLocks noGrp="1"/>
          </p:cNvSpPr>
          <p:nvPr>
            <p:ph type="sldNum" sz="quarter" idx="12"/>
          </p:nvPr>
        </p:nvSpPr>
        <p:spPr/>
        <p:txBody>
          <a:bodyPr/>
          <a:lstStyle/>
          <a:p>
            <a:fld id="{95BAE9E0-8399-F344-A8C0-0463BC4FE528}" type="slidenum">
              <a:rPr lang="en-US" smtClean="0"/>
              <a:t>24</a:t>
            </a:fld>
            <a:endParaRPr lang="en-US"/>
          </a:p>
        </p:txBody>
      </p:sp>
      <p:sp>
        <p:nvSpPr>
          <p:cNvPr id="5" name="Rectangle 4">
            <a:extLst>
              <a:ext uri="{FF2B5EF4-FFF2-40B4-BE49-F238E27FC236}">
                <a16:creationId xmlns:a16="http://schemas.microsoft.com/office/drawing/2014/main" xmlns="" id="{9E8EB29B-548E-407B-92BE-546E1928AD14}"/>
              </a:ext>
            </a:extLst>
          </p:cNvPr>
          <p:cNvSpPr/>
          <p:nvPr/>
        </p:nvSpPr>
        <p:spPr>
          <a:xfrm>
            <a:off x="283029" y="228600"/>
            <a:ext cx="8610599" cy="5864279"/>
          </a:xfrm>
          <a:prstGeom prst="rect">
            <a:avLst/>
          </a:prstGeom>
        </p:spPr>
        <p:txBody>
          <a:bodyPr wrap="square">
            <a:spAutoFit/>
          </a:bodyPr>
          <a:lstStyle/>
          <a:p>
            <a:r>
              <a:rPr lang="en-US" sz="4400" b="1" dirty="0">
                <a:latin typeface="Cambria" panose="02040503050406030204" pitchFamily="18" charset="0"/>
              </a:rPr>
              <a:t>I CHRONICLES 15:15-16</a:t>
            </a:r>
          </a:p>
          <a:p>
            <a:r>
              <a:rPr lang="en-US" sz="3600" i="1" dirty="0">
                <a:latin typeface="Cambria" panose="02040503050406030204" pitchFamily="18" charset="0"/>
              </a:rPr>
              <a:t>	And the children of the Levites bare the ark of God upon their shoulders with the staves thereon, as Moses commanded according to the word of the LORD. 16 And David </a:t>
            </a:r>
            <a:r>
              <a:rPr lang="en-US" sz="3600" i="1" dirty="0" err="1">
                <a:latin typeface="Cambria" panose="02040503050406030204" pitchFamily="18" charset="0"/>
              </a:rPr>
              <a:t>spake</a:t>
            </a:r>
            <a:r>
              <a:rPr lang="en-US" sz="3600" i="1" dirty="0">
                <a:latin typeface="Cambria" panose="02040503050406030204" pitchFamily="18" charset="0"/>
              </a:rPr>
              <a:t> to the chief of the Levites to appoint their brethren to be the singers with instruments of </a:t>
            </a:r>
            <a:r>
              <a:rPr lang="en-US" sz="3600" i="1" dirty="0" err="1">
                <a:latin typeface="Cambria" panose="02040503050406030204" pitchFamily="18" charset="0"/>
              </a:rPr>
              <a:t>musick</a:t>
            </a:r>
            <a:r>
              <a:rPr lang="en-US" sz="3600" i="1" dirty="0">
                <a:latin typeface="Cambria" panose="02040503050406030204" pitchFamily="18" charset="0"/>
              </a:rPr>
              <a:t>, psalteries and harps and cymbals, sounding, by lifting up the voice with joy.</a:t>
            </a:r>
          </a:p>
        </p:txBody>
      </p:sp>
    </p:spTree>
    <p:extLst>
      <p:ext uri="{BB962C8B-B14F-4D97-AF65-F5344CB8AC3E}">
        <p14:creationId xmlns:p14="http://schemas.microsoft.com/office/powerpoint/2010/main" val="111005953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6ABDED-8446-48E2-B331-E65FC1A8E034}"/>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9850E2F4-7A0A-4F23-AC3D-63C3D7773D77}"/>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27B417C5-9D6F-47DF-A24B-02F4F228DBEF}"/>
              </a:ext>
            </a:extLst>
          </p:cNvPr>
          <p:cNvSpPr>
            <a:spLocks noGrp="1"/>
          </p:cNvSpPr>
          <p:nvPr>
            <p:ph type="sldNum" sz="quarter" idx="12"/>
          </p:nvPr>
        </p:nvSpPr>
        <p:spPr/>
        <p:txBody>
          <a:bodyPr/>
          <a:lstStyle/>
          <a:p>
            <a:fld id="{95BAE9E0-8399-F344-A8C0-0463BC4FE528}" type="slidenum">
              <a:rPr lang="en-US" smtClean="0"/>
              <a:t>25</a:t>
            </a:fld>
            <a:endParaRPr lang="en-US"/>
          </a:p>
        </p:txBody>
      </p:sp>
      <p:sp>
        <p:nvSpPr>
          <p:cNvPr id="5" name="Rectangle 4">
            <a:extLst>
              <a:ext uri="{FF2B5EF4-FFF2-40B4-BE49-F238E27FC236}">
                <a16:creationId xmlns:a16="http://schemas.microsoft.com/office/drawing/2014/main" xmlns="" id="{8CB0837B-DE71-4155-921A-67A63361C78D}"/>
              </a:ext>
            </a:extLst>
          </p:cNvPr>
          <p:cNvSpPr/>
          <p:nvPr/>
        </p:nvSpPr>
        <p:spPr>
          <a:xfrm>
            <a:off x="359229" y="217715"/>
            <a:ext cx="8447314" cy="5201424"/>
          </a:xfrm>
          <a:prstGeom prst="rect">
            <a:avLst/>
          </a:prstGeom>
        </p:spPr>
        <p:txBody>
          <a:bodyPr wrap="square">
            <a:spAutoFit/>
          </a:bodyPr>
          <a:lstStyle/>
          <a:p>
            <a:r>
              <a:rPr lang="en-US" sz="4400" b="1" dirty="0">
                <a:latin typeface="Cambria" panose="02040503050406030204" pitchFamily="18" charset="0"/>
              </a:rPr>
              <a:t>MATTHEW 22:37</a:t>
            </a:r>
          </a:p>
          <a:p>
            <a:r>
              <a:rPr lang="en-US" sz="3600" i="1" dirty="0">
                <a:latin typeface="Cambria" panose="02040503050406030204" pitchFamily="18" charset="0"/>
              </a:rPr>
              <a:t>	Jesus said unto him, Thou shalt love the Lord thy God with all thy heart, and with all thy soul, and with all thy mind. 38 This is the first and great commandment. 39 And the second is like unto it, Thou shalt love thy </a:t>
            </a:r>
            <a:r>
              <a:rPr lang="en-US" sz="3600" i="1" dirty="0" err="1">
                <a:latin typeface="Cambria" panose="02040503050406030204" pitchFamily="18" charset="0"/>
              </a:rPr>
              <a:t>neighbour</a:t>
            </a:r>
            <a:r>
              <a:rPr lang="en-US" sz="3600" i="1" dirty="0">
                <a:latin typeface="Cambria" panose="02040503050406030204" pitchFamily="18" charset="0"/>
              </a:rPr>
              <a:t> as thyself. 40 On these two commandments hang all the law and the prophets.</a:t>
            </a:r>
          </a:p>
        </p:txBody>
      </p:sp>
    </p:spTree>
    <p:extLst>
      <p:ext uri="{BB962C8B-B14F-4D97-AF65-F5344CB8AC3E}">
        <p14:creationId xmlns:p14="http://schemas.microsoft.com/office/powerpoint/2010/main" val="2021757007"/>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2/11/18</a:t>
            </a:r>
          </a:p>
        </p:txBody>
      </p:sp>
      <p:sp>
        <p:nvSpPr>
          <p:cNvPr id="3" name="Footer Placeholder 2"/>
          <p:cNvSpPr>
            <a:spLocks noGrp="1"/>
          </p:cNvSpPr>
          <p:nvPr>
            <p:ph type="ftr" sz="quarter" idx="11"/>
          </p:nvPr>
        </p:nvSpPr>
        <p:spPr/>
        <p:txBody>
          <a:bodyPr/>
          <a:lstStyle/>
          <a:p>
            <a:r>
              <a:rPr lang="en-US"/>
              <a:t>Worship 5</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26</a:t>
            </a:fld>
            <a:endParaRPr lang="en-US"/>
          </a:p>
        </p:txBody>
      </p:sp>
      <p:sp>
        <p:nvSpPr>
          <p:cNvPr id="5" name="Rectangle 4"/>
          <p:cNvSpPr/>
          <p:nvPr/>
        </p:nvSpPr>
        <p:spPr>
          <a:xfrm>
            <a:off x="251460" y="136524"/>
            <a:ext cx="8816340" cy="4093428"/>
          </a:xfrm>
          <a:prstGeom prst="rect">
            <a:avLst/>
          </a:prstGeom>
        </p:spPr>
        <p:txBody>
          <a:bodyPr wrap="square">
            <a:spAutoFit/>
          </a:bodyPr>
          <a:lstStyle/>
          <a:p>
            <a:r>
              <a:rPr lang="en-US" sz="4800" b="1" dirty="0">
                <a:latin typeface="Cambria" pitchFamily="18" charset="0"/>
              </a:rPr>
              <a:t>LIFE </a:t>
            </a:r>
            <a:r>
              <a:rPr lang="en-US" sz="4400" b="1" dirty="0">
                <a:latin typeface="Cambria" pitchFamily="18" charset="0"/>
              </a:rPr>
              <a:t> </a:t>
            </a:r>
            <a:r>
              <a:rPr lang="en-US" sz="3600" dirty="0">
                <a:latin typeface="Cambria" pitchFamily="18" charset="0"/>
              </a:rPr>
              <a:t>	</a:t>
            </a:r>
          </a:p>
          <a:p>
            <a:r>
              <a:rPr lang="en-US" sz="3600" dirty="0">
                <a:latin typeface="Cambria" pitchFamily="18" charset="0"/>
              </a:rPr>
              <a:t>	There's nothing any prettier than old fashion </a:t>
            </a:r>
            <a:r>
              <a:rPr lang="en-US" sz="3600" dirty="0" err="1">
                <a:latin typeface="Cambria" pitchFamily="18" charset="0"/>
              </a:rPr>
              <a:t>pentecostal</a:t>
            </a:r>
            <a:r>
              <a:rPr lang="en-US" sz="3600" dirty="0">
                <a:latin typeface="Cambria" pitchFamily="18" charset="0"/>
              </a:rPr>
              <a:t> singing, with the glory of God in the meeting. </a:t>
            </a:r>
            <a:r>
              <a:rPr lang="en-US" sz="3600" dirty="0">
                <a:solidFill>
                  <a:srgbClr val="FFFF00"/>
                </a:solidFill>
                <a:latin typeface="Cambria" pitchFamily="18" charset="0"/>
              </a:rPr>
              <a:t>That's real joy to my heart, and I was so glad to refresh myself in the presence of that good singing tonight.</a:t>
            </a:r>
          </a:p>
          <a:p>
            <a:pPr algn="r"/>
            <a:r>
              <a:rPr lang="en-US" sz="3200" dirty="0">
                <a:latin typeface="Cambria" pitchFamily="18" charset="0"/>
              </a:rPr>
              <a:t>1958  </a:t>
            </a:r>
          </a:p>
        </p:txBody>
      </p:sp>
    </p:spTree>
    <p:extLst>
      <p:ext uri="{BB962C8B-B14F-4D97-AF65-F5344CB8AC3E}">
        <p14:creationId xmlns:p14="http://schemas.microsoft.com/office/powerpoint/2010/main" val="155627717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A2A3703-A074-4509-9688-536C90C11FFC}"/>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DEF459C5-6A29-4E6A-8D69-0201963C1C50}"/>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D691188B-0D9F-4186-8057-D8651DC78172}"/>
              </a:ext>
            </a:extLst>
          </p:cNvPr>
          <p:cNvSpPr>
            <a:spLocks noGrp="1"/>
          </p:cNvSpPr>
          <p:nvPr>
            <p:ph type="sldNum" sz="quarter" idx="12"/>
          </p:nvPr>
        </p:nvSpPr>
        <p:spPr/>
        <p:txBody>
          <a:bodyPr/>
          <a:lstStyle/>
          <a:p>
            <a:fld id="{95BAE9E0-8399-F344-A8C0-0463BC4FE528}" type="slidenum">
              <a:rPr lang="en-US" smtClean="0"/>
              <a:t>3</a:t>
            </a:fld>
            <a:endParaRPr lang="en-US"/>
          </a:p>
        </p:txBody>
      </p:sp>
      <p:sp>
        <p:nvSpPr>
          <p:cNvPr id="5" name="Rectangle 4">
            <a:extLst>
              <a:ext uri="{FF2B5EF4-FFF2-40B4-BE49-F238E27FC236}">
                <a16:creationId xmlns:a16="http://schemas.microsoft.com/office/drawing/2014/main" xmlns="" id="{910B6B3E-3973-4935-8650-8D4285AE8BB8}"/>
              </a:ext>
            </a:extLst>
          </p:cNvPr>
          <p:cNvSpPr/>
          <p:nvPr/>
        </p:nvSpPr>
        <p:spPr>
          <a:xfrm>
            <a:off x="205740" y="56514"/>
            <a:ext cx="8686800" cy="6124754"/>
          </a:xfrm>
          <a:prstGeom prst="rect">
            <a:avLst/>
          </a:prstGeom>
        </p:spPr>
        <p:txBody>
          <a:bodyPr wrap="square">
            <a:spAutoFit/>
          </a:bodyPr>
          <a:lstStyle/>
          <a:p>
            <a:r>
              <a:rPr lang="en-US" sz="4000" b="1" spc="-150" dirty="0">
                <a:latin typeface="Cambria" panose="02040503050406030204" pitchFamily="18" charset="0"/>
              </a:rPr>
              <a:t>GOD.HIDING.HIMSELF.IN.SIMPLICITY</a:t>
            </a:r>
          </a:p>
          <a:p>
            <a:r>
              <a:rPr lang="en-US" sz="3200" dirty="0">
                <a:latin typeface="Cambria" panose="02040503050406030204" pitchFamily="18" charset="0"/>
              </a:rPr>
              <a:t>	14 I think it's our duty to make the inside right by the grace of God to be so grateful to God that... This will just not only be a beautiful building… but may everyone who comes in see the beautiful characteristic of Jesus Christ in every person that comes in.</a:t>
            </a:r>
          </a:p>
          <a:p>
            <a:r>
              <a:rPr lang="en-US" sz="3200" dirty="0">
                <a:latin typeface="Cambria" panose="02040503050406030204" pitchFamily="18" charset="0"/>
              </a:rPr>
              <a:t>	May it be a consecrated place to our Lord, a consecrated people, for no matter how beautiful the structure is, </a:t>
            </a:r>
            <a:r>
              <a:rPr lang="en-US" sz="3200" dirty="0">
                <a:solidFill>
                  <a:srgbClr val="FFFF00"/>
                </a:solidFill>
                <a:latin typeface="Cambria" panose="02040503050406030204" pitchFamily="18" charset="0"/>
              </a:rPr>
              <a:t>the beauty of the church is the character of the people. </a:t>
            </a:r>
            <a:r>
              <a:rPr lang="en-US" sz="3200" dirty="0">
                <a:latin typeface="Cambria" panose="02040503050406030204" pitchFamily="18" charset="0"/>
              </a:rPr>
              <a:t>I trust it'll always be a house of God of beauty. 			63-0317</a:t>
            </a:r>
          </a:p>
        </p:txBody>
      </p:sp>
    </p:spTree>
    <p:extLst>
      <p:ext uri="{BB962C8B-B14F-4D97-AF65-F5344CB8AC3E}">
        <p14:creationId xmlns:p14="http://schemas.microsoft.com/office/powerpoint/2010/main" val="376863233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8E4D3F-2DEA-4E45-8AD0-9D0F6C35C7AF}"/>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3B5B6339-15B7-2B4C-8C10-DDB9C3B00AC7}"/>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0648D4DB-95BA-3C42-8339-9D3195476553}"/>
              </a:ext>
            </a:extLst>
          </p:cNvPr>
          <p:cNvSpPr>
            <a:spLocks noGrp="1"/>
          </p:cNvSpPr>
          <p:nvPr>
            <p:ph type="sldNum" sz="quarter" idx="12"/>
          </p:nvPr>
        </p:nvSpPr>
        <p:spPr/>
        <p:txBody>
          <a:bodyPr/>
          <a:lstStyle/>
          <a:p>
            <a:fld id="{95BAE9E0-8399-F344-A8C0-0463BC4FE528}" type="slidenum">
              <a:rPr lang="en-US" smtClean="0"/>
              <a:t>4</a:t>
            </a:fld>
            <a:endParaRPr lang="en-US"/>
          </a:p>
        </p:txBody>
      </p:sp>
      <p:pic>
        <p:nvPicPr>
          <p:cNvPr id="5" name="Picture 4">
            <a:extLst>
              <a:ext uri="{FF2B5EF4-FFF2-40B4-BE49-F238E27FC236}">
                <a16:creationId xmlns:a16="http://schemas.microsoft.com/office/drawing/2014/main" xmlns="" id="{425B175E-628E-0B43-9324-37DA99EC10B4}"/>
              </a:ext>
            </a:extLst>
          </p:cNvPr>
          <p:cNvPicPr>
            <a:picLocks noChangeAspect="1"/>
          </p:cNvPicPr>
          <p:nvPr/>
        </p:nvPicPr>
        <p:blipFill>
          <a:blip r:embed="rId2"/>
          <a:stretch>
            <a:fillRect/>
          </a:stretch>
        </p:blipFill>
        <p:spPr>
          <a:xfrm>
            <a:off x="0" y="503767"/>
            <a:ext cx="9144000" cy="4800600"/>
          </a:xfrm>
          <a:prstGeom prst="rect">
            <a:avLst/>
          </a:prstGeom>
        </p:spPr>
      </p:pic>
    </p:spTree>
    <p:extLst>
      <p:ext uri="{BB962C8B-B14F-4D97-AF65-F5344CB8AC3E}">
        <p14:creationId xmlns:p14="http://schemas.microsoft.com/office/powerpoint/2010/main" val="250614346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9114D1-5E17-614F-90FE-199078138A23}"/>
              </a:ext>
            </a:extLst>
          </p:cNvPr>
          <p:cNvSpPr>
            <a:spLocks noGrp="1"/>
          </p:cNvSpPr>
          <p:nvPr>
            <p:ph type="dt" sz="half" idx="10"/>
          </p:nvPr>
        </p:nvSpPr>
        <p:spPr/>
        <p:txBody>
          <a:bodyPr/>
          <a:lstStyle/>
          <a:p>
            <a:r>
              <a:rPr lang="en-US"/>
              <a:t>2/11/18</a:t>
            </a:r>
          </a:p>
        </p:txBody>
      </p:sp>
      <p:sp>
        <p:nvSpPr>
          <p:cNvPr id="3" name="Footer Placeholder 2">
            <a:extLst>
              <a:ext uri="{FF2B5EF4-FFF2-40B4-BE49-F238E27FC236}">
                <a16:creationId xmlns:a16="http://schemas.microsoft.com/office/drawing/2014/main" xmlns="" id="{BF4995B6-8DD9-D649-A5EE-B0BA3C5971EA}"/>
              </a:ext>
            </a:extLst>
          </p:cNvPr>
          <p:cNvSpPr>
            <a:spLocks noGrp="1"/>
          </p:cNvSpPr>
          <p:nvPr>
            <p:ph type="ftr" sz="quarter" idx="11"/>
          </p:nvPr>
        </p:nvSpPr>
        <p:spPr/>
        <p:txBody>
          <a:bodyPr/>
          <a:lstStyle/>
          <a:p>
            <a:r>
              <a:rPr lang="en-US"/>
              <a:t>Worship 5</a:t>
            </a:r>
          </a:p>
        </p:txBody>
      </p:sp>
      <p:sp>
        <p:nvSpPr>
          <p:cNvPr id="4" name="Slide Number Placeholder 3">
            <a:extLst>
              <a:ext uri="{FF2B5EF4-FFF2-40B4-BE49-F238E27FC236}">
                <a16:creationId xmlns:a16="http://schemas.microsoft.com/office/drawing/2014/main" xmlns="" id="{D1418405-C90F-654A-BE03-2515C305FF24}"/>
              </a:ext>
            </a:extLst>
          </p:cNvPr>
          <p:cNvSpPr>
            <a:spLocks noGrp="1"/>
          </p:cNvSpPr>
          <p:nvPr>
            <p:ph type="sldNum" sz="quarter" idx="12"/>
          </p:nvPr>
        </p:nvSpPr>
        <p:spPr/>
        <p:txBody>
          <a:bodyPr/>
          <a:lstStyle/>
          <a:p>
            <a:fld id="{95BAE9E0-8399-F344-A8C0-0463BC4FE528}" type="slidenum">
              <a:rPr lang="en-US" smtClean="0"/>
              <a:t>5</a:t>
            </a:fld>
            <a:endParaRPr lang="en-US"/>
          </a:p>
        </p:txBody>
      </p:sp>
      <p:pic>
        <p:nvPicPr>
          <p:cNvPr id="5" name="Picture 4">
            <a:extLst>
              <a:ext uri="{FF2B5EF4-FFF2-40B4-BE49-F238E27FC236}">
                <a16:creationId xmlns:a16="http://schemas.microsoft.com/office/drawing/2014/main" xmlns="" id="{E8FFE260-C15C-5B4F-BC6E-390EB6E38363}"/>
              </a:ext>
            </a:extLst>
          </p:cNvPr>
          <p:cNvPicPr>
            <a:picLocks noChangeAspect="1"/>
          </p:cNvPicPr>
          <p:nvPr/>
        </p:nvPicPr>
        <p:blipFill>
          <a:blip r:embed="rId2"/>
          <a:stretch>
            <a:fillRect/>
          </a:stretch>
        </p:blipFill>
        <p:spPr>
          <a:xfrm>
            <a:off x="4274414" y="0"/>
            <a:ext cx="4869586" cy="6858000"/>
          </a:xfrm>
          <a:prstGeom prst="rect">
            <a:avLst/>
          </a:prstGeom>
        </p:spPr>
      </p:pic>
      <p:sp>
        <p:nvSpPr>
          <p:cNvPr id="6" name="Rectangle 5">
            <a:extLst>
              <a:ext uri="{FF2B5EF4-FFF2-40B4-BE49-F238E27FC236}">
                <a16:creationId xmlns:a16="http://schemas.microsoft.com/office/drawing/2014/main" xmlns="" id="{FEF6D6C8-DD80-FD42-8326-637456111F5C}"/>
              </a:ext>
            </a:extLst>
          </p:cNvPr>
          <p:cNvSpPr/>
          <p:nvPr/>
        </p:nvSpPr>
        <p:spPr>
          <a:xfrm>
            <a:off x="205409" y="1347186"/>
            <a:ext cx="3950955" cy="4031873"/>
          </a:xfrm>
          <a:prstGeom prst="rect">
            <a:avLst/>
          </a:prstGeom>
        </p:spPr>
        <p:txBody>
          <a:bodyPr wrap="square">
            <a:spAutoFit/>
          </a:bodyPr>
          <a:lstStyle/>
          <a:p>
            <a:pPr algn="r"/>
            <a:r>
              <a:rPr lang="en-US" sz="4000" dirty="0" smtClean="0">
                <a:latin typeface="Cambria" charset="0"/>
                <a:ea typeface="Cambria" charset="0"/>
                <a:cs typeface="Cambria" charset="0"/>
              </a:rPr>
              <a:t>Andrew Fletcher</a:t>
            </a:r>
            <a:endParaRPr lang="en-US" sz="4000" dirty="0" smtClean="0">
              <a:latin typeface="Cambria" charset="0"/>
              <a:ea typeface="Cambria" charset="0"/>
              <a:cs typeface="Cambria" charset="0"/>
              <a:hlinkClick r:id="rId3"/>
            </a:endParaRPr>
          </a:p>
          <a:p>
            <a:pPr algn="r"/>
            <a:r>
              <a:rPr lang="en-US" sz="2400" dirty="0" smtClean="0">
                <a:latin typeface="Cambria" charset="0"/>
                <a:ea typeface="Cambria" charset="0"/>
                <a:cs typeface="Cambria" charset="0"/>
              </a:rPr>
              <a:t> </a:t>
            </a:r>
            <a:r>
              <a:rPr lang="en-US" sz="2400" dirty="0">
                <a:latin typeface="Cambria" charset="0"/>
                <a:ea typeface="Cambria" charset="0"/>
                <a:cs typeface="Cambria" charset="0"/>
              </a:rPr>
              <a:t>Born: 1655, East </a:t>
            </a:r>
            <a:r>
              <a:rPr lang="en-US" sz="2400" dirty="0" err="1" smtClean="0">
                <a:latin typeface="Cambria" charset="0"/>
                <a:ea typeface="Cambria" charset="0"/>
                <a:cs typeface="Cambria" charset="0"/>
              </a:rPr>
              <a:t>Saltoun</a:t>
            </a:r>
            <a:endParaRPr lang="en-US" sz="2400" dirty="0">
              <a:latin typeface="Cambria" charset="0"/>
              <a:ea typeface="Cambria" charset="0"/>
              <a:cs typeface="Cambria" charset="0"/>
            </a:endParaRPr>
          </a:p>
          <a:p>
            <a:pPr algn="r"/>
            <a:endParaRPr lang="en-US" sz="2400" dirty="0">
              <a:latin typeface="Cambria" charset="0"/>
              <a:ea typeface="Cambria" charset="0"/>
              <a:cs typeface="Cambria" charset="0"/>
            </a:endParaRPr>
          </a:p>
          <a:p>
            <a:pPr algn="r"/>
            <a:r>
              <a:rPr lang="en-US" sz="2400" dirty="0">
                <a:latin typeface="Cambria" charset="0"/>
                <a:ea typeface="Cambria" charset="0"/>
                <a:cs typeface="Cambria" charset="0"/>
              </a:rPr>
              <a:t>Died: September 1716, London, </a:t>
            </a:r>
            <a:r>
              <a:rPr lang="en-US" sz="2400" dirty="0" smtClean="0">
                <a:latin typeface="Cambria" charset="0"/>
                <a:ea typeface="Cambria" charset="0"/>
                <a:cs typeface="Cambria" charset="0"/>
              </a:rPr>
              <a:t>UK</a:t>
            </a:r>
            <a:endParaRPr lang="en-US" sz="2400" dirty="0">
              <a:latin typeface="Cambria" charset="0"/>
              <a:ea typeface="Cambria" charset="0"/>
              <a:cs typeface="Cambria" charset="0"/>
            </a:endParaRPr>
          </a:p>
          <a:p>
            <a:pPr algn="r"/>
            <a:endParaRPr lang="en-US" sz="2400" dirty="0" smtClean="0">
              <a:latin typeface="Cambria" charset="0"/>
              <a:ea typeface="Cambria" charset="0"/>
              <a:cs typeface="Cambria" charset="0"/>
            </a:endParaRPr>
          </a:p>
          <a:p>
            <a:pPr algn="r"/>
            <a:r>
              <a:rPr lang="en-US" sz="2400" dirty="0" smtClean="0">
                <a:latin typeface="Cambria" charset="0"/>
                <a:ea typeface="Cambria" charset="0"/>
                <a:cs typeface="Cambria" charset="0"/>
              </a:rPr>
              <a:t>Battles &amp; Wars:</a:t>
            </a:r>
          </a:p>
          <a:p>
            <a:pPr algn="r"/>
            <a:r>
              <a:rPr lang="en-US" sz="2400" dirty="0">
                <a:latin typeface="Cambria" charset="0"/>
                <a:ea typeface="Cambria" charset="0"/>
                <a:cs typeface="Cambria" charset="0"/>
              </a:rPr>
              <a:t> Monmouth Rebellion, </a:t>
            </a:r>
            <a:endParaRPr lang="en-US" sz="2400" dirty="0" smtClean="0">
              <a:latin typeface="Cambria" charset="0"/>
              <a:ea typeface="Cambria" charset="0"/>
              <a:cs typeface="Cambria" charset="0"/>
            </a:endParaRPr>
          </a:p>
          <a:p>
            <a:pPr algn="r"/>
            <a:r>
              <a:rPr lang="en-US" sz="2400" dirty="0" smtClean="0">
                <a:latin typeface="Cambria" charset="0"/>
                <a:ea typeface="Cambria" charset="0"/>
                <a:cs typeface="Cambria" charset="0"/>
              </a:rPr>
              <a:t>Great </a:t>
            </a:r>
            <a:r>
              <a:rPr lang="en-US" sz="2400" dirty="0">
                <a:latin typeface="Cambria" charset="0"/>
                <a:ea typeface="Cambria" charset="0"/>
                <a:cs typeface="Cambria" charset="0"/>
              </a:rPr>
              <a:t>Turkish War, Glorious Revolution</a:t>
            </a:r>
          </a:p>
        </p:txBody>
      </p:sp>
    </p:spTree>
    <p:extLst>
      <p:ext uri="{BB962C8B-B14F-4D97-AF65-F5344CB8AC3E}">
        <p14:creationId xmlns:p14="http://schemas.microsoft.com/office/powerpoint/2010/main" val="303807054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926" y="141403"/>
            <a:ext cx="8587818" cy="5447645"/>
          </a:xfrm>
          <a:prstGeom prst="rect">
            <a:avLst/>
          </a:prstGeom>
        </p:spPr>
        <p:txBody>
          <a:bodyPr wrap="square">
            <a:spAutoFit/>
          </a:bodyPr>
          <a:lstStyle/>
          <a:p>
            <a:r>
              <a:rPr lang="en-US" sz="8800" b="0" spc="-150" dirty="0">
                <a:solidFill>
                  <a:srgbClr val="00B0F0"/>
                </a:solidFill>
                <a:latin typeface="Footlight MT Light" pitchFamily="18" charset="0"/>
              </a:rPr>
              <a:t>Worship &amp; Music</a:t>
            </a:r>
          </a:p>
          <a:p>
            <a:r>
              <a:rPr lang="en-US" sz="4400" b="1" dirty="0">
                <a:latin typeface="Cambria" pitchFamily="18" charset="0"/>
              </a:rPr>
              <a:t>PSALMS 22:3-5</a:t>
            </a:r>
          </a:p>
          <a:p>
            <a:r>
              <a:rPr lang="en-US" sz="3600" dirty="0">
                <a:latin typeface="Cambria" pitchFamily="18" charset="0"/>
              </a:rPr>
              <a:t>  </a:t>
            </a:r>
            <a:r>
              <a:rPr lang="en-US" sz="3600" i="1" dirty="0">
                <a:latin typeface="Cambria" pitchFamily="18" charset="0"/>
              </a:rPr>
              <a:t>    But thou art holy, O thou that </a:t>
            </a:r>
            <a:r>
              <a:rPr lang="en-US" sz="3600" i="1" dirty="0" err="1">
                <a:latin typeface="Cambria" pitchFamily="18" charset="0"/>
              </a:rPr>
              <a:t>inhabitest</a:t>
            </a:r>
            <a:r>
              <a:rPr lang="en-US" sz="3600" i="1" dirty="0">
                <a:latin typeface="Cambria" pitchFamily="18" charset="0"/>
              </a:rPr>
              <a:t> the praises of Israel. 4 Our fathers trusted in thee: they trusted, and thou didst deliver them. 5 They cried unto thee, and were delivered: they trusted in thee, and were not confounded.</a:t>
            </a:r>
          </a:p>
        </p:txBody>
      </p:sp>
      <p:sp>
        <p:nvSpPr>
          <p:cNvPr id="2" name="Date Placeholder 1"/>
          <p:cNvSpPr>
            <a:spLocks noGrp="1"/>
          </p:cNvSpPr>
          <p:nvPr>
            <p:ph type="dt" sz="half" idx="10"/>
          </p:nvPr>
        </p:nvSpPr>
        <p:spPr/>
        <p:txBody>
          <a:bodyPr/>
          <a:lstStyle/>
          <a:p>
            <a:r>
              <a:rPr lang="en-US"/>
              <a:t>2/11/18</a:t>
            </a:r>
          </a:p>
        </p:txBody>
      </p:sp>
      <p:sp>
        <p:nvSpPr>
          <p:cNvPr id="3" name="Footer Placeholder 2"/>
          <p:cNvSpPr>
            <a:spLocks noGrp="1"/>
          </p:cNvSpPr>
          <p:nvPr>
            <p:ph type="ftr" sz="quarter" idx="11"/>
          </p:nvPr>
        </p:nvSpPr>
        <p:spPr/>
        <p:txBody>
          <a:bodyPr/>
          <a:lstStyle/>
          <a:p>
            <a:r>
              <a:rPr lang="en-US"/>
              <a:t>Worship 5</a:t>
            </a:r>
          </a:p>
        </p:txBody>
      </p:sp>
      <p:sp>
        <p:nvSpPr>
          <p:cNvPr id="5" name="Slide Number Placeholder 4"/>
          <p:cNvSpPr>
            <a:spLocks noGrp="1"/>
          </p:cNvSpPr>
          <p:nvPr>
            <p:ph type="sldNum" sz="quarter" idx="12"/>
          </p:nvPr>
        </p:nvSpPr>
        <p:spPr/>
        <p:txBody>
          <a:bodyPr/>
          <a:lstStyle/>
          <a:p>
            <a:fld id="{D24909CE-203F-49FE-AC20-8F288F8A9EF3}" type="slidenum">
              <a:rPr lang="en-US" smtClean="0"/>
              <a:pPr/>
              <a:t>6</a:t>
            </a:fld>
            <a:endParaRPr lang="en-US"/>
          </a:p>
        </p:txBody>
      </p:sp>
    </p:spTree>
    <p:extLst>
      <p:ext uri="{BB962C8B-B14F-4D97-AF65-F5344CB8AC3E}">
        <p14:creationId xmlns:p14="http://schemas.microsoft.com/office/powerpoint/2010/main" val="60147524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7</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420" y="0"/>
            <a:ext cx="5673630" cy="6858000"/>
          </a:xfrm>
          <a:prstGeom prst="rect">
            <a:avLst/>
          </a:prstGeom>
        </p:spPr>
      </p:pic>
      <p:sp>
        <p:nvSpPr>
          <p:cNvPr id="6" name="Rectangle 5"/>
          <p:cNvSpPr/>
          <p:nvPr/>
        </p:nvSpPr>
        <p:spPr>
          <a:xfrm>
            <a:off x="4722918" y="3247359"/>
            <a:ext cx="4244495" cy="2800767"/>
          </a:xfrm>
          <a:prstGeom prst="rect">
            <a:avLst/>
          </a:prstGeom>
          <a:solidFill>
            <a:schemeClr val="bg1"/>
          </a:solidFill>
        </p:spPr>
        <p:txBody>
          <a:bodyPr wrap="none">
            <a:spAutoFit/>
          </a:bodyPr>
          <a:lstStyle/>
          <a:p>
            <a:pPr algn="r"/>
            <a:r>
              <a:rPr lang="en-US" sz="3200" dirty="0">
                <a:latin typeface="Cambria" charset="0"/>
                <a:ea typeface="Cambria" charset="0"/>
                <a:cs typeface="Cambria" charset="0"/>
              </a:rPr>
              <a:t>George </a:t>
            </a:r>
            <a:r>
              <a:rPr lang="en-US" sz="3200" dirty="0" err="1">
                <a:latin typeface="Cambria" charset="0"/>
                <a:ea typeface="Cambria" charset="0"/>
                <a:cs typeface="Cambria" charset="0"/>
              </a:rPr>
              <a:t>Frideric</a:t>
            </a:r>
            <a:r>
              <a:rPr lang="en-US" sz="3200" dirty="0">
                <a:latin typeface="Cambria" charset="0"/>
                <a:ea typeface="Cambria" charset="0"/>
                <a:cs typeface="Cambria" charset="0"/>
              </a:rPr>
              <a:t> </a:t>
            </a:r>
            <a:r>
              <a:rPr lang="en-US" sz="3200" dirty="0" smtClean="0">
                <a:latin typeface="Cambria" charset="0"/>
                <a:ea typeface="Cambria" charset="0"/>
                <a:cs typeface="Cambria" charset="0"/>
              </a:rPr>
              <a:t>Handel</a:t>
            </a:r>
          </a:p>
          <a:p>
            <a:pPr algn="r"/>
            <a:endParaRPr lang="en-US" sz="3200" dirty="0" smtClean="0">
              <a:latin typeface="Cambria" charset="0"/>
              <a:ea typeface="Cambria" charset="0"/>
              <a:cs typeface="Cambria" charset="0"/>
            </a:endParaRPr>
          </a:p>
          <a:p>
            <a:pPr algn="r"/>
            <a:r>
              <a:rPr lang="en-US" sz="3200" dirty="0" smtClean="0">
                <a:solidFill>
                  <a:srgbClr val="FFFF00"/>
                </a:solidFill>
                <a:latin typeface="Cambria" charset="0"/>
                <a:ea typeface="Cambria" charset="0"/>
                <a:cs typeface="Cambria" charset="0"/>
              </a:rPr>
              <a:t>The Messiah</a:t>
            </a:r>
          </a:p>
          <a:p>
            <a:pPr algn="r" fontAlgn="t"/>
            <a:r>
              <a:rPr lang="en-US" sz="2400" dirty="0" smtClean="0">
                <a:latin typeface="Cambria" charset="0"/>
                <a:ea typeface="Cambria" charset="0"/>
                <a:cs typeface="Cambria" charset="0"/>
              </a:rPr>
              <a:t>From the King </a:t>
            </a:r>
            <a:r>
              <a:rPr lang="en-US" sz="2400" dirty="0">
                <a:latin typeface="Cambria" charset="0"/>
                <a:ea typeface="Cambria" charset="0"/>
                <a:cs typeface="Cambria" charset="0"/>
              </a:rPr>
              <a:t>James Bible </a:t>
            </a:r>
          </a:p>
          <a:p>
            <a:pPr algn="r" fontAlgn="t"/>
            <a:r>
              <a:rPr lang="en-US" sz="2400" dirty="0" smtClean="0">
                <a:latin typeface="Cambria" charset="0"/>
                <a:ea typeface="Cambria" charset="0"/>
                <a:cs typeface="Cambria" charset="0"/>
              </a:rPr>
              <a:t>&amp; </a:t>
            </a:r>
            <a:r>
              <a:rPr lang="en-US" sz="2400" dirty="0">
                <a:latin typeface="Cambria" charset="0"/>
                <a:ea typeface="Cambria" charset="0"/>
                <a:cs typeface="Cambria" charset="0"/>
              </a:rPr>
              <a:t> Book of Common Prayer</a:t>
            </a:r>
          </a:p>
          <a:p>
            <a:pPr algn="r"/>
            <a:r>
              <a:rPr lang="en-US" sz="3200" dirty="0" smtClean="0">
                <a:latin typeface="Cambria" charset="0"/>
                <a:ea typeface="Cambria" charset="0"/>
                <a:cs typeface="Cambria" charset="0"/>
              </a:rPr>
              <a:t>1741</a:t>
            </a:r>
            <a:endParaRPr lang="en-US" sz="3200" dirty="0">
              <a:latin typeface="Cambria" charset="0"/>
              <a:ea typeface="Cambria" charset="0"/>
              <a:cs typeface="Cambria" charset="0"/>
            </a:endParaRPr>
          </a:p>
        </p:txBody>
      </p:sp>
    </p:spTree>
    <p:extLst>
      <p:ext uri="{BB962C8B-B14F-4D97-AF65-F5344CB8AC3E}">
        <p14:creationId xmlns:p14="http://schemas.microsoft.com/office/powerpoint/2010/main" val="190929378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8</a:t>
            </a:fld>
            <a:endParaRPr lang="en-US"/>
          </a:p>
        </p:txBody>
      </p:sp>
      <p:sp>
        <p:nvSpPr>
          <p:cNvPr id="5" name="Rectangle 4"/>
          <p:cNvSpPr/>
          <p:nvPr/>
        </p:nvSpPr>
        <p:spPr>
          <a:xfrm>
            <a:off x="174661" y="143838"/>
            <a:ext cx="8815227" cy="6494085"/>
          </a:xfrm>
          <a:prstGeom prst="rect">
            <a:avLst/>
          </a:prstGeom>
        </p:spPr>
        <p:txBody>
          <a:bodyPr wrap="square">
            <a:spAutoFit/>
          </a:bodyPr>
          <a:lstStyle/>
          <a:p>
            <a:r>
              <a:rPr lang="en-US" sz="3200" dirty="0" smtClean="0">
                <a:latin typeface="Cambria" charset="0"/>
                <a:ea typeface="Cambria" charset="0"/>
                <a:cs typeface="Cambria" charset="0"/>
              </a:rPr>
              <a:t>	</a:t>
            </a:r>
            <a:r>
              <a:rPr lang="en-US" sz="3200" dirty="0" smtClean="0">
                <a:solidFill>
                  <a:srgbClr val="FFFF00"/>
                </a:solidFill>
                <a:latin typeface="Cambria" charset="0"/>
                <a:ea typeface="Cambria" charset="0"/>
                <a:cs typeface="Cambria" charset="0"/>
              </a:rPr>
              <a:t>John </a:t>
            </a:r>
            <a:r>
              <a:rPr lang="en-US" sz="3200" dirty="0">
                <a:solidFill>
                  <a:srgbClr val="FFFF00"/>
                </a:solidFill>
                <a:latin typeface="Cambria" charset="0"/>
                <a:ea typeface="Cambria" charset="0"/>
                <a:cs typeface="Cambria" charset="0"/>
              </a:rPr>
              <a:t>Newton</a:t>
            </a:r>
            <a:r>
              <a:rPr lang="en-US" sz="3200" dirty="0">
                <a:latin typeface="Cambria" charset="0"/>
                <a:ea typeface="Cambria" charset="0"/>
                <a:cs typeface="Cambria" charset="0"/>
              </a:rPr>
              <a:t>, the author of "Amazing Grace," refused to let Handel's </a:t>
            </a:r>
            <a:r>
              <a:rPr lang="en-US" sz="3200" i="1" dirty="0">
                <a:latin typeface="Cambria" charset="0"/>
                <a:ea typeface="Cambria" charset="0"/>
                <a:cs typeface="Cambria" charset="0"/>
              </a:rPr>
              <a:t>Messiah</a:t>
            </a:r>
            <a:r>
              <a:rPr lang="en-US" sz="3200" dirty="0">
                <a:latin typeface="Cambria" charset="0"/>
                <a:ea typeface="Cambria" charset="0"/>
                <a:cs typeface="Cambria" charset="0"/>
              </a:rPr>
              <a:t> be performed in his church</a:t>
            </a:r>
            <a:r>
              <a:rPr lang="en-US" sz="3200" dirty="0" smtClean="0">
                <a:latin typeface="Cambria" charset="0"/>
                <a:ea typeface="Cambria" charset="0"/>
                <a:cs typeface="Cambria" charset="0"/>
              </a:rPr>
              <a:t>. </a:t>
            </a:r>
            <a:r>
              <a:rPr lang="en-US" sz="3200" dirty="0">
                <a:latin typeface="Cambria" charset="0"/>
                <a:ea typeface="Cambria" charset="0"/>
                <a:cs typeface="Cambria" charset="0"/>
              </a:rPr>
              <a:t>He thought the musical style was too worldly</a:t>
            </a:r>
            <a:r>
              <a:rPr lang="en-US" sz="3200" dirty="0" smtClean="0">
                <a:latin typeface="Cambria" charset="0"/>
                <a:ea typeface="Cambria" charset="0"/>
                <a:cs typeface="Cambria" charset="0"/>
              </a:rPr>
              <a:t>.</a:t>
            </a:r>
          </a:p>
          <a:p>
            <a:r>
              <a:rPr lang="en-US" sz="3200" dirty="0">
                <a:latin typeface="Cambria" charset="0"/>
                <a:ea typeface="Cambria" charset="0"/>
                <a:cs typeface="Cambria" charset="0"/>
              </a:rPr>
              <a:t>	</a:t>
            </a:r>
            <a:r>
              <a:rPr lang="en-US" sz="3200" dirty="0" smtClean="0">
                <a:latin typeface="Cambria" charset="0"/>
                <a:ea typeface="Cambria" charset="0"/>
                <a:cs typeface="Cambria" charset="0"/>
              </a:rPr>
              <a:t>In </a:t>
            </a:r>
            <a:r>
              <a:rPr lang="en-US" sz="3200" dirty="0">
                <a:latin typeface="Cambria" charset="0"/>
                <a:ea typeface="Cambria" charset="0"/>
                <a:cs typeface="Cambria" charset="0"/>
              </a:rPr>
              <a:t>1784–85 he gave a series of 50 sermons at his own </a:t>
            </a:r>
            <a:r>
              <a:rPr lang="en-US" sz="3200" dirty="0" smtClean="0">
                <a:latin typeface="Cambria" charset="0"/>
                <a:ea typeface="Cambria" charset="0"/>
                <a:cs typeface="Cambria" charset="0"/>
              </a:rPr>
              <a:t>church </a:t>
            </a:r>
            <a:r>
              <a:rPr lang="en-US" sz="3200" dirty="0">
                <a:latin typeface="Cambria" charset="0"/>
                <a:ea typeface="Cambria" charset="0"/>
                <a:cs typeface="Cambria" charset="0"/>
              </a:rPr>
              <a:t>in response to the oratorio being played at Westminster Abbey as part of a commemoration festival of Handel's 100th birthday. His stated goal was to preach on the Scriptural passages found in the lyrics of the </a:t>
            </a:r>
            <a:r>
              <a:rPr lang="en-US" sz="3200" i="1" dirty="0">
                <a:latin typeface="Cambria" charset="0"/>
                <a:ea typeface="Cambria" charset="0"/>
                <a:cs typeface="Cambria" charset="0"/>
              </a:rPr>
              <a:t>Messiah</a:t>
            </a:r>
            <a:r>
              <a:rPr lang="en-US" sz="3200" dirty="0">
                <a:latin typeface="Cambria" charset="0"/>
                <a:ea typeface="Cambria" charset="0"/>
                <a:cs typeface="Cambria" charset="0"/>
              </a:rPr>
              <a:t>, though he also found ample </a:t>
            </a:r>
            <a:r>
              <a:rPr lang="en-US" sz="3200" dirty="0" err="1" smtClean="0">
                <a:latin typeface="Cambria" charset="0"/>
                <a:ea typeface="Cambria" charset="0"/>
                <a:cs typeface="Cambria" charset="0"/>
              </a:rPr>
              <a:t>oppor-tunity</a:t>
            </a:r>
            <a:r>
              <a:rPr lang="en-US" sz="3200" dirty="0" smtClean="0">
                <a:latin typeface="Cambria" charset="0"/>
                <a:ea typeface="Cambria" charset="0"/>
                <a:cs typeface="Cambria" charset="0"/>
              </a:rPr>
              <a:t> </a:t>
            </a:r>
            <a:r>
              <a:rPr lang="en-US" sz="3200" dirty="0">
                <a:latin typeface="Cambria" charset="0"/>
                <a:ea typeface="Cambria" charset="0"/>
                <a:cs typeface="Cambria" charset="0"/>
              </a:rPr>
              <a:t>to further his critique of the oratorio and its performance.</a:t>
            </a:r>
            <a:endParaRPr lang="en-US" sz="3200" dirty="0">
              <a:latin typeface="Cambria" charset="0"/>
              <a:ea typeface="Cambria" charset="0"/>
              <a:cs typeface="Cambria" charset="0"/>
            </a:endParaRPr>
          </a:p>
        </p:txBody>
      </p:sp>
    </p:spTree>
    <p:extLst>
      <p:ext uri="{BB962C8B-B14F-4D97-AF65-F5344CB8AC3E}">
        <p14:creationId xmlns:p14="http://schemas.microsoft.com/office/powerpoint/2010/main" val="73592135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2/11/18</a:t>
            </a:r>
            <a:endParaRPr lang="en-US"/>
          </a:p>
        </p:txBody>
      </p:sp>
      <p:sp>
        <p:nvSpPr>
          <p:cNvPr id="3" name="Footer Placeholder 2"/>
          <p:cNvSpPr>
            <a:spLocks noGrp="1"/>
          </p:cNvSpPr>
          <p:nvPr>
            <p:ph type="ftr" sz="quarter" idx="11"/>
          </p:nvPr>
        </p:nvSpPr>
        <p:spPr/>
        <p:txBody>
          <a:bodyPr/>
          <a:lstStyle/>
          <a:p>
            <a:r>
              <a:rPr lang="en-US" smtClean="0"/>
              <a:t>Worship 5</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9</a:t>
            </a:fld>
            <a:endParaRPr lang="en-US"/>
          </a:p>
        </p:txBody>
      </p:sp>
      <p:sp>
        <p:nvSpPr>
          <p:cNvPr id="5" name="Rectangle 4"/>
          <p:cNvSpPr/>
          <p:nvPr/>
        </p:nvSpPr>
        <p:spPr>
          <a:xfrm>
            <a:off x="184935" y="133565"/>
            <a:ext cx="8887146" cy="6186309"/>
          </a:xfrm>
          <a:prstGeom prst="rect">
            <a:avLst/>
          </a:prstGeom>
        </p:spPr>
        <p:txBody>
          <a:bodyPr wrap="square">
            <a:spAutoFit/>
          </a:bodyPr>
          <a:lstStyle/>
          <a:p>
            <a:pPr fontAlgn="base">
              <a:buFont typeface="+mj-lt"/>
              <a:buAutoNum type="arabicPeriod"/>
            </a:pPr>
            <a:r>
              <a:rPr lang="en-US" sz="3600" dirty="0">
                <a:latin typeface="Cambria" charset="0"/>
                <a:ea typeface="Cambria" charset="0"/>
                <a:cs typeface="Cambria" charset="0"/>
              </a:rPr>
              <a:t>The music of </a:t>
            </a:r>
            <a:r>
              <a:rPr lang="en-US" sz="3600" i="1" dirty="0">
                <a:latin typeface="Cambria" charset="0"/>
                <a:ea typeface="Cambria" charset="0"/>
                <a:cs typeface="Cambria" charset="0"/>
              </a:rPr>
              <a:t>Messiah</a:t>
            </a:r>
            <a:r>
              <a:rPr lang="en-US" sz="3600" dirty="0">
                <a:latin typeface="Cambria" charset="0"/>
                <a:ea typeface="Cambria" charset="0"/>
                <a:cs typeface="Cambria" charset="0"/>
              </a:rPr>
              <a:t>, though majestic and greatly admired, deflects attention from the scriptural text upon which it is based</a:t>
            </a:r>
            <a:r>
              <a:rPr lang="en-US" sz="3600" dirty="0" smtClean="0">
                <a:latin typeface="Cambria" charset="0"/>
                <a:ea typeface="Cambria" charset="0"/>
                <a:cs typeface="Cambria" charset="0"/>
              </a:rPr>
              <a:t>;</a:t>
            </a:r>
          </a:p>
          <a:p>
            <a:pPr fontAlgn="base">
              <a:buFont typeface="+mj-lt"/>
              <a:buAutoNum type="arabicPeriod"/>
            </a:pPr>
            <a:endParaRPr lang="en-US" sz="3600" dirty="0">
              <a:latin typeface="Cambria" charset="0"/>
              <a:ea typeface="Cambria" charset="0"/>
              <a:cs typeface="Cambria" charset="0"/>
            </a:endParaRPr>
          </a:p>
          <a:p>
            <a:pPr fontAlgn="base">
              <a:buFont typeface="+mj-lt"/>
              <a:buAutoNum type="arabicPeriod"/>
            </a:pPr>
            <a:r>
              <a:rPr lang="en-US" sz="3600" dirty="0">
                <a:latin typeface="Cambria" charset="0"/>
                <a:ea typeface="Cambria" charset="0"/>
                <a:cs typeface="Cambria" charset="0"/>
              </a:rPr>
              <a:t>The audience that gathered to hear </a:t>
            </a:r>
            <a:r>
              <a:rPr lang="en-US" sz="3600" i="1" dirty="0">
                <a:latin typeface="Cambria" charset="0"/>
                <a:ea typeface="Cambria" charset="0"/>
                <a:cs typeface="Cambria" charset="0"/>
              </a:rPr>
              <a:t>Messiah</a:t>
            </a:r>
            <a:r>
              <a:rPr lang="en-US" sz="3600" dirty="0">
                <a:latin typeface="Cambria" charset="0"/>
                <a:ea typeface="Cambria" charset="0"/>
                <a:cs typeface="Cambria" charset="0"/>
              </a:rPr>
              <a:t> came for the wrong reasons</a:t>
            </a:r>
            <a:r>
              <a:rPr lang="en-US" sz="3600" dirty="0" smtClean="0">
                <a:latin typeface="Cambria" charset="0"/>
                <a:ea typeface="Cambria" charset="0"/>
                <a:cs typeface="Cambria" charset="0"/>
              </a:rPr>
              <a:t>;</a:t>
            </a:r>
          </a:p>
          <a:p>
            <a:pPr fontAlgn="base">
              <a:buFont typeface="+mj-lt"/>
              <a:buAutoNum type="arabicPeriod"/>
            </a:pPr>
            <a:endParaRPr lang="en-US" sz="3600" dirty="0" smtClean="0">
              <a:latin typeface="Cambria" charset="0"/>
              <a:ea typeface="Cambria" charset="0"/>
              <a:cs typeface="Cambria" charset="0"/>
            </a:endParaRPr>
          </a:p>
          <a:p>
            <a:pPr fontAlgn="base">
              <a:buFont typeface="+mj-lt"/>
              <a:buAutoNum type="arabicPeriod"/>
            </a:pPr>
            <a:r>
              <a:rPr lang="en-US" sz="3600" dirty="0" smtClean="0">
                <a:latin typeface="Cambria" charset="0"/>
                <a:ea typeface="Cambria" charset="0"/>
                <a:cs typeface="Cambria" charset="0"/>
              </a:rPr>
              <a:t> The </a:t>
            </a:r>
            <a:r>
              <a:rPr lang="en-US" sz="3600" dirty="0">
                <a:latin typeface="Cambria" charset="0"/>
                <a:ea typeface="Cambria" charset="0"/>
                <a:cs typeface="Cambria" charset="0"/>
              </a:rPr>
              <a:t>place of its performance was inappropriate.</a:t>
            </a:r>
          </a:p>
          <a:p>
            <a:r>
              <a:rPr lang="en-US" sz="3600" dirty="0">
                <a:latin typeface="Cambria" charset="0"/>
                <a:ea typeface="Cambria" charset="0"/>
                <a:cs typeface="Cambria" charset="0"/>
              </a:rPr>
              <a:t/>
            </a:r>
            <a:br>
              <a:rPr lang="en-US" sz="3600" dirty="0">
                <a:latin typeface="Cambria" charset="0"/>
                <a:ea typeface="Cambria" charset="0"/>
                <a:cs typeface="Cambria" charset="0"/>
              </a:rPr>
            </a:br>
            <a:endParaRPr lang="en-US" sz="3600" dirty="0">
              <a:latin typeface="Cambria" charset="0"/>
              <a:ea typeface="Cambria" charset="0"/>
              <a:cs typeface="Cambria" charset="0"/>
            </a:endParaRPr>
          </a:p>
        </p:txBody>
      </p:sp>
    </p:spTree>
    <p:extLst>
      <p:ext uri="{BB962C8B-B14F-4D97-AF65-F5344CB8AC3E}">
        <p14:creationId xmlns:p14="http://schemas.microsoft.com/office/powerpoint/2010/main" val="162688693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7209</TotalTime>
  <Words>238</Words>
  <Application>Microsoft Macintosh PowerPoint</Application>
  <PresentationFormat>On-screen Show (4:3)</PresentationFormat>
  <Paragraphs>153</Paragraphs>
  <Slides>26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Bradley Hand</vt:lpstr>
      <vt:lpstr>Calibri</vt:lpstr>
      <vt:lpstr>Calibri Light</vt:lpstr>
      <vt:lpstr>Cambria</vt:lpstr>
      <vt:lpstr>Footlight MT Light</vt:lpstr>
      <vt:lpstr>Arial</vt:lpstr>
      <vt:lpstr>Office Theme</vt:lpstr>
      <vt:lpstr>What is  Worship? Part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102</cp:revision>
  <dcterms:created xsi:type="dcterms:W3CDTF">2018-01-04T23:15:10Z</dcterms:created>
  <dcterms:modified xsi:type="dcterms:W3CDTF">2018-02-11T22:18:42Z</dcterms:modified>
</cp:coreProperties>
</file>