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852" r:id="rId1"/>
  </p:sldMasterIdLst>
  <p:notesMasterIdLst>
    <p:notesMasterId r:id="rId39"/>
  </p:notesMasterIdLst>
  <p:sldIdLst>
    <p:sldId id="256" r:id="rId2"/>
    <p:sldId id="257" r:id="rId3"/>
    <p:sldId id="272" r:id="rId4"/>
    <p:sldId id="295" r:id="rId5"/>
    <p:sldId id="274" r:id="rId6"/>
    <p:sldId id="290" r:id="rId7"/>
    <p:sldId id="291" r:id="rId8"/>
    <p:sldId id="292" r:id="rId9"/>
    <p:sldId id="293" r:id="rId10"/>
    <p:sldId id="294" r:id="rId11"/>
    <p:sldId id="275" r:id="rId12"/>
    <p:sldId id="276" r:id="rId13"/>
    <p:sldId id="271" r:id="rId14"/>
    <p:sldId id="285" r:id="rId15"/>
    <p:sldId id="286" r:id="rId16"/>
    <p:sldId id="287" r:id="rId17"/>
    <p:sldId id="277" r:id="rId18"/>
    <p:sldId id="289" r:id="rId19"/>
    <p:sldId id="260" r:id="rId20"/>
    <p:sldId id="279" r:id="rId21"/>
    <p:sldId id="278" r:id="rId22"/>
    <p:sldId id="261" r:id="rId23"/>
    <p:sldId id="262" r:id="rId24"/>
    <p:sldId id="273" r:id="rId25"/>
    <p:sldId id="268" r:id="rId26"/>
    <p:sldId id="280" r:id="rId27"/>
    <p:sldId id="269" r:id="rId28"/>
    <p:sldId id="281" r:id="rId29"/>
    <p:sldId id="282" r:id="rId30"/>
    <p:sldId id="283" r:id="rId31"/>
    <p:sldId id="284" r:id="rId32"/>
    <p:sldId id="270" r:id="rId33"/>
    <p:sldId id="263" r:id="rId34"/>
    <p:sldId id="264" r:id="rId35"/>
    <p:sldId id="265" r:id="rId36"/>
    <p:sldId id="266" r:id="rId37"/>
    <p:sldId id="288"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695" autoAdjust="0"/>
    <p:restoredTop sz="94660"/>
  </p:normalViewPr>
  <p:slideViewPr>
    <p:cSldViewPr snapToGrid="0">
      <p:cViewPr varScale="1">
        <p:scale>
          <a:sx n="142" d="100"/>
          <a:sy n="142" d="100"/>
        </p:scale>
        <p:origin x="140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73D973-B9A7-4319-AB23-4F730995B8EE}" type="datetimeFigureOut">
              <a:rPr lang="en-US" smtClean="0"/>
              <a:t>2/25/18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BE27DB-D41B-48F7-98F8-4370FE1C34F2}" type="slidenum">
              <a:rPr lang="en-US" smtClean="0"/>
              <a:t>‹#›</a:t>
            </a:fld>
            <a:endParaRPr lang="en-US" dirty="0"/>
          </a:p>
        </p:txBody>
      </p:sp>
    </p:spTree>
    <p:extLst>
      <p:ext uri="{BB962C8B-B14F-4D97-AF65-F5344CB8AC3E}">
        <p14:creationId xmlns:p14="http://schemas.microsoft.com/office/powerpoint/2010/main" val="757942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690626" y="1346947"/>
            <a:ext cx="7667244"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0626" y="4282763"/>
            <a:ext cx="7667244"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90626" y="1484779"/>
            <a:ext cx="7667244"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475220" cy="3035808"/>
          </a:xfrm>
        </p:spPr>
        <p:txBody>
          <a:bodyPr anchor="ctr">
            <a:noAutofit/>
          </a:bodyPr>
          <a:lstStyle>
            <a:lvl1pPr algn="l">
              <a:lnSpc>
                <a:spcPct val="85000"/>
              </a:lnSpc>
              <a:defRPr sz="6600" b="1" cap="none"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1">
                <a:solidFill>
                  <a:schemeClr val="accent2">
                    <a:lumMod val="7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dirty="0"/>
              <a:t>2/25/2018</a:t>
            </a:r>
          </a:p>
        </p:txBody>
      </p:sp>
      <p:sp>
        <p:nvSpPr>
          <p:cNvPr id="5" name="Footer Placeholder 4"/>
          <p:cNvSpPr>
            <a:spLocks noGrp="1"/>
          </p:cNvSpPr>
          <p:nvPr>
            <p:ph type="ftr" sz="quarter" idx="11"/>
          </p:nvPr>
        </p:nvSpPr>
        <p:spPr/>
        <p:txBody>
          <a:bodyPr/>
          <a:lstStyle/>
          <a:p>
            <a:r>
              <a:rPr lang="en-US" dirty="0"/>
              <a:t>Prophets &amp; Angels</a:t>
            </a:r>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95763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2/25/2018</a:t>
            </a:r>
          </a:p>
        </p:txBody>
      </p:sp>
      <p:sp>
        <p:nvSpPr>
          <p:cNvPr id="5" name="Footer Placeholder 4"/>
          <p:cNvSpPr>
            <a:spLocks noGrp="1"/>
          </p:cNvSpPr>
          <p:nvPr>
            <p:ph type="ftr" sz="quarter" idx="11"/>
          </p:nvPr>
        </p:nvSpPr>
        <p:spPr/>
        <p:txBody>
          <a:bodyPr/>
          <a:lstStyle/>
          <a:p>
            <a:r>
              <a:rPr lang="en-US" dirty="0"/>
              <a:t>Prophets &amp; Angels</a:t>
            </a:r>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66703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2/25/2018</a:t>
            </a:r>
          </a:p>
        </p:txBody>
      </p:sp>
      <p:sp>
        <p:nvSpPr>
          <p:cNvPr id="5" name="Footer Placeholder 4"/>
          <p:cNvSpPr>
            <a:spLocks noGrp="1"/>
          </p:cNvSpPr>
          <p:nvPr>
            <p:ph type="ftr" sz="quarter" idx="11"/>
          </p:nvPr>
        </p:nvSpPr>
        <p:spPr/>
        <p:txBody>
          <a:bodyPr/>
          <a:lstStyle/>
          <a:p>
            <a:r>
              <a:rPr lang="en-US" dirty="0"/>
              <a:t>Prophets &amp; Angels</a:t>
            </a:r>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263197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2/25/2018</a:t>
            </a:r>
          </a:p>
        </p:txBody>
      </p:sp>
      <p:sp>
        <p:nvSpPr>
          <p:cNvPr id="5" name="Footer Placeholder 4"/>
          <p:cNvSpPr>
            <a:spLocks noGrp="1"/>
          </p:cNvSpPr>
          <p:nvPr>
            <p:ph type="ftr" sz="quarter" idx="11"/>
          </p:nvPr>
        </p:nvSpPr>
        <p:spPr/>
        <p:txBody>
          <a:bodyPr/>
          <a:lstStyle/>
          <a:p>
            <a:r>
              <a:rPr lang="en-US" dirty="0"/>
              <a:t>Prophets &amp; Angels</a:t>
            </a:r>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524140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5000"/>
              </a:lnSpc>
              <a:defRPr sz="6600" b="1"/>
            </a:lvl1pPr>
          </a:lstStyle>
          <a:p>
            <a:r>
              <a:rPr lang="en-US"/>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1">
                <a:solidFill>
                  <a:schemeClr val="accent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445251" y="6272785"/>
            <a:ext cx="1983232" cy="365125"/>
          </a:xfrm>
        </p:spPr>
        <p:txBody>
          <a:bodyPr/>
          <a:lstStyle/>
          <a:p>
            <a:r>
              <a:rPr lang="en-US" dirty="0"/>
              <a:t>2/25/2018</a:t>
            </a:r>
          </a:p>
        </p:txBody>
      </p:sp>
      <p:sp>
        <p:nvSpPr>
          <p:cNvPr id="5" name="Footer Placeholder 4"/>
          <p:cNvSpPr>
            <a:spLocks noGrp="1"/>
          </p:cNvSpPr>
          <p:nvPr>
            <p:ph type="ftr" sz="quarter" idx="11"/>
          </p:nvPr>
        </p:nvSpPr>
        <p:spPr>
          <a:xfrm>
            <a:off x="1637031" y="6272785"/>
            <a:ext cx="4745736" cy="365125"/>
          </a:xfrm>
        </p:spPr>
        <p:txBody>
          <a:bodyPr/>
          <a:lstStyle/>
          <a:p>
            <a:r>
              <a:rPr lang="en-US" dirty="0"/>
              <a:t>Prophets &amp; Angels</a:t>
            </a:r>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4031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dirty="0"/>
              <a:t>2/25/2018</a:t>
            </a:r>
          </a:p>
        </p:txBody>
      </p:sp>
      <p:sp>
        <p:nvSpPr>
          <p:cNvPr id="6" name="Footer Placeholder 5"/>
          <p:cNvSpPr>
            <a:spLocks noGrp="1"/>
          </p:cNvSpPr>
          <p:nvPr>
            <p:ph type="ftr" sz="quarter" idx="11"/>
          </p:nvPr>
        </p:nvSpPr>
        <p:spPr/>
        <p:txBody>
          <a:bodyPr/>
          <a:lstStyle/>
          <a:p>
            <a:r>
              <a:rPr lang="en-US" dirty="0"/>
              <a:t>Prophets &amp; Angels</a:t>
            </a:r>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16468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dirty="0"/>
              <a:t>2/25/2018</a:t>
            </a:r>
          </a:p>
        </p:txBody>
      </p:sp>
      <p:sp>
        <p:nvSpPr>
          <p:cNvPr id="8" name="Footer Placeholder 7"/>
          <p:cNvSpPr>
            <a:spLocks noGrp="1"/>
          </p:cNvSpPr>
          <p:nvPr>
            <p:ph type="ftr" sz="quarter" idx="11"/>
          </p:nvPr>
        </p:nvSpPr>
        <p:spPr/>
        <p:txBody>
          <a:bodyPr/>
          <a:lstStyle/>
          <a:p>
            <a:r>
              <a:rPr lang="en-US" dirty="0"/>
              <a:t>Prophets &amp; Angels</a:t>
            </a:r>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190423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dirty="0"/>
              <a:t>2/25/2018</a:t>
            </a:r>
          </a:p>
        </p:txBody>
      </p:sp>
      <p:sp>
        <p:nvSpPr>
          <p:cNvPr id="4" name="Footer Placeholder 3"/>
          <p:cNvSpPr>
            <a:spLocks noGrp="1"/>
          </p:cNvSpPr>
          <p:nvPr>
            <p:ph type="ftr" sz="quarter" idx="11"/>
          </p:nvPr>
        </p:nvSpPr>
        <p:spPr/>
        <p:txBody>
          <a:bodyPr/>
          <a:lstStyle/>
          <a:p>
            <a:r>
              <a:rPr lang="en-US" dirty="0"/>
              <a:t>Prophets &amp; Angels</a:t>
            </a:r>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513247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2/25/2018</a:t>
            </a:r>
          </a:p>
        </p:txBody>
      </p:sp>
      <p:sp>
        <p:nvSpPr>
          <p:cNvPr id="3" name="Footer Placeholder 2"/>
          <p:cNvSpPr>
            <a:spLocks noGrp="1"/>
          </p:cNvSpPr>
          <p:nvPr>
            <p:ph type="ftr" sz="quarter" idx="11"/>
          </p:nvPr>
        </p:nvSpPr>
        <p:spPr/>
        <p:txBody>
          <a:bodyPr/>
          <a:lstStyle/>
          <a:p>
            <a:r>
              <a:rPr lang="en-US" dirty="0"/>
              <a:t>Prophets &amp; Angels</a:t>
            </a:r>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148309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1"/>
            </a:lvl1pPr>
          </a:lstStyle>
          <a:p>
            <a:r>
              <a:rPr lang="en-US"/>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r>
              <a:rPr lang="en-US" dirty="0"/>
              <a:t>2/25/2018</a:t>
            </a:r>
          </a:p>
        </p:txBody>
      </p:sp>
      <p:sp>
        <p:nvSpPr>
          <p:cNvPr id="6" name="Footer Placeholder 5"/>
          <p:cNvSpPr>
            <a:spLocks noGrp="1"/>
          </p:cNvSpPr>
          <p:nvPr>
            <p:ph type="ftr" sz="quarter" idx="11"/>
          </p:nvPr>
        </p:nvSpPr>
        <p:spPr/>
        <p:txBody>
          <a:bodyPr/>
          <a:lstStyle/>
          <a:p>
            <a:r>
              <a:rPr lang="en-US" dirty="0"/>
              <a:t>Prophets &amp; Angels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11735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2">
                    <a:lumMod val="50000"/>
                  </a:schemeClr>
                </a:solidFill>
              </a:defRPr>
            </a:lvl1pPr>
          </a:lstStyle>
          <a:p>
            <a:r>
              <a:rPr lang="en-US" dirty="0"/>
              <a:t>2/25/2018</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533533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2">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2">
                    <a:lumMod val="50000"/>
                  </a:schemeClr>
                </a:solidFill>
              </a:defRPr>
            </a:lvl1pPr>
          </a:lstStyle>
          <a:p>
            <a:r>
              <a:rPr lang="en-US" dirty="0"/>
              <a:t>2/25/2018</a:t>
            </a:r>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2">
                    <a:lumMod val="50000"/>
                  </a:schemeClr>
                </a:solidFill>
              </a:defRPr>
            </a:lvl1pPr>
          </a:lstStyle>
          <a:p>
            <a:r>
              <a:rPr lang="en-US" dirty="0"/>
              <a:t>Prophets &amp; Angels</a:t>
            </a:r>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39475685"/>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hdr="0"/>
  <p:txStyles>
    <p:titleStyle>
      <a:lvl1pPr algn="l" defTabSz="914400" rtl="0" eaLnBrk="1" latinLnBrk="0" hangingPunct="1">
        <a:lnSpc>
          <a:spcPct val="90000"/>
        </a:lnSpc>
        <a:spcBef>
          <a:spcPct val="0"/>
        </a:spcBef>
        <a:buNone/>
        <a:defRPr sz="42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2"/>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14E8107-585A-4FFC-9284-E8FC9349160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1714"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1" name="Rectangle 10">
            <a:extLst>
              <a:ext uri="{FF2B5EF4-FFF2-40B4-BE49-F238E27FC236}">
                <a16:creationId xmlns:a16="http://schemas.microsoft.com/office/drawing/2014/main" id="{69280E22-FC2F-431B-A378-5E8C306855B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57366"/>
            <a:ext cx="9144000" cy="2610465"/>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95C1464B-4CCC-4250-B30D-CE3EA812036B}"/>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84192" y="5111496"/>
            <a:ext cx="810678" cy="1080902"/>
            <a:chOff x="9685338" y="4460675"/>
            <a:chExt cx="1080904" cy="1080902"/>
          </a:xfrm>
        </p:grpSpPr>
        <p:sp>
          <p:nvSpPr>
            <p:cNvPr id="14" name="Oval 13">
              <a:extLst>
                <a:ext uri="{FF2B5EF4-FFF2-40B4-BE49-F238E27FC236}">
                  <a16:creationId xmlns:a16="http://schemas.microsoft.com/office/drawing/2014/main" id="{0135AC0A-8522-4629-99AD-71E05A2820E9}"/>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3">
                <a:duotone>
                  <a:schemeClr val="accent2">
                    <a:shade val="45000"/>
                    <a:satMod val="135000"/>
                  </a:schemeClr>
                  <a:prstClr val="white"/>
                </a:duotone>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1" name="Oval 14">
              <a:extLst>
                <a:ext uri="{FF2B5EF4-FFF2-40B4-BE49-F238E27FC236}">
                  <a16:creationId xmlns:a16="http://schemas.microsoft.com/office/drawing/2014/main" id="{7C5D6EBD-BE3B-4ECA-BE37-4BE0C8E9EB5F}"/>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4" name="Picture 3">
            <a:extLst>
              <a:ext uri="{FF2B5EF4-FFF2-40B4-BE49-F238E27FC236}">
                <a16:creationId xmlns:a16="http://schemas.microsoft.com/office/drawing/2014/main" id="{9A064A3B-2989-4872-A10C-2E9407FA8CF1}"/>
              </a:ext>
            </a:extLst>
          </p:cNvPr>
          <p:cNvPicPr>
            <a:picLocks noChangeAspect="1"/>
          </p:cNvPicPr>
          <p:nvPr/>
        </p:nvPicPr>
        <p:blipFill rotWithShape="1">
          <a:blip r:embed="rId4"/>
          <a:srcRect t="24400" r="-2" b="18746"/>
          <a:stretch/>
        </p:blipFill>
        <p:spPr>
          <a:xfrm>
            <a:off x="476592" y="640080"/>
            <a:ext cx="8187348" cy="3316489"/>
          </a:xfrm>
          <a:prstGeom prst="rect">
            <a:avLst/>
          </a:prstGeom>
        </p:spPr>
      </p:pic>
      <p:sp>
        <p:nvSpPr>
          <p:cNvPr id="2" name="Title 1">
            <a:extLst>
              <a:ext uri="{FF2B5EF4-FFF2-40B4-BE49-F238E27FC236}">
                <a16:creationId xmlns:a16="http://schemas.microsoft.com/office/drawing/2014/main" id="{D66CF876-0CFA-4BF6-B4C9-BE844B31C5B2}"/>
              </a:ext>
            </a:extLst>
          </p:cNvPr>
          <p:cNvSpPr>
            <a:spLocks noGrp="1"/>
          </p:cNvSpPr>
          <p:nvPr>
            <p:ph type="ctrTitle"/>
          </p:nvPr>
        </p:nvSpPr>
        <p:spPr>
          <a:xfrm>
            <a:off x="476592" y="4355692"/>
            <a:ext cx="7126533" cy="1472224"/>
          </a:xfrm>
        </p:spPr>
        <p:txBody>
          <a:bodyPr anchor="b">
            <a:normAutofit/>
          </a:bodyPr>
          <a:lstStyle/>
          <a:p>
            <a:r>
              <a:rPr lang="en-US" sz="5000" dirty="0"/>
              <a:t>Prophets, Messengers, Angels &amp; Sodom</a:t>
            </a:r>
          </a:p>
        </p:txBody>
      </p:sp>
      <p:sp>
        <p:nvSpPr>
          <p:cNvPr id="3" name="Subtitle 2">
            <a:extLst>
              <a:ext uri="{FF2B5EF4-FFF2-40B4-BE49-F238E27FC236}">
                <a16:creationId xmlns:a16="http://schemas.microsoft.com/office/drawing/2014/main" id="{19553609-4F80-4B60-9DF6-A4F5A93499CC}"/>
              </a:ext>
            </a:extLst>
          </p:cNvPr>
          <p:cNvSpPr>
            <a:spLocks noGrp="1"/>
          </p:cNvSpPr>
          <p:nvPr>
            <p:ph type="subTitle" idx="1"/>
          </p:nvPr>
        </p:nvSpPr>
        <p:spPr>
          <a:xfrm>
            <a:off x="474306" y="5827916"/>
            <a:ext cx="7602894" cy="444868"/>
          </a:xfrm>
        </p:spPr>
        <p:txBody>
          <a:bodyPr>
            <a:noAutofit/>
          </a:bodyPr>
          <a:lstStyle/>
          <a:p>
            <a:endParaRPr lang="en-US" dirty="0"/>
          </a:p>
          <a:p>
            <a:r>
              <a:rPr lang="en-US" sz="2400" dirty="0"/>
              <a:t>GENESIS 18:1-2 </a:t>
            </a:r>
          </a:p>
          <a:p>
            <a:endParaRPr lang="en-US" b="0" i="1" dirty="0"/>
          </a:p>
        </p:txBody>
      </p:sp>
    </p:spTree>
    <p:extLst>
      <p:ext uri="{BB962C8B-B14F-4D97-AF65-F5344CB8AC3E}">
        <p14:creationId xmlns:p14="http://schemas.microsoft.com/office/powerpoint/2010/main" val="33891636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ral-Roberts-420x0.jpg"/>
          <p:cNvPicPr>
            <a:picLocks noChangeAspect="1"/>
          </p:cNvPicPr>
          <p:nvPr/>
        </p:nvPicPr>
        <p:blipFill>
          <a:blip r:embed="rId2" cstate="print"/>
          <a:stretch>
            <a:fillRect/>
          </a:stretch>
        </p:blipFill>
        <p:spPr>
          <a:xfrm>
            <a:off x="4648200" y="457200"/>
            <a:ext cx="4000500" cy="3228975"/>
          </a:xfrm>
          <a:prstGeom prst="rect">
            <a:avLst/>
          </a:prstGeom>
          <a:ln>
            <a:noFill/>
          </a:ln>
          <a:effectLst>
            <a:softEdge rad="112500"/>
          </a:effectLst>
        </p:spPr>
      </p:pic>
      <p:sp>
        <p:nvSpPr>
          <p:cNvPr id="4" name="Rectangle 3"/>
          <p:cNvSpPr/>
          <p:nvPr/>
        </p:nvSpPr>
        <p:spPr>
          <a:xfrm>
            <a:off x="228600" y="152400"/>
            <a:ext cx="8610600" cy="6370975"/>
          </a:xfrm>
          <a:prstGeom prst="rect">
            <a:avLst/>
          </a:prstGeom>
        </p:spPr>
        <p:txBody>
          <a:bodyPr wrap="square">
            <a:spAutoFit/>
          </a:bodyPr>
          <a:lstStyle/>
          <a:p>
            <a:r>
              <a:rPr lang="en-US" sz="2800" b="1" dirty="0">
                <a:solidFill>
                  <a:schemeClr val="bg1"/>
                </a:solidFill>
              </a:rPr>
              <a:t>HAVE.FAITH.IN.GOD</a:t>
            </a:r>
            <a:r>
              <a:rPr lang="en-US" sz="2400" b="1" dirty="0">
                <a:solidFill>
                  <a:schemeClr val="bg1"/>
                </a:solidFill>
              </a:rPr>
              <a:t>    </a:t>
            </a:r>
            <a:r>
              <a:rPr lang="en-US" sz="1400" b="1" dirty="0">
                <a:solidFill>
                  <a:schemeClr val="bg1"/>
                </a:solidFill>
              </a:rPr>
              <a:t>58-0510</a:t>
            </a:r>
            <a:endParaRPr lang="en-US" sz="2400" b="1" dirty="0">
              <a:solidFill>
                <a:schemeClr val="bg1"/>
              </a:solidFill>
            </a:endParaRPr>
          </a:p>
          <a:p>
            <a:r>
              <a:rPr lang="en-US" sz="2400" dirty="0">
                <a:solidFill>
                  <a:schemeClr val="bg1"/>
                </a:solidFill>
              </a:rPr>
              <a:t>	7  Though our nation </a:t>
            </a:r>
          </a:p>
          <a:p>
            <a:r>
              <a:rPr lang="en-US" sz="2400" dirty="0">
                <a:solidFill>
                  <a:schemeClr val="bg1"/>
                </a:solidFill>
              </a:rPr>
              <a:t>continually wades in sin, Billy </a:t>
            </a:r>
          </a:p>
          <a:p>
            <a:r>
              <a:rPr lang="en-US" sz="2400" dirty="0">
                <a:solidFill>
                  <a:schemeClr val="bg1"/>
                </a:solidFill>
              </a:rPr>
              <a:t>Grahams, Oral Roberts, others </a:t>
            </a:r>
          </a:p>
          <a:p>
            <a:r>
              <a:rPr lang="en-US" sz="2400" dirty="0">
                <a:solidFill>
                  <a:schemeClr val="bg1"/>
                </a:solidFill>
              </a:rPr>
              <a:t>who go through the nation with </a:t>
            </a:r>
          </a:p>
          <a:p>
            <a:r>
              <a:rPr lang="en-US" sz="2400" dirty="0">
                <a:solidFill>
                  <a:schemeClr val="bg1"/>
                </a:solidFill>
              </a:rPr>
              <a:t>great striking revivals, they </a:t>
            </a:r>
          </a:p>
          <a:p>
            <a:r>
              <a:rPr lang="en-US" sz="2400" dirty="0">
                <a:solidFill>
                  <a:schemeClr val="bg1"/>
                </a:solidFill>
              </a:rPr>
              <a:t>continually... Sin’s on the march.</a:t>
            </a:r>
          </a:p>
          <a:p>
            <a:r>
              <a:rPr lang="en-US" sz="2400" dirty="0">
                <a:solidFill>
                  <a:schemeClr val="bg1"/>
                </a:solidFill>
              </a:rPr>
              <a:t>You can't tell them, because the </a:t>
            </a:r>
          </a:p>
          <a:p>
            <a:r>
              <a:rPr lang="en-US" sz="2400" dirty="0">
                <a:solidFill>
                  <a:schemeClr val="bg1"/>
                </a:solidFill>
              </a:rPr>
              <a:t>devil has taken the nation over. </a:t>
            </a:r>
          </a:p>
          <a:p>
            <a:r>
              <a:rPr lang="en-US" sz="2400" dirty="0">
                <a:solidFill>
                  <a:schemeClr val="bg1"/>
                </a:solidFill>
              </a:rPr>
              <a:t>It come to us a few years ago; </a:t>
            </a:r>
          </a:p>
          <a:p>
            <a:r>
              <a:rPr lang="en-US" sz="2400" dirty="0">
                <a:solidFill>
                  <a:schemeClr val="bg1"/>
                </a:solidFill>
              </a:rPr>
              <a:t>he lived in Paris, the devil and his angels… Many of you people wouldn't let your children go to picture shows and see such stuff. 	The devil's a smart man; he brings it right in on television, so you'd be sure to get it. And today, people stay home from prayer meetings, and great religious gatherings, because they want to see, "We love Susie," or something like that, or Elvis Presley in a rock-and-roll. </a:t>
            </a:r>
          </a:p>
        </p:txBody>
      </p:sp>
    </p:spTree>
    <p:extLst>
      <p:ext uri="{BB962C8B-B14F-4D97-AF65-F5344CB8AC3E}">
        <p14:creationId xmlns:p14="http://schemas.microsoft.com/office/powerpoint/2010/main" val="330888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16384C9-9621-4181-B194-15F978BB9BDF}"/>
              </a:ext>
            </a:extLst>
          </p:cNvPr>
          <p:cNvSpPr>
            <a:spLocks noGrp="1"/>
          </p:cNvSpPr>
          <p:nvPr>
            <p:ph type="dt" sz="half" idx="10"/>
          </p:nvPr>
        </p:nvSpPr>
        <p:spPr/>
        <p:txBody>
          <a:bodyPr/>
          <a:lstStyle/>
          <a:p>
            <a:r>
              <a:rPr lang="en-US"/>
              <a:t>2/25/2018</a:t>
            </a:r>
            <a:endParaRPr lang="en-US" dirty="0"/>
          </a:p>
        </p:txBody>
      </p:sp>
      <p:sp>
        <p:nvSpPr>
          <p:cNvPr id="5" name="Footer Placeholder 4">
            <a:extLst>
              <a:ext uri="{FF2B5EF4-FFF2-40B4-BE49-F238E27FC236}">
                <a16:creationId xmlns:a16="http://schemas.microsoft.com/office/drawing/2014/main" id="{9E0A9664-D19B-4B27-8205-C43E91802C06}"/>
              </a:ext>
            </a:extLst>
          </p:cNvPr>
          <p:cNvSpPr>
            <a:spLocks noGrp="1"/>
          </p:cNvSpPr>
          <p:nvPr>
            <p:ph type="ftr" sz="quarter" idx="11"/>
          </p:nvPr>
        </p:nvSpPr>
        <p:spPr/>
        <p:txBody>
          <a:bodyPr/>
          <a:lstStyle/>
          <a:p>
            <a:r>
              <a:rPr lang="en-US"/>
              <a:t>Prophets &amp; Angels</a:t>
            </a:r>
            <a:endParaRPr lang="en-US" dirty="0"/>
          </a:p>
        </p:txBody>
      </p:sp>
      <p:sp>
        <p:nvSpPr>
          <p:cNvPr id="6" name="Slide Number Placeholder 5">
            <a:extLst>
              <a:ext uri="{FF2B5EF4-FFF2-40B4-BE49-F238E27FC236}">
                <a16:creationId xmlns:a16="http://schemas.microsoft.com/office/drawing/2014/main" id="{A3851D99-F0F0-4426-83BA-AA69FAE02A1B}"/>
              </a:ext>
            </a:extLst>
          </p:cNvPr>
          <p:cNvSpPr>
            <a:spLocks noGrp="1"/>
          </p:cNvSpPr>
          <p:nvPr>
            <p:ph type="sldNum" sz="quarter" idx="12"/>
          </p:nvPr>
        </p:nvSpPr>
        <p:spPr/>
        <p:txBody>
          <a:bodyPr/>
          <a:lstStyle/>
          <a:p>
            <a:fld id="{4FAB73BC-B049-4115-A692-8D63A059BFB8}" type="slidenum">
              <a:rPr lang="en-US" smtClean="0"/>
              <a:t>11</a:t>
            </a:fld>
            <a:endParaRPr lang="en-US" dirty="0"/>
          </a:p>
        </p:txBody>
      </p:sp>
      <p:sp>
        <p:nvSpPr>
          <p:cNvPr id="7" name="Rectangle 6">
            <a:extLst>
              <a:ext uri="{FF2B5EF4-FFF2-40B4-BE49-F238E27FC236}">
                <a16:creationId xmlns:a16="http://schemas.microsoft.com/office/drawing/2014/main" id="{3C8C715B-4A37-4BA6-9BD8-1BFEA9610B98}"/>
              </a:ext>
            </a:extLst>
          </p:cNvPr>
          <p:cNvSpPr/>
          <p:nvPr/>
        </p:nvSpPr>
        <p:spPr>
          <a:xfrm>
            <a:off x="193040" y="121921"/>
            <a:ext cx="8770366" cy="6124754"/>
          </a:xfrm>
          <a:prstGeom prst="rect">
            <a:avLst/>
          </a:prstGeom>
        </p:spPr>
        <p:txBody>
          <a:bodyPr wrap="square">
            <a:spAutoFit/>
          </a:bodyPr>
          <a:lstStyle/>
          <a:p>
            <a:r>
              <a:rPr lang="en-US" sz="4000" b="1" dirty="0">
                <a:solidFill>
                  <a:schemeClr val="bg1"/>
                </a:solidFill>
              </a:rPr>
              <a:t>Convinced And Then Concerned </a:t>
            </a:r>
          </a:p>
          <a:p>
            <a:r>
              <a:rPr lang="en-US" sz="3200" dirty="0">
                <a:solidFill>
                  <a:schemeClr val="bg1"/>
                </a:solidFill>
                <a:latin typeface="+mj-lt"/>
              </a:rPr>
              <a:t>	And a modern Billy Graham, like, come into this city here, and God's blessed him, and sent him out as a messenger to the denominational world. And he doesn't pull punches. </a:t>
            </a:r>
          </a:p>
          <a:p>
            <a:r>
              <a:rPr lang="en-US" sz="3200" dirty="0">
                <a:solidFill>
                  <a:schemeClr val="bg1"/>
                </a:solidFill>
                <a:latin typeface="+mj-lt"/>
              </a:rPr>
              <a:t>	He places it right in there. </a:t>
            </a:r>
            <a:r>
              <a:rPr lang="en-US" sz="3200" dirty="0">
                <a:solidFill>
                  <a:srgbClr val="FFFF00"/>
                </a:solidFill>
                <a:latin typeface="+mj-lt"/>
              </a:rPr>
              <a:t>He’s got a grip on that Word of repentance like no man I know of, hardly, to hear him preach. Why? That's his ministry. That's what he's supposed to do. </a:t>
            </a:r>
            <a:r>
              <a:rPr lang="en-US" sz="3200" dirty="0">
                <a:solidFill>
                  <a:schemeClr val="bg1"/>
                </a:solidFill>
                <a:latin typeface="+mj-lt"/>
              </a:rPr>
              <a:t>But that certainly represented what those Men had down in there in confirmation of their ministry.</a:t>
            </a:r>
          </a:p>
          <a:p>
            <a:pPr algn="r"/>
            <a:r>
              <a:rPr lang="en-US" sz="3200" dirty="0">
                <a:solidFill>
                  <a:schemeClr val="bg1"/>
                </a:solidFill>
                <a:latin typeface="+mj-lt"/>
              </a:rPr>
              <a:t>62-0521</a:t>
            </a:r>
          </a:p>
        </p:txBody>
      </p:sp>
    </p:spTree>
    <p:extLst>
      <p:ext uri="{BB962C8B-B14F-4D97-AF65-F5344CB8AC3E}">
        <p14:creationId xmlns:p14="http://schemas.microsoft.com/office/powerpoint/2010/main" val="3656437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5031FB-2249-42E2-9395-93C957E972E0}"/>
              </a:ext>
            </a:extLst>
          </p:cNvPr>
          <p:cNvSpPr>
            <a:spLocks noGrp="1"/>
          </p:cNvSpPr>
          <p:nvPr>
            <p:ph type="dt" sz="half" idx="10"/>
          </p:nvPr>
        </p:nvSpPr>
        <p:spPr/>
        <p:txBody>
          <a:bodyPr/>
          <a:lstStyle/>
          <a:p>
            <a:r>
              <a:rPr lang="en-US"/>
              <a:t>2/25/2018</a:t>
            </a:r>
            <a:endParaRPr lang="en-US" dirty="0"/>
          </a:p>
        </p:txBody>
      </p:sp>
      <p:sp>
        <p:nvSpPr>
          <p:cNvPr id="3" name="Footer Placeholder 2">
            <a:extLst>
              <a:ext uri="{FF2B5EF4-FFF2-40B4-BE49-F238E27FC236}">
                <a16:creationId xmlns:a16="http://schemas.microsoft.com/office/drawing/2014/main" id="{43163151-E635-4C44-BCC9-D9947A976C58}"/>
              </a:ext>
            </a:extLst>
          </p:cNvPr>
          <p:cNvSpPr>
            <a:spLocks noGrp="1"/>
          </p:cNvSpPr>
          <p:nvPr>
            <p:ph type="ftr" sz="quarter" idx="11"/>
          </p:nvPr>
        </p:nvSpPr>
        <p:spPr/>
        <p:txBody>
          <a:bodyPr/>
          <a:lstStyle/>
          <a:p>
            <a:r>
              <a:rPr lang="en-US"/>
              <a:t>Prophets &amp; Angels</a:t>
            </a:r>
            <a:endParaRPr lang="en-US" dirty="0"/>
          </a:p>
        </p:txBody>
      </p:sp>
      <p:sp>
        <p:nvSpPr>
          <p:cNvPr id="4" name="Slide Number Placeholder 3">
            <a:extLst>
              <a:ext uri="{FF2B5EF4-FFF2-40B4-BE49-F238E27FC236}">
                <a16:creationId xmlns:a16="http://schemas.microsoft.com/office/drawing/2014/main" id="{618D7107-615A-4AA5-A849-4E6B8D46A3CE}"/>
              </a:ext>
            </a:extLst>
          </p:cNvPr>
          <p:cNvSpPr>
            <a:spLocks noGrp="1"/>
          </p:cNvSpPr>
          <p:nvPr>
            <p:ph type="sldNum" sz="quarter" idx="12"/>
          </p:nvPr>
        </p:nvSpPr>
        <p:spPr/>
        <p:txBody>
          <a:bodyPr/>
          <a:lstStyle/>
          <a:p>
            <a:fld id="{4FAB73BC-B049-4115-A692-8D63A059BFB8}" type="slidenum">
              <a:rPr lang="en-US" smtClean="0"/>
              <a:t>12</a:t>
            </a:fld>
            <a:endParaRPr lang="en-US" dirty="0"/>
          </a:p>
        </p:txBody>
      </p:sp>
      <p:sp>
        <p:nvSpPr>
          <p:cNvPr id="5" name="Rectangle 4">
            <a:extLst>
              <a:ext uri="{FF2B5EF4-FFF2-40B4-BE49-F238E27FC236}">
                <a16:creationId xmlns:a16="http://schemas.microsoft.com/office/drawing/2014/main" id="{E6AE26B2-4F2E-4293-8867-CDB5C452CCBE}"/>
              </a:ext>
            </a:extLst>
          </p:cNvPr>
          <p:cNvSpPr/>
          <p:nvPr/>
        </p:nvSpPr>
        <p:spPr>
          <a:xfrm>
            <a:off x="284480" y="220090"/>
            <a:ext cx="8678926" cy="5139869"/>
          </a:xfrm>
          <a:prstGeom prst="rect">
            <a:avLst/>
          </a:prstGeom>
        </p:spPr>
        <p:txBody>
          <a:bodyPr wrap="square">
            <a:spAutoFit/>
          </a:bodyPr>
          <a:lstStyle/>
          <a:p>
            <a:r>
              <a:rPr lang="en-US" sz="4000" b="1" dirty="0">
                <a:solidFill>
                  <a:schemeClr val="bg1"/>
                </a:solidFill>
              </a:rPr>
              <a:t>The Supernatural </a:t>
            </a:r>
          </a:p>
          <a:p>
            <a:r>
              <a:rPr lang="en-US" sz="3200" dirty="0">
                <a:solidFill>
                  <a:schemeClr val="bg1"/>
                </a:solidFill>
                <a:latin typeface="+mj-lt"/>
              </a:rPr>
              <a:t>	A few weeks ago I was in Karlsruhe, Germany. I went in. Billy Graham was there one night in Zurich, and I went in the next day. </a:t>
            </a:r>
          </a:p>
          <a:p>
            <a:r>
              <a:rPr lang="en-US" sz="3200" dirty="0">
                <a:solidFill>
                  <a:schemeClr val="bg1"/>
                </a:solidFill>
                <a:latin typeface="+mj-lt"/>
              </a:rPr>
              <a:t>	And my advertisement and Billy Graham's was setting together. Billy Graham has a place in my heart as a true servant of God. He preaches repentance, and he's doing a very fine job at it. God is using him; we know that.</a:t>
            </a:r>
          </a:p>
          <a:p>
            <a:pPr algn="r"/>
            <a:r>
              <a:rPr lang="en-US" sz="3200" dirty="0">
                <a:solidFill>
                  <a:schemeClr val="bg1"/>
                </a:solidFill>
                <a:latin typeface="+mj-lt"/>
              </a:rPr>
              <a:t>56-0129</a:t>
            </a:r>
          </a:p>
        </p:txBody>
      </p:sp>
    </p:spTree>
    <p:extLst>
      <p:ext uri="{BB962C8B-B14F-4D97-AF65-F5344CB8AC3E}">
        <p14:creationId xmlns:p14="http://schemas.microsoft.com/office/powerpoint/2010/main" val="2523359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3A91266-CDBD-42F1-AA78-902BD57C1286}"/>
              </a:ext>
            </a:extLst>
          </p:cNvPr>
          <p:cNvSpPr>
            <a:spLocks noGrp="1"/>
          </p:cNvSpPr>
          <p:nvPr>
            <p:ph type="dt" sz="half" idx="10"/>
          </p:nvPr>
        </p:nvSpPr>
        <p:spPr/>
        <p:txBody>
          <a:bodyPr/>
          <a:lstStyle/>
          <a:p>
            <a:r>
              <a:rPr lang="en-US"/>
              <a:t>2/25/2018</a:t>
            </a:r>
            <a:endParaRPr lang="en-US" dirty="0"/>
          </a:p>
        </p:txBody>
      </p:sp>
      <p:sp>
        <p:nvSpPr>
          <p:cNvPr id="5" name="Footer Placeholder 4">
            <a:extLst>
              <a:ext uri="{FF2B5EF4-FFF2-40B4-BE49-F238E27FC236}">
                <a16:creationId xmlns:a16="http://schemas.microsoft.com/office/drawing/2014/main" id="{D789C6E8-6A89-4060-AF43-D7355AFD2872}"/>
              </a:ext>
            </a:extLst>
          </p:cNvPr>
          <p:cNvSpPr>
            <a:spLocks noGrp="1"/>
          </p:cNvSpPr>
          <p:nvPr>
            <p:ph type="ftr" sz="quarter" idx="11"/>
          </p:nvPr>
        </p:nvSpPr>
        <p:spPr/>
        <p:txBody>
          <a:bodyPr/>
          <a:lstStyle/>
          <a:p>
            <a:r>
              <a:rPr lang="en-US"/>
              <a:t>Prophets &amp; Angels</a:t>
            </a:r>
            <a:endParaRPr lang="en-US" dirty="0"/>
          </a:p>
        </p:txBody>
      </p:sp>
      <p:sp>
        <p:nvSpPr>
          <p:cNvPr id="6" name="Slide Number Placeholder 5">
            <a:extLst>
              <a:ext uri="{FF2B5EF4-FFF2-40B4-BE49-F238E27FC236}">
                <a16:creationId xmlns:a16="http://schemas.microsoft.com/office/drawing/2014/main" id="{D75F78B5-DF1E-4012-A247-531B50983AD5}"/>
              </a:ext>
            </a:extLst>
          </p:cNvPr>
          <p:cNvSpPr>
            <a:spLocks noGrp="1"/>
          </p:cNvSpPr>
          <p:nvPr>
            <p:ph type="sldNum" sz="quarter" idx="12"/>
          </p:nvPr>
        </p:nvSpPr>
        <p:spPr/>
        <p:txBody>
          <a:bodyPr/>
          <a:lstStyle/>
          <a:p>
            <a:fld id="{4FAB73BC-B049-4115-A692-8D63A059BFB8}" type="slidenum">
              <a:rPr lang="en-US" smtClean="0"/>
              <a:t>13</a:t>
            </a:fld>
            <a:endParaRPr lang="en-US" dirty="0"/>
          </a:p>
        </p:txBody>
      </p:sp>
      <p:sp>
        <p:nvSpPr>
          <p:cNvPr id="7" name="Rectangle 6">
            <a:extLst>
              <a:ext uri="{FF2B5EF4-FFF2-40B4-BE49-F238E27FC236}">
                <a16:creationId xmlns:a16="http://schemas.microsoft.com/office/drawing/2014/main" id="{3A0618DC-A17F-4CB6-87EE-C3E68C813570}"/>
              </a:ext>
            </a:extLst>
          </p:cNvPr>
          <p:cNvSpPr/>
          <p:nvPr/>
        </p:nvSpPr>
        <p:spPr>
          <a:xfrm>
            <a:off x="180594" y="91440"/>
            <a:ext cx="8861806" cy="6376514"/>
          </a:xfrm>
          <a:prstGeom prst="rect">
            <a:avLst/>
          </a:prstGeom>
        </p:spPr>
        <p:txBody>
          <a:bodyPr wrap="square">
            <a:spAutoFit/>
          </a:bodyPr>
          <a:lstStyle/>
          <a:p>
            <a:r>
              <a:rPr lang="en-US" sz="4400" b="1" dirty="0">
                <a:solidFill>
                  <a:schemeClr val="bg1"/>
                </a:solidFill>
              </a:rPr>
              <a:t>EXPECTATION</a:t>
            </a:r>
          </a:p>
          <a:p>
            <a:r>
              <a:rPr lang="en-US" sz="3600" dirty="0">
                <a:solidFill>
                  <a:schemeClr val="bg1"/>
                </a:solidFill>
              </a:rPr>
              <a:t>	11 Bless this great city; send them a revival, Lord. Send Thy servants in here from different parts of the nations where they're ministering now and give this great city a shaking for God. 	When Thy servants come in, </a:t>
            </a:r>
            <a:r>
              <a:rPr lang="en-US" sz="3600" b="1" dirty="0">
                <a:solidFill>
                  <a:schemeClr val="bg1"/>
                </a:solidFill>
              </a:rPr>
              <a:t>Billy Graham and them, Lord, pour out Your Spirit upon them. </a:t>
            </a:r>
            <a:r>
              <a:rPr lang="en-US" sz="3600" dirty="0">
                <a:solidFill>
                  <a:schemeClr val="bg1"/>
                </a:solidFill>
              </a:rPr>
              <a:t>Literally thousands will be saved and turned to Christ.</a:t>
            </a:r>
          </a:p>
          <a:p>
            <a:pPr algn="r"/>
            <a:r>
              <a:rPr lang="en-US" sz="3200" dirty="0">
                <a:solidFill>
                  <a:schemeClr val="bg1"/>
                </a:solidFill>
              </a:rPr>
              <a:t>51-0930</a:t>
            </a:r>
          </a:p>
        </p:txBody>
      </p:sp>
    </p:spTree>
    <p:extLst>
      <p:ext uri="{BB962C8B-B14F-4D97-AF65-F5344CB8AC3E}">
        <p14:creationId xmlns:p14="http://schemas.microsoft.com/office/powerpoint/2010/main" val="21189462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C8F295-D464-4F43-951D-272CC0305DD2}"/>
              </a:ext>
            </a:extLst>
          </p:cNvPr>
          <p:cNvSpPr>
            <a:spLocks noGrp="1"/>
          </p:cNvSpPr>
          <p:nvPr>
            <p:ph type="dt" sz="half" idx="10"/>
          </p:nvPr>
        </p:nvSpPr>
        <p:spPr/>
        <p:txBody>
          <a:bodyPr/>
          <a:lstStyle/>
          <a:p>
            <a:r>
              <a:rPr lang="en-US"/>
              <a:t>2/25/2018</a:t>
            </a:r>
            <a:endParaRPr lang="en-US" dirty="0"/>
          </a:p>
        </p:txBody>
      </p:sp>
      <p:sp>
        <p:nvSpPr>
          <p:cNvPr id="3" name="Footer Placeholder 2">
            <a:extLst>
              <a:ext uri="{FF2B5EF4-FFF2-40B4-BE49-F238E27FC236}">
                <a16:creationId xmlns:a16="http://schemas.microsoft.com/office/drawing/2014/main" id="{E8231353-8AA5-44FE-8D01-8AA9F176E6AA}"/>
              </a:ext>
            </a:extLst>
          </p:cNvPr>
          <p:cNvSpPr>
            <a:spLocks noGrp="1"/>
          </p:cNvSpPr>
          <p:nvPr>
            <p:ph type="ftr" sz="quarter" idx="11"/>
          </p:nvPr>
        </p:nvSpPr>
        <p:spPr/>
        <p:txBody>
          <a:bodyPr/>
          <a:lstStyle/>
          <a:p>
            <a:r>
              <a:rPr lang="en-US"/>
              <a:t>Prophets &amp; Angels</a:t>
            </a:r>
            <a:endParaRPr lang="en-US" dirty="0"/>
          </a:p>
        </p:txBody>
      </p:sp>
      <p:sp>
        <p:nvSpPr>
          <p:cNvPr id="4" name="Slide Number Placeholder 3">
            <a:extLst>
              <a:ext uri="{FF2B5EF4-FFF2-40B4-BE49-F238E27FC236}">
                <a16:creationId xmlns:a16="http://schemas.microsoft.com/office/drawing/2014/main" id="{79EE7EB5-4DE8-4128-8ADF-856E08438DA5}"/>
              </a:ext>
            </a:extLst>
          </p:cNvPr>
          <p:cNvSpPr>
            <a:spLocks noGrp="1"/>
          </p:cNvSpPr>
          <p:nvPr>
            <p:ph type="sldNum" sz="quarter" idx="12"/>
          </p:nvPr>
        </p:nvSpPr>
        <p:spPr/>
        <p:txBody>
          <a:bodyPr/>
          <a:lstStyle/>
          <a:p>
            <a:fld id="{4FAB73BC-B049-4115-A692-8D63A059BFB8}" type="slidenum">
              <a:rPr lang="en-US" smtClean="0"/>
              <a:t>14</a:t>
            </a:fld>
            <a:endParaRPr lang="en-US" dirty="0"/>
          </a:p>
        </p:txBody>
      </p:sp>
      <p:sp>
        <p:nvSpPr>
          <p:cNvPr id="5" name="Rectangle 4">
            <a:extLst>
              <a:ext uri="{FF2B5EF4-FFF2-40B4-BE49-F238E27FC236}">
                <a16:creationId xmlns:a16="http://schemas.microsoft.com/office/drawing/2014/main" id="{D6B7F456-6CBA-451B-A4D8-C2E305450D63}"/>
              </a:ext>
            </a:extLst>
          </p:cNvPr>
          <p:cNvSpPr/>
          <p:nvPr/>
        </p:nvSpPr>
        <p:spPr>
          <a:xfrm>
            <a:off x="304800" y="220090"/>
            <a:ext cx="8658606" cy="5755422"/>
          </a:xfrm>
          <a:prstGeom prst="rect">
            <a:avLst/>
          </a:prstGeom>
        </p:spPr>
        <p:txBody>
          <a:bodyPr wrap="square">
            <a:spAutoFit/>
          </a:bodyPr>
          <a:lstStyle/>
          <a:p>
            <a:r>
              <a:rPr lang="en-US" sz="4000" b="1" dirty="0">
                <a:solidFill>
                  <a:schemeClr val="bg1"/>
                </a:solidFill>
              </a:rPr>
              <a:t>NAHUM 1:7</a:t>
            </a:r>
          </a:p>
          <a:p>
            <a:r>
              <a:rPr lang="en-US" sz="3200" i="1" dirty="0">
                <a:solidFill>
                  <a:schemeClr val="bg1"/>
                </a:solidFill>
              </a:rPr>
              <a:t>	The LORD is good, a strong hold in the day of trouble; and he </a:t>
            </a:r>
            <a:r>
              <a:rPr lang="en-US" sz="3200" i="1" dirty="0" err="1">
                <a:solidFill>
                  <a:schemeClr val="bg1"/>
                </a:solidFill>
              </a:rPr>
              <a:t>knoweth</a:t>
            </a:r>
            <a:r>
              <a:rPr lang="en-US" sz="3200" i="1" dirty="0">
                <a:solidFill>
                  <a:schemeClr val="bg1"/>
                </a:solidFill>
              </a:rPr>
              <a:t> them that trust in him.</a:t>
            </a:r>
          </a:p>
          <a:p>
            <a:endParaRPr lang="en-US" sz="3200" i="1" dirty="0">
              <a:solidFill>
                <a:schemeClr val="bg1"/>
              </a:solidFill>
            </a:endParaRPr>
          </a:p>
          <a:p>
            <a:r>
              <a:rPr lang="en-US" sz="4000" b="1" dirty="0">
                <a:solidFill>
                  <a:schemeClr val="bg1"/>
                </a:solidFill>
              </a:rPr>
              <a:t>II TIMOTHY 2:19</a:t>
            </a:r>
          </a:p>
          <a:p>
            <a:r>
              <a:rPr lang="en-US" sz="3200" i="1" dirty="0">
                <a:solidFill>
                  <a:schemeClr val="bg1"/>
                </a:solidFill>
              </a:rPr>
              <a:t>	Nevertheless the foundation of God </a:t>
            </a:r>
            <a:r>
              <a:rPr lang="en-US" sz="3200" i="1" dirty="0" err="1">
                <a:solidFill>
                  <a:schemeClr val="bg1"/>
                </a:solidFill>
              </a:rPr>
              <a:t>standeth</a:t>
            </a:r>
            <a:r>
              <a:rPr lang="en-US" sz="3200" i="1" dirty="0">
                <a:solidFill>
                  <a:schemeClr val="bg1"/>
                </a:solidFill>
              </a:rPr>
              <a:t> sure, having this seal, The Lord </a:t>
            </a:r>
            <a:r>
              <a:rPr lang="en-US" sz="3200" i="1" dirty="0" err="1">
                <a:solidFill>
                  <a:schemeClr val="bg1"/>
                </a:solidFill>
              </a:rPr>
              <a:t>knoweth</a:t>
            </a:r>
            <a:r>
              <a:rPr lang="en-US" sz="3200" i="1" dirty="0">
                <a:solidFill>
                  <a:schemeClr val="bg1"/>
                </a:solidFill>
              </a:rPr>
              <a:t> them that are his. And, Let every one that </a:t>
            </a:r>
            <a:r>
              <a:rPr lang="en-US" sz="3200" i="1" dirty="0" err="1">
                <a:solidFill>
                  <a:schemeClr val="bg1"/>
                </a:solidFill>
              </a:rPr>
              <a:t>nameth</a:t>
            </a:r>
            <a:r>
              <a:rPr lang="en-US" sz="3200" i="1" dirty="0">
                <a:solidFill>
                  <a:schemeClr val="bg1"/>
                </a:solidFill>
              </a:rPr>
              <a:t> the name of Christ depart from iniquity. </a:t>
            </a:r>
          </a:p>
          <a:p>
            <a:endParaRPr lang="en-US" sz="3200" i="1" dirty="0">
              <a:solidFill>
                <a:schemeClr val="bg1"/>
              </a:solidFill>
            </a:endParaRPr>
          </a:p>
          <a:p>
            <a:endParaRPr lang="en-US" sz="3200" i="1" dirty="0">
              <a:solidFill>
                <a:schemeClr val="bg1"/>
              </a:solidFill>
            </a:endParaRPr>
          </a:p>
        </p:txBody>
      </p:sp>
    </p:spTree>
    <p:extLst>
      <p:ext uri="{BB962C8B-B14F-4D97-AF65-F5344CB8AC3E}">
        <p14:creationId xmlns:p14="http://schemas.microsoft.com/office/powerpoint/2010/main" val="1708072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74F559-C1FA-45F2-BBF4-5BFF09FB51E3}"/>
              </a:ext>
            </a:extLst>
          </p:cNvPr>
          <p:cNvSpPr>
            <a:spLocks noGrp="1"/>
          </p:cNvSpPr>
          <p:nvPr>
            <p:ph type="dt" sz="half" idx="10"/>
          </p:nvPr>
        </p:nvSpPr>
        <p:spPr/>
        <p:txBody>
          <a:bodyPr/>
          <a:lstStyle/>
          <a:p>
            <a:r>
              <a:rPr lang="en-US"/>
              <a:t>2/25/2018</a:t>
            </a:r>
            <a:endParaRPr lang="en-US" dirty="0"/>
          </a:p>
        </p:txBody>
      </p:sp>
      <p:sp>
        <p:nvSpPr>
          <p:cNvPr id="3" name="Footer Placeholder 2">
            <a:extLst>
              <a:ext uri="{FF2B5EF4-FFF2-40B4-BE49-F238E27FC236}">
                <a16:creationId xmlns:a16="http://schemas.microsoft.com/office/drawing/2014/main" id="{1814425A-3AD3-452D-AC95-951EAC1748BD}"/>
              </a:ext>
            </a:extLst>
          </p:cNvPr>
          <p:cNvSpPr>
            <a:spLocks noGrp="1"/>
          </p:cNvSpPr>
          <p:nvPr>
            <p:ph type="ftr" sz="quarter" idx="11"/>
          </p:nvPr>
        </p:nvSpPr>
        <p:spPr/>
        <p:txBody>
          <a:bodyPr/>
          <a:lstStyle/>
          <a:p>
            <a:r>
              <a:rPr lang="en-US"/>
              <a:t>Prophets &amp; Angels</a:t>
            </a:r>
            <a:endParaRPr lang="en-US" dirty="0"/>
          </a:p>
        </p:txBody>
      </p:sp>
      <p:sp>
        <p:nvSpPr>
          <p:cNvPr id="4" name="Slide Number Placeholder 3">
            <a:extLst>
              <a:ext uri="{FF2B5EF4-FFF2-40B4-BE49-F238E27FC236}">
                <a16:creationId xmlns:a16="http://schemas.microsoft.com/office/drawing/2014/main" id="{CA88E13A-9452-4EF0-AD3F-AD01D02C5E3C}"/>
              </a:ext>
            </a:extLst>
          </p:cNvPr>
          <p:cNvSpPr>
            <a:spLocks noGrp="1"/>
          </p:cNvSpPr>
          <p:nvPr>
            <p:ph type="sldNum" sz="quarter" idx="12"/>
          </p:nvPr>
        </p:nvSpPr>
        <p:spPr/>
        <p:txBody>
          <a:bodyPr/>
          <a:lstStyle/>
          <a:p>
            <a:fld id="{4FAB73BC-B049-4115-A692-8D63A059BFB8}" type="slidenum">
              <a:rPr lang="en-US" smtClean="0"/>
              <a:t>15</a:t>
            </a:fld>
            <a:endParaRPr lang="en-US" dirty="0"/>
          </a:p>
        </p:txBody>
      </p:sp>
      <p:sp>
        <p:nvSpPr>
          <p:cNvPr id="5" name="Rectangle 4">
            <a:extLst>
              <a:ext uri="{FF2B5EF4-FFF2-40B4-BE49-F238E27FC236}">
                <a16:creationId xmlns:a16="http://schemas.microsoft.com/office/drawing/2014/main" id="{234C4667-B917-456F-BA8A-58712D8C29AF}"/>
              </a:ext>
            </a:extLst>
          </p:cNvPr>
          <p:cNvSpPr/>
          <p:nvPr/>
        </p:nvSpPr>
        <p:spPr>
          <a:xfrm>
            <a:off x="274320" y="220091"/>
            <a:ext cx="8554720" cy="4093428"/>
          </a:xfrm>
          <a:prstGeom prst="rect">
            <a:avLst/>
          </a:prstGeom>
        </p:spPr>
        <p:txBody>
          <a:bodyPr wrap="square">
            <a:spAutoFit/>
          </a:bodyPr>
          <a:lstStyle/>
          <a:p>
            <a:r>
              <a:rPr lang="en-US" sz="4400" b="1" dirty="0">
                <a:solidFill>
                  <a:schemeClr val="bg1"/>
                </a:solidFill>
              </a:rPr>
              <a:t>JOHN 10:28-29</a:t>
            </a:r>
          </a:p>
          <a:p>
            <a:r>
              <a:rPr lang="en-US" sz="3600" i="1" dirty="0">
                <a:solidFill>
                  <a:schemeClr val="bg1"/>
                </a:solidFill>
              </a:rPr>
              <a:t>	And I give unto them eternal life; and they shall never perish, neither shall any man pluck them out of my hand. 29 My Father, which gave them me, is greater than all; and no man is able to pluck them out of my Father's hand.</a:t>
            </a:r>
          </a:p>
        </p:txBody>
      </p:sp>
    </p:spTree>
    <p:extLst>
      <p:ext uri="{BB962C8B-B14F-4D97-AF65-F5344CB8AC3E}">
        <p14:creationId xmlns:p14="http://schemas.microsoft.com/office/powerpoint/2010/main" val="17366052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8F4033-AD38-4732-B70C-377D80906894}"/>
              </a:ext>
            </a:extLst>
          </p:cNvPr>
          <p:cNvSpPr>
            <a:spLocks noGrp="1"/>
          </p:cNvSpPr>
          <p:nvPr>
            <p:ph type="dt" sz="half" idx="10"/>
          </p:nvPr>
        </p:nvSpPr>
        <p:spPr/>
        <p:txBody>
          <a:bodyPr/>
          <a:lstStyle/>
          <a:p>
            <a:r>
              <a:rPr lang="en-US"/>
              <a:t>2/25/2018</a:t>
            </a:r>
            <a:endParaRPr lang="en-US" dirty="0"/>
          </a:p>
        </p:txBody>
      </p:sp>
      <p:sp>
        <p:nvSpPr>
          <p:cNvPr id="3" name="Footer Placeholder 2">
            <a:extLst>
              <a:ext uri="{FF2B5EF4-FFF2-40B4-BE49-F238E27FC236}">
                <a16:creationId xmlns:a16="http://schemas.microsoft.com/office/drawing/2014/main" id="{9566F963-9F89-4D55-A517-8FF42B3EFA1D}"/>
              </a:ext>
            </a:extLst>
          </p:cNvPr>
          <p:cNvSpPr>
            <a:spLocks noGrp="1"/>
          </p:cNvSpPr>
          <p:nvPr>
            <p:ph type="ftr" sz="quarter" idx="11"/>
          </p:nvPr>
        </p:nvSpPr>
        <p:spPr/>
        <p:txBody>
          <a:bodyPr/>
          <a:lstStyle/>
          <a:p>
            <a:r>
              <a:rPr lang="en-US"/>
              <a:t>Prophets &amp; Angels</a:t>
            </a:r>
            <a:endParaRPr lang="en-US" dirty="0"/>
          </a:p>
        </p:txBody>
      </p:sp>
      <p:sp>
        <p:nvSpPr>
          <p:cNvPr id="4" name="Slide Number Placeholder 3">
            <a:extLst>
              <a:ext uri="{FF2B5EF4-FFF2-40B4-BE49-F238E27FC236}">
                <a16:creationId xmlns:a16="http://schemas.microsoft.com/office/drawing/2014/main" id="{2C250D2A-3776-462E-A67C-FD30645DD8BE}"/>
              </a:ext>
            </a:extLst>
          </p:cNvPr>
          <p:cNvSpPr>
            <a:spLocks noGrp="1"/>
          </p:cNvSpPr>
          <p:nvPr>
            <p:ph type="sldNum" sz="quarter" idx="12"/>
          </p:nvPr>
        </p:nvSpPr>
        <p:spPr/>
        <p:txBody>
          <a:bodyPr/>
          <a:lstStyle/>
          <a:p>
            <a:fld id="{4FAB73BC-B049-4115-A692-8D63A059BFB8}" type="slidenum">
              <a:rPr lang="en-US" smtClean="0"/>
              <a:t>16</a:t>
            </a:fld>
            <a:endParaRPr lang="en-US" dirty="0"/>
          </a:p>
        </p:txBody>
      </p:sp>
      <p:sp>
        <p:nvSpPr>
          <p:cNvPr id="5" name="Rectangle 4">
            <a:extLst>
              <a:ext uri="{FF2B5EF4-FFF2-40B4-BE49-F238E27FC236}">
                <a16:creationId xmlns:a16="http://schemas.microsoft.com/office/drawing/2014/main" id="{80F4491C-A4AD-4E27-87E2-39061891F4EF}"/>
              </a:ext>
            </a:extLst>
          </p:cNvPr>
          <p:cNvSpPr/>
          <p:nvPr/>
        </p:nvSpPr>
        <p:spPr>
          <a:xfrm>
            <a:off x="180594" y="71120"/>
            <a:ext cx="8782812" cy="6432530"/>
          </a:xfrm>
          <a:prstGeom prst="rect">
            <a:avLst/>
          </a:prstGeom>
        </p:spPr>
        <p:txBody>
          <a:bodyPr wrap="square">
            <a:spAutoFit/>
          </a:bodyPr>
          <a:lstStyle/>
          <a:p>
            <a:r>
              <a:rPr lang="en-US" sz="4000" b="1" dirty="0">
                <a:solidFill>
                  <a:schemeClr val="bg1"/>
                </a:solidFill>
              </a:rPr>
              <a:t>TRYING.TO.DO.GOD.A.SERVICE</a:t>
            </a:r>
          </a:p>
          <a:p>
            <a:r>
              <a:rPr lang="en-US" sz="3400" dirty="0">
                <a:solidFill>
                  <a:schemeClr val="bg1"/>
                </a:solidFill>
              </a:rPr>
              <a:t>	341 Dear God, the Word has gone forth. It cannot return void, It'll find Its place somewhere. If the seed has already been planted, It'll water it till it grows. And none can pluck it from Your hand</a:t>
            </a:r>
            <a:r>
              <a:rPr lang="en-US" sz="3400" i="1" dirty="0">
                <a:solidFill>
                  <a:schemeClr val="bg1"/>
                </a:solidFill>
              </a:rPr>
              <a:t>, "All the Father has given Me will come to Me, no man can pluck them out of My hand. My Father has given them to Me before the foundation of the world"</a:t>
            </a:r>
            <a:r>
              <a:rPr lang="en-US" sz="3400" dirty="0">
                <a:solidFill>
                  <a:schemeClr val="bg1"/>
                </a:solidFill>
              </a:rPr>
              <a:t>; </a:t>
            </a:r>
            <a:r>
              <a:rPr lang="en-US" sz="3400" dirty="0">
                <a:solidFill>
                  <a:srgbClr val="FFFF00"/>
                </a:solidFill>
              </a:rPr>
              <a:t>when the plans were all </a:t>
            </a:r>
            <a:r>
              <a:rPr lang="en-US" sz="3400" dirty="0" err="1">
                <a:solidFill>
                  <a:srgbClr val="FFFF00"/>
                </a:solidFill>
              </a:rPr>
              <a:t>drawed</a:t>
            </a:r>
            <a:r>
              <a:rPr lang="en-US" sz="3400" dirty="0">
                <a:solidFill>
                  <a:srgbClr val="FFFF00"/>
                </a:solidFill>
              </a:rPr>
              <a:t> up, as so, Jesus was given His Church, His Bride.</a:t>
            </a:r>
          </a:p>
          <a:p>
            <a:pPr algn="r"/>
            <a:r>
              <a:rPr lang="en-US" sz="3200" dirty="0">
                <a:solidFill>
                  <a:schemeClr val="bg1"/>
                </a:solidFill>
              </a:rPr>
              <a:t>65-1127</a:t>
            </a:r>
          </a:p>
        </p:txBody>
      </p:sp>
    </p:spTree>
    <p:extLst>
      <p:ext uri="{BB962C8B-B14F-4D97-AF65-F5344CB8AC3E}">
        <p14:creationId xmlns:p14="http://schemas.microsoft.com/office/powerpoint/2010/main" val="9399999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86AF5D-1539-436F-9213-784DFFCF55C3}"/>
              </a:ext>
            </a:extLst>
          </p:cNvPr>
          <p:cNvSpPr>
            <a:spLocks noGrp="1"/>
          </p:cNvSpPr>
          <p:nvPr>
            <p:ph type="dt" sz="half" idx="10"/>
          </p:nvPr>
        </p:nvSpPr>
        <p:spPr/>
        <p:txBody>
          <a:bodyPr/>
          <a:lstStyle/>
          <a:p>
            <a:r>
              <a:rPr lang="en-US"/>
              <a:t>2/25/2018</a:t>
            </a:r>
            <a:endParaRPr lang="en-US" dirty="0"/>
          </a:p>
        </p:txBody>
      </p:sp>
      <p:sp>
        <p:nvSpPr>
          <p:cNvPr id="3" name="Footer Placeholder 2">
            <a:extLst>
              <a:ext uri="{FF2B5EF4-FFF2-40B4-BE49-F238E27FC236}">
                <a16:creationId xmlns:a16="http://schemas.microsoft.com/office/drawing/2014/main" id="{45D9093C-A5C2-4CEF-88EF-B1221713F5DB}"/>
              </a:ext>
            </a:extLst>
          </p:cNvPr>
          <p:cNvSpPr>
            <a:spLocks noGrp="1"/>
          </p:cNvSpPr>
          <p:nvPr>
            <p:ph type="ftr" sz="quarter" idx="11"/>
          </p:nvPr>
        </p:nvSpPr>
        <p:spPr/>
        <p:txBody>
          <a:bodyPr/>
          <a:lstStyle/>
          <a:p>
            <a:r>
              <a:rPr lang="en-US"/>
              <a:t>Prophets &amp; Angels</a:t>
            </a:r>
            <a:endParaRPr lang="en-US" dirty="0"/>
          </a:p>
        </p:txBody>
      </p:sp>
      <p:sp>
        <p:nvSpPr>
          <p:cNvPr id="4" name="Slide Number Placeholder 3">
            <a:extLst>
              <a:ext uri="{FF2B5EF4-FFF2-40B4-BE49-F238E27FC236}">
                <a16:creationId xmlns:a16="http://schemas.microsoft.com/office/drawing/2014/main" id="{5F36E8A6-1D97-4291-8A07-7D3D37E404F1}"/>
              </a:ext>
            </a:extLst>
          </p:cNvPr>
          <p:cNvSpPr>
            <a:spLocks noGrp="1"/>
          </p:cNvSpPr>
          <p:nvPr>
            <p:ph type="sldNum" sz="quarter" idx="12"/>
          </p:nvPr>
        </p:nvSpPr>
        <p:spPr/>
        <p:txBody>
          <a:bodyPr/>
          <a:lstStyle/>
          <a:p>
            <a:fld id="{4FAB73BC-B049-4115-A692-8D63A059BFB8}" type="slidenum">
              <a:rPr lang="en-US" smtClean="0"/>
              <a:t>17</a:t>
            </a:fld>
            <a:endParaRPr lang="en-US" dirty="0"/>
          </a:p>
        </p:txBody>
      </p:sp>
      <p:pic>
        <p:nvPicPr>
          <p:cNvPr id="2050" name="Picture 2" descr="Related image">
            <a:extLst>
              <a:ext uri="{FF2B5EF4-FFF2-40B4-BE49-F238E27FC236}">
                <a16:creationId xmlns:a16="http://schemas.microsoft.com/office/drawing/2014/main" id="{F01953A1-8D9C-43C5-BBB5-9006492CAA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3333" b="9948"/>
          <a:stretch/>
        </p:blipFill>
        <p:spPr bwMode="auto">
          <a:xfrm>
            <a:off x="191435" y="220090"/>
            <a:ext cx="8771971" cy="605269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12B157E5-463B-4523-856D-EC7AAC4F769F}"/>
              </a:ext>
            </a:extLst>
          </p:cNvPr>
          <p:cNvSpPr/>
          <p:nvPr/>
        </p:nvSpPr>
        <p:spPr>
          <a:xfrm>
            <a:off x="4866640" y="341375"/>
            <a:ext cx="3951986" cy="5755422"/>
          </a:xfrm>
          <a:prstGeom prst="rect">
            <a:avLst/>
          </a:prstGeom>
          <a:solidFill>
            <a:schemeClr val="accent1">
              <a:lumMod val="60000"/>
              <a:lumOff val="40000"/>
              <a:alpha val="71000"/>
            </a:schemeClr>
          </a:solidFill>
        </p:spPr>
        <p:txBody>
          <a:bodyPr wrap="square">
            <a:spAutoFit/>
          </a:bodyPr>
          <a:lstStyle/>
          <a:p>
            <a:pPr algn="r"/>
            <a:r>
              <a:rPr lang="en-US" sz="3200" b="1" dirty="0">
                <a:solidFill>
                  <a:schemeClr val="bg1"/>
                </a:solidFill>
              </a:rPr>
              <a:t>GENESIS 18:1</a:t>
            </a:r>
          </a:p>
          <a:p>
            <a:pPr algn="r"/>
            <a:r>
              <a:rPr lang="en-US" sz="2800" i="1" dirty="0">
                <a:solidFill>
                  <a:schemeClr val="bg1"/>
                </a:solidFill>
              </a:rPr>
              <a:t>	And the LORD appeared unto him in the plains of </a:t>
            </a:r>
            <a:r>
              <a:rPr lang="en-US" sz="2800" i="1" dirty="0" err="1">
                <a:solidFill>
                  <a:schemeClr val="bg1"/>
                </a:solidFill>
              </a:rPr>
              <a:t>Mamre</a:t>
            </a:r>
            <a:r>
              <a:rPr lang="en-US" sz="2800" i="1" dirty="0">
                <a:solidFill>
                  <a:schemeClr val="bg1"/>
                </a:solidFill>
              </a:rPr>
              <a:t>: and he sat in the tent door in the heat of the day; 2 And he lift up his eyes and looked, and, lo, three men stood by him: and when he saw them, he ran to meet them from the tent door, and bowed himself toward the ground,</a:t>
            </a:r>
          </a:p>
        </p:txBody>
      </p:sp>
    </p:spTree>
    <p:extLst>
      <p:ext uri="{BB962C8B-B14F-4D97-AF65-F5344CB8AC3E}">
        <p14:creationId xmlns:p14="http://schemas.microsoft.com/office/powerpoint/2010/main" val="28405485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7ED6300-A13A-44F4-832E-1A86A4179E0A}"/>
              </a:ext>
            </a:extLst>
          </p:cNvPr>
          <p:cNvSpPr>
            <a:spLocks noGrp="1"/>
          </p:cNvSpPr>
          <p:nvPr>
            <p:ph type="title"/>
          </p:nvPr>
        </p:nvSpPr>
        <p:spPr>
          <a:xfrm>
            <a:off x="81280" y="-267208"/>
            <a:ext cx="8991600" cy="1609344"/>
          </a:xfrm>
        </p:spPr>
        <p:txBody>
          <a:bodyPr/>
          <a:lstStyle/>
          <a:p>
            <a:pPr algn="ctr"/>
            <a:r>
              <a:rPr lang="en-US" dirty="0"/>
              <a:t>What Did Billy Graham Teach?</a:t>
            </a:r>
          </a:p>
        </p:txBody>
      </p:sp>
      <p:sp>
        <p:nvSpPr>
          <p:cNvPr id="2" name="Date Placeholder 1">
            <a:extLst>
              <a:ext uri="{FF2B5EF4-FFF2-40B4-BE49-F238E27FC236}">
                <a16:creationId xmlns:a16="http://schemas.microsoft.com/office/drawing/2014/main" id="{397CF795-157B-4052-B819-A7EE14303440}"/>
              </a:ext>
            </a:extLst>
          </p:cNvPr>
          <p:cNvSpPr>
            <a:spLocks noGrp="1"/>
          </p:cNvSpPr>
          <p:nvPr>
            <p:ph type="dt" sz="half" idx="10"/>
          </p:nvPr>
        </p:nvSpPr>
        <p:spPr/>
        <p:txBody>
          <a:bodyPr/>
          <a:lstStyle/>
          <a:p>
            <a:r>
              <a:rPr lang="en-US" dirty="0"/>
              <a:t>2/25/2018</a:t>
            </a:r>
          </a:p>
        </p:txBody>
      </p:sp>
      <p:sp>
        <p:nvSpPr>
          <p:cNvPr id="3" name="Footer Placeholder 2">
            <a:extLst>
              <a:ext uri="{FF2B5EF4-FFF2-40B4-BE49-F238E27FC236}">
                <a16:creationId xmlns:a16="http://schemas.microsoft.com/office/drawing/2014/main" id="{8E97EEC6-4379-4C1D-B069-455AC8B979C7}"/>
              </a:ext>
            </a:extLst>
          </p:cNvPr>
          <p:cNvSpPr>
            <a:spLocks noGrp="1"/>
          </p:cNvSpPr>
          <p:nvPr>
            <p:ph type="ftr" sz="quarter" idx="11"/>
          </p:nvPr>
        </p:nvSpPr>
        <p:spPr/>
        <p:txBody>
          <a:bodyPr/>
          <a:lstStyle/>
          <a:p>
            <a:r>
              <a:rPr lang="en-US" dirty="0"/>
              <a:t>Prophets &amp; Angels</a:t>
            </a:r>
          </a:p>
        </p:txBody>
      </p:sp>
      <p:sp>
        <p:nvSpPr>
          <p:cNvPr id="4" name="Slide Number Placeholder 3">
            <a:extLst>
              <a:ext uri="{FF2B5EF4-FFF2-40B4-BE49-F238E27FC236}">
                <a16:creationId xmlns:a16="http://schemas.microsoft.com/office/drawing/2014/main" id="{F17ED929-C9FE-422A-89EA-8574D2D97757}"/>
              </a:ext>
            </a:extLst>
          </p:cNvPr>
          <p:cNvSpPr>
            <a:spLocks noGrp="1"/>
          </p:cNvSpPr>
          <p:nvPr>
            <p:ph type="sldNum" sz="quarter" idx="12"/>
          </p:nvPr>
        </p:nvSpPr>
        <p:spPr/>
        <p:txBody>
          <a:bodyPr/>
          <a:lstStyle/>
          <a:p>
            <a:fld id="{4FAB73BC-B049-4115-A692-8D63A059BFB8}" type="slidenum">
              <a:rPr lang="en-US" smtClean="0"/>
              <a:t>18</a:t>
            </a:fld>
            <a:endParaRPr lang="en-US" dirty="0"/>
          </a:p>
        </p:txBody>
      </p:sp>
      <p:sp>
        <p:nvSpPr>
          <p:cNvPr id="6" name="Rectangle 5">
            <a:extLst>
              <a:ext uri="{FF2B5EF4-FFF2-40B4-BE49-F238E27FC236}">
                <a16:creationId xmlns:a16="http://schemas.microsoft.com/office/drawing/2014/main" id="{CB3A488E-EA81-4588-9CC1-C38CC6E2ACDC}"/>
              </a:ext>
            </a:extLst>
          </p:cNvPr>
          <p:cNvSpPr/>
          <p:nvPr/>
        </p:nvSpPr>
        <p:spPr>
          <a:xfrm>
            <a:off x="279400" y="948680"/>
            <a:ext cx="8585200" cy="5663089"/>
          </a:xfrm>
          <a:prstGeom prst="rect">
            <a:avLst/>
          </a:prstGeom>
        </p:spPr>
        <p:txBody>
          <a:bodyPr wrap="square">
            <a:spAutoFit/>
          </a:bodyPr>
          <a:lstStyle/>
          <a:p>
            <a:r>
              <a:rPr lang="en-US" sz="3600" b="1" dirty="0">
                <a:solidFill>
                  <a:schemeClr val="bg1"/>
                </a:solidFill>
              </a:rPr>
              <a:t>ISRAEL.AND.THE.CHURCH.1</a:t>
            </a:r>
          </a:p>
          <a:p>
            <a:r>
              <a:rPr lang="en-US" sz="2800" dirty="0">
                <a:solidFill>
                  <a:schemeClr val="bg1"/>
                </a:solidFill>
              </a:rPr>
              <a:t>	 141 You said awhile ago you were a Christian. What made you a Christian? Because God called you before the foundation of the world to be a Christian... Now, if you say, "Well, you said awhile ago about Billy Graham and them hollering, 'Well, how many wants to accept Christ as personal Saviour, raise up their hand?' Is that all right?" </a:t>
            </a:r>
            <a:r>
              <a:rPr lang="en-US" sz="2800" b="1" dirty="0">
                <a:solidFill>
                  <a:srgbClr val="FFFF00"/>
                </a:solidFill>
              </a:rPr>
              <a:t>Certainly that's all right. That's good, but that's just beginning. </a:t>
            </a:r>
            <a:r>
              <a:rPr lang="en-US" sz="2800" dirty="0">
                <a:solidFill>
                  <a:schemeClr val="bg1"/>
                </a:solidFill>
              </a:rPr>
              <a:t>Then if you really believe it, and really have accepted it in your heart, and are taught right, then the Holy Spirit will come as a circumcision, that He give Abraham after his faith, a confirmation.</a:t>
            </a:r>
          </a:p>
          <a:p>
            <a:pPr algn="r"/>
            <a:r>
              <a:rPr lang="en-US" dirty="0">
                <a:solidFill>
                  <a:schemeClr val="bg1"/>
                </a:solidFill>
              </a:rPr>
              <a:t>53-0325</a:t>
            </a:r>
          </a:p>
        </p:txBody>
      </p:sp>
    </p:spTree>
    <p:extLst>
      <p:ext uri="{BB962C8B-B14F-4D97-AF65-F5344CB8AC3E}">
        <p14:creationId xmlns:p14="http://schemas.microsoft.com/office/powerpoint/2010/main" val="22737139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A9A020-61B5-465C-9902-4971BE8B3F0A}"/>
              </a:ext>
            </a:extLst>
          </p:cNvPr>
          <p:cNvSpPr>
            <a:spLocks noGrp="1"/>
          </p:cNvSpPr>
          <p:nvPr>
            <p:ph type="dt" sz="half" idx="10"/>
          </p:nvPr>
        </p:nvSpPr>
        <p:spPr/>
        <p:txBody>
          <a:bodyPr/>
          <a:lstStyle/>
          <a:p>
            <a:r>
              <a:rPr lang="en-US"/>
              <a:t>2/25/2018</a:t>
            </a:r>
            <a:endParaRPr lang="en-US" dirty="0"/>
          </a:p>
        </p:txBody>
      </p:sp>
      <p:sp>
        <p:nvSpPr>
          <p:cNvPr id="3" name="Footer Placeholder 2">
            <a:extLst>
              <a:ext uri="{FF2B5EF4-FFF2-40B4-BE49-F238E27FC236}">
                <a16:creationId xmlns:a16="http://schemas.microsoft.com/office/drawing/2014/main" id="{65BD9912-CEBF-4DB9-89B8-20B8B500D76D}"/>
              </a:ext>
            </a:extLst>
          </p:cNvPr>
          <p:cNvSpPr>
            <a:spLocks noGrp="1"/>
          </p:cNvSpPr>
          <p:nvPr>
            <p:ph type="ftr" sz="quarter" idx="11"/>
          </p:nvPr>
        </p:nvSpPr>
        <p:spPr/>
        <p:txBody>
          <a:bodyPr/>
          <a:lstStyle/>
          <a:p>
            <a:r>
              <a:rPr lang="en-US"/>
              <a:t>Prophets &amp; Angels</a:t>
            </a:r>
            <a:endParaRPr lang="en-US" dirty="0"/>
          </a:p>
        </p:txBody>
      </p:sp>
      <p:sp>
        <p:nvSpPr>
          <p:cNvPr id="4" name="Slide Number Placeholder 3">
            <a:extLst>
              <a:ext uri="{FF2B5EF4-FFF2-40B4-BE49-F238E27FC236}">
                <a16:creationId xmlns:a16="http://schemas.microsoft.com/office/drawing/2014/main" id="{3C905038-3346-459D-95D7-7701C81D65B3}"/>
              </a:ext>
            </a:extLst>
          </p:cNvPr>
          <p:cNvSpPr>
            <a:spLocks noGrp="1"/>
          </p:cNvSpPr>
          <p:nvPr>
            <p:ph type="sldNum" sz="quarter" idx="12"/>
          </p:nvPr>
        </p:nvSpPr>
        <p:spPr/>
        <p:txBody>
          <a:bodyPr/>
          <a:lstStyle/>
          <a:p>
            <a:fld id="{4FAB73BC-B049-4115-A692-8D63A059BFB8}" type="slidenum">
              <a:rPr lang="en-US" smtClean="0"/>
              <a:t>19</a:t>
            </a:fld>
            <a:endParaRPr lang="en-US" dirty="0"/>
          </a:p>
        </p:txBody>
      </p:sp>
      <p:sp>
        <p:nvSpPr>
          <p:cNvPr id="5" name="Rectangle 4">
            <a:extLst>
              <a:ext uri="{FF2B5EF4-FFF2-40B4-BE49-F238E27FC236}">
                <a16:creationId xmlns:a16="http://schemas.microsoft.com/office/drawing/2014/main" id="{550393E4-003E-4940-BC0E-1854BBB381B2}"/>
              </a:ext>
            </a:extLst>
          </p:cNvPr>
          <p:cNvSpPr/>
          <p:nvPr/>
        </p:nvSpPr>
        <p:spPr>
          <a:xfrm>
            <a:off x="172720" y="131485"/>
            <a:ext cx="8661400" cy="7109639"/>
          </a:xfrm>
          <a:prstGeom prst="rect">
            <a:avLst/>
          </a:prstGeom>
        </p:spPr>
        <p:txBody>
          <a:bodyPr wrap="square">
            <a:spAutoFit/>
          </a:bodyPr>
          <a:lstStyle/>
          <a:p>
            <a:r>
              <a:rPr lang="en-US" sz="4000" b="1" dirty="0">
                <a:solidFill>
                  <a:schemeClr val="bg1"/>
                </a:solidFill>
              </a:rPr>
              <a:t>MODERN.EVENTS</a:t>
            </a:r>
          </a:p>
          <a:p>
            <a:r>
              <a:rPr lang="en-US" sz="3200" dirty="0">
                <a:solidFill>
                  <a:schemeClr val="bg1"/>
                </a:solidFill>
              </a:rPr>
              <a:t>	249 Now I want to ask you theologians, my brethren: we’ve never had a messenger in Sodom before that his name ended with a h-a-m till now. We've had a Spurgeon, a Wesley, a Luther, but never a international messenger that his name end with h-a-m before. </a:t>
            </a:r>
            <a:r>
              <a:rPr lang="en-US" sz="3200" b="1" dirty="0">
                <a:solidFill>
                  <a:schemeClr val="bg1"/>
                </a:solidFill>
              </a:rPr>
              <a:t>G-r-a-h-a-m, six letters, G-r-a-h-a-m, Billy Graham; that noted evangelist, great work of God, the man is sent from God. </a:t>
            </a:r>
            <a:r>
              <a:rPr lang="en-US" sz="3200" dirty="0">
                <a:solidFill>
                  <a:schemeClr val="bg1"/>
                </a:solidFill>
              </a:rPr>
              <a:t>He's got that justification down so pat, shakes the nation with it.  Look at Oral Roberts to the Pentecostal denomination. When was there ever one like that?</a:t>
            </a:r>
          </a:p>
          <a:p>
            <a:r>
              <a:rPr lang="en-US" sz="3200" dirty="0">
                <a:solidFill>
                  <a:schemeClr val="bg1"/>
                </a:solidFill>
              </a:rPr>
              <a:t>	</a:t>
            </a:r>
          </a:p>
        </p:txBody>
      </p:sp>
    </p:spTree>
    <p:extLst>
      <p:ext uri="{BB962C8B-B14F-4D97-AF65-F5344CB8AC3E}">
        <p14:creationId xmlns:p14="http://schemas.microsoft.com/office/powerpoint/2010/main" val="2419103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E9AF3-0EFE-435E-8726-7946F7610860}"/>
              </a:ext>
            </a:extLst>
          </p:cNvPr>
          <p:cNvSpPr>
            <a:spLocks noGrp="1"/>
          </p:cNvSpPr>
          <p:nvPr>
            <p:ph type="title"/>
          </p:nvPr>
        </p:nvSpPr>
        <p:spPr>
          <a:xfrm>
            <a:off x="420756" y="206336"/>
            <a:ext cx="8405192" cy="1609344"/>
          </a:xfrm>
        </p:spPr>
        <p:txBody>
          <a:bodyPr/>
          <a:lstStyle/>
          <a:p>
            <a:pPr algn="ctr"/>
            <a:r>
              <a:rPr lang="en-US" dirty="0"/>
              <a:t>Birthdays, Anniversaries </a:t>
            </a:r>
            <a:br>
              <a:rPr lang="en-US" dirty="0"/>
            </a:br>
            <a:r>
              <a:rPr lang="en-US" dirty="0"/>
              <a:t>	&amp; Really Cool Events at HBT</a:t>
            </a:r>
          </a:p>
        </p:txBody>
      </p:sp>
      <p:sp>
        <p:nvSpPr>
          <p:cNvPr id="3" name="Content Placeholder 2">
            <a:extLst>
              <a:ext uri="{FF2B5EF4-FFF2-40B4-BE49-F238E27FC236}">
                <a16:creationId xmlns:a16="http://schemas.microsoft.com/office/drawing/2014/main" id="{D6BE2C30-012C-49FC-9176-6FE2CB924749}"/>
              </a:ext>
            </a:extLst>
          </p:cNvPr>
          <p:cNvSpPr>
            <a:spLocks noGrp="1"/>
          </p:cNvSpPr>
          <p:nvPr>
            <p:ph idx="1"/>
          </p:nvPr>
        </p:nvSpPr>
        <p:spPr>
          <a:xfrm>
            <a:off x="685800" y="2121408"/>
            <a:ext cx="7772400" cy="4398662"/>
          </a:xfrm>
        </p:spPr>
        <p:txBody>
          <a:bodyPr>
            <a:normAutofit lnSpcReduction="10000"/>
          </a:bodyPr>
          <a:lstStyle/>
          <a:p>
            <a:pPr algn="ctr"/>
            <a:r>
              <a:rPr lang="en-US" sz="3600" dirty="0">
                <a:solidFill>
                  <a:schemeClr val="bg1"/>
                </a:solidFill>
              </a:rPr>
              <a:t>Feb. 26</a:t>
            </a:r>
            <a:r>
              <a:rPr lang="en-US" sz="3600" baseline="30000" dirty="0">
                <a:solidFill>
                  <a:schemeClr val="bg1"/>
                </a:solidFill>
              </a:rPr>
              <a:t>th</a:t>
            </a:r>
            <a:r>
              <a:rPr lang="en-US" sz="3600" dirty="0">
                <a:solidFill>
                  <a:schemeClr val="bg1"/>
                </a:solidFill>
              </a:rPr>
              <a:t> Rachel Coffey</a:t>
            </a:r>
          </a:p>
          <a:p>
            <a:pPr algn="ctr"/>
            <a:r>
              <a:rPr lang="en-US" sz="3600" dirty="0">
                <a:solidFill>
                  <a:schemeClr val="bg1"/>
                </a:solidFill>
              </a:rPr>
              <a:t>Feb. 28</a:t>
            </a:r>
            <a:r>
              <a:rPr lang="en-US" sz="3600" baseline="30000" dirty="0">
                <a:solidFill>
                  <a:schemeClr val="bg1"/>
                </a:solidFill>
              </a:rPr>
              <a:t>th</a:t>
            </a:r>
            <a:r>
              <a:rPr lang="en-US" sz="3600" dirty="0">
                <a:solidFill>
                  <a:schemeClr val="bg1"/>
                </a:solidFill>
              </a:rPr>
              <a:t> Bill  &amp; Cindy Walters</a:t>
            </a:r>
          </a:p>
          <a:p>
            <a:pPr algn="ctr"/>
            <a:r>
              <a:rPr lang="en-US" sz="3600" dirty="0">
                <a:solidFill>
                  <a:schemeClr val="bg1"/>
                </a:solidFill>
              </a:rPr>
              <a:t>Joel Johnson, Cohen Pritchard</a:t>
            </a:r>
          </a:p>
          <a:p>
            <a:pPr algn="ctr"/>
            <a:r>
              <a:rPr lang="en-US" sz="3600" dirty="0">
                <a:solidFill>
                  <a:schemeClr val="bg1"/>
                </a:solidFill>
              </a:rPr>
              <a:t>March 3</a:t>
            </a:r>
            <a:r>
              <a:rPr lang="en-US" sz="3600" baseline="30000" dirty="0">
                <a:solidFill>
                  <a:schemeClr val="bg1"/>
                </a:solidFill>
              </a:rPr>
              <a:t>rd</a:t>
            </a:r>
            <a:r>
              <a:rPr lang="en-US" sz="3600" dirty="0">
                <a:solidFill>
                  <a:schemeClr val="bg1"/>
                </a:solidFill>
              </a:rPr>
              <a:t> Peter &amp; Rachel Coffey</a:t>
            </a:r>
          </a:p>
          <a:p>
            <a:pPr algn="ctr"/>
            <a:r>
              <a:rPr lang="en-US" sz="3600" dirty="0">
                <a:solidFill>
                  <a:schemeClr val="bg1"/>
                </a:solidFill>
              </a:rPr>
              <a:t>Macy Stevens</a:t>
            </a:r>
          </a:p>
          <a:p>
            <a:pPr algn="ctr"/>
            <a:endParaRPr lang="en-US" sz="3600" dirty="0">
              <a:solidFill>
                <a:schemeClr val="bg1"/>
              </a:solidFill>
            </a:endParaRPr>
          </a:p>
          <a:p>
            <a:pPr algn="ctr"/>
            <a:r>
              <a:rPr lang="en-US" sz="3600" dirty="0">
                <a:solidFill>
                  <a:srgbClr val="00B0F0"/>
                </a:solidFill>
              </a:rPr>
              <a:t>Easter Mar. 31</a:t>
            </a:r>
            <a:r>
              <a:rPr lang="en-US" sz="3600" baseline="30000" dirty="0">
                <a:solidFill>
                  <a:srgbClr val="00B0F0"/>
                </a:solidFill>
              </a:rPr>
              <a:t>st</a:t>
            </a:r>
            <a:r>
              <a:rPr lang="en-US" sz="3600" dirty="0">
                <a:solidFill>
                  <a:srgbClr val="00B0F0"/>
                </a:solidFill>
              </a:rPr>
              <a:t> &amp; April 1st</a:t>
            </a:r>
          </a:p>
        </p:txBody>
      </p:sp>
      <p:sp>
        <p:nvSpPr>
          <p:cNvPr id="4" name="Date Placeholder 3">
            <a:extLst>
              <a:ext uri="{FF2B5EF4-FFF2-40B4-BE49-F238E27FC236}">
                <a16:creationId xmlns:a16="http://schemas.microsoft.com/office/drawing/2014/main" id="{DA636854-F83F-42EA-8179-F91A5793E95A}"/>
              </a:ext>
            </a:extLst>
          </p:cNvPr>
          <p:cNvSpPr>
            <a:spLocks noGrp="1"/>
          </p:cNvSpPr>
          <p:nvPr>
            <p:ph type="dt" sz="half" idx="10"/>
          </p:nvPr>
        </p:nvSpPr>
        <p:spPr/>
        <p:txBody>
          <a:bodyPr/>
          <a:lstStyle/>
          <a:p>
            <a:r>
              <a:rPr lang="en-US"/>
              <a:t>2/25/2018</a:t>
            </a:r>
            <a:endParaRPr lang="en-US" dirty="0"/>
          </a:p>
        </p:txBody>
      </p:sp>
      <p:sp>
        <p:nvSpPr>
          <p:cNvPr id="5" name="Footer Placeholder 4">
            <a:extLst>
              <a:ext uri="{FF2B5EF4-FFF2-40B4-BE49-F238E27FC236}">
                <a16:creationId xmlns:a16="http://schemas.microsoft.com/office/drawing/2014/main" id="{1FFFB247-9FA1-48E0-AB2B-F3C20FF6AED3}"/>
              </a:ext>
            </a:extLst>
          </p:cNvPr>
          <p:cNvSpPr>
            <a:spLocks noGrp="1"/>
          </p:cNvSpPr>
          <p:nvPr>
            <p:ph type="ftr" sz="quarter" idx="11"/>
          </p:nvPr>
        </p:nvSpPr>
        <p:spPr/>
        <p:txBody>
          <a:bodyPr/>
          <a:lstStyle/>
          <a:p>
            <a:r>
              <a:rPr lang="en-US"/>
              <a:t>Prophets &amp; Angels</a:t>
            </a:r>
            <a:endParaRPr lang="en-US" dirty="0"/>
          </a:p>
        </p:txBody>
      </p:sp>
      <p:sp>
        <p:nvSpPr>
          <p:cNvPr id="6" name="Slide Number Placeholder 5">
            <a:extLst>
              <a:ext uri="{FF2B5EF4-FFF2-40B4-BE49-F238E27FC236}">
                <a16:creationId xmlns:a16="http://schemas.microsoft.com/office/drawing/2014/main" id="{D94F4DF3-EB93-4E1B-B096-4019CAC0E1BC}"/>
              </a:ext>
            </a:extLst>
          </p:cNvPr>
          <p:cNvSpPr>
            <a:spLocks noGrp="1"/>
          </p:cNvSpPr>
          <p:nvPr>
            <p:ph type="sldNum" sz="quarter" idx="12"/>
          </p:nvPr>
        </p:nvSpPr>
        <p:spPr/>
        <p:txBody>
          <a:bodyPr/>
          <a:lstStyle/>
          <a:p>
            <a:fld id="{4FAB73BC-B049-4115-A692-8D63A059BFB8}" type="slidenum">
              <a:rPr lang="en-US" smtClean="0"/>
              <a:t>2</a:t>
            </a:fld>
            <a:endParaRPr lang="en-US" dirty="0"/>
          </a:p>
        </p:txBody>
      </p:sp>
    </p:spTree>
    <p:extLst>
      <p:ext uri="{BB962C8B-B14F-4D97-AF65-F5344CB8AC3E}">
        <p14:creationId xmlns:p14="http://schemas.microsoft.com/office/powerpoint/2010/main" val="32856701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F79D2C-D4BE-4613-8FE7-4224C609294E}"/>
              </a:ext>
            </a:extLst>
          </p:cNvPr>
          <p:cNvSpPr>
            <a:spLocks noGrp="1"/>
          </p:cNvSpPr>
          <p:nvPr>
            <p:ph type="dt" sz="half" idx="10"/>
          </p:nvPr>
        </p:nvSpPr>
        <p:spPr/>
        <p:txBody>
          <a:bodyPr/>
          <a:lstStyle/>
          <a:p>
            <a:r>
              <a:rPr lang="en-US"/>
              <a:t>2/25/2018</a:t>
            </a:r>
            <a:endParaRPr lang="en-US" dirty="0"/>
          </a:p>
        </p:txBody>
      </p:sp>
      <p:sp>
        <p:nvSpPr>
          <p:cNvPr id="3" name="Footer Placeholder 2">
            <a:extLst>
              <a:ext uri="{FF2B5EF4-FFF2-40B4-BE49-F238E27FC236}">
                <a16:creationId xmlns:a16="http://schemas.microsoft.com/office/drawing/2014/main" id="{07D8E8CE-870E-4696-A8B0-99B31DDAFCA1}"/>
              </a:ext>
            </a:extLst>
          </p:cNvPr>
          <p:cNvSpPr>
            <a:spLocks noGrp="1"/>
          </p:cNvSpPr>
          <p:nvPr>
            <p:ph type="ftr" sz="quarter" idx="11"/>
          </p:nvPr>
        </p:nvSpPr>
        <p:spPr/>
        <p:txBody>
          <a:bodyPr/>
          <a:lstStyle/>
          <a:p>
            <a:r>
              <a:rPr lang="en-US"/>
              <a:t>Prophets &amp; Angels</a:t>
            </a:r>
            <a:endParaRPr lang="en-US" dirty="0"/>
          </a:p>
        </p:txBody>
      </p:sp>
      <p:sp>
        <p:nvSpPr>
          <p:cNvPr id="4" name="Slide Number Placeholder 3">
            <a:extLst>
              <a:ext uri="{FF2B5EF4-FFF2-40B4-BE49-F238E27FC236}">
                <a16:creationId xmlns:a16="http://schemas.microsoft.com/office/drawing/2014/main" id="{497CC6CD-1AE7-488E-9EE7-3E8F946D50F5}"/>
              </a:ext>
            </a:extLst>
          </p:cNvPr>
          <p:cNvSpPr>
            <a:spLocks noGrp="1"/>
          </p:cNvSpPr>
          <p:nvPr>
            <p:ph type="sldNum" sz="quarter" idx="12"/>
          </p:nvPr>
        </p:nvSpPr>
        <p:spPr/>
        <p:txBody>
          <a:bodyPr/>
          <a:lstStyle/>
          <a:p>
            <a:fld id="{4FAB73BC-B049-4115-A692-8D63A059BFB8}" type="slidenum">
              <a:rPr lang="en-US" smtClean="0"/>
              <a:t>20</a:t>
            </a:fld>
            <a:endParaRPr lang="en-US" dirty="0"/>
          </a:p>
        </p:txBody>
      </p:sp>
      <p:sp>
        <p:nvSpPr>
          <p:cNvPr id="5" name="Rectangle 4">
            <a:extLst>
              <a:ext uri="{FF2B5EF4-FFF2-40B4-BE49-F238E27FC236}">
                <a16:creationId xmlns:a16="http://schemas.microsoft.com/office/drawing/2014/main" id="{18C5D56A-B372-45C6-96E5-3469A05B6D9D}"/>
              </a:ext>
            </a:extLst>
          </p:cNvPr>
          <p:cNvSpPr/>
          <p:nvPr/>
        </p:nvSpPr>
        <p:spPr>
          <a:xfrm>
            <a:off x="182880" y="142241"/>
            <a:ext cx="8780526" cy="6801862"/>
          </a:xfrm>
          <a:prstGeom prst="rect">
            <a:avLst/>
          </a:prstGeom>
        </p:spPr>
        <p:txBody>
          <a:bodyPr wrap="square">
            <a:spAutoFit/>
          </a:bodyPr>
          <a:lstStyle/>
          <a:p>
            <a:r>
              <a:rPr lang="en-US" sz="3200" dirty="0">
                <a:solidFill>
                  <a:schemeClr val="bg1"/>
                </a:solidFill>
              </a:rPr>
              <a:t>	</a:t>
            </a:r>
            <a:r>
              <a:rPr lang="en-US" sz="3000" dirty="0">
                <a:solidFill>
                  <a:schemeClr val="bg1"/>
                </a:solidFill>
              </a:rPr>
              <a:t>252 Six letters, not seven. Abraham is A-b-r-a-h-a-m. Billy Graham is G-r-a-h-a-m, six. Now look at the messengers. Look at the time we're setting, never was a time in history. Look at the same signs that He promised would be give to each group. Look where they're at. Nature, the world, everything, setting right exactly to the time.</a:t>
            </a:r>
          </a:p>
          <a:p>
            <a:r>
              <a:rPr lang="en-US" sz="3000" dirty="0">
                <a:solidFill>
                  <a:schemeClr val="bg1"/>
                </a:solidFill>
              </a:rPr>
              <a:t>	255 Look at the age now we're living. Aren't we living right in that Sodom time? Watch the </a:t>
            </a:r>
            <a:r>
              <a:rPr lang="en-US" sz="3000" dirty="0" err="1">
                <a:solidFill>
                  <a:schemeClr val="bg1"/>
                </a:solidFill>
              </a:rPr>
              <a:t>messen-ger</a:t>
            </a:r>
            <a:r>
              <a:rPr lang="en-US" sz="3000" dirty="0">
                <a:solidFill>
                  <a:schemeClr val="bg1"/>
                </a:solidFill>
              </a:rPr>
              <a:t> to Abraham's group. Watch the numbers, letters, numerology of his name. You say, </a:t>
            </a:r>
            <a:r>
              <a:rPr lang="en-US" sz="3000" i="1" dirty="0">
                <a:solidFill>
                  <a:schemeClr val="bg1"/>
                </a:solidFill>
              </a:rPr>
              <a:t>"There's nothing in a name." </a:t>
            </a:r>
            <a:r>
              <a:rPr lang="en-US" sz="3000" dirty="0">
                <a:solidFill>
                  <a:schemeClr val="bg1"/>
                </a:solidFill>
              </a:rPr>
              <a:t>Don't never let anybody tell you that. Why did He change Abram to Abraham, Sarai to Sarah? Simon to Peter, and all those other? Sure there is. </a:t>
            </a:r>
          </a:p>
          <a:p>
            <a:pPr algn="r"/>
            <a:r>
              <a:rPr lang="en-US" sz="1400" dirty="0">
                <a:solidFill>
                  <a:schemeClr val="bg1"/>
                </a:solidFill>
              </a:rPr>
              <a:t>65-1206</a:t>
            </a:r>
          </a:p>
        </p:txBody>
      </p:sp>
    </p:spTree>
    <p:extLst>
      <p:ext uri="{BB962C8B-B14F-4D97-AF65-F5344CB8AC3E}">
        <p14:creationId xmlns:p14="http://schemas.microsoft.com/office/powerpoint/2010/main" val="33830493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D9CD42-5403-4753-B448-3A6D2961050C}"/>
              </a:ext>
            </a:extLst>
          </p:cNvPr>
          <p:cNvSpPr>
            <a:spLocks noGrp="1"/>
          </p:cNvSpPr>
          <p:nvPr>
            <p:ph type="dt" sz="half" idx="10"/>
          </p:nvPr>
        </p:nvSpPr>
        <p:spPr/>
        <p:txBody>
          <a:bodyPr/>
          <a:lstStyle/>
          <a:p>
            <a:r>
              <a:rPr lang="en-US"/>
              <a:t>2/25/2018</a:t>
            </a:r>
            <a:endParaRPr lang="en-US" dirty="0"/>
          </a:p>
        </p:txBody>
      </p:sp>
      <p:sp>
        <p:nvSpPr>
          <p:cNvPr id="3" name="Footer Placeholder 2">
            <a:extLst>
              <a:ext uri="{FF2B5EF4-FFF2-40B4-BE49-F238E27FC236}">
                <a16:creationId xmlns:a16="http://schemas.microsoft.com/office/drawing/2014/main" id="{50303193-6FDE-45B6-9115-BF39498366A6}"/>
              </a:ext>
            </a:extLst>
          </p:cNvPr>
          <p:cNvSpPr>
            <a:spLocks noGrp="1"/>
          </p:cNvSpPr>
          <p:nvPr>
            <p:ph type="ftr" sz="quarter" idx="11"/>
          </p:nvPr>
        </p:nvSpPr>
        <p:spPr>
          <a:xfrm>
            <a:off x="685800" y="6333745"/>
            <a:ext cx="4745736" cy="365125"/>
          </a:xfrm>
        </p:spPr>
        <p:txBody>
          <a:bodyPr/>
          <a:lstStyle/>
          <a:p>
            <a:r>
              <a:rPr lang="en-US"/>
              <a:t>Prophets &amp; Angels</a:t>
            </a:r>
            <a:endParaRPr lang="en-US" dirty="0"/>
          </a:p>
        </p:txBody>
      </p:sp>
      <p:sp>
        <p:nvSpPr>
          <p:cNvPr id="4" name="Slide Number Placeholder 3">
            <a:extLst>
              <a:ext uri="{FF2B5EF4-FFF2-40B4-BE49-F238E27FC236}">
                <a16:creationId xmlns:a16="http://schemas.microsoft.com/office/drawing/2014/main" id="{2BC6D259-ADF5-42D1-A2AF-62143BF0307D}"/>
              </a:ext>
            </a:extLst>
          </p:cNvPr>
          <p:cNvSpPr>
            <a:spLocks noGrp="1"/>
          </p:cNvSpPr>
          <p:nvPr>
            <p:ph type="sldNum" sz="quarter" idx="12"/>
          </p:nvPr>
        </p:nvSpPr>
        <p:spPr/>
        <p:txBody>
          <a:bodyPr/>
          <a:lstStyle/>
          <a:p>
            <a:fld id="{4FAB73BC-B049-4115-A692-8D63A059BFB8}" type="slidenum">
              <a:rPr lang="en-US" smtClean="0"/>
              <a:t>21</a:t>
            </a:fld>
            <a:endParaRPr lang="en-US" dirty="0"/>
          </a:p>
        </p:txBody>
      </p:sp>
      <p:pic>
        <p:nvPicPr>
          <p:cNvPr id="3074" name="Picture 2" descr="Image result for plains of mamre">
            <a:extLst>
              <a:ext uri="{FF2B5EF4-FFF2-40B4-BE49-F238E27FC236}">
                <a16:creationId xmlns:a16="http://schemas.microsoft.com/office/drawing/2014/main" id="{A584170F-368D-442B-81D9-5FED70D1EF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717" y="335280"/>
            <a:ext cx="8565661" cy="5567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94294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2310D6-61A1-427E-A47F-1C3B8514B8A3}"/>
              </a:ext>
            </a:extLst>
          </p:cNvPr>
          <p:cNvSpPr>
            <a:spLocks noGrp="1"/>
          </p:cNvSpPr>
          <p:nvPr>
            <p:ph type="dt" sz="half" idx="10"/>
          </p:nvPr>
        </p:nvSpPr>
        <p:spPr/>
        <p:txBody>
          <a:bodyPr/>
          <a:lstStyle/>
          <a:p>
            <a:r>
              <a:rPr lang="en-US"/>
              <a:t>2/25/2018</a:t>
            </a:r>
            <a:endParaRPr lang="en-US" dirty="0"/>
          </a:p>
        </p:txBody>
      </p:sp>
      <p:sp>
        <p:nvSpPr>
          <p:cNvPr id="3" name="Footer Placeholder 2">
            <a:extLst>
              <a:ext uri="{FF2B5EF4-FFF2-40B4-BE49-F238E27FC236}">
                <a16:creationId xmlns:a16="http://schemas.microsoft.com/office/drawing/2014/main" id="{9761F459-C72A-49DE-B048-CE3C5907B366}"/>
              </a:ext>
            </a:extLst>
          </p:cNvPr>
          <p:cNvSpPr>
            <a:spLocks noGrp="1"/>
          </p:cNvSpPr>
          <p:nvPr>
            <p:ph type="ftr" sz="quarter" idx="11"/>
          </p:nvPr>
        </p:nvSpPr>
        <p:spPr/>
        <p:txBody>
          <a:bodyPr/>
          <a:lstStyle/>
          <a:p>
            <a:r>
              <a:rPr lang="en-US"/>
              <a:t>Prophets &amp; Angels</a:t>
            </a:r>
            <a:endParaRPr lang="en-US" dirty="0"/>
          </a:p>
        </p:txBody>
      </p:sp>
      <p:sp>
        <p:nvSpPr>
          <p:cNvPr id="4" name="Slide Number Placeholder 3">
            <a:extLst>
              <a:ext uri="{FF2B5EF4-FFF2-40B4-BE49-F238E27FC236}">
                <a16:creationId xmlns:a16="http://schemas.microsoft.com/office/drawing/2014/main" id="{9D05D897-AB06-469C-8D74-44AB5090108F}"/>
              </a:ext>
            </a:extLst>
          </p:cNvPr>
          <p:cNvSpPr>
            <a:spLocks noGrp="1"/>
          </p:cNvSpPr>
          <p:nvPr>
            <p:ph type="sldNum" sz="quarter" idx="12"/>
          </p:nvPr>
        </p:nvSpPr>
        <p:spPr/>
        <p:txBody>
          <a:bodyPr/>
          <a:lstStyle/>
          <a:p>
            <a:fld id="{4FAB73BC-B049-4115-A692-8D63A059BFB8}" type="slidenum">
              <a:rPr lang="en-US" smtClean="0"/>
              <a:t>22</a:t>
            </a:fld>
            <a:endParaRPr lang="en-US" dirty="0"/>
          </a:p>
        </p:txBody>
      </p:sp>
      <p:sp>
        <p:nvSpPr>
          <p:cNvPr id="5" name="Rectangle 4">
            <a:extLst>
              <a:ext uri="{FF2B5EF4-FFF2-40B4-BE49-F238E27FC236}">
                <a16:creationId xmlns:a16="http://schemas.microsoft.com/office/drawing/2014/main" id="{092EDD07-85BB-46E0-A10C-BBF9440E9602}"/>
              </a:ext>
            </a:extLst>
          </p:cNvPr>
          <p:cNvSpPr/>
          <p:nvPr/>
        </p:nvSpPr>
        <p:spPr>
          <a:xfrm>
            <a:off x="284480" y="220090"/>
            <a:ext cx="8678926" cy="4955203"/>
          </a:xfrm>
          <a:prstGeom prst="rect">
            <a:avLst/>
          </a:prstGeom>
        </p:spPr>
        <p:txBody>
          <a:bodyPr wrap="square">
            <a:spAutoFit/>
          </a:bodyPr>
          <a:lstStyle/>
          <a:p>
            <a:r>
              <a:rPr lang="en-US" sz="3600" b="1" dirty="0">
                <a:solidFill>
                  <a:schemeClr val="bg1"/>
                </a:solidFill>
              </a:rPr>
              <a:t>GENESIS 13:10-13</a:t>
            </a:r>
          </a:p>
          <a:p>
            <a:r>
              <a:rPr lang="en-US" sz="2800" dirty="0">
                <a:solidFill>
                  <a:schemeClr val="bg1"/>
                </a:solidFill>
              </a:rPr>
              <a:t>	</a:t>
            </a:r>
            <a:r>
              <a:rPr lang="en-US" sz="2800" i="1" dirty="0">
                <a:solidFill>
                  <a:schemeClr val="bg1"/>
                </a:solidFill>
              </a:rPr>
              <a:t>And Lot lifted up his eyes, and beheld all the plain of Jordan, that it was well watered every where, before the LORD destroyed Sodom and Gomorrah, even as the garden of the LORD, like the land of Egypt, as thou </a:t>
            </a:r>
            <a:r>
              <a:rPr lang="en-US" sz="2800" i="1" dirty="0" err="1">
                <a:solidFill>
                  <a:schemeClr val="bg1"/>
                </a:solidFill>
              </a:rPr>
              <a:t>comest</a:t>
            </a:r>
            <a:r>
              <a:rPr lang="en-US" sz="2800" i="1" dirty="0">
                <a:solidFill>
                  <a:schemeClr val="bg1"/>
                </a:solidFill>
              </a:rPr>
              <a:t> unto </a:t>
            </a:r>
            <a:r>
              <a:rPr lang="en-US" sz="2800" i="1" dirty="0" err="1">
                <a:solidFill>
                  <a:schemeClr val="bg1"/>
                </a:solidFill>
              </a:rPr>
              <a:t>Zoar</a:t>
            </a:r>
            <a:r>
              <a:rPr lang="en-US" sz="2800" i="1" dirty="0">
                <a:solidFill>
                  <a:schemeClr val="bg1"/>
                </a:solidFill>
              </a:rPr>
              <a:t>. 11 Then Lot chose him all the plain of Jordan; and Lot journeyed east: and they separated themselves the one from the other. 12 Abram dwelled in the land of Canaan, and Lot dwelled in the cities of the plain, and pitched his tent toward Sodom. 13 But the men of Sodom were wicked and sinners before the LORD exceedingly.</a:t>
            </a:r>
          </a:p>
        </p:txBody>
      </p:sp>
    </p:spTree>
    <p:extLst>
      <p:ext uri="{BB962C8B-B14F-4D97-AF65-F5344CB8AC3E}">
        <p14:creationId xmlns:p14="http://schemas.microsoft.com/office/powerpoint/2010/main" val="35828378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5E9E93-9114-44B9-A6FA-1E21FDE8CA59}"/>
              </a:ext>
            </a:extLst>
          </p:cNvPr>
          <p:cNvSpPr>
            <a:spLocks noGrp="1"/>
          </p:cNvSpPr>
          <p:nvPr>
            <p:ph type="dt" sz="half" idx="10"/>
          </p:nvPr>
        </p:nvSpPr>
        <p:spPr/>
        <p:txBody>
          <a:bodyPr/>
          <a:lstStyle/>
          <a:p>
            <a:r>
              <a:rPr lang="en-US"/>
              <a:t>2/25/2018</a:t>
            </a:r>
            <a:endParaRPr lang="en-US" dirty="0"/>
          </a:p>
        </p:txBody>
      </p:sp>
      <p:sp>
        <p:nvSpPr>
          <p:cNvPr id="3" name="Footer Placeholder 2">
            <a:extLst>
              <a:ext uri="{FF2B5EF4-FFF2-40B4-BE49-F238E27FC236}">
                <a16:creationId xmlns:a16="http://schemas.microsoft.com/office/drawing/2014/main" id="{1394F946-D5CF-4C99-B1BA-7DA091B35713}"/>
              </a:ext>
            </a:extLst>
          </p:cNvPr>
          <p:cNvSpPr>
            <a:spLocks noGrp="1"/>
          </p:cNvSpPr>
          <p:nvPr>
            <p:ph type="ftr" sz="quarter" idx="11"/>
          </p:nvPr>
        </p:nvSpPr>
        <p:spPr/>
        <p:txBody>
          <a:bodyPr/>
          <a:lstStyle/>
          <a:p>
            <a:r>
              <a:rPr lang="en-US"/>
              <a:t>Prophets &amp; Angels</a:t>
            </a:r>
            <a:endParaRPr lang="en-US" dirty="0"/>
          </a:p>
        </p:txBody>
      </p:sp>
      <p:sp>
        <p:nvSpPr>
          <p:cNvPr id="4" name="Slide Number Placeholder 3">
            <a:extLst>
              <a:ext uri="{FF2B5EF4-FFF2-40B4-BE49-F238E27FC236}">
                <a16:creationId xmlns:a16="http://schemas.microsoft.com/office/drawing/2014/main" id="{383B4D22-50C4-42C0-BDB1-F3E4A6034430}"/>
              </a:ext>
            </a:extLst>
          </p:cNvPr>
          <p:cNvSpPr>
            <a:spLocks noGrp="1"/>
          </p:cNvSpPr>
          <p:nvPr>
            <p:ph type="sldNum" sz="quarter" idx="12"/>
          </p:nvPr>
        </p:nvSpPr>
        <p:spPr/>
        <p:txBody>
          <a:bodyPr/>
          <a:lstStyle/>
          <a:p>
            <a:fld id="{4FAB73BC-B049-4115-A692-8D63A059BFB8}" type="slidenum">
              <a:rPr lang="en-US" smtClean="0"/>
              <a:t>23</a:t>
            </a:fld>
            <a:endParaRPr lang="en-US" dirty="0"/>
          </a:p>
        </p:txBody>
      </p:sp>
      <p:sp>
        <p:nvSpPr>
          <p:cNvPr id="5" name="Rectangle 4">
            <a:extLst>
              <a:ext uri="{FF2B5EF4-FFF2-40B4-BE49-F238E27FC236}">
                <a16:creationId xmlns:a16="http://schemas.microsoft.com/office/drawing/2014/main" id="{31A605F0-E77C-4A9D-88A3-B247E6809581}"/>
              </a:ext>
            </a:extLst>
          </p:cNvPr>
          <p:cNvSpPr/>
          <p:nvPr/>
        </p:nvSpPr>
        <p:spPr>
          <a:xfrm>
            <a:off x="294640" y="294640"/>
            <a:ext cx="8534400" cy="4647426"/>
          </a:xfrm>
          <a:prstGeom prst="rect">
            <a:avLst/>
          </a:prstGeom>
        </p:spPr>
        <p:txBody>
          <a:bodyPr wrap="square">
            <a:spAutoFit/>
          </a:bodyPr>
          <a:lstStyle/>
          <a:p>
            <a:r>
              <a:rPr lang="en-US" sz="4000" b="1" dirty="0">
                <a:solidFill>
                  <a:schemeClr val="bg1"/>
                </a:solidFill>
              </a:rPr>
              <a:t>GENESIS 18:20-22</a:t>
            </a:r>
          </a:p>
          <a:p>
            <a:r>
              <a:rPr lang="en-US" sz="3200" i="1" dirty="0">
                <a:solidFill>
                  <a:schemeClr val="bg1"/>
                </a:solidFill>
              </a:rPr>
              <a:t>	And the LORD said, Because the cry of Sodom and Gomorrah is great, and because their sin is very grievous; 21 I will go down now, and see whether they have done altogether according to the cry of it, which is come unto me; and if not, I will know. 22 And the men turned their faces from thence, and went toward Sodom: but Abraham stood yet before the LORD.</a:t>
            </a:r>
          </a:p>
        </p:txBody>
      </p:sp>
    </p:spTree>
    <p:extLst>
      <p:ext uri="{BB962C8B-B14F-4D97-AF65-F5344CB8AC3E}">
        <p14:creationId xmlns:p14="http://schemas.microsoft.com/office/powerpoint/2010/main" val="33095998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70A8208-472D-4A78-A548-3B924BFDD565}"/>
              </a:ext>
            </a:extLst>
          </p:cNvPr>
          <p:cNvSpPr>
            <a:spLocks noGrp="1"/>
          </p:cNvSpPr>
          <p:nvPr>
            <p:ph type="title"/>
          </p:nvPr>
        </p:nvSpPr>
        <p:spPr/>
        <p:txBody>
          <a:bodyPr/>
          <a:lstStyle/>
          <a:p>
            <a:r>
              <a:rPr lang="en-US" dirty="0"/>
              <a:t>Warning Before Judgment Requires 3 Stages of Grace</a:t>
            </a:r>
          </a:p>
        </p:txBody>
      </p:sp>
      <p:sp>
        <p:nvSpPr>
          <p:cNvPr id="6" name="Content Placeholder 5">
            <a:extLst>
              <a:ext uri="{FF2B5EF4-FFF2-40B4-BE49-F238E27FC236}">
                <a16:creationId xmlns:a16="http://schemas.microsoft.com/office/drawing/2014/main" id="{A7087BF4-DDC1-4E6A-AC1E-2F29E39E9D99}"/>
              </a:ext>
            </a:extLst>
          </p:cNvPr>
          <p:cNvSpPr>
            <a:spLocks noGrp="1"/>
          </p:cNvSpPr>
          <p:nvPr>
            <p:ph idx="1"/>
          </p:nvPr>
        </p:nvSpPr>
        <p:spPr/>
        <p:txBody>
          <a:bodyPr/>
          <a:lstStyle/>
          <a:p>
            <a:endParaRPr lang="en-US"/>
          </a:p>
        </p:txBody>
      </p:sp>
      <p:sp>
        <p:nvSpPr>
          <p:cNvPr id="2" name="Date Placeholder 1">
            <a:extLst>
              <a:ext uri="{FF2B5EF4-FFF2-40B4-BE49-F238E27FC236}">
                <a16:creationId xmlns:a16="http://schemas.microsoft.com/office/drawing/2014/main" id="{E5F3B9FA-411E-4324-ABBF-54FC8ED763C0}"/>
              </a:ext>
            </a:extLst>
          </p:cNvPr>
          <p:cNvSpPr>
            <a:spLocks noGrp="1"/>
          </p:cNvSpPr>
          <p:nvPr>
            <p:ph type="dt" sz="half" idx="10"/>
          </p:nvPr>
        </p:nvSpPr>
        <p:spPr/>
        <p:txBody>
          <a:bodyPr/>
          <a:lstStyle/>
          <a:p>
            <a:r>
              <a:rPr lang="en-US"/>
              <a:t>2/25/2018</a:t>
            </a:r>
            <a:endParaRPr lang="en-US" dirty="0"/>
          </a:p>
        </p:txBody>
      </p:sp>
      <p:sp>
        <p:nvSpPr>
          <p:cNvPr id="3" name="Footer Placeholder 2">
            <a:extLst>
              <a:ext uri="{FF2B5EF4-FFF2-40B4-BE49-F238E27FC236}">
                <a16:creationId xmlns:a16="http://schemas.microsoft.com/office/drawing/2014/main" id="{806471F5-5A6D-485B-B77B-C1DB448060B8}"/>
              </a:ext>
            </a:extLst>
          </p:cNvPr>
          <p:cNvSpPr>
            <a:spLocks noGrp="1"/>
          </p:cNvSpPr>
          <p:nvPr>
            <p:ph type="ftr" sz="quarter" idx="11"/>
          </p:nvPr>
        </p:nvSpPr>
        <p:spPr/>
        <p:txBody>
          <a:bodyPr/>
          <a:lstStyle/>
          <a:p>
            <a:r>
              <a:rPr lang="en-US"/>
              <a:t>Prophets &amp; Angels</a:t>
            </a:r>
            <a:endParaRPr lang="en-US" dirty="0"/>
          </a:p>
        </p:txBody>
      </p:sp>
      <p:sp>
        <p:nvSpPr>
          <p:cNvPr id="4" name="Slide Number Placeholder 3">
            <a:extLst>
              <a:ext uri="{FF2B5EF4-FFF2-40B4-BE49-F238E27FC236}">
                <a16:creationId xmlns:a16="http://schemas.microsoft.com/office/drawing/2014/main" id="{CB99D1B4-5EB7-4CBF-B120-88B411B02170}"/>
              </a:ext>
            </a:extLst>
          </p:cNvPr>
          <p:cNvSpPr>
            <a:spLocks noGrp="1"/>
          </p:cNvSpPr>
          <p:nvPr>
            <p:ph type="sldNum" sz="quarter" idx="12"/>
          </p:nvPr>
        </p:nvSpPr>
        <p:spPr/>
        <p:txBody>
          <a:bodyPr/>
          <a:lstStyle/>
          <a:p>
            <a:fld id="{4FAB73BC-B049-4115-A692-8D63A059BFB8}" type="slidenum">
              <a:rPr lang="en-US" smtClean="0"/>
              <a:t>24</a:t>
            </a:fld>
            <a:endParaRPr lang="en-US" dirty="0"/>
          </a:p>
        </p:txBody>
      </p:sp>
    </p:spTree>
    <p:extLst>
      <p:ext uri="{BB962C8B-B14F-4D97-AF65-F5344CB8AC3E}">
        <p14:creationId xmlns:p14="http://schemas.microsoft.com/office/powerpoint/2010/main" val="3707092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143166-C7EE-4B43-97CB-8DC63A3C2788}"/>
              </a:ext>
            </a:extLst>
          </p:cNvPr>
          <p:cNvSpPr>
            <a:spLocks noGrp="1"/>
          </p:cNvSpPr>
          <p:nvPr>
            <p:ph type="dt" sz="half" idx="10"/>
          </p:nvPr>
        </p:nvSpPr>
        <p:spPr/>
        <p:txBody>
          <a:bodyPr/>
          <a:lstStyle/>
          <a:p>
            <a:r>
              <a:rPr lang="en-US"/>
              <a:t>2/25/2018</a:t>
            </a:r>
            <a:endParaRPr lang="en-US" dirty="0"/>
          </a:p>
        </p:txBody>
      </p:sp>
      <p:sp>
        <p:nvSpPr>
          <p:cNvPr id="3" name="Footer Placeholder 2">
            <a:extLst>
              <a:ext uri="{FF2B5EF4-FFF2-40B4-BE49-F238E27FC236}">
                <a16:creationId xmlns:a16="http://schemas.microsoft.com/office/drawing/2014/main" id="{0418BA23-2C5F-4072-9840-E72A6AE4EA58}"/>
              </a:ext>
            </a:extLst>
          </p:cNvPr>
          <p:cNvSpPr>
            <a:spLocks noGrp="1"/>
          </p:cNvSpPr>
          <p:nvPr>
            <p:ph type="ftr" sz="quarter" idx="11"/>
          </p:nvPr>
        </p:nvSpPr>
        <p:spPr/>
        <p:txBody>
          <a:bodyPr/>
          <a:lstStyle/>
          <a:p>
            <a:r>
              <a:rPr lang="en-US"/>
              <a:t>Prophets &amp; Angels</a:t>
            </a:r>
            <a:endParaRPr lang="en-US" dirty="0"/>
          </a:p>
        </p:txBody>
      </p:sp>
      <p:sp>
        <p:nvSpPr>
          <p:cNvPr id="4" name="Slide Number Placeholder 3">
            <a:extLst>
              <a:ext uri="{FF2B5EF4-FFF2-40B4-BE49-F238E27FC236}">
                <a16:creationId xmlns:a16="http://schemas.microsoft.com/office/drawing/2014/main" id="{2145E4FE-2D70-43EE-9B03-6C2D25D23728}"/>
              </a:ext>
            </a:extLst>
          </p:cNvPr>
          <p:cNvSpPr>
            <a:spLocks noGrp="1"/>
          </p:cNvSpPr>
          <p:nvPr>
            <p:ph type="sldNum" sz="quarter" idx="12"/>
          </p:nvPr>
        </p:nvSpPr>
        <p:spPr/>
        <p:txBody>
          <a:bodyPr/>
          <a:lstStyle/>
          <a:p>
            <a:fld id="{4FAB73BC-B049-4115-A692-8D63A059BFB8}" type="slidenum">
              <a:rPr lang="en-US" smtClean="0"/>
              <a:t>25</a:t>
            </a:fld>
            <a:endParaRPr lang="en-US" dirty="0"/>
          </a:p>
        </p:txBody>
      </p:sp>
      <p:sp>
        <p:nvSpPr>
          <p:cNvPr id="5" name="Rectangle 4">
            <a:extLst>
              <a:ext uri="{FF2B5EF4-FFF2-40B4-BE49-F238E27FC236}">
                <a16:creationId xmlns:a16="http://schemas.microsoft.com/office/drawing/2014/main" id="{6A074441-C397-4DE8-9164-989E0E5987DA}"/>
              </a:ext>
            </a:extLst>
          </p:cNvPr>
          <p:cNvSpPr/>
          <p:nvPr/>
        </p:nvSpPr>
        <p:spPr>
          <a:xfrm>
            <a:off x="272034" y="83413"/>
            <a:ext cx="8782812" cy="6617196"/>
          </a:xfrm>
          <a:prstGeom prst="rect">
            <a:avLst/>
          </a:prstGeom>
        </p:spPr>
        <p:txBody>
          <a:bodyPr wrap="square">
            <a:spAutoFit/>
          </a:bodyPr>
          <a:lstStyle/>
          <a:p>
            <a:r>
              <a:rPr lang="en-US" sz="4000" b="1" dirty="0">
                <a:solidFill>
                  <a:schemeClr val="bg1"/>
                </a:solidFill>
              </a:rPr>
              <a:t>THE.TOKEN</a:t>
            </a:r>
            <a:endParaRPr lang="en-US" sz="3200" b="1" dirty="0">
              <a:solidFill>
                <a:schemeClr val="bg1"/>
              </a:solidFill>
            </a:endParaRPr>
          </a:p>
          <a:p>
            <a:r>
              <a:rPr lang="en-US" sz="3200" dirty="0">
                <a:solidFill>
                  <a:schemeClr val="bg1"/>
                </a:solidFill>
              </a:rPr>
              <a:t>	82 We find that death was ready to strike </a:t>
            </a:r>
            <a:r>
              <a:rPr lang="en-US" sz="3200" b="1" dirty="0">
                <a:solidFill>
                  <a:schemeClr val="bg1"/>
                </a:solidFill>
              </a:rPr>
              <a:t>Egypt</a:t>
            </a:r>
            <a:r>
              <a:rPr lang="en-US" sz="3200" dirty="0">
                <a:solidFill>
                  <a:schemeClr val="bg1"/>
                </a:solidFill>
              </a:rPr>
              <a:t> at any time now. God had showed them His grace, power, and signs. I want you to know that that's followed every revival; grace, power, and signs. Grace, to come to the people; power, to make Himself known; and the sign of the time. Just exactly what He's done today. He has done it in many ways. 	</a:t>
            </a:r>
          </a:p>
          <a:p>
            <a:r>
              <a:rPr lang="en-US" sz="3200" dirty="0">
                <a:solidFill>
                  <a:schemeClr val="bg1"/>
                </a:solidFill>
              </a:rPr>
              <a:t>	84 How it would symbolize </a:t>
            </a:r>
            <a:r>
              <a:rPr lang="en-US" sz="3200" b="1" dirty="0">
                <a:solidFill>
                  <a:schemeClr val="bg1"/>
                </a:solidFill>
              </a:rPr>
              <a:t>the three stages </a:t>
            </a:r>
            <a:r>
              <a:rPr lang="en-US" sz="3200" dirty="0">
                <a:solidFill>
                  <a:schemeClr val="bg1"/>
                </a:solidFill>
              </a:rPr>
              <a:t>that we've come through! It would symbolize the three mercies of God, through Luther Martin, and also through Wesley, and Pentecost, the three</a:t>
            </a:r>
          </a:p>
        </p:txBody>
      </p:sp>
    </p:spTree>
    <p:extLst>
      <p:ext uri="{BB962C8B-B14F-4D97-AF65-F5344CB8AC3E}">
        <p14:creationId xmlns:p14="http://schemas.microsoft.com/office/powerpoint/2010/main" val="17753606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1DA46F-08DA-4A98-8D31-6B2704AE0E68}"/>
              </a:ext>
            </a:extLst>
          </p:cNvPr>
          <p:cNvSpPr>
            <a:spLocks noGrp="1"/>
          </p:cNvSpPr>
          <p:nvPr>
            <p:ph type="dt" sz="half" idx="10"/>
          </p:nvPr>
        </p:nvSpPr>
        <p:spPr/>
        <p:txBody>
          <a:bodyPr/>
          <a:lstStyle/>
          <a:p>
            <a:r>
              <a:rPr lang="en-US"/>
              <a:t>2/25/2018</a:t>
            </a:r>
            <a:endParaRPr lang="en-US" dirty="0"/>
          </a:p>
        </p:txBody>
      </p:sp>
      <p:sp>
        <p:nvSpPr>
          <p:cNvPr id="3" name="Footer Placeholder 2">
            <a:extLst>
              <a:ext uri="{FF2B5EF4-FFF2-40B4-BE49-F238E27FC236}">
                <a16:creationId xmlns:a16="http://schemas.microsoft.com/office/drawing/2014/main" id="{6FF3569D-5746-4B0E-9F7E-B863621D11EA}"/>
              </a:ext>
            </a:extLst>
          </p:cNvPr>
          <p:cNvSpPr>
            <a:spLocks noGrp="1"/>
          </p:cNvSpPr>
          <p:nvPr>
            <p:ph type="ftr" sz="quarter" idx="11"/>
          </p:nvPr>
        </p:nvSpPr>
        <p:spPr/>
        <p:txBody>
          <a:bodyPr/>
          <a:lstStyle/>
          <a:p>
            <a:r>
              <a:rPr lang="en-US"/>
              <a:t>Prophets &amp; Angels</a:t>
            </a:r>
            <a:endParaRPr lang="en-US" dirty="0"/>
          </a:p>
        </p:txBody>
      </p:sp>
      <p:sp>
        <p:nvSpPr>
          <p:cNvPr id="4" name="Slide Number Placeholder 3">
            <a:extLst>
              <a:ext uri="{FF2B5EF4-FFF2-40B4-BE49-F238E27FC236}">
                <a16:creationId xmlns:a16="http://schemas.microsoft.com/office/drawing/2014/main" id="{75EDA514-8F96-43EF-9179-963EDB2D8C60}"/>
              </a:ext>
            </a:extLst>
          </p:cNvPr>
          <p:cNvSpPr>
            <a:spLocks noGrp="1"/>
          </p:cNvSpPr>
          <p:nvPr>
            <p:ph type="sldNum" sz="quarter" idx="12"/>
          </p:nvPr>
        </p:nvSpPr>
        <p:spPr/>
        <p:txBody>
          <a:bodyPr/>
          <a:lstStyle/>
          <a:p>
            <a:fld id="{4FAB73BC-B049-4115-A692-8D63A059BFB8}" type="slidenum">
              <a:rPr lang="en-US" smtClean="0"/>
              <a:t>26</a:t>
            </a:fld>
            <a:endParaRPr lang="en-US" dirty="0"/>
          </a:p>
        </p:txBody>
      </p:sp>
      <p:sp>
        <p:nvSpPr>
          <p:cNvPr id="5" name="Rectangle 4">
            <a:extLst>
              <a:ext uri="{FF2B5EF4-FFF2-40B4-BE49-F238E27FC236}">
                <a16:creationId xmlns:a16="http://schemas.microsoft.com/office/drawing/2014/main" id="{A6C75097-EE77-4A94-95A5-E164B0CF148B}"/>
              </a:ext>
            </a:extLst>
          </p:cNvPr>
          <p:cNvSpPr/>
          <p:nvPr/>
        </p:nvSpPr>
        <p:spPr>
          <a:xfrm>
            <a:off x="243840" y="132080"/>
            <a:ext cx="8719566" cy="6494085"/>
          </a:xfrm>
          <a:prstGeom prst="rect">
            <a:avLst/>
          </a:prstGeom>
        </p:spPr>
        <p:txBody>
          <a:bodyPr wrap="square">
            <a:spAutoFit/>
          </a:bodyPr>
          <a:lstStyle/>
          <a:p>
            <a:r>
              <a:rPr lang="en-US" sz="3200" dirty="0">
                <a:solidFill>
                  <a:schemeClr val="bg1"/>
                </a:solidFill>
              </a:rPr>
              <a:t> stages of the journey. The three stages of Israel's journey, the three messengers to Sodom, all these different things it would symbolize.</a:t>
            </a:r>
          </a:p>
          <a:p>
            <a:r>
              <a:rPr lang="en-US" sz="3200" dirty="0">
                <a:solidFill>
                  <a:schemeClr val="bg1"/>
                </a:solidFill>
              </a:rPr>
              <a:t>	85 </a:t>
            </a:r>
            <a:r>
              <a:rPr lang="en-US" sz="3200" b="1" dirty="0">
                <a:solidFill>
                  <a:schemeClr val="bg1"/>
                </a:solidFill>
              </a:rPr>
              <a:t>It would symbolize the ministry of today.</a:t>
            </a:r>
            <a:r>
              <a:rPr lang="en-US" sz="3200" dirty="0">
                <a:solidFill>
                  <a:schemeClr val="bg1"/>
                </a:solidFill>
              </a:rPr>
              <a:t> It would symbolize the message of </a:t>
            </a:r>
            <a:r>
              <a:rPr lang="en-US" sz="3200" b="1" dirty="0">
                <a:solidFill>
                  <a:schemeClr val="bg1"/>
                </a:solidFill>
              </a:rPr>
              <a:t>Billy Graham, </a:t>
            </a:r>
            <a:r>
              <a:rPr lang="en-US" sz="3200" dirty="0">
                <a:solidFill>
                  <a:schemeClr val="bg1"/>
                </a:solidFill>
              </a:rPr>
              <a:t>of grace to the world; of </a:t>
            </a:r>
            <a:r>
              <a:rPr lang="en-US" sz="3200" b="1" dirty="0">
                <a:solidFill>
                  <a:schemeClr val="bg1"/>
                </a:solidFill>
              </a:rPr>
              <a:t>Oral Roberts</a:t>
            </a:r>
            <a:r>
              <a:rPr lang="en-US" sz="3200" dirty="0">
                <a:solidFill>
                  <a:schemeClr val="bg1"/>
                </a:solidFill>
              </a:rPr>
              <a:t>, as power to the world; and of the </a:t>
            </a:r>
            <a:r>
              <a:rPr lang="en-US" sz="3200" b="1" dirty="0">
                <a:solidFill>
                  <a:schemeClr val="bg1"/>
                </a:solidFill>
              </a:rPr>
              <a:t>Presence of Jesus Christ, </a:t>
            </a:r>
            <a:r>
              <a:rPr lang="en-US" sz="3200" dirty="0">
                <a:solidFill>
                  <a:schemeClr val="bg1"/>
                </a:solidFill>
              </a:rPr>
              <a:t>as the last sign to the world. For Sodom got their last sign, the Church spiritual, the one that was called out, got their last sign before the Gentile world was burned. Jesus said, "</a:t>
            </a:r>
            <a:r>
              <a:rPr lang="en-US" sz="3200" i="1" dirty="0">
                <a:solidFill>
                  <a:schemeClr val="bg1"/>
                </a:solidFill>
              </a:rPr>
              <a:t>So shall it be in the coming of the Son of man, the same thing.“										</a:t>
            </a:r>
            <a:r>
              <a:rPr lang="en-US" sz="3200" dirty="0">
                <a:solidFill>
                  <a:schemeClr val="bg1"/>
                </a:solidFill>
              </a:rPr>
              <a:t>63-1128E</a:t>
            </a:r>
          </a:p>
        </p:txBody>
      </p:sp>
    </p:spTree>
    <p:extLst>
      <p:ext uri="{BB962C8B-B14F-4D97-AF65-F5344CB8AC3E}">
        <p14:creationId xmlns:p14="http://schemas.microsoft.com/office/powerpoint/2010/main" val="11777095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F7EC36-9349-444D-8DB9-EF389B07FF21}"/>
              </a:ext>
            </a:extLst>
          </p:cNvPr>
          <p:cNvSpPr>
            <a:spLocks noGrp="1"/>
          </p:cNvSpPr>
          <p:nvPr>
            <p:ph type="dt" sz="half" idx="10"/>
          </p:nvPr>
        </p:nvSpPr>
        <p:spPr/>
        <p:txBody>
          <a:bodyPr/>
          <a:lstStyle/>
          <a:p>
            <a:r>
              <a:rPr lang="en-US"/>
              <a:t>2/25/2018</a:t>
            </a:r>
            <a:endParaRPr lang="en-US" dirty="0"/>
          </a:p>
        </p:txBody>
      </p:sp>
      <p:sp>
        <p:nvSpPr>
          <p:cNvPr id="3" name="Footer Placeholder 2">
            <a:extLst>
              <a:ext uri="{FF2B5EF4-FFF2-40B4-BE49-F238E27FC236}">
                <a16:creationId xmlns:a16="http://schemas.microsoft.com/office/drawing/2014/main" id="{CB2F208C-5021-4373-ACA1-8AA78BC39AB2}"/>
              </a:ext>
            </a:extLst>
          </p:cNvPr>
          <p:cNvSpPr>
            <a:spLocks noGrp="1"/>
          </p:cNvSpPr>
          <p:nvPr>
            <p:ph type="ftr" sz="quarter" idx="11"/>
          </p:nvPr>
        </p:nvSpPr>
        <p:spPr/>
        <p:txBody>
          <a:bodyPr/>
          <a:lstStyle/>
          <a:p>
            <a:r>
              <a:rPr lang="en-US"/>
              <a:t>Prophets &amp; Angels</a:t>
            </a:r>
            <a:endParaRPr lang="en-US" dirty="0"/>
          </a:p>
        </p:txBody>
      </p:sp>
      <p:sp>
        <p:nvSpPr>
          <p:cNvPr id="4" name="Slide Number Placeholder 3">
            <a:extLst>
              <a:ext uri="{FF2B5EF4-FFF2-40B4-BE49-F238E27FC236}">
                <a16:creationId xmlns:a16="http://schemas.microsoft.com/office/drawing/2014/main" id="{0216108A-5A44-430B-9EF0-D14309363873}"/>
              </a:ext>
            </a:extLst>
          </p:cNvPr>
          <p:cNvSpPr>
            <a:spLocks noGrp="1"/>
          </p:cNvSpPr>
          <p:nvPr>
            <p:ph type="sldNum" sz="quarter" idx="12"/>
          </p:nvPr>
        </p:nvSpPr>
        <p:spPr/>
        <p:txBody>
          <a:bodyPr/>
          <a:lstStyle/>
          <a:p>
            <a:fld id="{4FAB73BC-B049-4115-A692-8D63A059BFB8}" type="slidenum">
              <a:rPr lang="en-US" smtClean="0"/>
              <a:t>27</a:t>
            </a:fld>
            <a:endParaRPr lang="en-US" dirty="0"/>
          </a:p>
        </p:txBody>
      </p:sp>
      <p:sp>
        <p:nvSpPr>
          <p:cNvPr id="5" name="Rectangle 4">
            <a:extLst>
              <a:ext uri="{FF2B5EF4-FFF2-40B4-BE49-F238E27FC236}">
                <a16:creationId xmlns:a16="http://schemas.microsoft.com/office/drawing/2014/main" id="{A62E41B5-C4ED-45A2-88E7-9DE50721728F}"/>
              </a:ext>
            </a:extLst>
          </p:cNvPr>
          <p:cNvSpPr/>
          <p:nvPr/>
        </p:nvSpPr>
        <p:spPr>
          <a:xfrm>
            <a:off x="180594" y="71120"/>
            <a:ext cx="8782812" cy="6555641"/>
          </a:xfrm>
          <a:prstGeom prst="rect">
            <a:avLst/>
          </a:prstGeom>
        </p:spPr>
        <p:txBody>
          <a:bodyPr wrap="square">
            <a:spAutoFit/>
          </a:bodyPr>
          <a:lstStyle/>
          <a:p>
            <a:r>
              <a:rPr lang="en-US" sz="4000" b="1" dirty="0">
                <a:solidFill>
                  <a:schemeClr val="bg1"/>
                </a:solidFill>
              </a:rPr>
              <a:t>THE.ANGEL.OF.THE.LORD</a:t>
            </a:r>
          </a:p>
          <a:p>
            <a:r>
              <a:rPr lang="en-US" sz="3200" dirty="0">
                <a:solidFill>
                  <a:schemeClr val="bg1"/>
                </a:solidFill>
              </a:rPr>
              <a:t>	11 Remember this and watch it close. Watch geographically where your war is coming out. Watch the Gog up there coming down, down in Turkey... The battles will not be settled in Korea but over there in Palestine. We're near. And yesterday, or this morning...?... joy when I heard that Brother Graham, Billy Graham, is going to have a meeting there in Washington. I was so happy for that, but I'm just a little afraid that is, that we've sinned away our day of grace. I believe we're in for it.</a:t>
            </a:r>
          </a:p>
          <a:p>
            <a:pPr algn="r"/>
            <a:r>
              <a:rPr lang="en-US" sz="2800" dirty="0"/>
              <a:t>51-0502</a:t>
            </a:r>
          </a:p>
        </p:txBody>
      </p:sp>
    </p:spTree>
    <p:extLst>
      <p:ext uri="{BB962C8B-B14F-4D97-AF65-F5344CB8AC3E}">
        <p14:creationId xmlns:p14="http://schemas.microsoft.com/office/powerpoint/2010/main" val="35731425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2BCDB9-F5E8-410F-B9E1-53842719A3D8}"/>
              </a:ext>
            </a:extLst>
          </p:cNvPr>
          <p:cNvSpPr>
            <a:spLocks noGrp="1"/>
          </p:cNvSpPr>
          <p:nvPr>
            <p:ph type="dt" sz="half" idx="10"/>
          </p:nvPr>
        </p:nvSpPr>
        <p:spPr/>
        <p:txBody>
          <a:bodyPr/>
          <a:lstStyle/>
          <a:p>
            <a:r>
              <a:rPr lang="en-US" dirty="0"/>
              <a:t>2/25/2018</a:t>
            </a:r>
          </a:p>
        </p:txBody>
      </p:sp>
      <p:sp>
        <p:nvSpPr>
          <p:cNvPr id="3" name="Footer Placeholder 2">
            <a:extLst>
              <a:ext uri="{FF2B5EF4-FFF2-40B4-BE49-F238E27FC236}">
                <a16:creationId xmlns:a16="http://schemas.microsoft.com/office/drawing/2014/main" id="{9B503096-5DC6-49FF-B545-E08FF77F8DA0}"/>
              </a:ext>
            </a:extLst>
          </p:cNvPr>
          <p:cNvSpPr>
            <a:spLocks noGrp="1"/>
          </p:cNvSpPr>
          <p:nvPr>
            <p:ph type="ftr" sz="quarter" idx="11"/>
          </p:nvPr>
        </p:nvSpPr>
        <p:spPr/>
        <p:txBody>
          <a:bodyPr/>
          <a:lstStyle/>
          <a:p>
            <a:r>
              <a:rPr lang="en-US" dirty="0"/>
              <a:t>Prophets &amp; Angels</a:t>
            </a:r>
          </a:p>
        </p:txBody>
      </p:sp>
      <p:sp>
        <p:nvSpPr>
          <p:cNvPr id="4" name="Slide Number Placeholder 3">
            <a:extLst>
              <a:ext uri="{FF2B5EF4-FFF2-40B4-BE49-F238E27FC236}">
                <a16:creationId xmlns:a16="http://schemas.microsoft.com/office/drawing/2014/main" id="{6BBCE85C-A206-4B1A-BEDB-79F98BFED13F}"/>
              </a:ext>
            </a:extLst>
          </p:cNvPr>
          <p:cNvSpPr>
            <a:spLocks noGrp="1"/>
          </p:cNvSpPr>
          <p:nvPr>
            <p:ph type="sldNum" sz="quarter" idx="12"/>
          </p:nvPr>
        </p:nvSpPr>
        <p:spPr/>
        <p:txBody>
          <a:bodyPr/>
          <a:lstStyle/>
          <a:p>
            <a:fld id="{4FAB73BC-B049-4115-A692-8D63A059BFB8}" type="slidenum">
              <a:rPr lang="en-US" smtClean="0"/>
              <a:t>28</a:t>
            </a:fld>
            <a:endParaRPr lang="en-US" dirty="0"/>
          </a:p>
        </p:txBody>
      </p:sp>
      <p:sp>
        <p:nvSpPr>
          <p:cNvPr id="5" name="Rectangle 4">
            <a:extLst>
              <a:ext uri="{FF2B5EF4-FFF2-40B4-BE49-F238E27FC236}">
                <a16:creationId xmlns:a16="http://schemas.microsoft.com/office/drawing/2014/main" id="{AB997888-0CDB-4A0A-96D9-98E58CC8B8BB}"/>
              </a:ext>
            </a:extLst>
          </p:cNvPr>
          <p:cNvSpPr/>
          <p:nvPr/>
        </p:nvSpPr>
        <p:spPr>
          <a:xfrm>
            <a:off x="101600" y="40640"/>
            <a:ext cx="8861806" cy="6247864"/>
          </a:xfrm>
          <a:prstGeom prst="rect">
            <a:avLst/>
          </a:prstGeom>
        </p:spPr>
        <p:txBody>
          <a:bodyPr wrap="square">
            <a:spAutoFit/>
          </a:bodyPr>
          <a:lstStyle/>
          <a:p>
            <a:r>
              <a:rPr lang="en-US" sz="4000" b="1" dirty="0">
                <a:solidFill>
                  <a:schemeClr val="bg1"/>
                </a:solidFill>
                <a:latin typeface="Cambria" panose="02040503050406030204" pitchFamily="18" charset="0"/>
                <a:ea typeface="Calibri" panose="020F0502020204030204" pitchFamily="34" charset="0"/>
                <a:cs typeface="Times New Roman" panose="02020603050405020304" pitchFamily="18" charset="0"/>
              </a:rPr>
              <a:t>RECOGNIZING.YOUR.DAY</a:t>
            </a:r>
            <a:endPar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indent="457200"/>
            <a:r>
              <a:rPr lang="en-US" sz="3000" dirty="0">
                <a:solidFill>
                  <a:schemeClr val="bg1"/>
                </a:solidFill>
                <a:latin typeface="Cambria" panose="02040503050406030204" pitchFamily="18" charset="0"/>
                <a:ea typeface="Calibri" panose="020F0502020204030204" pitchFamily="34" charset="0"/>
                <a:cs typeface="Times New Roman" panose="02020603050405020304" pitchFamily="18" charset="0"/>
              </a:rPr>
              <a:t>185 …The Bride has recognized the evening Light... The hungry Pentecostals have begin to recognize that organizations hasn't got any things they was looking for, they're so twisted and tore up. 	The world has recognized. The nations... Science... The devil has recognized it's the time that he can wreck women, wreck the church, wreck the people. 	And God has recognized that there is a people on earth that He predestinated to Life. </a:t>
            </a:r>
            <a:r>
              <a:rPr lang="en-US" sz="3000" dirty="0">
                <a:solidFill>
                  <a:srgbClr val="FFFF00"/>
                </a:solidFill>
                <a:latin typeface="Cambria" panose="02040503050406030204" pitchFamily="18" charset="0"/>
                <a:ea typeface="Calibri" panose="020F0502020204030204" pitchFamily="34" charset="0"/>
                <a:cs typeface="Times New Roman" panose="02020603050405020304" pitchFamily="18" charset="0"/>
              </a:rPr>
              <a:t>He recognized this is the time to send His Message. He's did it. The people has recognized It, the Bride time has realized the evening Light.</a:t>
            </a:r>
            <a:endParaRPr lang="en-US" sz="30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339271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D6F742-AAE2-4E4F-AF5C-B2B5DE6B9666}"/>
              </a:ext>
            </a:extLst>
          </p:cNvPr>
          <p:cNvSpPr>
            <a:spLocks noGrp="1"/>
          </p:cNvSpPr>
          <p:nvPr>
            <p:ph type="dt" sz="half" idx="10"/>
          </p:nvPr>
        </p:nvSpPr>
        <p:spPr/>
        <p:txBody>
          <a:bodyPr/>
          <a:lstStyle/>
          <a:p>
            <a:r>
              <a:rPr lang="en-US" dirty="0"/>
              <a:t>2/25/2018</a:t>
            </a:r>
          </a:p>
        </p:txBody>
      </p:sp>
      <p:sp>
        <p:nvSpPr>
          <p:cNvPr id="3" name="Footer Placeholder 2">
            <a:extLst>
              <a:ext uri="{FF2B5EF4-FFF2-40B4-BE49-F238E27FC236}">
                <a16:creationId xmlns:a16="http://schemas.microsoft.com/office/drawing/2014/main" id="{7D6397A5-39B3-4F37-AF36-41EE351D35D0}"/>
              </a:ext>
            </a:extLst>
          </p:cNvPr>
          <p:cNvSpPr>
            <a:spLocks noGrp="1"/>
          </p:cNvSpPr>
          <p:nvPr>
            <p:ph type="ftr" sz="quarter" idx="11"/>
          </p:nvPr>
        </p:nvSpPr>
        <p:spPr/>
        <p:txBody>
          <a:bodyPr/>
          <a:lstStyle/>
          <a:p>
            <a:r>
              <a:rPr lang="en-US" dirty="0"/>
              <a:t>Prophets &amp; Angels</a:t>
            </a:r>
          </a:p>
        </p:txBody>
      </p:sp>
      <p:sp>
        <p:nvSpPr>
          <p:cNvPr id="4" name="Slide Number Placeholder 3">
            <a:extLst>
              <a:ext uri="{FF2B5EF4-FFF2-40B4-BE49-F238E27FC236}">
                <a16:creationId xmlns:a16="http://schemas.microsoft.com/office/drawing/2014/main" id="{ABB56236-13AF-44A5-8D2D-E8EF777C1840}"/>
              </a:ext>
            </a:extLst>
          </p:cNvPr>
          <p:cNvSpPr>
            <a:spLocks noGrp="1"/>
          </p:cNvSpPr>
          <p:nvPr>
            <p:ph type="sldNum" sz="quarter" idx="12"/>
          </p:nvPr>
        </p:nvSpPr>
        <p:spPr/>
        <p:txBody>
          <a:bodyPr/>
          <a:lstStyle/>
          <a:p>
            <a:fld id="{4FAB73BC-B049-4115-A692-8D63A059BFB8}" type="slidenum">
              <a:rPr lang="en-US" smtClean="0"/>
              <a:t>29</a:t>
            </a:fld>
            <a:endParaRPr lang="en-US" dirty="0"/>
          </a:p>
        </p:txBody>
      </p:sp>
      <p:sp>
        <p:nvSpPr>
          <p:cNvPr id="5" name="Rectangle 4">
            <a:extLst>
              <a:ext uri="{FF2B5EF4-FFF2-40B4-BE49-F238E27FC236}">
                <a16:creationId xmlns:a16="http://schemas.microsoft.com/office/drawing/2014/main" id="{459D4346-0C41-442C-B036-32EB43D73C30}"/>
              </a:ext>
            </a:extLst>
          </p:cNvPr>
          <p:cNvSpPr/>
          <p:nvPr/>
        </p:nvSpPr>
        <p:spPr>
          <a:xfrm>
            <a:off x="203200" y="132080"/>
            <a:ext cx="8760206" cy="6555641"/>
          </a:xfrm>
          <a:prstGeom prst="rect">
            <a:avLst/>
          </a:prstGeom>
        </p:spPr>
        <p:txBody>
          <a:bodyPr wrap="square">
            <a:spAutoFit/>
          </a:bodyPr>
          <a:lstStyle/>
          <a:p>
            <a:pPr indent="457200"/>
            <a:r>
              <a:rPr lang="en-US" sz="2800" dirty="0">
                <a:solidFill>
                  <a:schemeClr val="bg1"/>
                </a:solidFill>
                <a:latin typeface="Cambria" panose="02040503050406030204" pitchFamily="18" charset="0"/>
                <a:ea typeface="Calibri" panose="020F0502020204030204" pitchFamily="34" charset="0"/>
                <a:cs typeface="Times New Roman" panose="02020603050405020304" pitchFamily="18" charset="0"/>
              </a:rPr>
              <a:t>186 If Sodom had recognized her days, when she seen those messengers come down there</a:t>
            </a:r>
            <a:r>
              <a:rPr lang="en-US" sz="2800" dirty="0">
                <a:solidFill>
                  <a:srgbClr val="FFFF00"/>
                </a:solidFill>
                <a:latin typeface="Cambria" panose="02040503050406030204" pitchFamily="18" charset="0"/>
                <a:ea typeface="Calibri" panose="020F0502020204030204" pitchFamily="34" charset="0"/>
                <a:cs typeface="Times New Roman" panose="02020603050405020304" pitchFamily="18" charset="0"/>
              </a:rPr>
              <a:t>, like </a:t>
            </a:r>
            <a:r>
              <a:rPr lang="en-US" sz="2800" b="1" dirty="0">
                <a:solidFill>
                  <a:srgbClr val="FFFF00"/>
                </a:solidFill>
                <a:latin typeface="Cambria" panose="02040503050406030204" pitchFamily="18" charset="0"/>
                <a:ea typeface="Calibri" panose="020F0502020204030204" pitchFamily="34" charset="0"/>
                <a:cs typeface="Times New Roman" panose="02020603050405020304" pitchFamily="18" charset="0"/>
              </a:rPr>
              <a:t>Billy Graham and Oral Roberts!</a:t>
            </a:r>
            <a:r>
              <a:rPr lang="en-US" sz="2800" dirty="0">
                <a:solidFill>
                  <a:srgbClr val="FFFF00"/>
                </a:solidFill>
                <a:latin typeface="Cambria" panose="02040503050406030204" pitchFamily="18" charset="0"/>
                <a:ea typeface="Calibri" panose="020F0502020204030204" pitchFamily="34" charset="0"/>
                <a:cs typeface="Times New Roman" panose="02020603050405020304" pitchFamily="18" charset="0"/>
              </a:rPr>
              <a:t> </a:t>
            </a:r>
            <a:r>
              <a:rPr lang="en-US" sz="2800" dirty="0">
                <a:solidFill>
                  <a:schemeClr val="bg1"/>
                </a:solidFill>
                <a:latin typeface="Cambria" panose="02040503050406030204" pitchFamily="18" charset="0"/>
                <a:ea typeface="Calibri" panose="020F0502020204030204" pitchFamily="34" charset="0"/>
                <a:cs typeface="Times New Roman" panose="02020603050405020304" pitchFamily="18" charset="0"/>
              </a:rPr>
              <a:t>The same time, the Bride has realized the evening Light. If Sodom would have recognized their hour! Now, (this same person put on tape,) said, "Look here, you Pentecostal people, and you Baptists. This false prophet, Wm. Branham, said that Oral Roberts and Billy Graham was in Sodom." </a:t>
            </a:r>
          </a:p>
          <a:p>
            <a:pPr indent="457200"/>
            <a:r>
              <a:rPr lang="en-US" sz="2800" dirty="0">
                <a:solidFill>
                  <a:schemeClr val="bg1"/>
                </a:solidFill>
                <a:latin typeface="Cambria" panose="02040503050406030204" pitchFamily="18" charset="0"/>
                <a:ea typeface="Calibri" panose="020F0502020204030204" pitchFamily="34" charset="0"/>
                <a:cs typeface="Times New Roman" panose="02020603050405020304" pitchFamily="18" charset="0"/>
              </a:rPr>
              <a:t>	See, then cut the tape off. Wouldn't go ahead to say, that, "They were messengers </a:t>
            </a:r>
            <a:r>
              <a:rPr lang="en-US" sz="2800" i="1" dirty="0">
                <a:solidFill>
                  <a:schemeClr val="bg1"/>
                </a:solidFill>
                <a:latin typeface="Cambria" panose="02040503050406030204" pitchFamily="18" charset="0"/>
                <a:ea typeface="Calibri" panose="020F0502020204030204" pitchFamily="34" charset="0"/>
                <a:cs typeface="Times New Roman" panose="02020603050405020304" pitchFamily="18" charset="0"/>
              </a:rPr>
              <a:t>to</a:t>
            </a:r>
            <a:r>
              <a:rPr lang="en-US" sz="2800" dirty="0">
                <a:solidFill>
                  <a:schemeClr val="bg1"/>
                </a:solidFill>
                <a:latin typeface="Cambria" panose="02040503050406030204" pitchFamily="18" charset="0"/>
                <a:ea typeface="Calibri" panose="020F0502020204030204" pitchFamily="34" charset="0"/>
                <a:cs typeface="Times New Roman" panose="02020603050405020304" pitchFamily="18" charset="0"/>
              </a:rPr>
              <a:t> Sodom." Not </a:t>
            </a:r>
            <a:r>
              <a:rPr lang="en-US" sz="2800" i="1" dirty="0">
                <a:solidFill>
                  <a:schemeClr val="bg1"/>
                </a:solidFill>
                <a:latin typeface="Cambria" panose="02040503050406030204" pitchFamily="18" charset="0"/>
                <a:ea typeface="Calibri" panose="020F0502020204030204" pitchFamily="34" charset="0"/>
                <a:cs typeface="Times New Roman" panose="02020603050405020304" pitchFamily="18" charset="0"/>
              </a:rPr>
              <a:t>in</a:t>
            </a:r>
            <a:r>
              <a:rPr lang="en-US" sz="2800" dirty="0">
                <a:solidFill>
                  <a:schemeClr val="bg1"/>
                </a:solidFill>
                <a:latin typeface="Cambria" panose="02040503050406030204" pitchFamily="18" charset="0"/>
                <a:ea typeface="Calibri" panose="020F0502020204030204" pitchFamily="34" charset="0"/>
                <a:cs typeface="Times New Roman" panose="02020603050405020304" pitchFamily="18" charset="0"/>
              </a:rPr>
              <a:t> Sodom, "They were there as a messenger </a:t>
            </a:r>
            <a:r>
              <a:rPr lang="en-US" sz="2800" i="1" dirty="0">
                <a:solidFill>
                  <a:schemeClr val="bg1"/>
                </a:solidFill>
                <a:latin typeface="Cambria" panose="02040503050406030204" pitchFamily="18" charset="0"/>
                <a:ea typeface="Calibri" panose="020F0502020204030204" pitchFamily="34" charset="0"/>
                <a:cs typeface="Times New Roman" panose="02020603050405020304" pitchFamily="18" charset="0"/>
              </a:rPr>
              <a:t>to</a:t>
            </a:r>
            <a:r>
              <a:rPr lang="en-US" sz="2800" dirty="0">
                <a:solidFill>
                  <a:schemeClr val="bg1"/>
                </a:solidFill>
                <a:latin typeface="Cambria" panose="02040503050406030204" pitchFamily="18" charset="0"/>
                <a:ea typeface="Calibri" panose="020F0502020204030204" pitchFamily="34" charset="0"/>
                <a:cs typeface="Times New Roman" panose="02020603050405020304" pitchFamily="18" charset="0"/>
              </a:rPr>
              <a:t> Sodom." Anybody knows I said that. "If Sodom had recognized her messenger, she would have been standing today," Jesus said, if she'd have recognized the same as Abraham recognized.</a:t>
            </a:r>
            <a:endPar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13593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96B93-E204-4E18-A8A9-6FD7CA05E586}"/>
              </a:ext>
            </a:extLst>
          </p:cNvPr>
          <p:cNvSpPr>
            <a:spLocks noGrp="1"/>
          </p:cNvSpPr>
          <p:nvPr>
            <p:ph type="title"/>
          </p:nvPr>
        </p:nvSpPr>
        <p:spPr>
          <a:xfrm>
            <a:off x="0" y="91440"/>
            <a:ext cx="8963406" cy="2002536"/>
          </a:xfrm>
        </p:spPr>
        <p:txBody>
          <a:bodyPr>
            <a:normAutofit/>
          </a:bodyPr>
          <a:lstStyle/>
          <a:p>
            <a:pPr algn="ctr"/>
            <a:r>
              <a:rPr lang="en-US" sz="4400" spc="-150" dirty="0"/>
              <a:t>Bro. Branham Comments On Oral Roberts’ &amp; Billy Graham’s Ministry?</a:t>
            </a:r>
          </a:p>
        </p:txBody>
      </p:sp>
      <p:sp>
        <p:nvSpPr>
          <p:cNvPr id="4" name="Date Placeholder 3">
            <a:extLst>
              <a:ext uri="{FF2B5EF4-FFF2-40B4-BE49-F238E27FC236}">
                <a16:creationId xmlns:a16="http://schemas.microsoft.com/office/drawing/2014/main" id="{AF96A760-B86D-4E9E-B862-F5571BA330C1}"/>
              </a:ext>
            </a:extLst>
          </p:cNvPr>
          <p:cNvSpPr>
            <a:spLocks noGrp="1"/>
          </p:cNvSpPr>
          <p:nvPr>
            <p:ph type="dt" sz="half" idx="10"/>
          </p:nvPr>
        </p:nvSpPr>
        <p:spPr/>
        <p:txBody>
          <a:bodyPr/>
          <a:lstStyle/>
          <a:p>
            <a:r>
              <a:rPr lang="en-US"/>
              <a:t>2/25/2018</a:t>
            </a:r>
            <a:endParaRPr lang="en-US" dirty="0"/>
          </a:p>
        </p:txBody>
      </p:sp>
      <p:sp>
        <p:nvSpPr>
          <p:cNvPr id="5" name="Footer Placeholder 4">
            <a:extLst>
              <a:ext uri="{FF2B5EF4-FFF2-40B4-BE49-F238E27FC236}">
                <a16:creationId xmlns:a16="http://schemas.microsoft.com/office/drawing/2014/main" id="{FBD996EE-7B1F-4C95-ACAF-FFC39675B16F}"/>
              </a:ext>
            </a:extLst>
          </p:cNvPr>
          <p:cNvSpPr>
            <a:spLocks noGrp="1"/>
          </p:cNvSpPr>
          <p:nvPr>
            <p:ph type="ftr" sz="quarter" idx="11"/>
          </p:nvPr>
        </p:nvSpPr>
        <p:spPr/>
        <p:txBody>
          <a:bodyPr/>
          <a:lstStyle/>
          <a:p>
            <a:r>
              <a:rPr lang="en-US"/>
              <a:t>Prophets &amp; Angels</a:t>
            </a:r>
            <a:endParaRPr lang="en-US" dirty="0"/>
          </a:p>
        </p:txBody>
      </p:sp>
      <p:sp>
        <p:nvSpPr>
          <p:cNvPr id="6" name="Slide Number Placeholder 5">
            <a:extLst>
              <a:ext uri="{FF2B5EF4-FFF2-40B4-BE49-F238E27FC236}">
                <a16:creationId xmlns:a16="http://schemas.microsoft.com/office/drawing/2014/main" id="{3C292986-E347-41AA-AE8B-7E46C1397454}"/>
              </a:ext>
            </a:extLst>
          </p:cNvPr>
          <p:cNvSpPr>
            <a:spLocks noGrp="1"/>
          </p:cNvSpPr>
          <p:nvPr>
            <p:ph type="sldNum" sz="quarter" idx="12"/>
          </p:nvPr>
        </p:nvSpPr>
        <p:spPr/>
        <p:txBody>
          <a:bodyPr/>
          <a:lstStyle/>
          <a:p>
            <a:fld id="{4FAB73BC-B049-4115-A692-8D63A059BFB8}" type="slidenum">
              <a:rPr lang="en-US" smtClean="0"/>
              <a:t>3</a:t>
            </a:fld>
            <a:endParaRPr lang="en-US" dirty="0"/>
          </a:p>
        </p:txBody>
      </p:sp>
      <p:sp>
        <p:nvSpPr>
          <p:cNvPr id="7" name="Rectangle 6">
            <a:extLst>
              <a:ext uri="{FF2B5EF4-FFF2-40B4-BE49-F238E27FC236}">
                <a16:creationId xmlns:a16="http://schemas.microsoft.com/office/drawing/2014/main" id="{4508210D-C131-4D3B-8FFF-62BEAF326F88}"/>
              </a:ext>
            </a:extLst>
          </p:cNvPr>
          <p:cNvSpPr/>
          <p:nvPr/>
        </p:nvSpPr>
        <p:spPr>
          <a:xfrm>
            <a:off x="233680" y="1827452"/>
            <a:ext cx="8676640" cy="4524315"/>
          </a:xfrm>
          <a:prstGeom prst="rect">
            <a:avLst/>
          </a:prstGeom>
        </p:spPr>
        <p:txBody>
          <a:bodyPr wrap="square">
            <a:spAutoFit/>
          </a:bodyPr>
          <a:lstStyle/>
          <a:p>
            <a:r>
              <a:rPr lang="en-US" sz="3600" b="1" dirty="0">
                <a:solidFill>
                  <a:schemeClr val="bg1"/>
                </a:solidFill>
                <a:latin typeface="+mj-lt"/>
              </a:rPr>
              <a:t>Abraham And His Seed After Him </a:t>
            </a:r>
          </a:p>
          <a:p>
            <a:r>
              <a:rPr lang="en-US" sz="2800" dirty="0">
                <a:solidFill>
                  <a:schemeClr val="bg1"/>
                </a:solidFill>
                <a:latin typeface="+mj-lt"/>
              </a:rPr>
              <a:t>	Then you see why we got our name on a missile hanging out yonder somewhere. You see where judgment stands. Sure we're doomed. There's the Billy Graham group down there, preaching to that </a:t>
            </a:r>
            <a:r>
              <a:rPr lang="en-US" sz="2800" i="1" dirty="0">
                <a:solidFill>
                  <a:schemeClr val="bg1"/>
                </a:solidFill>
                <a:latin typeface="+mj-lt"/>
              </a:rPr>
              <a:t>"Lot come out of Sodom. Get out of Sodom." </a:t>
            </a:r>
          </a:p>
          <a:p>
            <a:r>
              <a:rPr lang="en-US" sz="2800" i="1" dirty="0">
                <a:solidFill>
                  <a:schemeClr val="bg1"/>
                </a:solidFill>
                <a:latin typeface="+mj-lt"/>
              </a:rPr>
              <a:t>	</a:t>
            </a:r>
            <a:r>
              <a:rPr lang="en-US" sz="2800" dirty="0">
                <a:solidFill>
                  <a:schemeClr val="bg1"/>
                </a:solidFill>
                <a:latin typeface="+mj-lt"/>
              </a:rPr>
              <a:t>Maybe the boy don't know it for all I know, or the man… don't realize what it is. </a:t>
            </a:r>
            <a:r>
              <a:rPr lang="en-US" sz="2800" dirty="0">
                <a:solidFill>
                  <a:srgbClr val="FFFF00"/>
                </a:solidFill>
                <a:latin typeface="+mj-lt"/>
              </a:rPr>
              <a:t>He's the messenger of the day to that church, not realizing he had to be called like that. 			</a:t>
            </a:r>
            <a:r>
              <a:rPr lang="en-US" sz="2800" b="1" dirty="0">
                <a:solidFill>
                  <a:schemeClr val="bg1"/>
                </a:solidFill>
                <a:latin typeface="+mj-lt"/>
              </a:rPr>
              <a:t>												</a:t>
            </a:r>
            <a:r>
              <a:rPr lang="en-US" dirty="0">
                <a:solidFill>
                  <a:schemeClr val="bg1"/>
                </a:solidFill>
                <a:latin typeface="+mj-lt"/>
              </a:rPr>
              <a:t>61-0423</a:t>
            </a:r>
          </a:p>
        </p:txBody>
      </p:sp>
    </p:spTree>
    <p:extLst>
      <p:ext uri="{BB962C8B-B14F-4D97-AF65-F5344CB8AC3E}">
        <p14:creationId xmlns:p14="http://schemas.microsoft.com/office/powerpoint/2010/main" val="38245092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dissolve">
                                      <p:cBhvr>
                                        <p:cTn id="10" dur="500"/>
                                        <p:tgtEl>
                                          <p:spTgt spid="7">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dissolve">
                                      <p:cBhvr>
                                        <p:cTn id="13"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5E19BB-DB3B-415F-A95E-A3DD47C89DC6}"/>
              </a:ext>
            </a:extLst>
          </p:cNvPr>
          <p:cNvSpPr>
            <a:spLocks noGrp="1"/>
          </p:cNvSpPr>
          <p:nvPr>
            <p:ph type="dt" sz="half" idx="10"/>
          </p:nvPr>
        </p:nvSpPr>
        <p:spPr/>
        <p:txBody>
          <a:bodyPr/>
          <a:lstStyle/>
          <a:p>
            <a:r>
              <a:rPr lang="en-US" dirty="0"/>
              <a:t>2/25/2018</a:t>
            </a:r>
          </a:p>
        </p:txBody>
      </p:sp>
      <p:sp>
        <p:nvSpPr>
          <p:cNvPr id="3" name="Footer Placeholder 2">
            <a:extLst>
              <a:ext uri="{FF2B5EF4-FFF2-40B4-BE49-F238E27FC236}">
                <a16:creationId xmlns:a16="http://schemas.microsoft.com/office/drawing/2014/main" id="{0FBF0389-2F7C-4C8F-BF7F-BF5002185FA6}"/>
              </a:ext>
            </a:extLst>
          </p:cNvPr>
          <p:cNvSpPr>
            <a:spLocks noGrp="1"/>
          </p:cNvSpPr>
          <p:nvPr>
            <p:ph type="ftr" sz="quarter" idx="11"/>
          </p:nvPr>
        </p:nvSpPr>
        <p:spPr/>
        <p:txBody>
          <a:bodyPr/>
          <a:lstStyle/>
          <a:p>
            <a:r>
              <a:rPr lang="en-US" dirty="0"/>
              <a:t>Prophets &amp; Angels</a:t>
            </a:r>
          </a:p>
        </p:txBody>
      </p:sp>
      <p:sp>
        <p:nvSpPr>
          <p:cNvPr id="4" name="Slide Number Placeholder 3">
            <a:extLst>
              <a:ext uri="{FF2B5EF4-FFF2-40B4-BE49-F238E27FC236}">
                <a16:creationId xmlns:a16="http://schemas.microsoft.com/office/drawing/2014/main" id="{FF952BCA-1FCD-4BFD-9351-ED6B752E5E96}"/>
              </a:ext>
            </a:extLst>
          </p:cNvPr>
          <p:cNvSpPr>
            <a:spLocks noGrp="1"/>
          </p:cNvSpPr>
          <p:nvPr>
            <p:ph type="sldNum" sz="quarter" idx="12"/>
          </p:nvPr>
        </p:nvSpPr>
        <p:spPr/>
        <p:txBody>
          <a:bodyPr/>
          <a:lstStyle/>
          <a:p>
            <a:fld id="{4FAB73BC-B049-4115-A692-8D63A059BFB8}" type="slidenum">
              <a:rPr lang="en-US" smtClean="0"/>
              <a:t>30</a:t>
            </a:fld>
            <a:endParaRPr lang="en-US" dirty="0"/>
          </a:p>
        </p:txBody>
      </p:sp>
      <p:sp>
        <p:nvSpPr>
          <p:cNvPr id="5" name="Rectangle 4">
            <a:extLst>
              <a:ext uri="{FF2B5EF4-FFF2-40B4-BE49-F238E27FC236}">
                <a16:creationId xmlns:a16="http://schemas.microsoft.com/office/drawing/2014/main" id="{441CCBB6-40AF-4788-B515-BF5F060499F3}"/>
              </a:ext>
            </a:extLst>
          </p:cNvPr>
          <p:cNvSpPr/>
          <p:nvPr/>
        </p:nvSpPr>
        <p:spPr>
          <a:xfrm>
            <a:off x="180594" y="71120"/>
            <a:ext cx="8782812" cy="6771084"/>
          </a:xfrm>
          <a:prstGeom prst="rect">
            <a:avLst/>
          </a:prstGeom>
        </p:spPr>
        <p:txBody>
          <a:bodyPr wrap="square">
            <a:spAutoFit/>
          </a:bodyPr>
          <a:lstStyle/>
          <a:p>
            <a:pPr indent="457200"/>
            <a:r>
              <a:rPr lang="en-US" sz="3100" dirty="0">
                <a:solidFill>
                  <a:schemeClr val="bg1"/>
                </a:solidFill>
                <a:latin typeface="Cambria" panose="02040503050406030204" pitchFamily="18" charset="0"/>
                <a:ea typeface="Calibri" panose="020F0502020204030204" pitchFamily="34" charset="0"/>
                <a:cs typeface="Times New Roman" panose="02020603050405020304" pitchFamily="18" charset="0"/>
              </a:rPr>
              <a:t>Abraham knowed there was a promised son coming. But he knowed there had to be a change some way, because he was too old, so was Sarah. </a:t>
            </a:r>
            <a:r>
              <a:rPr lang="en-US" sz="3100" dirty="0">
                <a:solidFill>
                  <a:srgbClr val="FFFF00"/>
                </a:solidFill>
                <a:latin typeface="Cambria" panose="02040503050406030204" pitchFamily="18" charset="0"/>
                <a:ea typeface="Calibri" panose="020F0502020204030204" pitchFamily="34" charset="0"/>
                <a:cs typeface="Times New Roman" panose="02020603050405020304" pitchFamily="18" charset="0"/>
              </a:rPr>
              <a:t>But when he saw that One Who could discern the thoughts of Sarah, behind Him, he recognized the hour he was living. </a:t>
            </a:r>
            <a:r>
              <a:rPr lang="en-US" sz="3100" dirty="0">
                <a:solidFill>
                  <a:schemeClr val="bg1"/>
                </a:solidFill>
                <a:latin typeface="Cambria" panose="02040503050406030204" pitchFamily="18" charset="0"/>
                <a:ea typeface="Calibri" panose="020F0502020204030204" pitchFamily="34" charset="0"/>
                <a:cs typeface="Times New Roman" panose="02020603050405020304" pitchFamily="18" charset="0"/>
              </a:rPr>
              <a:t>Said, "</a:t>
            </a:r>
            <a:r>
              <a:rPr lang="en-US" sz="3100" i="1" dirty="0">
                <a:solidFill>
                  <a:schemeClr val="bg1"/>
                </a:solidFill>
                <a:latin typeface="Cambria" panose="02040503050406030204" pitchFamily="18" charset="0"/>
                <a:ea typeface="Calibri" panose="020F0502020204030204" pitchFamily="34" charset="0"/>
                <a:cs typeface="Times New Roman" panose="02020603050405020304" pitchFamily="18" charset="0"/>
              </a:rPr>
              <a:t>My Lord, let me fetch a little water here and wash Your feet.</a:t>
            </a:r>
            <a:r>
              <a:rPr lang="en-US" sz="3100" dirty="0">
                <a:solidFill>
                  <a:schemeClr val="bg1"/>
                </a:solidFill>
                <a:latin typeface="Cambria" panose="02040503050406030204" pitchFamily="18" charset="0"/>
                <a:ea typeface="Calibri" panose="020F0502020204030204" pitchFamily="34" charset="0"/>
                <a:cs typeface="Times New Roman" panose="02020603050405020304" pitchFamily="18" charset="0"/>
              </a:rPr>
              <a:t>" They ate a morsel of bread. "Let me pray Thee, hold on just a little bit longer, my L-o-r-d, Elohim." </a:t>
            </a:r>
          </a:p>
          <a:p>
            <a:pPr indent="457200"/>
            <a:r>
              <a:rPr lang="en-US" sz="3100" dirty="0">
                <a:solidFill>
                  <a:srgbClr val="FFFF00"/>
                </a:solidFill>
                <a:latin typeface="Cambria" panose="02040503050406030204" pitchFamily="18" charset="0"/>
                <a:ea typeface="Calibri" panose="020F0502020204030204" pitchFamily="34" charset="0"/>
                <a:cs typeface="Times New Roman" panose="02020603050405020304" pitchFamily="18" charset="0"/>
              </a:rPr>
              <a:t>	He recognized that God was speaking to him out of human flesh. </a:t>
            </a:r>
            <a:r>
              <a:rPr lang="en-US" sz="3100" dirty="0">
                <a:solidFill>
                  <a:schemeClr val="bg1"/>
                </a:solidFill>
                <a:latin typeface="Cambria" panose="02040503050406030204" pitchFamily="18" charset="0"/>
                <a:ea typeface="Calibri" panose="020F0502020204030204" pitchFamily="34" charset="0"/>
                <a:cs typeface="Times New Roman" panose="02020603050405020304" pitchFamily="18" charset="0"/>
              </a:rPr>
              <a:t>He recognized his sign, and was blessed of the Lord. Sodom didn't recognize their day, and was burned up. Jesus said, "</a:t>
            </a:r>
            <a:r>
              <a:rPr lang="en-US" sz="3100" i="1" dirty="0">
                <a:solidFill>
                  <a:schemeClr val="bg1"/>
                </a:solidFill>
                <a:latin typeface="Cambria" panose="02040503050406030204" pitchFamily="18" charset="0"/>
                <a:ea typeface="Calibri" panose="020F0502020204030204" pitchFamily="34" charset="0"/>
                <a:cs typeface="Times New Roman" panose="02020603050405020304" pitchFamily="18" charset="0"/>
              </a:rPr>
              <a:t>As it was in that day, so shall it be…."</a:t>
            </a:r>
            <a:endParaRPr lang="en-US" sz="3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578668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A7005B-6C48-44F6-B64D-5F5215127908}"/>
              </a:ext>
            </a:extLst>
          </p:cNvPr>
          <p:cNvSpPr>
            <a:spLocks noGrp="1"/>
          </p:cNvSpPr>
          <p:nvPr>
            <p:ph type="dt" sz="half" idx="10"/>
          </p:nvPr>
        </p:nvSpPr>
        <p:spPr/>
        <p:txBody>
          <a:bodyPr/>
          <a:lstStyle/>
          <a:p>
            <a:r>
              <a:rPr lang="en-US" dirty="0"/>
              <a:t>2/25/2018</a:t>
            </a:r>
          </a:p>
        </p:txBody>
      </p:sp>
      <p:sp>
        <p:nvSpPr>
          <p:cNvPr id="3" name="Footer Placeholder 2">
            <a:extLst>
              <a:ext uri="{FF2B5EF4-FFF2-40B4-BE49-F238E27FC236}">
                <a16:creationId xmlns:a16="http://schemas.microsoft.com/office/drawing/2014/main" id="{DF3E8F08-B286-435F-B015-91530FA7C409}"/>
              </a:ext>
            </a:extLst>
          </p:cNvPr>
          <p:cNvSpPr>
            <a:spLocks noGrp="1"/>
          </p:cNvSpPr>
          <p:nvPr>
            <p:ph type="ftr" sz="quarter" idx="11"/>
          </p:nvPr>
        </p:nvSpPr>
        <p:spPr/>
        <p:txBody>
          <a:bodyPr/>
          <a:lstStyle/>
          <a:p>
            <a:r>
              <a:rPr lang="en-US" dirty="0"/>
              <a:t>Prophets &amp; Angels</a:t>
            </a:r>
          </a:p>
        </p:txBody>
      </p:sp>
      <p:sp>
        <p:nvSpPr>
          <p:cNvPr id="4" name="Slide Number Placeholder 3">
            <a:extLst>
              <a:ext uri="{FF2B5EF4-FFF2-40B4-BE49-F238E27FC236}">
                <a16:creationId xmlns:a16="http://schemas.microsoft.com/office/drawing/2014/main" id="{180BD677-74B8-4C86-BF63-021989920048}"/>
              </a:ext>
            </a:extLst>
          </p:cNvPr>
          <p:cNvSpPr>
            <a:spLocks noGrp="1"/>
          </p:cNvSpPr>
          <p:nvPr>
            <p:ph type="sldNum" sz="quarter" idx="12"/>
          </p:nvPr>
        </p:nvSpPr>
        <p:spPr/>
        <p:txBody>
          <a:bodyPr/>
          <a:lstStyle/>
          <a:p>
            <a:fld id="{4FAB73BC-B049-4115-A692-8D63A059BFB8}" type="slidenum">
              <a:rPr lang="en-US" smtClean="0"/>
              <a:t>31</a:t>
            </a:fld>
            <a:endParaRPr lang="en-US" dirty="0"/>
          </a:p>
        </p:txBody>
      </p:sp>
      <p:sp>
        <p:nvSpPr>
          <p:cNvPr id="5" name="Rectangle 4">
            <a:extLst>
              <a:ext uri="{FF2B5EF4-FFF2-40B4-BE49-F238E27FC236}">
                <a16:creationId xmlns:a16="http://schemas.microsoft.com/office/drawing/2014/main" id="{F5EC8531-1621-4359-80EF-EE718D87F912}"/>
              </a:ext>
            </a:extLst>
          </p:cNvPr>
          <p:cNvSpPr/>
          <p:nvPr/>
        </p:nvSpPr>
        <p:spPr>
          <a:xfrm>
            <a:off x="243840" y="220090"/>
            <a:ext cx="8719566" cy="5509200"/>
          </a:xfrm>
          <a:prstGeom prst="rect">
            <a:avLst/>
          </a:prstGeom>
        </p:spPr>
        <p:txBody>
          <a:bodyPr wrap="square">
            <a:spAutoFit/>
          </a:bodyPr>
          <a:lstStyle/>
          <a:p>
            <a:pPr indent="457200"/>
            <a:r>
              <a:rPr lang="en-US" sz="3200" dirty="0">
                <a:solidFill>
                  <a:schemeClr val="bg1"/>
                </a:solidFill>
                <a:latin typeface="Cambria" panose="02040503050406030204" pitchFamily="18" charset="0"/>
                <a:ea typeface="Calibri" panose="020F0502020204030204" pitchFamily="34" charset="0"/>
                <a:cs typeface="Times New Roman" panose="02020603050405020304" pitchFamily="18" charset="0"/>
              </a:rPr>
              <a:t>191 Now, the church has not recognized her day. Like Israel, forced back to Palestine, she is going to be forced into the World Council of Churches. Why? She didn't recognize her hour.</a:t>
            </a:r>
            <a:r>
              <a:rPr lang="en-US" sz="3200" i="1" dirty="0">
                <a:solidFill>
                  <a:schemeClr val="bg1"/>
                </a:solidFill>
                <a:latin typeface="Cambria" panose="02040503050406030204" pitchFamily="18" charset="0"/>
                <a:ea typeface="Calibri" panose="020F0502020204030204" pitchFamily="34" charset="0"/>
                <a:cs typeface="Times New Roman" panose="02020603050405020304" pitchFamily="18" charset="0"/>
              </a:rPr>
              <a:t> 	"People, come out of her, be not partakers of her sin!"</a:t>
            </a:r>
            <a:r>
              <a:rPr lang="en-US" sz="3200" dirty="0">
                <a:solidFill>
                  <a:schemeClr val="bg1"/>
                </a:solidFill>
                <a:latin typeface="Cambria" panose="02040503050406030204" pitchFamily="18" charset="0"/>
                <a:ea typeface="Calibri" panose="020F0502020204030204" pitchFamily="34" charset="0"/>
                <a:cs typeface="Times New Roman" panose="02020603050405020304" pitchFamily="18" charset="0"/>
              </a:rPr>
              <a:t> Flee, your life, or you'll be caught with the mark of the beast and can't do nothing else about it…</a:t>
            </a:r>
            <a:r>
              <a:rPr lang="en-US" sz="3200" i="1" dirty="0">
                <a:solidFill>
                  <a:schemeClr val="bg1"/>
                </a:solidFill>
                <a:latin typeface="Cambria" panose="02040503050406030204" pitchFamily="18" charset="0"/>
                <a:ea typeface="Calibri" panose="020F0502020204030204" pitchFamily="34" charset="0"/>
                <a:cs typeface="Times New Roman" panose="02020603050405020304" pitchFamily="18" charset="0"/>
              </a:rPr>
              <a:t> "But let him that's holy be holy still. Let him that's righteous be righteous still…" </a:t>
            </a:r>
            <a:r>
              <a:rPr lang="en-US" sz="3200" dirty="0">
                <a:solidFill>
                  <a:schemeClr val="bg1"/>
                </a:solidFill>
                <a:latin typeface="Cambria" panose="02040503050406030204" pitchFamily="18" charset="0"/>
                <a:ea typeface="Calibri" panose="020F0502020204030204" pitchFamily="34" charset="0"/>
                <a:cs typeface="Times New Roman" panose="02020603050405020304" pitchFamily="18" charset="0"/>
              </a:rPr>
              <a:t>The church has not recognized her day.</a:t>
            </a:r>
            <a:endPar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r"/>
            <a:r>
              <a:rPr lang="en-US" sz="3200" dirty="0">
                <a:solidFill>
                  <a:schemeClr val="bg1"/>
                </a:solidFill>
                <a:latin typeface="Cambria" panose="02040503050406030204" pitchFamily="18" charset="0"/>
                <a:ea typeface="Calibri" panose="020F0502020204030204" pitchFamily="34" charset="0"/>
                <a:cs typeface="Times New Roman" panose="02020603050405020304" pitchFamily="18" charset="0"/>
              </a:rPr>
              <a:t>64-0726</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028557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0D69FD-3B36-4CAA-8FD9-419ADC99A77F}"/>
              </a:ext>
            </a:extLst>
          </p:cNvPr>
          <p:cNvSpPr>
            <a:spLocks noGrp="1"/>
          </p:cNvSpPr>
          <p:nvPr>
            <p:ph type="dt" sz="half" idx="10"/>
          </p:nvPr>
        </p:nvSpPr>
        <p:spPr/>
        <p:txBody>
          <a:bodyPr/>
          <a:lstStyle/>
          <a:p>
            <a:r>
              <a:rPr lang="en-US" dirty="0"/>
              <a:t>2/25/2018</a:t>
            </a:r>
          </a:p>
        </p:txBody>
      </p:sp>
      <p:sp>
        <p:nvSpPr>
          <p:cNvPr id="3" name="Footer Placeholder 2">
            <a:extLst>
              <a:ext uri="{FF2B5EF4-FFF2-40B4-BE49-F238E27FC236}">
                <a16:creationId xmlns:a16="http://schemas.microsoft.com/office/drawing/2014/main" id="{5E49BA75-018C-44DE-9D3A-7FC9944DD039}"/>
              </a:ext>
            </a:extLst>
          </p:cNvPr>
          <p:cNvSpPr>
            <a:spLocks noGrp="1"/>
          </p:cNvSpPr>
          <p:nvPr>
            <p:ph type="ftr" sz="quarter" idx="11"/>
          </p:nvPr>
        </p:nvSpPr>
        <p:spPr/>
        <p:txBody>
          <a:bodyPr/>
          <a:lstStyle/>
          <a:p>
            <a:r>
              <a:rPr lang="en-US" dirty="0"/>
              <a:t>Prophets &amp; Angels</a:t>
            </a:r>
          </a:p>
        </p:txBody>
      </p:sp>
      <p:sp>
        <p:nvSpPr>
          <p:cNvPr id="4" name="Slide Number Placeholder 3">
            <a:extLst>
              <a:ext uri="{FF2B5EF4-FFF2-40B4-BE49-F238E27FC236}">
                <a16:creationId xmlns:a16="http://schemas.microsoft.com/office/drawing/2014/main" id="{1B1CC7BC-E831-4025-8ABB-53FE372C7567}"/>
              </a:ext>
            </a:extLst>
          </p:cNvPr>
          <p:cNvSpPr>
            <a:spLocks noGrp="1"/>
          </p:cNvSpPr>
          <p:nvPr>
            <p:ph type="sldNum" sz="quarter" idx="12"/>
          </p:nvPr>
        </p:nvSpPr>
        <p:spPr/>
        <p:txBody>
          <a:bodyPr/>
          <a:lstStyle/>
          <a:p>
            <a:fld id="{4FAB73BC-B049-4115-A692-8D63A059BFB8}" type="slidenum">
              <a:rPr lang="en-US" smtClean="0"/>
              <a:t>32</a:t>
            </a:fld>
            <a:endParaRPr lang="en-US" dirty="0"/>
          </a:p>
        </p:txBody>
      </p:sp>
      <p:sp>
        <p:nvSpPr>
          <p:cNvPr id="5" name="Rectangle 4">
            <a:extLst>
              <a:ext uri="{FF2B5EF4-FFF2-40B4-BE49-F238E27FC236}">
                <a16:creationId xmlns:a16="http://schemas.microsoft.com/office/drawing/2014/main" id="{30EB0E04-EFB9-4A02-82FB-E6218DDE4267}"/>
              </a:ext>
            </a:extLst>
          </p:cNvPr>
          <p:cNvSpPr/>
          <p:nvPr/>
        </p:nvSpPr>
        <p:spPr>
          <a:xfrm>
            <a:off x="180594" y="101600"/>
            <a:ext cx="8963406" cy="6309420"/>
          </a:xfrm>
          <a:prstGeom prst="rect">
            <a:avLst/>
          </a:prstGeom>
        </p:spPr>
        <p:txBody>
          <a:bodyPr wrap="square">
            <a:spAutoFit/>
          </a:bodyPr>
          <a:lstStyle/>
          <a:p>
            <a:r>
              <a:rPr lang="en-US" sz="4000" b="1" dirty="0">
                <a:solidFill>
                  <a:schemeClr val="bg1"/>
                </a:solidFill>
              </a:rPr>
              <a:t>THE.ANGEL.OF.THE.LORD </a:t>
            </a:r>
          </a:p>
          <a:p>
            <a:r>
              <a:rPr lang="en-US" sz="2800" dirty="0">
                <a:solidFill>
                  <a:schemeClr val="bg1"/>
                </a:solidFill>
              </a:rPr>
              <a:t>	15 …what we need is an old fashion, breaking up, rooting out revival that starts in every home, sweeps through the city, close all the bootleg joints... That's a revival. Not just walking up and making a confession, going back, it's no revival. That's just a form. It's a lukewarm condition. We need a real revival. And God help us to have it. </a:t>
            </a:r>
          </a:p>
          <a:p>
            <a:r>
              <a:rPr lang="en-US" sz="2800" dirty="0">
                <a:solidFill>
                  <a:schemeClr val="bg1"/>
                </a:solidFill>
              </a:rPr>
              <a:t>	16 And when you see these crowds gathering, that doesn't mean revival; </a:t>
            </a:r>
            <a:r>
              <a:rPr lang="en-US" sz="2800" b="1" dirty="0">
                <a:solidFill>
                  <a:schemeClr val="bg1"/>
                </a:solidFill>
              </a:rPr>
              <a:t>that's just a gather-</a:t>
            </a:r>
            <a:r>
              <a:rPr lang="en-US" sz="2800" b="1" dirty="0" err="1">
                <a:solidFill>
                  <a:schemeClr val="bg1"/>
                </a:solidFill>
              </a:rPr>
              <a:t>ing</a:t>
            </a:r>
            <a:r>
              <a:rPr lang="en-US" sz="2800" b="1" dirty="0">
                <a:solidFill>
                  <a:schemeClr val="bg1"/>
                </a:solidFill>
              </a:rPr>
              <a:t>. </a:t>
            </a:r>
            <a:r>
              <a:rPr lang="en-US" sz="2800" dirty="0">
                <a:solidFill>
                  <a:schemeClr val="bg1"/>
                </a:solidFill>
              </a:rPr>
              <a:t>But a revival is when people get really right with God, and pray through, and starts a revival throughout the city, and everything. They put away sin, put away their iniquity, and turn to God, turn around and start back again...</a:t>
            </a:r>
          </a:p>
        </p:txBody>
      </p:sp>
    </p:spTree>
    <p:extLst>
      <p:ext uri="{BB962C8B-B14F-4D97-AF65-F5344CB8AC3E}">
        <p14:creationId xmlns:p14="http://schemas.microsoft.com/office/powerpoint/2010/main" val="23092715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FD8B61-0B02-4928-9129-DD36AF61A1AC}"/>
              </a:ext>
            </a:extLst>
          </p:cNvPr>
          <p:cNvSpPr>
            <a:spLocks noGrp="1"/>
          </p:cNvSpPr>
          <p:nvPr>
            <p:ph type="dt" sz="half" idx="10"/>
          </p:nvPr>
        </p:nvSpPr>
        <p:spPr/>
        <p:txBody>
          <a:bodyPr/>
          <a:lstStyle/>
          <a:p>
            <a:r>
              <a:rPr lang="en-US" dirty="0"/>
              <a:t>2/25/2018</a:t>
            </a:r>
          </a:p>
        </p:txBody>
      </p:sp>
      <p:sp>
        <p:nvSpPr>
          <p:cNvPr id="3" name="Footer Placeholder 2">
            <a:extLst>
              <a:ext uri="{FF2B5EF4-FFF2-40B4-BE49-F238E27FC236}">
                <a16:creationId xmlns:a16="http://schemas.microsoft.com/office/drawing/2014/main" id="{D7542414-D1A2-41EB-A1E0-14CEF4C47072}"/>
              </a:ext>
            </a:extLst>
          </p:cNvPr>
          <p:cNvSpPr>
            <a:spLocks noGrp="1"/>
          </p:cNvSpPr>
          <p:nvPr>
            <p:ph type="ftr" sz="quarter" idx="11"/>
          </p:nvPr>
        </p:nvSpPr>
        <p:spPr/>
        <p:txBody>
          <a:bodyPr/>
          <a:lstStyle/>
          <a:p>
            <a:r>
              <a:rPr lang="en-US" dirty="0"/>
              <a:t>Prophets &amp; Angels</a:t>
            </a:r>
          </a:p>
        </p:txBody>
      </p:sp>
      <p:sp>
        <p:nvSpPr>
          <p:cNvPr id="4" name="Slide Number Placeholder 3">
            <a:extLst>
              <a:ext uri="{FF2B5EF4-FFF2-40B4-BE49-F238E27FC236}">
                <a16:creationId xmlns:a16="http://schemas.microsoft.com/office/drawing/2014/main" id="{895380CC-3800-4D09-AB2F-8D77239D40C8}"/>
              </a:ext>
            </a:extLst>
          </p:cNvPr>
          <p:cNvSpPr>
            <a:spLocks noGrp="1"/>
          </p:cNvSpPr>
          <p:nvPr>
            <p:ph type="sldNum" sz="quarter" idx="12"/>
          </p:nvPr>
        </p:nvSpPr>
        <p:spPr/>
        <p:txBody>
          <a:bodyPr/>
          <a:lstStyle/>
          <a:p>
            <a:fld id="{4FAB73BC-B049-4115-A692-8D63A059BFB8}" type="slidenum">
              <a:rPr lang="en-US" smtClean="0"/>
              <a:t>33</a:t>
            </a:fld>
            <a:endParaRPr lang="en-US" dirty="0"/>
          </a:p>
        </p:txBody>
      </p:sp>
      <p:sp>
        <p:nvSpPr>
          <p:cNvPr id="5" name="Rectangle 4">
            <a:extLst>
              <a:ext uri="{FF2B5EF4-FFF2-40B4-BE49-F238E27FC236}">
                <a16:creationId xmlns:a16="http://schemas.microsoft.com/office/drawing/2014/main" id="{99E03C9D-C1CE-41F1-B8E8-9B987ECDC028}"/>
              </a:ext>
            </a:extLst>
          </p:cNvPr>
          <p:cNvSpPr/>
          <p:nvPr/>
        </p:nvSpPr>
        <p:spPr>
          <a:xfrm>
            <a:off x="213360" y="220089"/>
            <a:ext cx="8750046" cy="5139869"/>
          </a:xfrm>
          <a:prstGeom prst="rect">
            <a:avLst/>
          </a:prstGeom>
        </p:spPr>
        <p:txBody>
          <a:bodyPr wrap="square">
            <a:spAutoFit/>
          </a:bodyPr>
          <a:lstStyle/>
          <a:p>
            <a:r>
              <a:rPr lang="en-US" sz="4000" b="1" dirty="0">
                <a:solidFill>
                  <a:schemeClr val="bg1"/>
                </a:solidFill>
              </a:rPr>
              <a:t>DOOR.TO.THE.HEART</a:t>
            </a:r>
          </a:p>
          <a:p>
            <a:r>
              <a:rPr lang="en-US" sz="3200" dirty="0">
                <a:solidFill>
                  <a:schemeClr val="bg1"/>
                </a:solidFill>
              </a:rPr>
              <a:t>	If God lets America get by with this sinful, unbelieving, church-going bunch of hypocrites, He will have to raise up Sodom and Gomorrah and apologize to them for sinking them to be just. 	Even though Angels smote them blind, they were in the darkness feeling around, a perverted spirit. And tonight America stands in the same shape, nothing left but fire.</a:t>
            </a:r>
          </a:p>
          <a:p>
            <a:pPr algn="r"/>
            <a:r>
              <a:rPr lang="en-US" sz="3200" dirty="0">
                <a:solidFill>
                  <a:schemeClr val="bg1"/>
                </a:solidFill>
              </a:rPr>
              <a:t>58-0316</a:t>
            </a:r>
          </a:p>
        </p:txBody>
      </p:sp>
    </p:spTree>
    <p:extLst>
      <p:ext uri="{BB962C8B-B14F-4D97-AF65-F5344CB8AC3E}">
        <p14:creationId xmlns:p14="http://schemas.microsoft.com/office/powerpoint/2010/main" val="1200734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1668A3-0211-46C0-BA2D-6A732B287A22}"/>
              </a:ext>
            </a:extLst>
          </p:cNvPr>
          <p:cNvSpPr>
            <a:spLocks noGrp="1"/>
          </p:cNvSpPr>
          <p:nvPr>
            <p:ph type="dt" sz="half" idx="10"/>
          </p:nvPr>
        </p:nvSpPr>
        <p:spPr/>
        <p:txBody>
          <a:bodyPr/>
          <a:lstStyle/>
          <a:p>
            <a:r>
              <a:rPr lang="en-US" dirty="0"/>
              <a:t>2/25/2018</a:t>
            </a:r>
          </a:p>
        </p:txBody>
      </p:sp>
      <p:sp>
        <p:nvSpPr>
          <p:cNvPr id="3" name="Footer Placeholder 2">
            <a:extLst>
              <a:ext uri="{FF2B5EF4-FFF2-40B4-BE49-F238E27FC236}">
                <a16:creationId xmlns:a16="http://schemas.microsoft.com/office/drawing/2014/main" id="{ED79FA8A-CAC0-4370-9DF0-B0870F773F7E}"/>
              </a:ext>
            </a:extLst>
          </p:cNvPr>
          <p:cNvSpPr>
            <a:spLocks noGrp="1"/>
          </p:cNvSpPr>
          <p:nvPr>
            <p:ph type="ftr" sz="quarter" idx="11"/>
          </p:nvPr>
        </p:nvSpPr>
        <p:spPr/>
        <p:txBody>
          <a:bodyPr/>
          <a:lstStyle/>
          <a:p>
            <a:r>
              <a:rPr lang="en-US" dirty="0"/>
              <a:t>Prophets &amp; Angels</a:t>
            </a:r>
          </a:p>
        </p:txBody>
      </p:sp>
      <p:sp>
        <p:nvSpPr>
          <p:cNvPr id="4" name="Slide Number Placeholder 3">
            <a:extLst>
              <a:ext uri="{FF2B5EF4-FFF2-40B4-BE49-F238E27FC236}">
                <a16:creationId xmlns:a16="http://schemas.microsoft.com/office/drawing/2014/main" id="{808B7BC4-9068-4B1B-8D53-0F8D46C0BBBA}"/>
              </a:ext>
            </a:extLst>
          </p:cNvPr>
          <p:cNvSpPr>
            <a:spLocks noGrp="1"/>
          </p:cNvSpPr>
          <p:nvPr>
            <p:ph type="sldNum" sz="quarter" idx="12"/>
          </p:nvPr>
        </p:nvSpPr>
        <p:spPr/>
        <p:txBody>
          <a:bodyPr/>
          <a:lstStyle/>
          <a:p>
            <a:fld id="{4FAB73BC-B049-4115-A692-8D63A059BFB8}" type="slidenum">
              <a:rPr lang="en-US" smtClean="0"/>
              <a:t>34</a:t>
            </a:fld>
            <a:endParaRPr lang="en-US" dirty="0"/>
          </a:p>
        </p:txBody>
      </p:sp>
      <p:sp>
        <p:nvSpPr>
          <p:cNvPr id="5" name="Rectangle 4">
            <a:extLst>
              <a:ext uri="{FF2B5EF4-FFF2-40B4-BE49-F238E27FC236}">
                <a16:creationId xmlns:a16="http://schemas.microsoft.com/office/drawing/2014/main" id="{CE767440-11DB-4528-83FD-4C13F47E98C3}"/>
              </a:ext>
            </a:extLst>
          </p:cNvPr>
          <p:cNvSpPr/>
          <p:nvPr/>
        </p:nvSpPr>
        <p:spPr>
          <a:xfrm>
            <a:off x="180594" y="101600"/>
            <a:ext cx="8782812" cy="6494085"/>
          </a:xfrm>
          <a:prstGeom prst="rect">
            <a:avLst/>
          </a:prstGeom>
        </p:spPr>
        <p:txBody>
          <a:bodyPr wrap="square">
            <a:spAutoFit/>
          </a:bodyPr>
          <a:lstStyle/>
          <a:p>
            <a:r>
              <a:rPr lang="en-US" sz="3200" dirty="0">
                <a:solidFill>
                  <a:schemeClr val="bg1"/>
                </a:solidFill>
              </a:rPr>
              <a:t> 	I want you to notice what was that Angel's message that come tried to get them out of there. I want to give you just a little on the side now, just a minute. When the Angel come to Abraham, Sarah was back in the tent. And the Angel had His back turned to the tent. </a:t>
            </a:r>
            <a:r>
              <a:rPr lang="en-US" sz="3200" b="1" dirty="0">
                <a:solidFill>
                  <a:schemeClr val="bg1"/>
                </a:solidFill>
              </a:rPr>
              <a:t>And the Angel, which was Christ... We know that was Christ. </a:t>
            </a:r>
          </a:p>
          <a:p>
            <a:r>
              <a:rPr lang="en-US" sz="3200" b="1" dirty="0">
                <a:solidFill>
                  <a:schemeClr val="bg1"/>
                </a:solidFill>
              </a:rPr>
              <a:t>	</a:t>
            </a:r>
            <a:r>
              <a:rPr lang="en-US" sz="3200" dirty="0">
                <a:solidFill>
                  <a:schemeClr val="bg1"/>
                </a:solidFill>
              </a:rPr>
              <a:t>He was called Elohim, the Almighty God in a form of a man, He stood there. And when He was, He was looking at Abraham. He said, </a:t>
            </a:r>
            <a:r>
              <a:rPr lang="en-US" sz="3200" i="1" dirty="0">
                <a:solidFill>
                  <a:schemeClr val="bg1"/>
                </a:solidFill>
              </a:rPr>
              <a:t>"According to the time of life, I'm going to visit you." </a:t>
            </a:r>
            <a:r>
              <a:rPr lang="en-US" sz="3200" dirty="0">
                <a:solidFill>
                  <a:schemeClr val="bg1"/>
                </a:solidFill>
              </a:rPr>
              <a:t>And Sarah, back in the tent went laughed, back behind His back. He said, "Why did Sarah laugh?"</a:t>
            </a:r>
          </a:p>
        </p:txBody>
      </p:sp>
    </p:spTree>
    <p:extLst>
      <p:ext uri="{BB962C8B-B14F-4D97-AF65-F5344CB8AC3E}">
        <p14:creationId xmlns:p14="http://schemas.microsoft.com/office/powerpoint/2010/main" val="40138131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46EFB9-6A56-4B18-AE2D-C7167AD9A3EC}"/>
              </a:ext>
            </a:extLst>
          </p:cNvPr>
          <p:cNvSpPr>
            <a:spLocks noGrp="1"/>
          </p:cNvSpPr>
          <p:nvPr>
            <p:ph type="dt" sz="half" idx="10"/>
          </p:nvPr>
        </p:nvSpPr>
        <p:spPr/>
        <p:txBody>
          <a:bodyPr/>
          <a:lstStyle/>
          <a:p>
            <a:r>
              <a:rPr lang="en-US" dirty="0"/>
              <a:t>2/25/2018</a:t>
            </a:r>
          </a:p>
        </p:txBody>
      </p:sp>
      <p:sp>
        <p:nvSpPr>
          <p:cNvPr id="3" name="Footer Placeholder 2">
            <a:extLst>
              <a:ext uri="{FF2B5EF4-FFF2-40B4-BE49-F238E27FC236}">
                <a16:creationId xmlns:a16="http://schemas.microsoft.com/office/drawing/2014/main" id="{EEC90C91-D5F6-4AEC-A38D-316AB6CDE516}"/>
              </a:ext>
            </a:extLst>
          </p:cNvPr>
          <p:cNvSpPr>
            <a:spLocks noGrp="1"/>
          </p:cNvSpPr>
          <p:nvPr>
            <p:ph type="ftr" sz="quarter" idx="11"/>
          </p:nvPr>
        </p:nvSpPr>
        <p:spPr/>
        <p:txBody>
          <a:bodyPr/>
          <a:lstStyle/>
          <a:p>
            <a:r>
              <a:rPr lang="en-US" dirty="0"/>
              <a:t>Prophets &amp; Angels</a:t>
            </a:r>
          </a:p>
        </p:txBody>
      </p:sp>
      <p:sp>
        <p:nvSpPr>
          <p:cNvPr id="4" name="Slide Number Placeholder 3">
            <a:extLst>
              <a:ext uri="{FF2B5EF4-FFF2-40B4-BE49-F238E27FC236}">
                <a16:creationId xmlns:a16="http://schemas.microsoft.com/office/drawing/2014/main" id="{36DD0D55-BC5D-4709-BE64-C22FBC90DF5C}"/>
              </a:ext>
            </a:extLst>
          </p:cNvPr>
          <p:cNvSpPr>
            <a:spLocks noGrp="1"/>
          </p:cNvSpPr>
          <p:nvPr>
            <p:ph type="sldNum" sz="quarter" idx="12"/>
          </p:nvPr>
        </p:nvSpPr>
        <p:spPr/>
        <p:txBody>
          <a:bodyPr/>
          <a:lstStyle/>
          <a:p>
            <a:fld id="{4FAB73BC-B049-4115-A692-8D63A059BFB8}" type="slidenum">
              <a:rPr lang="en-US" smtClean="0"/>
              <a:t>35</a:t>
            </a:fld>
            <a:endParaRPr lang="en-US" dirty="0"/>
          </a:p>
        </p:txBody>
      </p:sp>
      <p:sp>
        <p:nvSpPr>
          <p:cNvPr id="5" name="Rectangle 4">
            <a:extLst>
              <a:ext uri="{FF2B5EF4-FFF2-40B4-BE49-F238E27FC236}">
                <a16:creationId xmlns:a16="http://schemas.microsoft.com/office/drawing/2014/main" id="{7B1E41B6-3B21-44E5-B8D0-DF6402E2F59A}"/>
              </a:ext>
            </a:extLst>
          </p:cNvPr>
          <p:cNvSpPr/>
          <p:nvPr/>
        </p:nvSpPr>
        <p:spPr>
          <a:xfrm>
            <a:off x="193040" y="91440"/>
            <a:ext cx="8770366" cy="6130293"/>
          </a:xfrm>
          <a:prstGeom prst="rect">
            <a:avLst/>
          </a:prstGeom>
        </p:spPr>
        <p:txBody>
          <a:bodyPr wrap="square">
            <a:spAutoFit/>
          </a:bodyPr>
          <a:lstStyle/>
          <a:p>
            <a:r>
              <a:rPr lang="en-US" sz="3200" dirty="0">
                <a:solidFill>
                  <a:schemeClr val="bg1"/>
                </a:solidFill>
              </a:rPr>
              <a:t> 	What was it? It was the Angel's message to Sodom before it burnt up. And we're going to get the fire. And before the fire falls, that same Angel with the same signs and wonders, touch His garment and find out. Can you see it's a Angel, the last warning to the Church. The same Angel has to do the same thing. There He is, the same Christ. He was the One that was with Abraham. 	</a:t>
            </a:r>
            <a:r>
              <a:rPr lang="en-US" sz="3200" dirty="0">
                <a:solidFill>
                  <a:srgbClr val="FFFF00"/>
                </a:solidFill>
              </a:rPr>
              <a:t>Here He is tonight doing the same thing, and America just sets still. </a:t>
            </a:r>
            <a:r>
              <a:rPr lang="en-US" sz="3200" dirty="0">
                <a:solidFill>
                  <a:schemeClr val="bg1"/>
                </a:solidFill>
              </a:rPr>
              <a:t>Sure, it can't be nothing else, has to be that way. But there's some eagles.</a:t>
            </a:r>
          </a:p>
          <a:p>
            <a:r>
              <a:rPr lang="en-US" sz="3200" dirty="0">
                <a:solidFill>
                  <a:schemeClr val="bg1"/>
                </a:solidFill>
              </a:rPr>
              <a:t>Open your eyes now. God anoint your eyes. </a:t>
            </a:r>
          </a:p>
        </p:txBody>
      </p:sp>
    </p:spTree>
    <p:extLst>
      <p:ext uri="{BB962C8B-B14F-4D97-AF65-F5344CB8AC3E}">
        <p14:creationId xmlns:p14="http://schemas.microsoft.com/office/powerpoint/2010/main" val="16561519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513241-4624-46C1-9AC5-15DEBBC92EFD}"/>
              </a:ext>
            </a:extLst>
          </p:cNvPr>
          <p:cNvSpPr>
            <a:spLocks noGrp="1"/>
          </p:cNvSpPr>
          <p:nvPr>
            <p:ph type="dt" sz="half" idx="10"/>
          </p:nvPr>
        </p:nvSpPr>
        <p:spPr/>
        <p:txBody>
          <a:bodyPr/>
          <a:lstStyle/>
          <a:p>
            <a:r>
              <a:rPr lang="en-US" dirty="0"/>
              <a:t>2/25/2018</a:t>
            </a:r>
          </a:p>
        </p:txBody>
      </p:sp>
      <p:sp>
        <p:nvSpPr>
          <p:cNvPr id="3" name="Footer Placeholder 2">
            <a:extLst>
              <a:ext uri="{FF2B5EF4-FFF2-40B4-BE49-F238E27FC236}">
                <a16:creationId xmlns:a16="http://schemas.microsoft.com/office/drawing/2014/main" id="{1E561649-A145-4510-8A2D-AF0C3AE5CC14}"/>
              </a:ext>
            </a:extLst>
          </p:cNvPr>
          <p:cNvSpPr>
            <a:spLocks noGrp="1"/>
          </p:cNvSpPr>
          <p:nvPr>
            <p:ph type="ftr" sz="quarter" idx="11"/>
          </p:nvPr>
        </p:nvSpPr>
        <p:spPr/>
        <p:txBody>
          <a:bodyPr/>
          <a:lstStyle/>
          <a:p>
            <a:r>
              <a:rPr lang="en-US" dirty="0"/>
              <a:t>Prophets &amp; Angels</a:t>
            </a:r>
          </a:p>
        </p:txBody>
      </p:sp>
      <p:sp>
        <p:nvSpPr>
          <p:cNvPr id="4" name="Slide Number Placeholder 3">
            <a:extLst>
              <a:ext uri="{FF2B5EF4-FFF2-40B4-BE49-F238E27FC236}">
                <a16:creationId xmlns:a16="http://schemas.microsoft.com/office/drawing/2014/main" id="{18EFD147-72C9-4C4B-98F1-DB318AB5740D}"/>
              </a:ext>
            </a:extLst>
          </p:cNvPr>
          <p:cNvSpPr>
            <a:spLocks noGrp="1"/>
          </p:cNvSpPr>
          <p:nvPr>
            <p:ph type="sldNum" sz="quarter" idx="12"/>
          </p:nvPr>
        </p:nvSpPr>
        <p:spPr/>
        <p:txBody>
          <a:bodyPr/>
          <a:lstStyle/>
          <a:p>
            <a:fld id="{4FAB73BC-B049-4115-A692-8D63A059BFB8}" type="slidenum">
              <a:rPr lang="en-US" smtClean="0"/>
              <a:t>36</a:t>
            </a:fld>
            <a:endParaRPr lang="en-US" dirty="0"/>
          </a:p>
        </p:txBody>
      </p:sp>
      <p:sp>
        <p:nvSpPr>
          <p:cNvPr id="5" name="Rectangle 4">
            <a:extLst>
              <a:ext uri="{FF2B5EF4-FFF2-40B4-BE49-F238E27FC236}">
                <a16:creationId xmlns:a16="http://schemas.microsoft.com/office/drawing/2014/main" id="{B83DFE8F-35DC-4F9C-872A-046BF826C32A}"/>
              </a:ext>
            </a:extLst>
          </p:cNvPr>
          <p:cNvSpPr/>
          <p:nvPr/>
        </p:nvSpPr>
        <p:spPr>
          <a:xfrm>
            <a:off x="393954" y="105605"/>
            <a:ext cx="8648446" cy="6740307"/>
          </a:xfrm>
          <a:prstGeom prst="rect">
            <a:avLst/>
          </a:prstGeom>
        </p:spPr>
        <p:txBody>
          <a:bodyPr wrap="square">
            <a:spAutoFit/>
          </a:bodyPr>
          <a:lstStyle/>
          <a:p>
            <a:r>
              <a:rPr lang="en-US" sz="2400" dirty="0">
                <a:solidFill>
                  <a:schemeClr val="bg1"/>
                </a:solidFill>
              </a:rPr>
              <a:t>	29 Now, watch the last message to Sodom and Gomorrah. There's always three classes of people: the true, the elected, the virgin; and the sinner, the unbeliever. </a:t>
            </a:r>
            <a:r>
              <a:rPr lang="en-US" sz="2400" b="1" dirty="0">
                <a:solidFill>
                  <a:schemeClr val="bg1"/>
                </a:solidFill>
              </a:rPr>
              <a:t>That's a believer, a unbeliever, and a make believer. </a:t>
            </a:r>
            <a:r>
              <a:rPr lang="en-US" sz="2400" dirty="0">
                <a:solidFill>
                  <a:schemeClr val="bg1"/>
                </a:solidFill>
              </a:rPr>
              <a:t>Every city has them, and every church has them: real believers, and unbelievers, and then make believers. Before Sodom was burned, the Angels of the Lord, three of them, came down to Abraham, which was the believer, the elected, and which was the real bride, the real virgin that had Oil in the lamp. And Lot was that lukewarm. And two of the Angels went down to try to get Lot out of there, out of the sinners and the unbelievers.</a:t>
            </a:r>
          </a:p>
          <a:p>
            <a:r>
              <a:rPr lang="en-US" sz="2400" dirty="0">
                <a:solidFill>
                  <a:schemeClr val="bg1"/>
                </a:solidFill>
              </a:rPr>
              <a:t>	30 And notice what taken place, watch the nature of this Angel. When they had left, He done a sign to Abraham, which is a very type sign of today… and the Angel said, </a:t>
            </a:r>
            <a:r>
              <a:rPr lang="en-US" sz="2400" i="1" dirty="0">
                <a:solidFill>
                  <a:schemeClr val="bg1"/>
                </a:solidFill>
              </a:rPr>
              <a:t>"Will I keep from Abraham the things that's going to happen, seeing that he's the heir unto the world? I'm going to visit you about according to the time of life and you're going to get this baby that you've waited on."</a:t>
            </a:r>
          </a:p>
        </p:txBody>
      </p:sp>
    </p:spTree>
    <p:extLst>
      <p:ext uri="{BB962C8B-B14F-4D97-AF65-F5344CB8AC3E}">
        <p14:creationId xmlns:p14="http://schemas.microsoft.com/office/powerpoint/2010/main" val="37045217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D5A1F-0ED3-4E29-B809-B34551F309E4}"/>
              </a:ext>
            </a:extLst>
          </p:cNvPr>
          <p:cNvSpPr>
            <a:spLocks noGrp="1"/>
          </p:cNvSpPr>
          <p:nvPr>
            <p:ph type="title"/>
          </p:nvPr>
        </p:nvSpPr>
        <p:spPr/>
        <p:txBody>
          <a:bodyPr/>
          <a:lstStyle/>
          <a:p>
            <a:endParaRPr lang="en-US"/>
          </a:p>
        </p:txBody>
      </p:sp>
      <p:sp>
        <p:nvSpPr>
          <p:cNvPr id="3" name="Date Placeholder 2">
            <a:extLst>
              <a:ext uri="{FF2B5EF4-FFF2-40B4-BE49-F238E27FC236}">
                <a16:creationId xmlns:a16="http://schemas.microsoft.com/office/drawing/2014/main" id="{B298387F-0017-4683-9423-2D3E191608F0}"/>
              </a:ext>
            </a:extLst>
          </p:cNvPr>
          <p:cNvSpPr>
            <a:spLocks noGrp="1"/>
          </p:cNvSpPr>
          <p:nvPr>
            <p:ph type="dt" sz="half" idx="10"/>
          </p:nvPr>
        </p:nvSpPr>
        <p:spPr/>
        <p:txBody>
          <a:bodyPr/>
          <a:lstStyle/>
          <a:p>
            <a:r>
              <a:rPr lang="en-US"/>
              <a:t>2/25/2018</a:t>
            </a:r>
            <a:endParaRPr lang="en-US" dirty="0"/>
          </a:p>
        </p:txBody>
      </p:sp>
      <p:sp>
        <p:nvSpPr>
          <p:cNvPr id="4" name="Footer Placeholder 3">
            <a:extLst>
              <a:ext uri="{FF2B5EF4-FFF2-40B4-BE49-F238E27FC236}">
                <a16:creationId xmlns:a16="http://schemas.microsoft.com/office/drawing/2014/main" id="{802FB0AA-F1AA-4093-8B6C-A70914A94D3D}"/>
              </a:ext>
            </a:extLst>
          </p:cNvPr>
          <p:cNvSpPr>
            <a:spLocks noGrp="1"/>
          </p:cNvSpPr>
          <p:nvPr>
            <p:ph type="ftr" sz="quarter" idx="11"/>
          </p:nvPr>
        </p:nvSpPr>
        <p:spPr/>
        <p:txBody>
          <a:bodyPr/>
          <a:lstStyle/>
          <a:p>
            <a:r>
              <a:rPr lang="en-US"/>
              <a:t>Prophets &amp; Angels</a:t>
            </a:r>
            <a:endParaRPr lang="en-US" dirty="0"/>
          </a:p>
        </p:txBody>
      </p:sp>
      <p:sp>
        <p:nvSpPr>
          <p:cNvPr id="5" name="Slide Number Placeholder 4">
            <a:extLst>
              <a:ext uri="{FF2B5EF4-FFF2-40B4-BE49-F238E27FC236}">
                <a16:creationId xmlns:a16="http://schemas.microsoft.com/office/drawing/2014/main" id="{32849745-888C-4E4C-8ADD-06C997179980}"/>
              </a:ext>
            </a:extLst>
          </p:cNvPr>
          <p:cNvSpPr>
            <a:spLocks noGrp="1"/>
          </p:cNvSpPr>
          <p:nvPr>
            <p:ph type="sldNum" sz="quarter" idx="12"/>
          </p:nvPr>
        </p:nvSpPr>
        <p:spPr/>
        <p:txBody>
          <a:bodyPr/>
          <a:lstStyle/>
          <a:p>
            <a:fld id="{4FAB73BC-B049-4115-A692-8D63A059BFB8}" type="slidenum">
              <a:rPr lang="en-US" smtClean="0"/>
              <a:t>37</a:t>
            </a:fld>
            <a:endParaRPr lang="en-US" dirty="0"/>
          </a:p>
        </p:txBody>
      </p:sp>
      <p:pic>
        <p:nvPicPr>
          <p:cNvPr id="4098" name="Picture 2" descr="Related image">
            <a:extLst>
              <a:ext uri="{FF2B5EF4-FFF2-40B4-BE49-F238E27FC236}">
                <a16:creationId xmlns:a16="http://schemas.microsoft.com/office/drawing/2014/main" id="{3206CEFC-ABBA-4B74-BA56-178BCBA1A9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290513"/>
            <a:ext cx="8572500" cy="6276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7815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RAtHisDesk copy.jpg"/>
          <p:cNvPicPr>
            <a:picLocks noChangeAspect="1"/>
          </p:cNvPicPr>
          <p:nvPr/>
        </p:nvPicPr>
        <p:blipFill>
          <a:blip r:embed="rId2" cstate="print"/>
          <a:srcRect b="28609"/>
          <a:stretch>
            <a:fillRect/>
          </a:stretch>
        </p:blipFill>
        <p:spPr>
          <a:xfrm>
            <a:off x="99848" y="91965"/>
            <a:ext cx="3981450" cy="2590800"/>
          </a:xfrm>
          <a:prstGeom prst="rect">
            <a:avLst/>
          </a:prstGeom>
          <a:ln>
            <a:noFill/>
          </a:ln>
          <a:effectLst>
            <a:softEdge rad="112500"/>
          </a:effectLst>
        </p:spPr>
      </p:pic>
      <p:sp>
        <p:nvSpPr>
          <p:cNvPr id="2" name="Rectangle 1"/>
          <p:cNvSpPr/>
          <p:nvPr/>
        </p:nvSpPr>
        <p:spPr>
          <a:xfrm>
            <a:off x="189186" y="387221"/>
            <a:ext cx="8857593" cy="6247864"/>
          </a:xfrm>
          <a:prstGeom prst="rect">
            <a:avLst/>
          </a:prstGeom>
        </p:spPr>
        <p:txBody>
          <a:bodyPr wrap="square">
            <a:spAutoFit/>
          </a:bodyPr>
          <a:lstStyle/>
          <a:p>
            <a:pPr algn="r"/>
            <a:r>
              <a:rPr lang="en-US" sz="3600" b="1" dirty="0">
                <a:solidFill>
                  <a:schemeClr val="bg1"/>
                </a:solidFill>
              </a:rPr>
              <a:t>				THY SEED SHALL </a:t>
            </a:r>
          </a:p>
          <a:p>
            <a:pPr algn="r"/>
            <a:r>
              <a:rPr lang="en-US" sz="3600" b="1" dirty="0">
                <a:solidFill>
                  <a:schemeClr val="bg1"/>
                </a:solidFill>
              </a:rPr>
              <a:t>POSSESS THE GATE OF </a:t>
            </a:r>
          </a:p>
          <a:p>
            <a:pPr algn="r"/>
            <a:r>
              <a:rPr lang="en-US" sz="3600" b="1" dirty="0">
                <a:solidFill>
                  <a:schemeClr val="bg1"/>
                </a:solidFill>
              </a:rPr>
              <a:t>HIS ENEMY   </a:t>
            </a:r>
          </a:p>
          <a:p>
            <a:pPr algn="r"/>
            <a:r>
              <a:rPr lang="en-US" sz="3600" b="1" dirty="0">
                <a:solidFill>
                  <a:schemeClr val="bg1"/>
                </a:solidFill>
              </a:rPr>
              <a:t>				</a:t>
            </a:r>
            <a:r>
              <a:rPr lang="en-US" sz="2800" b="1" dirty="0">
                <a:solidFill>
                  <a:schemeClr val="bg1"/>
                </a:solidFill>
              </a:rPr>
              <a:t>59-1121</a:t>
            </a:r>
          </a:p>
          <a:p>
            <a:r>
              <a:rPr lang="en-US" sz="3200" dirty="0">
                <a:solidFill>
                  <a:schemeClr val="bg1"/>
                </a:solidFill>
              </a:rPr>
              <a:t>	14  Just before that took place there was three Messengers came from heaven. And They came first to Abraham, the church elect, and set down, and talked with him. And two of them got up and started on down to Sodom to bring the church formal out, the church denominational, a form, ritualistic church. But One stayed behind to talk to the church elect, the seed of Abraham.</a:t>
            </a:r>
          </a:p>
        </p:txBody>
      </p:sp>
    </p:spTree>
    <p:extLst>
      <p:ext uri="{BB962C8B-B14F-4D97-AF65-F5344CB8AC3E}">
        <p14:creationId xmlns:p14="http://schemas.microsoft.com/office/powerpoint/2010/main" val="1468919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D0FF539-902F-4EA7-84C2-42BEBB57D56A}"/>
              </a:ext>
            </a:extLst>
          </p:cNvPr>
          <p:cNvSpPr>
            <a:spLocks noGrp="1"/>
          </p:cNvSpPr>
          <p:nvPr>
            <p:ph type="dt" sz="half" idx="10"/>
          </p:nvPr>
        </p:nvSpPr>
        <p:spPr/>
        <p:txBody>
          <a:bodyPr/>
          <a:lstStyle/>
          <a:p>
            <a:r>
              <a:rPr lang="en-US"/>
              <a:t>2/25/2018</a:t>
            </a:r>
            <a:endParaRPr lang="en-US" dirty="0"/>
          </a:p>
        </p:txBody>
      </p:sp>
      <p:sp>
        <p:nvSpPr>
          <p:cNvPr id="5" name="Footer Placeholder 4">
            <a:extLst>
              <a:ext uri="{FF2B5EF4-FFF2-40B4-BE49-F238E27FC236}">
                <a16:creationId xmlns:a16="http://schemas.microsoft.com/office/drawing/2014/main" id="{76827481-006D-4626-B492-E9D102044C5F}"/>
              </a:ext>
            </a:extLst>
          </p:cNvPr>
          <p:cNvSpPr>
            <a:spLocks noGrp="1"/>
          </p:cNvSpPr>
          <p:nvPr>
            <p:ph type="ftr" sz="quarter" idx="11"/>
          </p:nvPr>
        </p:nvSpPr>
        <p:spPr/>
        <p:txBody>
          <a:bodyPr/>
          <a:lstStyle/>
          <a:p>
            <a:r>
              <a:rPr lang="en-US"/>
              <a:t>Prophets &amp; Angels</a:t>
            </a:r>
            <a:endParaRPr lang="en-US" dirty="0"/>
          </a:p>
        </p:txBody>
      </p:sp>
      <p:sp>
        <p:nvSpPr>
          <p:cNvPr id="6" name="Slide Number Placeholder 5">
            <a:extLst>
              <a:ext uri="{FF2B5EF4-FFF2-40B4-BE49-F238E27FC236}">
                <a16:creationId xmlns:a16="http://schemas.microsoft.com/office/drawing/2014/main" id="{F3AC31ED-DEDD-47F7-9ECA-C7DB55FB247B}"/>
              </a:ext>
            </a:extLst>
          </p:cNvPr>
          <p:cNvSpPr>
            <a:spLocks noGrp="1"/>
          </p:cNvSpPr>
          <p:nvPr>
            <p:ph type="sldNum" sz="quarter" idx="12"/>
          </p:nvPr>
        </p:nvSpPr>
        <p:spPr/>
        <p:txBody>
          <a:bodyPr/>
          <a:lstStyle/>
          <a:p>
            <a:fld id="{4FAB73BC-B049-4115-A692-8D63A059BFB8}" type="slidenum">
              <a:rPr lang="en-US" smtClean="0"/>
              <a:t>5</a:t>
            </a:fld>
            <a:endParaRPr lang="en-US" dirty="0"/>
          </a:p>
        </p:txBody>
      </p:sp>
      <p:pic>
        <p:nvPicPr>
          <p:cNvPr id="1026" name="Picture 2" descr="Image result for billy graham, oral roberts and william branham">
            <a:extLst>
              <a:ext uri="{FF2B5EF4-FFF2-40B4-BE49-F238E27FC236}">
                <a16:creationId xmlns:a16="http://schemas.microsoft.com/office/drawing/2014/main" id="{7911C11E-EA3B-414E-A099-0A0D5D9CBC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18" y="220090"/>
            <a:ext cx="9023364" cy="5063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709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9000" y="2339975"/>
            <a:ext cx="5181600" cy="1470025"/>
          </a:xfrm>
        </p:spPr>
        <p:txBody>
          <a:bodyPr>
            <a:normAutofit/>
          </a:bodyPr>
          <a:lstStyle/>
          <a:p>
            <a:r>
              <a:rPr lang="en-US" sz="6600" dirty="0">
                <a:solidFill>
                  <a:schemeClr val="tx2">
                    <a:lumMod val="75000"/>
                  </a:schemeClr>
                </a:solidFill>
                <a:latin typeface="+mn-lt"/>
              </a:rPr>
              <a:t>Oral Roberts</a:t>
            </a:r>
          </a:p>
        </p:txBody>
      </p:sp>
      <p:sp>
        <p:nvSpPr>
          <p:cNvPr id="3" name="Subtitle 2"/>
          <p:cNvSpPr>
            <a:spLocks noGrp="1"/>
          </p:cNvSpPr>
          <p:nvPr>
            <p:ph type="subTitle" idx="1"/>
          </p:nvPr>
        </p:nvSpPr>
        <p:spPr>
          <a:xfrm>
            <a:off x="701566" y="4572000"/>
            <a:ext cx="7669924" cy="2209800"/>
          </a:xfrm>
        </p:spPr>
        <p:txBody>
          <a:bodyPr>
            <a:normAutofit fontScale="77500" lnSpcReduction="20000"/>
          </a:bodyPr>
          <a:lstStyle/>
          <a:p>
            <a:r>
              <a:rPr lang="en-US" sz="3800" b="0" i="1" dirty="0">
                <a:solidFill>
                  <a:schemeClr val="bg1"/>
                </a:solidFill>
              </a:rPr>
              <a:t>	Likewise also as it was in the days of Lot; they did eat, they drank, they bought, they sold, they planted, they </a:t>
            </a:r>
            <a:r>
              <a:rPr lang="en-US" sz="3800" b="0" i="1" dirty="0" err="1">
                <a:solidFill>
                  <a:schemeClr val="bg1"/>
                </a:solidFill>
              </a:rPr>
              <a:t>builded</a:t>
            </a:r>
            <a:r>
              <a:rPr lang="en-US" sz="3800" b="0" i="1" dirty="0">
                <a:solidFill>
                  <a:schemeClr val="bg1"/>
                </a:solidFill>
              </a:rPr>
              <a:t>; But the same day that Lot went out of Sodom it rained fire and brimstone from heaven, and destroyed them all.</a:t>
            </a:r>
          </a:p>
          <a:p>
            <a:r>
              <a:rPr lang="en-US" sz="3600" b="0" dirty="0">
                <a:solidFill>
                  <a:schemeClr val="bg1"/>
                </a:solidFill>
              </a:rPr>
              <a:t>LUKE 17:28-29</a:t>
            </a:r>
          </a:p>
          <a:p>
            <a:endParaRPr lang="en-US" sz="3800" b="0" i="1" dirty="0">
              <a:solidFill>
                <a:schemeClr val="bg1"/>
              </a:solidFill>
            </a:endParaRPr>
          </a:p>
        </p:txBody>
      </p:sp>
      <p:pic>
        <p:nvPicPr>
          <p:cNvPr id="4" name="Picture 3" descr="Oral-200x0.jpg"/>
          <p:cNvPicPr>
            <a:picLocks noChangeAspect="1"/>
          </p:cNvPicPr>
          <p:nvPr/>
        </p:nvPicPr>
        <p:blipFill>
          <a:blip r:embed="rId2" cstate="print"/>
          <a:stretch>
            <a:fillRect/>
          </a:stretch>
        </p:blipFill>
        <p:spPr>
          <a:xfrm>
            <a:off x="609600" y="304800"/>
            <a:ext cx="3109026" cy="359092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Rectangle 4"/>
          <p:cNvSpPr/>
          <p:nvPr/>
        </p:nvSpPr>
        <p:spPr>
          <a:xfrm>
            <a:off x="4191000" y="3440668"/>
            <a:ext cx="4012637" cy="369332"/>
          </a:xfrm>
          <a:prstGeom prst="rect">
            <a:avLst/>
          </a:prstGeom>
        </p:spPr>
        <p:txBody>
          <a:bodyPr wrap="none">
            <a:spAutoFit/>
          </a:bodyPr>
          <a:lstStyle/>
          <a:p>
            <a:r>
              <a:rPr lang="en-US" dirty="0"/>
              <a:t>January 24, 1918 – December 15, 2009</a:t>
            </a:r>
          </a:p>
        </p:txBody>
      </p:sp>
    </p:spTree>
    <p:extLst>
      <p:ext uri="{BB962C8B-B14F-4D97-AF65-F5344CB8AC3E}">
        <p14:creationId xmlns:p14="http://schemas.microsoft.com/office/powerpoint/2010/main" val="563966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8241" y="118242"/>
            <a:ext cx="8899635" cy="6186309"/>
          </a:xfrm>
          <a:prstGeom prst="rect">
            <a:avLst/>
          </a:prstGeom>
        </p:spPr>
        <p:txBody>
          <a:bodyPr wrap="square">
            <a:spAutoFit/>
          </a:bodyPr>
          <a:lstStyle/>
          <a:p>
            <a:r>
              <a:rPr lang="en-US" sz="2800" b="1" dirty="0">
                <a:solidFill>
                  <a:schemeClr val="bg1"/>
                </a:solidFill>
              </a:rPr>
              <a:t>ISRAEL.AND.THE.CHURCH.5    53-0329</a:t>
            </a:r>
          </a:p>
          <a:p>
            <a:r>
              <a:rPr lang="en-US" sz="2400" dirty="0">
                <a:solidFill>
                  <a:schemeClr val="bg1"/>
                </a:solidFill>
              </a:rPr>
              <a:t>  	Everybody always told me Oral Roberts would pray for 500 while I prayed for two. But I'm not Oral Roberts. God gave me a ministry; He give Oral one. </a:t>
            </a:r>
          </a:p>
          <a:p>
            <a:endParaRPr lang="en-US" sz="2400" dirty="0">
              <a:solidFill>
                <a:schemeClr val="bg1"/>
              </a:solidFill>
            </a:endParaRPr>
          </a:p>
          <a:p>
            <a:r>
              <a:rPr lang="en-US" sz="2400" b="1" dirty="0">
                <a:solidFill>
                  <a:schemeClr val="bg1"/>
                </a:solidFill>
              </a:rPr>
              <a:t>PAINTED.FACE.JEZEBEL   56-1005</a:t>
            </a:r>
          </a:p>
          <a:p>
            <a:r>
              <a:rPr lang="en-US" sz="2400" dirty="0">
                <a:solidFill>
                  <a:schemeClr val="bg1"/>
                </a:solidFill>
              </a:rPr>
              <a:t>  I can't take Oral Roberts' ministry. And neither can Oral Roberts take mine. The Lord has given us both something to do. </a:t>
            </a:r>
          </a:p>
          <a:p>
            <a:endParaRPr lang="en-US" sz="2800" b="1" dirty="0">
              <a:solidFill>
                <a:schemeClr val="bg1"/>
              </a:solidFill>
            </a:endParaRPr>
          </a:p>
          <a:p>
            <a:r>
              <a:rPr lang="en-US" sz="2800" b="1" dirty="0">
                <a:solidFill>
                  <a:schemeClr val="bg1"/>
                </a:solidFill>
              </a:rPr>
              <a:t>WHAT.IS.A.VISION   56-0408</a:t>
            </a:r>
          </a:p>
          <a:p>
            <a:r>
              <a:rPr lang="en-US" sz="2400" dirty="0">
                <a:solidFill>
                  <a:schemeClr val="bg1"/>
                </a:solidFill>
              </a:rPr>
              <a:t>  5-2 Now, what the Americans responds best to the healing services of my opinion is of Bro. Oral Roberts. Now, Bro. Oral Roberts is a forceful speaker, a real preacher, and a good God-fearing brother: Brother Oral Roberts, and a bosom friend of mine, a lovely  brother. And I have a great deep respect for Brother Roberts. And the Lord is with him and blessing him tremendously.</a:t>
            </a:r>
          </a:p>
        </p:txBody>
      </p:sp>
    </p:spTree>
    <p:extLst>
      <p:ext uri="{BB962C8B-B14F-4D97-AF65-F5344CB8AC3E}">
        <p14:creationId xmlns:p14="http://schemas.microsoft.com/office/powerpoint/2010/main" val="3859607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2000"/>
                                        <p:tgtEl>
                                          <p:spTgt spid="4">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4" end="4"/>
                                            </p:txEl>
                                          </p:spTgt>
                                        </p:tgtEl>
                                        <p:attrNameLst>
                                          <p:attrName>style.visibility</p:attrName>
                                        </p:attrNameLst>
                                      </p:cBhvr>
                                      <p:to>
                                        <p:strVal val="visible"/>
                                      </p:to>
                                    </p:set>
                                    <p:animEffect transition="in" filter="fade">
                                      <p:cBhvr>
                                        <p:cTn id="10" dur="2000"/>
                                        <p:tgtEl>
                                          <p:spTgt spid="4">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animEffect transition="in" filter="fade">
                                      <p:cBhvr>
                                        <p:cTn id="15" dur="2000"/>
                                        <p:tgtEl>
                                          <p:spTgt spid="4">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7" end="7"/>
                                            </p:txEl>
                                          </p:spTgt>
                                        </p:tgtEl>
                                        <p:attrNameLst>
                                          <p:attrName>style.visibility</p:attrName>
                                        </p:attrNameLst>
                                      </p:cBhvr>
                                      <p:to>
                                        <p:strVal val="visible"/>
                                      </p:to>
                                    </p:set>
                                    <p:animEffect transition="in" filter="fade">
                                      <p:cBhvr>
                                        <p:cTn id="18" dur="20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5538" y="94593"/>
            <a:ext cx="8828690" cy="6259297"/>
          </a:xfrm>
          <a:prstGeom prst="rect">
            <a:avLst/>
          </a:prstGeom>
        </p:spPr>
        <p:txBody>
          <a:bodyPr wrap="square">
            <a:spAutoFit/>
          </a:bodyPr>
          <a:lstStyle/>
          <a:p>
            <a:r>
              <a:rPr lang="en-US" sz="4000" b="1" dirty="0">
                <a:solidFill>
                  <a:schemeClr val="bg1"/>
                </a:solidFill>
              </a:rPr>
              <a:t>COD    54-0103</a:t>
            </a:r>
          </a:p>
          <a:p>
            <a:r>
              <a:rPr lang="en-US" sz="3200" dirty="0">
                <a:solidFill>
                  <a:schemeClr val="bg1"/>
                </a:solidFill>
              </a:rPr>
              <a:t>	86-171  Now, "Well, Brother Branham, what do you mean?“ I believe that day is about finished; them that's in is in. The doors are closing together; you don't have that burden no more. Billy Graham's had meetings all across the country, and Oral Roberts, and all the rest of us. 	We've cried, and prayed, and prayed, and everything else. But you see, the doors are closing. "Let him that's filthy be filthy still… " And I believe the doors of the Gentiles is closing together.</a:t>
            </a:r>
          </a:p>
        </p:txBody>
      </p:sp>
    </p:spTree>
    <p:extLst>
      <p:ext uri="{BB962C8B-B14F-4D97-AF65-F5344CB8AC3E}">
        <p14:creationId xmlns:p14="http://schemas.microsoft.com/office/powerpoint/2010/main" val="1597761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9185" y="157656"/>
            <a:ext cx="8820807" cy="6555641"/>
          </a:xfrm>
          <a:prstGeom prst="rect">
            <a:avLst/>
          </a:prstGeom>
        </p:spPr>
        <p:txBody>
          <a:bodyPr wrap="square">
            <a:spAutoFit/>
          </a:bodyPr>
          <a:lstStyle/>
          <a:p>
            <a:r>
              <a:rPr lang="en-US" sz="3600" b="1" dirty="0">
                <a:solidFill>
                  <a:schemeClr val="bg1"/>
                </a:solidFill>
              </a:rPr>
              <a:t>GOD.HATH.A.PROVIDED.WAY </a:t>
            </a:r>
            <a:r>
              <a:rPr lang="en-US" sz="3600" dirty="0">
                <a:solidFill>
                  <a:schemeClr val="bg1"/>
                </a:solidFill>
              </a:rPr>
              <a:t>   56-0108</a:t>
            </a:r>
          </a:p>
          <a:p>
            <a:r>
              <a:rPr lang="en-US" sz="3200" dirty="0">
                <a:solidFill>
                  <a:schemeClr val="bg1"/>
                </a:solidFill>
              </a:rPr>
              <a:t>	51  I knew that I was brought into the world to pray for sick. I couldn't pray for all God's sick children when I started out back there… But God raised from the ministry, Oral Roberts, and the hundreds of others, all around; went into Africa… the other countries, there they're having a big revival. God's men, everywhere, working together, not against one another, all together for one big unit, for the glory of God, trying to make His children well, and to show them the glory of the Lord Jesus Christ, according to His Word. He's promised It.</a:t>
            </a:r>
          </a:p>
        </p:txBody>
      </p:sp>
    </p:spTree>
    <p:extLst>
      <p:ext uri="{BB962C8B-B14F-4D97-AF65-F5344CB8AC3E}">
        <p14:creationId xmlns:p14="http://schemas.microsoft.com/office/powerpoint/2010/main" val="7556166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84ACB6"/>
      </a:dk2>
      <a:lt2>
        <a:srgbClr val="EBE9DD"/>
      </a:lt2>
      <a:accent1>
        <a:srgbClr val="6F8183"/>
      </a:accent1>
      <a:accent2>
        <a:srgbClr val="967E96"/>
      </a:accent2>
      <a:accent3>
        <a:srgbClr val="CCC893"/>
      </a:accent3>
      <a:accent4>
        <a:srgbClr val="A54D74"/>
      </a:accent4>
      <a:accent5>
        <a:srgbClr val="949C6B"/>
      </a:accent5>
      <a:accent6>
        <a:srgbClr val="766A50"/>
      </a:accent6>
      <a:hlink>
        <a:srgbClr val="CC6600"/>
      </a:hlink>
      <a:folHlink>
        <a:srgbClr val="777777"/>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8E89CD47-BF55-4DDE-B823-2283AA7E76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TM03090434[[fn=Wood Type]]</Template>
  <TotalTime>1983</TotalTime>
  <Words>628</Words>
  <Application>Microsoft Macintosh PowerPoint</Application>
  <PresentationFormat>On-screen Show (4:3)</PresentationFormat>
  <Paragraphs>203</Paragraphs>
  <Slides>37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Calibri</vt:lpstr>
      <vt:lpstr>Cambria</vt:lpstr>
      <vt:lpstr>Rockwell Extra Bold</vt:lpstr>
      <vt:lpstr>Times New Roman</vt:lpstr>
      <vt:lpstr>Wingdings</vt:lpstr>
      <vt:lpstr>Wood Type</vt:lpstr>
      <vt:lpstr>Prophets, Messengers, Angels &amp; Sodom</vt:lpstr>
      <vt:lpstr>Birthdays, Anniversaries   &amp; Really Cool Events at HBT</vt:lpstr>
      <vt:lpstr>Bro. Branham Comments On Oral Roberts’ &amp; Billy Graham’s Ministry?</vt:lpstr>
      <vt:lpstr>PowerPoint Presentation</vt:lpstr>
      <vt:lpstr>PowerPoint Presentation</vt:lpstr>
      <vt:lpstr>Oral Roberts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Did Billy Graham Teach?</vt:lpstr>
      <vt:lpstr>PowerPoint Presentation</vt:lpstr>
      <vt:lpstr>PowerPoint Presentation</vt:lpstr>
      <vt:lpstr>PowerPoint Presentation</vt:lpstr>
      <vt:lpstr>PowerPoint Presentation</vt:lpstr>
      <vt:lpstr>PowerPoint Presentation</vt:lpstr>
      <vt:lpstr>Warning Before Judgment Requires 3 Stages of Grace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Prophets, Messengers, Angels &amp; Sodom</dc:title>
  <dc:creator>Barry Coffey</dc:creator>
  <cp:lastModifiedBy>Barry Coffey</cp:lastModifiedBy>
  <cp:revision>33</cp:revision>
  <dcterms:created xsi:type="dcterms:W3CDTF">2018-02-23T18:58:06Z</dcterms:created>
  <dcterms:modified xsi:type="dcterms:W3CDTF">2018-02-25T15:52:06Z</dcterms:modified>
</cp:coreProperties>
</file>