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36"/>
  </p:notesMasterIdLst>
  <p:sldIdLst>
    <p:sldId id="256" r:id="rId2"/>
    <p:sldId id="419" r:id="rId3"/>
    <p:sldId id="449" r:id="rId4"/>
    <p:sldId id="345" r:id="rId5"/>
    <p:sldId id="417" r:id="rId6"/>
    <p:sldId id="428" r:id="rId7"/>
    <p:sldId id="397" r:id="rId8"/>
    <p:sldId id="445" r:id="rId9"/>
    <p:sldId id="446" r:id="rId10"/>
    <p:sldId id="447" r:id="rId11"/>
    <p:sldId id="407" r:id="rId12"/>
    <p:sldId id="448" r:id="rId13"/>
    <p:sldId id="395" r:id="rId14"/>
    <p:sldId id="410" r:id="rId15"/>
    <p:sldId id="404" r:id="rId16"/>
    <p:sldId id="421" r:id="rId17"/>
    <p:sldId id="420" r:id="rId18"/>
    <p:sldId id="405" r:id="rId19"/>
    <p:sldId id="422" r:id="rId20"/>
    <p:sldId id="430" r:id="rId21"/>
    <p:sldId id="431" r:id="rId22"/>
    <p:sldId id="432" r:id="rId23"/>
    <p:sldId id="429" r:id="rId24"/>
    <p:sldId id="426" r:id="rId25"/>
    <p:sldId id="427" r:id="rId26"/>
    <p:sldId id="443" r:id="rId27"/>
    <p:sldId id="434" r:id="rId28"/>
    <p:sldId id="436" r:id="rId29"/>
    <p:sldId id="435" r:id="rId30"/>
    <p:sldId id="442" r:id="rId31"/>
    <p:sldId id="437" r:id="rId32"/>
    <p:sldId id="439" r:id="rId33"/>
    <p:sldId id="440" r:id="rId34"/>
    <p:sldId id="441"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94674"/>
  </p:normalViewPr>
  <p:slideViewPr>
    <p:cSldViewPr snapToGrid="0" snapToObjects="1">
      <p:cViewPr varScale="1">
        <p:scale>
          <a:sx n="124" d="100"/>
          <a:sy n="124" d="100"/>
        </p:scale>
        <p:origin x="816" y="168"/>
      </p:cViewPr>
      <p:guideLst>
        <p:guide orient="horz" pos="2160"/>
        <p:guide pos="2880"/>
      </p:guideLst>
    </p:cSldViewPr>
  </p:slideViewPr>
  <p:notesTextViewPr>
    <p:cViewPr>
      <p:scale>
        <a:sx n="1" d="1"/>
        <a:sy n="1" d="1"/>
      </p:scale>
      <p:origin x="0" y="0"/>
    </p:cViewPr>
  </p:notesTextViewPr>
  <p:sorterViewPr>
    <p:cViewPr>
      <p:scale>
        <a:sx n="110" d="100"/>
        <a:sy n="110" d="100"/>
      </p:scale>
      <p:origin x="0" y="-102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3E4E07-A901-F543-A65F-A1C6D7A3F183}" type="datetimeFigureOut">
              <a:rPr lang="en-US" smtClean="0"/>
              <a:t>3/4/18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B372C-7229-8349-8522-40F306724FCF}" type="slidenum">
              <a:rPr lang="en-US" smtClean="0"/>
              <a:t>‹#›</a:t>
            </a:fld>
            <a:endParaRPr lang="en-US"/>
          </a:p>
        </p:txBody>
      </p:sp>
    </p:spTree>
    <p:extLst>
      <p:ext uri="{BB962C8B-B14F-4D97-AF65-F5344CB8AC3E}">
        <p14:creationId xmlns:p14="http://schemas.microsoft.com/office/powerpoint/2010/main" val="1870421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34</a:t>
            </a:fld>
            <a:endParaRPr lang="en-US"/>
          </a:p>
        </p:txBody>
      </p:sp>
    </p:spTree>
    <p:extLst>
      <p:ext uri="{BB962C8B-B14F-4D97-AF65-F5344CB8AC3E}">
        <p14:creationId xmlns:p14="http://schemas.microsoft.com/office/powerpoint/2010/main" val="749616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3/04/18</a:t>
            </a:r>
          </a:p>
        </p:txBody>
      </p:sp>
      <p:sp>
        <p:nvSpPr>
          <p:cNvPr id="5" name="Footer Placeholder 4"/>
          <p:cNvSpPr>
            <a:spLocks noGrp="1"/>
          </p:cNvSpPr>
          <p:nvPr>
            <p:ph type="ftr" sz="quarter" idx="11"/>
          </p:nvPr>
        </p:nvSpPr>
        <p:spPr/>
        <p:txBody>
          <a:bodyPr/>
          <a:lstStyle/>
          <a:p>
            <a:r>
              <a:rPr lang="en-US"/>
              <a:t>Worship 7</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3/04/18</a:t>
            </a:r>
          </a:p>
        </p:txBody>
      </p:sp>
      <p:sp>
        <p:nvSpPr>
          <p:cNvPr id="5" name="Footer Placeholder 4"/>
          <p:cNvSpPr>
            <a:spLocks noGrp="1"/>
          </p:cNvSpPr>
          <p:nvPr>
            <p:ph type="ftr" sz="quarter" idx="11"/>
          </p:nvPr>
        </p:nvSpPr>
        <p:spPr/>
        <p:txBody>
          <a:bodyPr/>
          <a:lstStyle/>
          <a:p>
            <a:r>
              <a:rPr lang="en-US"/>
              <a:t>Worship 7</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3/04/18</a:t>
            </a:r>
          </a:p>
        </p:txBody>
      </p:sp>
      <p:sp>
        <p:nvSpPr>
          <p:cNvPr id="5" name="Footer Placeholder 4"/>
          <p:cNvSpPr>
            <a:spLocks noGrp="1"/>
          </p:cNvSpPr>
          <p:nvPr>
            <p:ph type="ftr" sz="quarter" idx="11"/>
          </p:nvPr>
        </p:nvSpPr>
        <p:spPr/>
        <p:txBody>
          <a:bodyPr/>
          <a:lstStyle/>
          <a:p>
            <a:r>
              <a:rPr lang="en-US"/>
              <a:t>Worship 7</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3/04/18</a:t>
            </a:r>
          </a:p>
        </p:txBody>
      </p:sp>
      <p:sp>
        <p:nvSpPr>
          <p:cNvPr id="5" name="Footer Placeholder 4"/>
          <p:cNvSpPr>
            <a:spLocks noGrp="1"/>
          </p:cNvSpPr>
          <p:nvPr>
            <p:ph type="ftr" sz="quarter" idx="11"/>
          </p:nvPr>
        </p:nvSpPr>
        <p:spPr/>
        <p:txBody>
          <a:bodyPr/>
          <a:lstStyle/>
          <a:p>
            <a:r>
              <a:rPr lang="en-US"/>
              <a:t>Worship 7</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3/04/18</a:t>
            </a:r>
          </a:p>
        </p:txBody>
      </p:sp>
      <p:sp>
        <p:nvSpPr>
          <p:cNvPr id="5" name="Footer Placeholder 4"/>
          <p:cNvSpPr>
            <a:spLocks noGrp="1"/>
          </p:cNvSpPr>
          <p:nvPr>
            <p:ph type="ftr" sz="quarter" idx="11"/>
          </p:nvPr>
        </p:nvSpPr>
        <p:spPr/>
        <p:txBody>
          <a:bodyPr/>
          <a:lstStyle/>
          <a:p>
            <a:r>
              <a:rPr lang="en-US"/>
              <a:t>Worship 7</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3/04/18</a:t>
            </a:r>
          </a:p>
        </p:txBody>
      </p:sp>
      <p:sp>
        <p:nvSpPr>
          <p:cNvPr id="6" name="Footer Placeholder 5"/>
          <p:cNvSpPr>
            <a:spLocks noGrp="1"/>
          </p:cNvSpPr>
          <p:nvPr>
            <p:ph type="ftr" sz="quarter" idx="11"/>
          </p:nvPr>
        </p:nvSpPr>
        <p:spPr/>
        <p:txBody>
          <a:bodyPr/>
          <a:lstStyle/>
          <a:p>
            <a:r>
              <a:rPr lang="en-US"/>
              <a:t>Worship 7</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3/04/18</a:t>
            </a:r>
          </a:p>
        </p:txBody>
      </p:sp>
      <p:sp>
        <p:nvSpPr>
          <p:cNvPr id="8" name="Footer Placeholder 7"/>
          <p:cNvSpPr>
            <a:spLocks noGrp="1"/>
          </p:cNvSpPr>
          <p:nvPr>
            <p:ph type="ftr" sz="quarter" idx="11"/>
          </p:nvPr>
        </p:nvSpPr>
        <p:spPr/>
        <p:txBody>
          <a:bodyPr/>
          <a:lstStyle/>
          <a:p>
            <a:r>
              <a:rPr lang="en-US"/>
              <a:t>Worship 7</a:t>
            </a:r>
          </a:p>
        </p:txBody>
      </p:sp>
      <p:sp>
        <p:nvSpPr>
          <p:cNvPr id="9" name="Slide Number Placeholder 8"/>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3/04/18</a:t>
            </a:r>
          </a:p>
        </p:txBody>
      </p:sp>
      <p:sp>
        <p:nvSpPr>
          <p:cNvPr id="4" name="Footer Placeholder 3"/>
          <p:cNvSpPr>
            <a:spLocks noGrp="1"/>
          </p:cNvSpPr>
          <p:nvPr>
            <p:ph type="ftr" sz="quarter" idx="11"/>
          </p:nvPr>
        </p:nvSpPr>
        <p:spPr/>
        <p:txBody>
          <a:bodyPr/>
          <a:lstStyle/>
          <a:p>
            <a:r>
              <a:rPr lang="en-US"/>
              <a:t>Worship 7</a:t>
            </a:r>
          </a:p>
        </p:txBody>
      </p:sp>
      <p:sp>
        <p:nvSpPr>
          <p:cNvPr id="5" name="Slide Number Placeholder 4"/>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3/04/18</a:t>
            </a:r>
          </a:p>
        </p:txBody>
      </p:sp>
      <p:sp>
        <p:nvSpPr>
          <p:cNvPr id="3" name="Footer Placeholder 2"/>
          <p:cNvSpPr>
            <a:spLocks noGrp="1"/>
          </p:cNvSpPr>
          <p:nvPr>
            <p:ph type="ftr" sz="quarter" idx="11"/>
          </p:nvPr>
        </p:nvSpPr>
        <p:spPr/>
        <p:txBody>
          <a:bodyPr/>
          <a:lstStyle/>
          <a:p>
            <a:r>
              <a:rPr lang="en-US"/>
              <a:t>Worship 7</a:t>
            </a:r>
          </a:p>
        </p:txBody>
      </p:sp>
      <p:sp>
        <p:nvSpPr>
          <p:cNvPr id="4" name="Slide Number Placeholder 3"/>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3/04/18</a:t>
            </a:r>
          </a:p>
        </p:txBody>
      </p:sp>
      <p:sp>
        <p:nvSpPr>
          <p:cNvPr id="6" name="Footer Placeholder 5"/>
          <p:cNvSpPr>
            <a:spLocks noGrp="1"/>
          </p:cNvSpPr>
          <p:nvPr>
            <p:ph type="ftr" sz="quarter" idx="11"/>
          </p:nvPr>
        </p:nvSpPr>
        <p:spPr/>
        <p:txBody>
          <a:bodyPr/>
          <a:lstStyle/>
          <a:p>
            <a:r>
              <a:rPr lang="en-US"/>
              <a:t>Worship 7</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3/04/18</a:t>
            </a:r>
          </a:p>
        </p:txBody>
      </p:sp>
      <p:sp>
        <p:nvSpPr>
          <p:cNvPr id="6" name="Footer Placeholder 5"/>
          <p:cNvSpPr>
            <a:spLocks noGrp="1"/>
          </p:cNvSpPr>
          <p:nvPr>
            <p:ph type="ftr" sz="quarter" idx="11"/>
          </p:nvPr>
        </p:nvSpPr>
        <p:spPr/>
        <p:txBody>
          <a:bodyPr/>
          <a:lstStyle/>
          <a:p>
            <a:r>
              <a:rPr lang="en-US"/>
              <a:t>Worship 7</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3/04/18</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Worship 7</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BAE9E0-8399-F344-A8C0-0463BC4FE528}" type="slidenum">
              <a:rPr lang="en-US" smtClean="0"/>
              <a:t>‹#›</a:t>
            </a:fld>
            <a:endParaRPr lang="en-US"/>
          </a:p>
        </p:txBody>
      </p:sp>
    </p:spTree>
    <p:extLst>
      <p:ext uri="{BB962C8B-B14F-4D97-AF65-F5344CB8AC3E}">
        <p14:creationId xmlns:p14="http://schemas.microsoft.com/office/powerpoint/2010/main" val="127604255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gif"/><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869" y="0"/>
            <a:ext cx="9144000" cy="6683604"/>
          </a:xfrm>
          <a:prstGeom prst="rect">
            <a:avLst/>
          </a:prstGeom>
        </p:spPr>
      </p:pic>
      <p:sp>
        <p:nvSpPr>
          <p:cNvPr id="2" name="Title 1"/>
          <p:cNvSpPr>
            <a:spLocks noGrp="1"/>
          </p:cNvSpPr>
          <p:nvPr>
            <p:ph type="ctrTitle"/>
          </p:nvPr>
        </p:nvSpPr>
        <p:spPr>
          <a:xfrm>
            <a:off x="169682" y="248542"/>
            <a:ext cx="8851770" cy="2460396"/>
          </a:xfrm>
        </p:spPr>
        <p:txBody>
          <a:bodyPr>
            <a:noAutofit/>
          </a:bodyPr>
          <a:lstStyle/>
          <a:p>
            <a:pPr algn="r"/>
            <a:r>
              <a:rPr lang="en-US" sz="7200" spc="-150" dirty="0">
                <a:latin typeface="Bradley Hand" charset="0"/>
                <a:ea typeface="Bradley Hand" charset="0"/>
                <a:cs typeface="Bradley Hand" charset="0"/>
              </a:rPr>
              <a:t>What is </a:t>
            </a:r>
            <a:br>
              <a:rPr lang="en-US" sz="7200" spc="-150" dirty="0">
                <a:latin typeface="Bradley Hand" charset="0"/>
                <a:ea typeface="Bradley Hand" charset="0"/>
                <a:cs typeface="Bradley Hand" charset="0"/>
              </a:rPr>
            </a:br>
            <a:r>
              <a:rPr lang="en-US" sz="7200" spc="-150" dirty="0">
                <a:latin typeface="Bradley Hand" charset="0"/>
                <a:ea typeface="Bradley Hand" charset="0"/>
                <a:cs typeface="Bradley Hand" charset="0"/>
              </a:rPr>
              <a:t>Worship?</a:t>
            </a:r>
            <a:br>
              <a:rPr lang="en-US" sz="7200" spc="-150" dirty="0">
                <a:latin typeface="Bradley Hand" charset="0"/>
                <a:ea typeface="Bradley Hand" charset="0"/>
                <a:cs typeface="Bradley Hand" charset="0"/>
              </a:rPr>
            </a:br>
            <a:r>
              <a:rPr lang="en-US" sz="4400" spc="-150" dirty="0">
                <a:latin typeface="Bradley Hand" charset="0"/>
                <a:ea typeface="Bradley Hand" charset="0"/>
                <a:cs typeface="Bradley Hand" charset="0"/>
              </a:rPr>
              <a:t>Part 7</a:t>
            </a:r>
            <a:endParaRPr lang="en-US" sz="7200" spc="-150" dirty="0">
              <a:latin typeface="Bradley Hand" charset="0"/>
              <a:ea typeface="Bradley Hand" charset="0"/>
              <a:cs typeface="Bradley Hand" charset="0"/>
            </a:endParaRPr>
          </a:p>
        </p:txBody>
      </p:sp>
      <p:sp>
        <p:nvSpPr>
          <p:cNvPr id="5" name="Rectangle 4">
            <a:extLst>
              <a:ext uri="{FF2B5EF4-FFF2-40B4-BE49-F238E27FC236}">
                <a16:creationId xmlns:a16="http://schemas.microsoft.com/office/drawing/2014/main" id="{E4E2EE73-EF8E-44CC-9091-582B6E980753}"/>
              </a:ext>
            </a:extLst>
          </p:cNvPr>
          <p:cNvSpPr/>
          <p:nvPr/>
        </p:nvSpPr>
        <p:spPr>
          <a:xfrm>
            <a:off x="5506948" y="4929400"/>
            <a:ext cx="3514504" cy="1384995"/>
          </a:xfrm>
          <a:prstGeom prst="rect">
            <a:avLst/>
          </a:prstGeom>
        </p:spPr>
        <p:txBody>
          <a:bodyPr wrap="square">
            <a:spAutoFit/>
          </a:bodyPr>
          <a:lstStyle/>
          <a:p>
            <a:pPr lvl="0" algn="r" fontAlgn="base">
              <a:spcBef>
                <a:spcPct val="0"/>
              </a:spcBef>
              <a:spcAft>
                <a:spcPct val="0"/>
              </a:spcAft>
            </a:pPr>
            <a:r>
              <a:rPr lang="en-US" sz="2400" b="1" dirty="0">
                <a:latin typeface="Cambria" pitchFamily="18" charset="0"/>
                <a:cs typeface="Arial" pitchFamily="34" charset="0"/>
              </a:rPr>
              <a:t>HOSEA 9:4-5</a:t>
            </a:r>
          </a:p>
          <a:p>
            <a:pPr lvl="0" algn="r" fontAlgn="base">
              <a:spcBef>
                <a:spcPct val="0"/>
              </a:spcBef>
              <a:spcAft>
                <a:spcPct val="0"/>
              </a:spcAft>
            </a:pPr>
            <a:r>
              <a:rPr lang="en-US" sz="2000" i="1" dirty="0">
                <a:latin typeface="Cambria" pitchFamily="18" charset="0"/>
                <a:cs typeface="Arial" pitchFamily="34" charset="0"/>
              </a:rPr>
              <a:t> What will ye do in the solemn day, and in the day of the feast of the LORD? </a:t>
            </a:r>
          </a:p>
        </p:txBody>
      </p:sp>
    </p:spTree>
    <p:extLst>
      <p:ext uri="{BB962C8B-B14F-4D97-AF65-F5344CB8AC3E}">
        <p14:creationId xmlns:p14="http://schemas.microsoft.com/office/powerpoint/2010/main" val="160407678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7F168B-AC18-48B2-AA61-FCD8955D63F2}"/>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B9107FD3-4824-4FEA-B6FA-F9D70C66D460}"/>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D3F147F9-69FE-443D-A146-979D22EF085F}"/>
              </a:ext>
            </a:extLst>
          </p:cNvPr>
          <p:cNvSpPr>
            <a:spLocks noGrp="1"/>
          </p:cNvSpPr>
          <p:nvPr>
            <p:ph type="sldNum" sz="quarter" idx="12"/>
          </p:nvPr>
        </p:nvSpPr>
        <p:spPr/>
        <p:txBody>
          <a:bodyPr/>
          <a:lstStyle/>
          <a:p>
            <a:fld id="{95BAE9E0-8399-F344-A8C0-0463BC4FE528}" type="slidenum">
              <a:rPr lang="en-US" smtClean="0"/>
              <a:t>10</a:t>
            </a:fld>
            <a:endParaRPr lang="en-US"/>
          </a:p>
        </p:txBody>
      </p:sp>
      <p:sp>
        <p:nvSpPr>
          <p:cNvPr id="5" name="Rectangle 4">
            <a:extLst>
              <a:ext uri="{FF2B5EF4-FFF2-40B4-BE49-F238E27FC236}">
                <a16:creationId xmlns:a16="http://schemas.microsoft.com/office/drawing/2014/main" id="{054259E5-BF01-4AAC-A17F-35457010849A}"/>
              </a:ext>
            </a:extLst>
          </p:cNvPr>
          <p:cNvSpPr/>
          <p:nvPr/>
        </p:nvSpPr>
        <p:spPr>
          <a:xfrm>
            <a:off x="195943" y="136524"/>
            <a:ext cx="8632371" cy="6412382"/>
          </a:xfrm>
          <a:prstGeom prst="rect">
            <a:avLst/>
          </a:prstGeom>
        </p:spPr>
        <p:txBody>
          <a:bodyPr wrap="square">
            <a:spAutoFit/>
          </a:bodyPr>
          <a:lstStyle/>
          <a:p>
            <a:r>
              <a:rPr lang="en-US" sz="4000" b="1" dirty="0">
                <a:latin typeface="Cambria" panose="02040503050406030204" pitchFamily="18" charset="0"/>
              </a:rPr>
              <a:t>REVELATION 18:21-23</a:t>
            </a:r>
          </a:p>
          <a:p>
            <a:r>
              <a:rPr lang="en-US" sz="2800" i="1" dirty="0">
                <a:latin typeface="Cambria" panose="02040503050406030204" pitchFamily="18" charset="0"/>
              </a:rPr>
              <a:t>	And a mighty angel took up a stone like a great millstone, and cast it into the sea, saying, Thus with violence shall that great city Babylon be thrown down, and shall be found no more at all. 22 And the voice of harpers, and musicians, and of pipers, and trumpeters, </a:t>
            </a:r>
            <a:r>
              <a:rPr lang="en-US" sz="2800" i="1" dirty="0">
                <a:solidFill>
                  <a:srgbClr val="FFFF00"/>
                </a:solidFill>
                <a:latin typeface="Cambria" panose="02040503050406030204" pitchFamily="18" charset="0"/>
              </a:rPr>
              <a:t>shall be heard no more at all in thee; </a:t>
            </a:r>
            <a:r>
              <a:rPr lang="en-US" sz="2800" i="1" dirty="0">
                <a:latin typeface="Cambria" panose="02040503050406030204" pitchFamily="18" charset="0"/>
              </a:rPr>
              <a:t>and no craftsman, of whatsoever craft he be, shall be found any more in thee; and the sound of a millstone shall be heard no more at all in thee; 23 And the light of a candle shall shine no more at all in thee; and the voice of the bridegroom and of the bride shall be heard no more at all in thee: for thy merchants were the great men of the earth; for by thy sorceries were all nations deceived. </a:t>
            </a:r>
          </a:p>
        </p:txBody>
      </p:sp>
    </p:spTree>
    <p:extLst>
      <p:ext uri="{BB962C8B-B14F-4D97-AF65-F5344CB8AC3E}">
        <p14:creationId xmlns:p14="http://schemas.microsoft.com/office/powerpoint/2010/main" val="48251521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0DEB0F-4BE2-4747-8F32-9E2067C9CE96}"/>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B16717DC-CF17-1444-A3F7-C8BF32D8FE29}"/>
              </a:ext>
            </a:extLst>
          </p:cNvPr>
          <p:cNvSpPr>
            <a:spLocks noGrp="1"/>
          </p:cNvSpPr>
          <p:nvPr>
            <p:ph type="ftr" sz="quarter" idx="11"/>
          </p:nvPr>
        </p:nvSpPr>
        <p:spPr>
          <a:xfrm>
            <a:off x="3028950" y="6378122"/>
            <a:ext cx="3086100" cy="365125"/>
          </a:xfrm>
        </p:spPr>
        <p:txBody>
          <a:bodyPr/>
          <a:lstStyle/>
          <a:p>
            <a:r>
              <a:rPr lang="en-US"/>
              <a:t>Worship 7</a:t>
            </a:r>
          </a:p>
        </p:txBody>
      </p:sp>
      <p:sp>
        <p:nvSpPr>
          <p:cNvPr id="4" name="Slide Number Placeholder 3">
            <a:extLst>
              <a:ext uri="{FF2B5EF4-FFF2-40B4-BE49-F238E27FC236}">
                <a16:creationId xmlns:a16="http://schemas.microsoft.com/office/drawing/2014/main" id="{BC5EECFC-36C5-E843-9102-09B3558B3C8A}"/>
              </a:ext>
            </a:extLst>
          </p:cNvPr>
          <p:cNvSpPr>
            <a:spLocks noGrp="1"/>
          </p:cNvSpPr>
          <p:nvPr>
            <p:ph type="sldNum" sz="quarter" idx="12"/>
          </p:nvPr>
        </p:nvSpPr>
        <p:spPr/>
        <p:txBody>
          <a:bodyPr/>
          <a:lstStyle/>
          <a:p>
            <a:fld id="{95BAE9E0-8399-F344-A8C0-0463BC4FE528}" type="slidenum">
              <a:rPr lang="en-US" smtClean="0"/>
              <a:t>11</a:t>
            </a:fld>
            <a:endParaRPr lang="en-US"/>
          </a:p>
        </p:txBody>
      </p:sp>
      <p:sp>
        <p:nvSpPr>
          <p:cNvPr id="5" name="Rectangle 4">
            <a:extLst>
              <a:ext uri="{FF2B5EF4-FFF2-40B4-BE49-F238E27FC236}">
                <a16:creationId xmlns:a16="http://schemas.microsoft.com/office/drawing/2014/main" id="{C53B0622-43C6-494D-809C-0E79BBC3EA5D}"/>
              </a:ext>
            </a:extLst>
          </p:cNvPr>
          <p:cNvSpPr/>
          <p:nvPr/>
        </p:nvSpPr>
        <p:spPr>
          <a:xfrm>
            <a:off x="87087" y="0"/>
            <a:ext cx="8887232" cy="6001643"/>
          </a:xfrm>
          <a:prstGeom prst="rect">
            <a:avLst/>
          </a:prstGeom>
        </p:spPr>
        <p:txBody>
          <a:bodyPr wrap="square">
            <a:spAutoFit/>
          </a:bodyPr>
          <a:lstStyle/>
          <a:p>
            <a:r>
              <a:rPr lang="en-US" sz="4400" b="1" dirty="0">
                <a:latin typeface="Cambria" panose="02040503050406030204" pitchFamily="18" charset="0"/>
              </a:rPr>
              <a:t>CHRIST</a:t>
            </a:r>
          </a:p>
          <a:p>
            <a:r>
              <a:rPr lang="en-US" sz="3600" dirty="0">
                <a:latin typeface="Cambria" panose="02040503050406030204" pitchFamily="18" charset="0"/>
              </a:rPr>
              <a:t>	</a:t>
            </a:r>
            <a:r>
              <a:rPr lang="en-US" sz="3400" dirty="0">
                <a:latin typeface="Cambria" panose="02040503050406030204" pitchFamily="18" charset="0"/>
              </a:rPr>
              <a:t>7 God is in music, and He's in art; God is in the universe. He's in His creatures, and He's in the church, and He's in His creation; God's all around, everywhere. He's here in the Shriner auditorium right now at this night, right present. God's everywhere. I just wonder sometime if He'd just take the shades off of our eyes, till our sight would be fast enough to catch His Presence in the building. </a:t>
            </a:r>
          </a:p>
          <a:p>
            <a:pPr algn="r"/>
            <a:r>
              <a:rPr lang="en-US" sz="3200" dirty="0">
                <a:latin typeface="Cambria" panose="02040503050406030204" pitchFamily="18" charset="0"/>
              </a:rPr>
              <a:t>55-0221 </a:t>
            </a:r>
          </a:p>
        </p:txBody>
      </p:sp>
    </p:spTree>
    <p:extLst>
      <p:ext uri="{BB962C8B-B14F-4D97-AF65-F5344CB8AC3E}">
        <p14:creationId xmlns:p14="http://schemas.microsoft.com/office/powerpoint/2010/main" val="294202816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90D896-54D3-470D-9F0B-DDBD69A3FAC8}"/>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ACC19BA0-6612-4042-8559-A0A39EC5005A}"/>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F4589A27-3EDB-4CDF-96A9-0C8BFD6A53C4}"/>
              </a:ext>
            </a:extLst>
          </p:cNvPr>
          <p:cNvSpPr>
            <a:spLocks noGrp="1"/>
          </p:cNvSpPr>
          <p:nvPr>
            <p:ph type="sldNum" sz="quarter" idx="12"/>
          </p:nvPr>
        </p:nvSpPr>
        <p:spPr/>
        <p:txBody>
          <a:bodyPr/>
          <a:lstStyle/>
          <a:p>
            <a:fld id="{95BAE9E0-8399-F344-A8C0-0463BC4FE528}" type="slidenum">
              <a:rPr lang="en-US" smtClean="0"/>
              <a:t>12</a:t>
            </a:fld>
            <a:endParaRPr lang="en-US"/>
          </a:p>
        </p:txBody>
      </p:sp>
      <p:sp>
        <p:nvSpPr>
          <p:cNvPr id="5" name="Rectangle 4">
            <a:extLst>
              <a:ext uri="{FF2B5EF4-FFF2-40B4-BE49-F238E27FC236}">
                <a16:creationId xmlns:a16="http://schemas.microsoft.com/office/drawing/2014/main" id="{C523416A-B5ED-44F7-AD52-DFB1DC328C08}"/>
              </a:ext>
            </a:extLst>
          </p:cNvPr>
          <p:cNvSpPr/>
          <p:nvPr/>
        </p:nvSpPr>
        <p:spPr>
          <a:xfrm>
            <a:off x="250371" y="136524"/>
            <a:ext cx="8621486" cy="6247864"/>
          </a:xfrm>
          <a:prstGeom prst="rect">
            <a:avLst/>
          </a:prstGeom>
        </p:spPr>
        <p:txBody>
          <a:bodyPr wrap="square">
            <a:spAutoFit/>
          </a:bodyPr>
          <a:lstStyle/>
          <a:p>
            <a:r>
              <a:rPr lang="en-US" sz="3600" b="1" dirty="0">
                <a:latin typeface="Cambria" panose="02040503050406030204" pitchFamily="18" charset="0"/>
              </a:rPr>
              <a:t>JESUS.CHRIST.THE.SAME</a:t>
            </a:r>
          </a:p>
          <a:p>
            <a:r>
              <a:rPr lang="en-US" sz="2800" dirty="0">
                <a:latin typeface="Cambria" panose="02040503050406030204" pitchFamily="18" charset="0"/>
              </a:rPr>
              <a:t>	38  (John the Baptist) His ministry was short, six months, no doctrine, just speaking of the coming of the Lord Jesus, "Prepare to meet Him."</a:t>
            </a:r>
          </a:p>
          <a:p>
            <a:r>
              <a:rPr lang="en-US" sz="2800" dirty="0">
                <a:latin typeface="Cambria" panose="02040503050406030204" pitchFamily="18" charset="0"/>
              </a:rPr>
              <a:t>	But when Jesus came, He was the beginning of the Christian church. And He introduced to the world the Christian faith, the Christ faith.</a:t>
            </a:r>
            <a:r>
              <a:rPr lang="en-US" sz="2800" dirty="0">
                <a:solidFill>
                  <a:srgbClr val="FFFF00"/>
                </a:solidFill>
                <a:latin typeface="Cambria" panose="02040503050406030204" pitchFamily="18" charset="0"/>
              </a:rPr>
              <a:t> His apostles that succeeded Him, carried out the same faith that He introduced. </a:t>
            </a:r>
            <a:r>
              <a:rPr lang="en-US" sz="2800" dirty="0">
                <a:latin typeface="Cambria" panose="02040503050406030204" pitchFamily="18" charset="0"/>
              </a:rPr>
              <a:t>And if we can find out what that was, then we ought to earnestly contend for that. Isn't that liberal to every one of us? I don't mean now, leave your church. I mean stay in your church and just keep this faith that was once delivered to the saints.</a:t>
            </a:r>
          </a:p>
          <a:p>
            <a:pPr algn="r"/>
            <a:r>
              <a:rPr lang="en-US" sz="2800" dirty="0">
                <a:latin typeface="Cambria" panose="02040503050406030204" pitchFamily="18" charset="0"/>
              </a:rPr>
              <a:t>55-1113</a:t>
            </a:r>
          </a:p>
        </p:txBody>
      </p:sp>
    </p:spTree>
    <p:extLst>
      <p:ext uri="{BB962C8B-B14F-4D97-AF65-F5344CB8AC3E}">
        <p14:creationId xmlns:p14="http://schemas.microsoft.com/office/powerpoint/2010/main" val="406848265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098D91-3BDC-2C4B-BD85-727443B82457}"/>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C069AA71-7A40-594D-8F6C-ADD44D7A8CE2}"/>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ABE10306-698A-9741-85D3-ECA44C814CE6}"/>
              </a:ext>
            </a:extLst>
          </p:cNvPr>
          <p:cNvSpPr>
            <a:spLocks noGrp="1"/>
          </p:cNvSpPr>
          <p:nvPr>
            <p:ph type="sldNum" sz="quarter" idx="12"/>
          </p:nvPr>
        </p:nvSpPr>
        <p:spPr/>
        <p:txBody>
          <a:bodyPr/>
          <a:lstStyle/>
          <a:p>
            <a:fld id="{95BAE9E0-8399-F344-A8C0-0463BC4FE528}" type="slidenum">
              <a:rPr lang="en-US" smtClean="0"/>
              <a:t>13</a:t>
            </a:fld>
            <a:endParaRPr lang="en-US"/>
          </a:p>
        </p:txBody>
      </p:sp>
      <p:sp>
        <p:nvSpPr>
          <p:cNvPr id="5" name="Rectangle 4">
            <a:extLst>
              <a:ext uri="{FF2B5EF4-FFF2-40B4-BE49-F238E27FC236}">
                <a16:creationId xmlns:a16="http://schemas.microsoft.com/office/drawing/2014/main" id="{6B82CAE3-A866-4944-88C4-8161AD62BDA3}"/>
              </a:ext>
            </a:extLst>
          </p:cNvPr>
          <p:cNvSpPr/>
          <p:nvPr/>
        </p:nvSpPr>
        <p:spPr>
          <a:xfrm>
            <a:off x="197963" y="141402"/>
            <a:ext cx="8748074" cy="6200168"/>
          </a:xfrm>
          <a:prstGeom prst="rect">
            <a:avLst/>
          </a:prstGeom>
        </p:spPr>
        <p:txBody>
          <a:bodyPr wrap="square">
            <a:spAutoFit/>
          </a:bodyPr>
          <a:lstStyle/>
          <a:p>
            <a:r>
              <a:rPr lang="en-US" sz="4000" b="1" dirty="0">
                <a:latin typeface="Cambria" panose="02040503050406030204" pitchFamily="18" charset="0"/>
              </a:rPr>
              <a:t>WHO.DO.YOU.SAY.THIS.IS</a:t>
            </a:r>
          </a:p>
          <a:p>
            <a:r>
              <a:rPr lang="en-US" sz="3200" dirty="0">
                <a:latin typeface="Cambria" panose="02040503050406030204" pitchFamily="18" charset="0"/>
              </a:rPr>
              <a:t>	 23 Now, years ago, it was very easy when I first started out; and the signs, and message, and preaching. Everywhere was a arm open, "Come! Come!" But then every genuine sign from God has a Message, a Voice. It follows it. God don't give anything like that just for the fun of giving it. </a:t>
            </a:r>
          </a:p>
          <a:p>
            <a:r>
              <a:rPr lang="en-US" sz="3200" dirty="0">
                <a:latin typeface="Cambria" panose="02040503050406030204" pitchFamily="18" charset="0"/>
              </a:rPr>
              <a:t>	He sends something forth to attract </a:t>
            </a:r>
            <a:r>
              <a:rPr lang="en-US" sz="3200" dirty="0" err="1">
                <a:latin typeface="Cambria" panose="02040503050406030204" pitchFamily="18" charset="0"/>
              </a:rPr>
              <a:t>atten-tion</a:t>
            </a:r>
            <a:r>
              <a:rPr lang="en-US" sz="3200" dirty="0">
                <a:latin typeface="Cambria" panose="02040503050406030204" pitchFamily="18" charset="0"/>
              </a:rPr>
              <a:t> to what He's fixing to say. Like we have this wonderful singing this choir done; what was it to do? </a:t>
            </a:r>
            <a:r>
              <a:rPr lang="en-US" sz="3200" dirty="0">
                <a:solidFill>
                  <a:srgbClr val="FFFF00"/>
                </a:solidFill>
                <a:latin typeface="Cambria" panose="02040503050406030204" pitchFamily="18" charset="0"/>
              </a:rPr>
              <a:t>To quieten the people for an oncoming message.</a:t>
            </a:r>
            <a:r>
              <a:rPr lang="en-US" sz="3200" dirty="0">
                <a:latin typeface="Cambria" panose="02040503050406030204" pitchFamily="18" charset="0"/>
              </a:rPr>
              <a:t> 							</a:t>
            </a:r>
            <a:r>
              <a:rPr lang="en-US" sz="2400" dirty="0">
                <a:latin typeface="Cambria" panose="02040503050406030204" pitchFamily="18" charset="0"/>
              </a:rPr>
              <a:t>64-1227 </a:t>
            </a:r>
            <a:endParaRPr lang="en-US" sz="3200" dirty="0">
              <a:solidFill>
                <a:srgbClr val="FFFF00"/>
              </a:solidFill>
              <a:latin typeface="Cambria" panose="02040503050406030204" pitchFamily="18" charset="0"/>
            </a:endParaRPr>
          </a:p>
        </p:txBody>
      </p:sp>
    </p:spTree>
    <p:extLst>
      <p:ext uri="{BB962C8B-B14F-4D97-AF65-F5344CB8AC3E}">
        <p14:creationId xmlns:p14="http://schemas.microsoft.com/office/powerpoint/2010/main" val="329992758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C4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elated image">
            <a:extLst>
              <a:ext uri="{FF2B5EF4-FFF2-40B4-BE49-F238E27FC236}">
                <a16:creationId xmlns:a16="http://schemas.microsoft.com/office/drawing/2014/main" id="{37873F0E-7669-43D6-8DA8-46F9750B269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482600" y="643467"/>
            <a:ext cx="8178799" cy="5571066"/>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72">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F15A66B-1BD4-42C8-BC4C-048E81B353F1}"/>
              </a:ext>
            </a:extLst>
          </p:cNvPr>
          <p:cNvSpPr>
            <a:spLocks noGrp="1"/>
          </p:cNvSpPr>
          <p:nvPr>
            <p:ph type="dt" sz="half" idx="10"/>
          </p:nvPr>
        </p:nvSpPr>
        <p:spPr>
          <a:xfrm>
            <a:off x="628650" y="6356350"/>
            <a:ext cx="2057400" cy="365125"/>
          </a:xfrm>
        </p:spPr>
        <p:txBody>
          <a:bodyPr>
            <a:normAutofit/>
          </a:bodyPr>
          <a:lstStyle/>
          <a:p>
            <a:pPr>
              <a:spcAft>
                <a:spcPts val="600"/>
              </a:spcAft>
            </a:pPr>
            <a:r>
              <a:rPr lang="en-US">
                <a:solidFill>
                  <a:srgbClr val="FFFFFF"/>
                </a:solidFill>
              </a:rPr>
              <a:t>3/04/18</a:t>
            </a:r>
          </a:p>
        </p:txBody>
      </p:sp>
      <p:sp>
        <p:nvSpPr>
          <p:cNvPr id="3" name="Footer Placeholder 2">
            <a:extLst>
              <a:ext uri="{FF2B5EF4-FFF2-40B4-BE49-F238E27FC236}">
                <a16:creationId xmlns:a16="http://schemas.microsoft.com/office/drawing/2014/main" id="{4A334ABC-ED3D-4608-BDE2-F5BB2DF361F4}"/>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solidFill>
                  <a:srgbClr val="FFFFFF"/>
                </a:solidFill>
              </a:rPr>
              <a:t>Worship 7</a:t>
            </a:r>
          </a:p>
        </p:txBody>
      </p:sp>
      <p:sp>
        <p:nvSpPr>
          <p:cNvPr id="4" name="Slide Number Placeholder 3">
            <a:extLst>
              <a:ext uri="{FF2B5EF4-FFF2-40B4-BE49-F238E27FC236}">
                <a16:creationId xmlns:a16="http://schemas.microsoft.com/office/drawing/2014/main" id="{422C00F3-F9F9-43A2-82F9-6840DB5C4F89}"/>
              </a:ext>
            </a:extLst>
          </p:cNvPr>
          <p:cNvSpPr>
            <a:spLocks noGrp="1"/>
          </p:cNvSpPr>
          <p:nvPr>
            <p:ph type="sldNum" sz="quarter" idx="12"/>
          </p:nvPr>
        </p:nvSpPr>
        <p:spPr>
          <a:xfrm>
            <a:off x="6457950" y="6356350"/>
            <a:ext cx="2057400" cy="365125"/>
          </a:xfrm>
        </p:spPr>
        <p:txBody>
          <a:bodyPr>
            <a:normAutofit/>
          </a:bodyPr>
          <a:lstStyle/>
          <a:p>
            <a:pPr>
              <a:spcAft>
                <a:spcPts val="600"/>
              </a:spcAft>
            </a:pPr>
            <a:fld id="{95BAE9E0-8399-F344-A8C0-0463BC4FE528}" type="slidenum">
              <a:rPr lang="en-US">
                <a:solidFill>
                  <a:srgbClr val="FFFFFF"/>
                </a:solidFill>
              </a:rPr>
              <a:pPr>
                <a:spcAft>
                  <a:spcPts val="600"/>
                </a:spcAft>
              </a:pPr>
              <a:t>14</a:t>
            </a:fld>
            <a:endParaRPr lang="en-US">
              <a:solidFill>
                <a:srgbClr val="FFFFFF"/>
              </a:solidFill>
            </a:endParaRPr>
          </a:p>
        </p:txBody>
      </p:sp>
      <p:sp>
        <p:nvSpPr>
          <p:cNvPr id="5" name="TextBox 4">
            <a:extLst>
              <a:ext uri="{FF2B5EF4-FFF2-40B4-BE49-F238E27FC236}">
                <a16:creationId xmlns:a16="http://schemas.microsoft.com/office/drawing/2014/main" id="{05FE3F20-B771-4FFE-85AD-21896C83C5DE}"/>
              </a:ext>
            </a:extLst>
          </p:cNvPr>
          <p:cNvSpPr txBox="1"/>
          <p:nvPr/>
        </p:nvSpPr>
        <p:spPr>
          <a:xfrm>
            <a:off x="4890768" y="968829"/>
            <a:ext cx="3624582" cy="707886"/>
          </a:xfrm>
          <a:prstGeom prst="rect">
            <a:avLst/>
          </a:prstGeom>
          <a:noFill/>
        </p:spPr>
        <p:txBody>
          <a:bodyPr wrap="none" rtlCol="0">
            <a:spAutoFit/>
          </a:bodyPr>
          <a:lstStyle/>
          <a:p>
            <a:r>
              <a:rPr lang="en-US" sz="4000" b="1" dirty="0">
                <a:solidFill>
                  <a:schemeClr val="bg1"/>
                </a:solidFill>
              </a:rPr>
              <a:t>Temple Worship</a:t>
            </a:r>
          </a:p>
        </p:txBody>
      </p:sp>
    </p:spTree>
    <p:extLst>
      <p:ext uri="{BB962C8B-B14F-4D97-AF65-F5344CB8AC3E}">
        <p14:creationId xmlns:p14="http://schemas.microsoft.com/office/powerpoint/2010/main" val="245758830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48FE2C-8D5F-7540-9468-1AF043DCA423}"/>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D3C2F885-9AE8-E741-BA7B-5CC9A3CCBE28}"/>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10A30595-4D28-F243-88D2-5E1332E5D9BB}"/>
              </a:ext>
            </a:extLst>
          </p:cNvPr>
          <p:cNvSpPr>
            <a:spLocks noGrp="1"/>
          </p:cNvSpPr>
          <p:nvPr>
            <p:ph type="sldNum" sz="quarter" idx="12"/>
          </p:nvPr>
        </p:nvSpPr>
        <p:spPr/>
        <p:txBody>
          <a:bodyPr/>
          <a:lstStyle/>
          <a:p>
            <a:fld id="{95BAE9E0-8399-F344-A8C0-0463BC4FE528}" type="slidenum">
              <a:rPr lang="en-US" smtClean="0"/>
              <a:t>15</a:t>
            </a:fld>
            <a:endParaRPr lang="en-US"/>
          </a:p>
        </p:txBody>
      </p:sp>
      <p:sp>
        <p:nvSpPr>
          <p:cNvPr id="5" name="Rectangle 4">
            <a:extLst>
              <a:ext uri="{FF2B5EF4-FFF2-40B4-BE49-F238E27FC236}">
                <a16:creationId xmlns:a16="http://schemas.microsoft.com/office/drawing/2014/main" id="{209ADE2F-407D-804A-A01A-4CFA83FC12B3}"/>
              </a:ext>
            </a:extLst>
          </p:cNvPr>
          <p:cNvSpPr/>
          <p:nvPr/>
        </p:nvSpPr>
        <p:spPr>
          <a:xfrm>
            <a:off x="273377" y="179109"/>
            <a:ext cx="8653807" cy="5570756"/>
          </a:xfrm>
          <a:prstGeom prst="rect">
            <a:avLst/>
          </a:prstGeom>
        </p:spPr>
        <p:txBody>
          <a:bodyPr wrap="square">
            <a:spAutoFit/>
          </a:bodyPr>
          <a:lstStyle/>
          <a:p>
            <a:r>
              <a:rPr lang="en-US" sz="6000" i="1" dirty="0">
                <a:solidFill>
                  <a:srgbClr val="FFFF00"/>
                </a:solidFill>
                <a:latin typeface="Cambria" panose="02040503050406030204" pitchFamily="18" charset="0"/>
              </a:rPr>
              <a:t>Temple Worship:</a:t>
            </a:r>
          </a:p>
          <a:p>
            <a:r>
              <a:rPr lang="en-US" sz="4000" dirty="0">
                <a:latin typeface="Cambria" panose="02040503050406030204" pitchFamily="18" charset="0"/>
              </a:rPr>
              <a:t>II CHRONICLES 29:25</a:t>
            </a:r>
          </a:p>
          <a:p>
            <a:r>
              <a:rPr lang="en-US" sz="3200" i="1" dirty="0">
                <a:latin typeface="Cambria" panose="02040503050406030204" pitchFamily="18" charset="0"/>
              </a:rPr>
              <a:t>	And he set the Levites in the house of the LORD with cymbals, with psalteries, and with harps, according to the commandment of David, and of Gad the king's seer, and Nathan the prophet: for so was the commandment of the LORD by his prophets. 26 And the Levites stood with the instruments of David, and the priests with the trumpets.</a:t>
            </a:r>
          </a:p>
        </p:txBody>
      </p:sp>
    </p:spTree>
    <p:extLst>
      <p:ext uri="{BB962C8B-B14F-4D97-AF65-F5344CB8AC3E}">
        <p14:creationId xmlns:p14="http://schemas.microsoft.com/office/powerpoint/2010/main" val="197777538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7E2379-248F-4405-AAA6-63C2BAD3F977}"/>
              </a:ext>
            </a:extLst>
          </p:cNvPr>
          <p:cNvSpPr>
            <a:spLocks noGrp="1"/>
          </p:cNvSpPr>
          <p:nvPr>
            <p:ph type="dt" sz="half" idx="10"/>
          </p:nvPr>
        </p:nvSpPr>
        <p:spPr/>
        <p:txBody>
          <a:bodyPr/>
          <a:lstStyle/>
          <a:p>
            <a:r>
              <a:rPr lang="en-US"/>
              <a:t>2/4/18</a:t>
            </a:r>
          </a:p>
        </p:txBody>
      </p:sp>
      <p:sp>
        <p:nvSpPr>
          <p:cNvPr id="3" name="Footer Placeholder 2">
            <a:extLst>
              <a:ext uri="{FF2B5EF4-FFF2-40B4-BE49-F238E27FC236}">
                <a16:creationId xmlns:a16="http://schemas.microsoft.com/office/drawing/2014/main" id="{E03B576B-E030-49C5-8B61-3EE36C3EA707}"/>
              </a:ext>
            </a:extLst>
          </p:cNvPr>
          <p:cNvSpPr>
            <a:spLocks noGrp="1"/>
          </p:cNvSpPr>
          <p:nvPr>
            <p:ph type="ftr" sz="quarter" idx="11"/>
          </p:nvPr>
        </p:nvSpPr>
        <p:spPr/>
        <p:txBody>
          <a:bodyPr/>
          <a:lstStyle/>
          <a:p>
            <a:r>
              <a:rPr lang="en-US"/>
              <a:t>Worship 4</a:t>
            </a:r>
          </a:p>
        </p:txBody>
      </p:sp>
      <p:sp>
        <p:nvSpPr>
          <p:cNvPr id="4" name="Slide Number Placeholder 3">
            <a:extLst>
              <a:ext uri="{FF2B5EF4-FFF2-40B4-BE49-F238E27FC236}">
                <a16:creationId xmlns:a16="http://schemas.microsoft.com/office/drawing/2014/main" id="{9CCA9334-95F9-45D9-B9C5-52DFA8786FCE}"/>
              </a:ext>
            </a:extLst>
          </p:cNvPr>
          <p:cNvSpPr>
            <a:spLocks noGrp="1"/>
          </p:cNvSpPr>
          <p:nvPr>
            <p:ph type="sldNum" sz="quarter" idx="12"/>
          </p:nvPr>
        </p:nvSpPr>
        <p:spPr/>
        <p:txBody>
          <a:bodyPr/>
          <a:lstStyle/>
          <a:p>
            <a:fld id="{95BAE9E0-8399-F344-A8C0-0463BC4FE528}" type="slidenum">
              <a:rPr lang="en-US" smtClean="0"/>
              <a:t>16</a:t>
            </a:fld>
            <a:endParaRPr lang="en-US"/>
          </a:p>
        </p:txBody>
      </p:sp>
      <p:pic>
        <p:nvPicPr>
          <p:cNvPr id="3086" name="Picture 14" descr="http://musicofthebible.com/images/archway.jpg">
            <a:extLst>
              <a:ext uri="{FF2B5EF4-FFF2-40B4-BE49-F238E27FC236}">
                <a16:creationId xmlns:a16="http://schemas.microsoft.com/office/drawing/2014/main" id="{9669E75A-AC43-4BFA-9C46-73E2D8B778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3156" y="163286"/>
            <a:ext cx="9020844" cy="648199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Return to the Instruments of the Bible">
            <a:extLst>
              <a:ext uri="{FF2B5EF4-FFF2-40B4-BE49-F238E27FC236}">
                <a16:creationId xmlns:a16="http://schemas.microsoft.com/office/drawing/2014/main" id="{C505552F-1417-47AC-B4CE-24480F77E6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9961" y="2379889"/>
            <a:ext cx="1571458" cy="16097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E2A9977-213F-418E-BA77-0A40383499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1563" y="4046086"/>
            <a:ext cx="904875" cy="209550"/>
          </a:xfrm>
          <a:prstGeom prst="rect">
            <a:avLst/>
          </a:prstGeom>
        </p:spPr>
      </p:pic>
      <p:pic>
        <p:nvPicPr>
          <p:cNvPr id="8" name="Picture 7">
            <a:extLst>
              <a:ext uri="{FF2B5EF4-FFF2-40B4-BE49-F238E27FC236}">
                <a16:creationId xmlns:a16="http://schemas.microsoft.com/office/drawing/2014/main" id="{33B1F43A-A16E-43AF-BF87-3854CB8B19C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49717" y="5752474"/>
            <a:ext cx="2813872" cy="680019"/>
          </a:xfrm>
          <a:prstGeom prst="rect">
            <a:avLst/>
          </a:prstGeom>
        </p:spPr>
      </p:pic>
      <p:pic>
        <p:nvPicPr>
          <p:cNvPr id="9" name="Picture 8">
            <a:extLst>
              <a:ext uri="{FF2B5EF4-FFF2-40B4-BE49-F238E27FC236}">
                <a16:creationId xmlns:a16="http://schemas.microsoft.com/office/drawing/2014/main" id="{A949E285-6840-43FF-ADDA-C054735F0F4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02140" y="4097454"/>
            <a:ext cx="2764205" cy="2465671"/>
          </a:xfrm>
          <a:prstGeom prst="rect">
            <a:avLst/>
          </a:prstGeom>
        </p:spPr>
      </p:pic>
      <p:pic>
        <p:nvPicPr>
          <p:cNvPr id="10" name="Picture 9">
            <a:extLst>
              <a:ext uri="{FF2B5EF4-FFF2-40B4-BE49-F238E27FC236}">
                <a16:creationId xmlns:a16="http://schemas.microsoft.com/office/drawing/2014/main" id="{59747628-533C-4187-A129-18E344A6987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83443" y="1928132"/>
            <a:ext cx="1238250" cy="600075"/>
          </a:xfrm>
          <a:prstGeom prst="rect">
            <a:avLst/>
          </a:prstGeom>
        </p:spPr>
      </p:pic>
      <p:pic>
        <p:nvPicPr>
          <p:cNvPr id="11" name="Picture 10">
            <a:extLst>
              <a:ext uri="{FF2B5EF4-FFF2-40B4-BE49-F238E27FC236}">
                <a16:creationId xmlns:a16="http://schemas.microsoft.com/office/drawing/2014/main" id="{8BB9C42F-4235-4B41-ADE8-DD3390639DD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22734" y="2533650"/>
            <a:ext cx="1266825" cy="476250"/>
          </a:xfrm>
          <a:prstGeom prst="rect">
            <a:avLst/>
          </a:prstGeom>
        </p:spPr>
      </p:pic>
      <p:pic>
        <p:nvPicPr>
          <p:cNvPr id="12" name="Picture 11">
            <a:extLst>
              <a:ext uri="{FF2B5EF4-FFF2-40B4-BE49-F238E27FC236}">
                <a16:creationId xmlns:a16="http://schemas.microsoft.com/office/drawing/2014/main" id="{0E274E40-564F-46AB-86F8-2B6C1B0B037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09662" y="4442732"/>
            <a:ext cx="1095375" cy="895350"/>
          </a:xfrm>
          <a:prstGeom prst="rect">
            <a:avLst/>
          </a:prstGeom>
        </p:spPr>
      </p:pic>
      <p:pic>
        <p:nvPicPr>
          <p:cNvPr id="13" name="Picture 12">
            <a:extLst>
              <a:ext uri="{FF2B5EF4-FFF2-40B4-BE49-F238E27FC236}">
                <a16:creationId xmlns:a16="http://schemas.microsoft.com/office/drawing/2014/main" id="{BA10EFBB-B494-45FF-B645-4981BFE5985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401995" y="1669523"/>
            <a:ext cx="3659508" cy="540330"/>
          </a:xfrm>
          <a:prstGeom prst="rect">
            <a:avLst/>
          </a:prstGeom>
        </p:spPr>
      </p:pic>
      <p:pic>
        <p:nvPicPr>
          <p:cNvPr id="14" name="Picture 13">
            <a:extLst>
              <a:ext uri="{FF2B5EF4-FFF2-40B4-BE49-F238E27FC236}">
                <a16:creationId xmlns:a16="http://schemas.microsoft.com/office/drawing/2014/main" id="{DA08C409-0F6B-483A-9248-80988D58E847}"/>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83443" y="3184752"/>
            <a:ext cx="1714500" cy="733425"/>
          </a:xfrm>
          <a:prstGeom prst="rect">
            <a:avLst/>
          </a:prstGeom>
        </p:spPr>
      </p:pic>
      <p:pic>
        <p:nvPicPr>
          <p:cNvPr id="15" name="Picture 14">
            <a:extLst>
              <a:ext uri="{FF2B5EF4-FFF2-40B4-BE49-F238E27FC236}">
                <a16:creationId xmlns:a16="http://schemas.microsoft.com/office/drawing/2014/main" id="{0D84017D-DE88-45D8-860E-BAAB4000B68D}"/>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850356" y="2778238"/>
            <a:ext cx="457200" cy="2152650"/>
          </a:xfrm>
          <a:prstGeom prst="rect">
            <a:avLst/>
          </a:prstGeom>
        </p:spPr>
      </p:pic>
      <p:pic>
        <p:nvPicPr>
          <p:cNvPr id="16" name="Picture 15">
            <a:extLst>
              <a:ext uri="{FF2B5EF4-FFF2-40B4-BE49-F238E27FC236}">
                <a16:creationId xmlns:a16="http://schemas.microsoft.com/office/drawing/2014/main" id="{F1C076C4-0FA4-4FE3-96BE-FB8808BDFC4F}"/>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953042" y="1811041"/>
            <a:ext cx="2425125" cy="2826273"/>
          </a:xfrm>
          <a:prstGeom prst="rect">
            <a:avLst/>
          </a:prstGeom>
        </p:spPr>
      </p:pic>
      <p:pic>
        <p:nvPicPr>
          <p:cNvPr id="18" name="Picture 17">
            <a:extLst>
              <a:ext uri="{FF2B5EF4-FFF2-40B4-BE49-F238E27FC236}">
                <a16:creationId xmlns:a16="http://schemas.microsoft.com/office/drawing/2014/main" id="{313A4629-D78C-4BB4-9596-A8E31B7377F4}"/>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935131" y="5844747"/>
            <a:ext cx="1412197" cy="651783"/>
          </a:xfrm>
          <a:prstGeom prst="rect">
            <a:avLst/>
          </a:prstGeom>
        </p:spPr>
      </p:pic>
      <p:sp>
        <p:nvSpPr>
          <p:cNvPr id="19" name="TextBox 18">
            <a:extLst>
              <a:ext uri="{FF2B5EF4-FFF2-40B4-BE49-F238E27FC236}">
                <a16:creationId xmlns:a16="http://schemas.microsoft.com/office/drawing/2014/main" id="{45779624-0CEE-4D5B-95BA-567FC16B2B8E}"/>
              </a:ext>
            </a:extLst>
          </p:cNvPr>
          <p:cNvSpPr txBox="1"/>
          <p:nvPr/>
        </p:nvSpPr>
        <p:spPr>
          <a:xfrm>
            <a:off x="1280955" y="562462"/>
            <a:ext cx="6540188" cy="769441"/>
          </a:xfrm>
          <a:prstGeom prst="rect">
            <a:avLst/>
          </a:prstGeom>
          <a:noFill/>
        </p:spPr>
        <p:txBody>
          <a:bodyPr wrap="none" rtlCol="0">
            <a:spAutoFit/>
          </a:bodyPr>
          <a:lstStyle/>
          <a:p>
            <a:r>
              <a:rPr lang="en-US" sz="4400" b="1" dirty="0"/>
              <a:t>12 Instruments of the Bible</a:t>
            </a:r>
          </a:p>
        </p:txBody>
      </p:sp>
    </p:spTree>
    <p:extLst>
      <p:ext uri="{BB962C8B-B14F-4D97-AF65-F5344CB8AC3E}">
        <p14:creationId xmlns:p14="http://schemas.microsoft.com/office/powerpoint/2010/main" val="59729935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DFCF56-45B8-495B-A2E9-C501A9C1EB68}"/>
              </a:ext>
            </a:extLst>
          </p:cNvPr>
          <p:cNvSpPr>
            <a:spLocks noGrp="1"/>
          </p:cNvSpPr>
          <p:nvPr>
            <p:ph type="dt" sz="half" idx="10"/>
          </p:nvPr>
        </p:nvSpPr>
        <p:spPr/>
        <p:txBody>
          <a:bodyPr/>
          <a:lstStyle/>
          <a:p>
            <a:r>
              <a:rPr lang="en-US"/>
              <a:t>2/4/18</a:t>
            </a:r>
          </a:p>
        </p:txBody>
      </p:sp>
      <p:sp>
        <p:nvSpPr>
          <p:cNvPr id="3" name="Footer Placeholder 2">
            <a:extLst>
              <a:ext uri="{FF2B5EF4-FFF2-40B4-BE49-F238E27FC236}">
                <a16:creationId xmlns:a16="http://schemas.microsoft.com/office/drawing/2014/main" id="{3180A776-4FF5-40DC-B3BE-872F407F8EB8}"/>
              </a:ext>
            </a:extLst>
          </p:cNvPr>
          <p:cNvSpPr>
            <a:spLocks noGrp="1"/>
          </p:cNvSpPr>
          <p:nvPr>
            <p:ph type="ftr" sz="quarter" idx="11"/>
          </p:nvPr>
        </p:nvSpPr>
        <p:spPr/>
        <p:txBody>
          <a:bodyPr/>
          <a:lstStyle/>
          <a:p>
            <a:r>
              <a:rPr lang="en-US"/>
              <a:t>Worship 4</a:t>
            </a:r>
          </a:p>
        </p:txBody>
      </p:sp>
      <p:sp>
        <p:nvSpPr>
          <p:cNvPr id="4" name="Slide Number Placeholder 3">
            <a:extLst>
              <a:ext uri="{FF2B5EF4-FFF2-40B4-BE49-F238E27FC236}">
                <a16:creationId xmlns:a16="http://schemas.microsoft.com/office/drawing/2014/main" id="{E7B0F247-ADF5-444B-8491-87EDE0FA92F9}"/>
              </a:ext>
            </a:extLst>
          </p:cNvPr>
          <p:cNvSpPr>
            <a:spLocks noGrp="1"/>
          </p:cNvSpPr>
          <p:nvPr>
            <p:ph type="sldNum" sz="quarter" idx="12"/>
          </p:nvPr>
        </p:nvSpPr>
        <p:spPr/>
        <p:txBody>
          <a:bodyPr/>
          <a:lstStyle/>
          <a:p>
            <a:fld id="{95BAE9E0-8399-F344-A8C0-0463BC4FE528}" type="slidenum">
              <a:rPr lang="en-US" smtClean="0"/>
              <a:t>17</a:t>
            </a:fld>
            <a:endParaRPr lang="en-US"/>
          </a:p>
        </p:txBody>
      </p:sp>
      <p:pic>
        <p:nvPicPr>
          <p:cNvPr id="6" name="Picture 5">
            <a:extLst>
              <a:ext uri="{FF2B5EF4-FFF2-40B4-BE49-F238E27FC236}">
                <a16:creationId xmlns:a16="http://schemas.microsoft.com/office/drawing/2014/main" id="{9451E24D-F38C-47A1-8855-6764EFAFCE1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52221" y="1332737"/>
            <a:ext cx="4697072" cy="4192526"/>
          </a:xfrm>
          <a:prstGeom prst="rect">
            <a:avLst/>
          </a:prstGeom>
        </p:spPr>
      </p:pic>
      <p:sp>
        <p:nvSpPr>
          <p:cNvPr id="7" name="Rectangle 6">
            <a:extLst>
              <a:ext uri="{FF2B5EF4-FFF2-40B4-BE49-F238E27FC236}">
                <a16:creationId xmlns:a16="http://schemas.microsoft.com/office/drawing/2014/main" id="{F7A7D951-1AE1-4FF7-8830-02F84E9131DC}"/>
              </a:ext>
            </a:extLst>
          </p:cNvPr>
          <p:cNvSpPr/>
          <p:nvPr/>
        </p:nvSpPr>
        <p:spPr>
          <a:xfrm>
            <a:off x="439053" y="292351"/>
            <a:ext cx="5767476" cy="923330"/>
          </a:xfrm>
          <a:prstGeom prst="rect">
            <a:avLst/>
          </a:prstGeom>
        </p:spPr>
        <p:txBody>
          <a:bodyPr wrap="none">
            <a:spAutoFit/>
          </a:bodyPr>
          <a:lstStyle/>
          <a:p>
            <a:r>
              <a:rPr lang="en-US" sz="5400" b="1" dirty="0">
                <a:latin typeface="Cambria" panose="02040503050406030204" pitchFamily="18" charset="0"/>
              </a:rPr>
              <a:t>LYRE</a:t>
            </a:r>
            <a:r>
              <a:rPr lang="en-US" sz="4000" dirty="0">
                <a:latin typeface="Cambria" panose="02040503050406030204" pitchFamily="18" charset="0"/>
              </a:rPr>
              <a:t> (</a:t>
            </a:r>
            <a:r>
              <a:rPr lang="en-US" sz="4000" i="1" dirty="0" err="1">
                <a:latin typeface="Cambria" panose="02040503050406030204" pitchFamily="18" charset="0"/>
              </a:rPr>
              <a:t>ke</a:t>
            </a:r>
            <a:r>
              <a:rPr lang="en-US" sz="4000" i="1" dirty="0">
                <a:latin typeface="Cambria" panose="02040503050406030204" pitchFamily="18" charset="0"/>
              </a:rPr>
              <a:t>-nor', </a:t>
            </a:r>
            <a:r>
              <a:rPr lang="en-US" sz="4000" i="1" dirty="0" err="1">
                <a:latin typeface="Cambria" panose="02040503050406030204" pitchFamily="18" charset="0"/>
              </a:rPr>
              <a:t>khe</a:t>
            </a:r>
            <a:r>
              <a:rPr lang="en-US" sz="4000" i="1" dirty="0">
                <a:latin typeface="Cambria" panose="02040503050406030204" pitchFamily="18" charset="0"/>
              </a:rPr>
              <a:t>-nor’</a:t>
            </a:r>
            <a:r>
              <a:rPr lang="en-US" sz="4000" dirty="0">
                <a:latin typeface="Cambria" panose="02040503050406030204" pitchFamily="18" charset="0"/>
              </a:rPr>
              <a:t>)</a:t>
            </a:r>
          </a:p>
        </p:txBody>
      </p:sp>
    </p:spTree>
    <p:extLst>
      <p:ext uri="{BB962C8B-B14F-4D97-AF65-F5344CB8AC3E}">
        <p14:creationId xmlns:p14="http://schemas.microsoft.com/office/powerpoint/2010/main" val="42671232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8B8E8D-873A-FF4C-943C-84228D4B1894}"/>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51864D13-31CC-E64A-A7B6-E22ED9DB11AC}"/>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A3893225-A845-324E-82B5-0D39B54A57C8}"/>
              </a:ext>
            </a:extLst>
          </p:cNvPr>
          <p:cNvSpPr>
            <a:spLocks noGrp="1"/>
          </p:cNvSpPr>
          <p:nvPr>
            <p:ph type="sldNum" sz="quarter" idx="12"/>
          </p:nvPr>
        </p:nvSpPr>
        <p:spPr/>
        <p:txBody>
          <a:bodyPr/>
          <a:lstStyle/>
          <a:p>
            <a:fld id="{95BAE9E0-8399-F344-A8C0-0463BC4FE528}" type="slidenum">
              <a:rPr lang="en-US" smtClean="0"/>
              <a:t>18</a:t>
            </a:fld>
            <a:endParaRPr lang="en-US"/>
          </a:p>
        </p:txBody>
      </p:sp>
      <p:sp>
        <p:nvSpPr>
          <p:cNvPr id="5" name="Rectangle 4">
            <a:extLst>
              <a:ext uri="{FF2B5EF4-FFF2-40B4-BE49-F238E27FC236}">
                <a16:creationId xmlns:a16="http://schemas.microsoft.com/office/drawing/2014/main" id="{1A326A34-EFA6-5C43-8E4D-05E8A8570DFD}"/>
              </a:ext>
            </a:extLst>
          </p:cNvPr>
          <p:cNvSpPr/>
          <p:nvPr/>
        </p:nvSpPr>
        <p:spPr>
          <a:xfrm>
            <a:off x="169682" y="58126"/>
            <a:ext cx="8804635" cy="6124754"/>
          </a:xfrm>
          <a:prstGeom prst="rect">
            <a:avLst/>
          </a:prstGeom>
        </p:spPr>
        <p:txBody>
          <a:bodyPr wrap="square">
            <a:spAutoFit/>
          </a:bodyPr>
          <a:lstStyle/>
          <a:p>
            <a:r>
              <a:rPr lang="en-US" sz="4000" b="1" dirty="0">
                <a:latin typeface="Cambria" panose="02040503050406030204" pitchFamily="18" charset="0"/>
              </a:rPr>
              <a:t>I CHRONICLES 23:1-5</a:t>
            </a:r>
          </a:p>
          <a:p>
            <a:r>
              <a:rPr lang="en-US" sz="3200" i="1" dirty="0">
                <a:latin typeface="Cambria" panose="02040503050406030204" pitchFamily="18" charset="0"/>
              </a:rPr>
              <a:t>	So when David was old and full of days, he made Solomon his son king over Israel… 3 Now the </a:t>
            </a:r>
            <a:r>
              <a:rPr lang="en-US" sz="3200" i="1" dirty="0">
                <a:solidFill>
                  <a:srgbClr val="FFFF00"/>
                </a:solidFill>
                <a:latin typeface="Cambria" panose="02040503050406030204" pitchFamily="18" charset="0"/>
              </a:rPr>
              <a:t>Levites</a:t>
            </a:r>
            <a:r>
              <a:rPr lang="en-US" sz="3200" i="1" dirty="0">
                <a:latin typeface="Cambria" panose="02040503050406030204" pitchFamily="18" charset="0"/>
              </a:rPr>
              <a:t> were numbered from the age of thirty years and upward: and their number by their polls, man by man, was thirty and eight thousand. 4 Of which, twenty and four thousand were to set forward the work of the house of the LORD; and six thousand were officers and judges: 5 Moreover four thousand were porters; </a:t>
            </a:r>
            <a:r>
              <a:rPr lang="en-US" sz="3200" i="1" dirty="0">
                <a:solidFill>
                  <a:srgbClr val="FFFF00"/>
                </a:solidFill>
                <a:latin typeface="Cambria" panose="02040503050406030204" pitchFamily="18" charset="0"/>
              </a:rPr>
              <a:t>and four thousand praised the LORD with the instruments which I made, said David, to praise therewith.</a:t>
            </a:r>
          </a:p>
        </p:txBody>
      </p:sp>
    </p:spTree>
    <p:extLst>
      <p:ext uri="{BB962C8B-B14F-4D97-AF65-F5344CB8AC3E}">
        <p14:creationId xmlns:p14="http://schemas.microsoft.com/office/powerpoint/2010/main" val="321288870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C7121-DC65-4417-86E5-8BC3C899E8B8}"/>
              </a:ext>
            </a:extLst>
          </p:cNvPr>
          <p:cNvSpPr>
            <a:spLocks noGrp="1"/>
          </p:cNvSpPr>
          <p:nvPr>
            <p:ph type="dt" sz="half" idx="10"/>
          </p:nvPr>
        </p:nvSpPr>
        <p:spPr/>
        <p:txBody>
          <a:bodyPr/>
          <a:lstStyle/>
          <a:p>
            <a:r>
              <a:rPr lang="en-US"/>
              <a:t>2/4/18</a:t>
            </a:r>
          </a:p>
        </p:txBody>
      </p:sp>
      <p:sp>
        <p:nvSpPr>
          <p:cNvPr id="3" name="Footer Placeholder 2">
            <a:extLst>
              <a:ext uri="{FF2B5EF4-FFF2-40B4-BE49-F238E27FC236}">
                <a16:creationId xmlns:a16="http://schemas.microsoft.com/office/drawing/2014/main" id="{6A6FC825-02AF-4E29-9EBD-4A3568C658A8}"/>
              </a:ext>
            </a:extLst>
          </p:cNvPr>
          <p:cNvSpPr>
            <a:spLocks noGrp="1"/>
          </p:cNvSpPr>
          <p:nvPr>
            <p:ph type="ftr" sz="quarter" idx="11"/>
          </p:nvPr>
        </p:nvSpPr>
        <p:spPr/>
        <p:txBody>
          <a:bodyPr/>
          <a:lstStyle/>
          <a:p>
            <a:r>
              <a:rPr lang="en-US"/>
              <a:t>Worship 4</a:t>
            </a:r>
          </a:p>
        </p:txBody>
      </p:sp>
      <p:sp>
        <p:nvSpPr>
          <p:cNvPr id="4" name="Slide Number Placeholder 3">
            <a:extLst>
              <a:ext uri="{FF2B5EF4-FFF2-40B4-BE49-F238E27FC236}">
                <a16:creationId xmlns:a16="http://schemas.microsoft.com/office/drawing/2014/main" id="{ED2CFFD8-4991-4FB0-902F-BFA9696E1E3E}"/>
              </a:ext>
            </a:extLst>
          </p:cNvPr>
          <p:cNvSpPr>
            <a:spLocks noGrp="1"/>
          </p:cNvSpPr>
          <p:nvPr>
            <p:ph type="sldNum" sz="quarter" idx="12"/>
          </p:nvPr>
        </p:nvSpPr>
        <p:spPr/>
        <p:txBody>
          <a:bodyPr/>
          <a:lstStyle/>
          <a:p>
            <a:fld id="{95BAE9E0-8399-F344-A8C0-0463BC4FE528}" type="slidenum">
              <a:rPr lang="en-US" smtClean="0"/>
              <a:t>19</a:t>
            </a:fld>
            <a:endParaRPr lang="en-US"/>
          </a:p>
        </p:txBody>
      </p:sp>
      <p:sp>
        <p:nvSpPr>
          <p:cNvPr id="5" name="Rectangle 4">
            <a:extLst>
              <a:ext uri="{FF2B5EF4-FFF2-40B4-BE49-F238E27FC236}">
                <a16:creationId xmlns:a16="http://schemas.microsoft.com/office/drawing/2014/main" id="{7B49CCA9-AB84-4E06-8253-01FCD69F999B}"/>
              </a:ext>
            </a:extLst>
          </p:cNvPr>
          <p:cNvSpPr/>
          <p:nvPr/>
        </p:nvSpPr>
        <p:spPr>
          <a:xfrm>
            <a:off x="446314" y="446315"/>
            <a:ext cx="8164286" cy="3289842"/>
          </a:xfrm>
          <a:prstGeom prst="rect">
            <a:avLst/>
          </a:prstGeom>
        </p:spPr>
        <p:txBody>
          <a:bodyPr wrap="square">
            <a:spAutoFit/>
          </a:bodyPr>
          <a:lstStyle/>
          <a:p>
            <a:pPr lvl="0" fontAlgn="base">
              <a:spcBef>
                <a:spcPct val="0"/>
              </a:spcBef>
              <a:spcAft>
                <a:spcPct val="0"/>
              </a:spcAft>
            </a:pPr>
            <a:r>
              <a:rPr lang="en-US" sz="4400" b="1" dirty="0">
                <a:latin typeface="Cambria" pitchFamily="18" charset="0"/>
                <a:cs typeface="Arial" pitchFamily="34" charset="0"/>
              </a:rPr>
              <a:t>PSALM 66:1-2</a:t>
            </a:r>
          </a:p>
          <a:p>
            <a:pPr lvl="0" fontAlgn="base">
              <a:spcBef>
                <a:spcPct val="0"/>
              </a:spcBef>
              <a:spcAft>
                <a:spcPct val="0"/>
              </a:spcAft>
            </a:pPr>
            <a:r>
              <a:rPr lang="en-US" sz="4000" dirty="0">
                <a:latin typeface="Cambria" pitchFamily="18" charset="0"/>
                <a:cs typeface="Arial" pitchFamily="34" charset="0"/>
              </a:rPr>
              <a:t>	</a:t>
            </a:r>
            <a:r>
              <a:rPr lang="en-US" sz="4000" i="1" dirty="0">
                <a:latin typeface="Cambria" pitchFamily="18" charset="0"/>
                <a:cs typeface="Arial" pitchFamily="34" charset="0"/>
              </a:rPr>
              <a:t> </a:t>
            </a:r>
            <a:r>
              <a:rPr lang="en-US" sz="3200" dirty="0">
                <a:latin typeface="Cambria" pitchFamily="18" charset="0"/>
                <a:cs typeface="Arial" pitchFamily="34" charset="0"/>
              </a:rPr>
              <a:t>To the chief Musician: </a:t>
            </a:r>
            <a:r>
              <a:rPr lang="en-US" sz="4000" i="1" dirty="0">
                <a:latin typeface="Cambria" pitchFamily="18" charset="0"/>
                <a:cs typeface="Arial" pitchFamily="34" charset="0"/>
              </a:rPr>
              <a:t>Make a joyful noise unto God, all ye lands: 2  Sing forth the </a:t>
            </a:r>
            <a:r>
              <a:rPr lang="en-US" sz="4000" i="1" dirty="0" err="1">
                <a:latin typeface="Cambria" pitchFamily="18" charset="0"/>
                <a:cs typeface="Arial" pitchFamily="34" charset="0"/>
              </a:rPr>
              <a:t>honour</a:t>
            </a:r>
            <a:r>
              <a:rPr lang="en-US" sz="4000" i="1" dirty="0">
                <a:latin typeface="Cambria" pitchFamily="18" charset="0"/>
                <a:cs typeface="Arial" pitchFamily="34" charset="0"/>
              </a:rPr>
              <a:t> of his name: make his praise glorious.</a:t>
            </a:r>
          </a:p>
        </p:txBody>
      </p:sp>
    </p:spTree>
    <p:extLst>
      <p:ext uri="{BB962C8B-B14F-4D97-AF65-F5344CB8AC3E}">
        <p14:creationId xmlns:p14="http://schemas.microsoft.com/office/powerpoint/2010/main" val="122310017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34C93599-9ADE-44BC-BA1B-B6AC87AFC3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753997-C084-4527-9C99-2D05AB7FEC6F}"/>
              </a:ext>
            </a:extLst>
          </p:cNvPr>
          <p:cNvSpPr>
            <a:spLocks noGrp="1"/>
          </p:cNvSpPr>
          <p:nvPr>
            <p:ph type="title"/>
          </p:nvPr>
        </p:nvSpPr>
        <p:spPr>
          <a:xfrm>
            <a:off x="90862" y="1480312"/>
            <a:ext cx="3722437" cy="2197836"/>
          </a:xfrm>
          <a:solidFill>
            <a:schemeClr val="bg1">
              <a:alpha val="50000"/>
            </a:schemeClr>
          </a:solidFill>
          <a:ln w="25400" cap="sq">
            <a:solidFill>
              <a:schemeClr val="tx1"/>
            </a:solidFill>
            <a:miter lim="800000"/>
          </a:ln>
        </p:spPr>
        <p:txBody>
          <a:bodyPr>
            <a:normAutofit/>
          </a:bodyPr>
          <a:lstStyle/>
          <a:p>
            <a:pPr algn="ctr"/>
            <a:r>
              <a:rPr lang="en-US" sz="3200" b="1" dirty="0">
                <a:solidFill>
                  <a:srgbClr val="7030A0"/>
                </a:solidFill>
                <a:latin typeface="Agency FB" panose="020B0503020202020204" pitchFamily="34" charset="0"/>
              </a:rPr>
              <a:t>Birthdays, Anniversaries &amp; Exciting Events</a:t>
            </a:r>
          </a:p>
        </p:txBody>
      </p:sp>
      <p:sp>
        <p:nvSpPr>
          <p:cNvPr id="3" name="Content Placeholder 2">
            <a:extLst>
              <a:ext uri="{FF2B5EF4-FFF2-40B4-BE49-F238E27FC236}">
                <a16:creationId xmlns:a16="http://schemas.microsoft.com/office/drawing/2014/main" id="{75014F10-F693-4ECE-927B-86A5AD65B17E}"/>
              </a:ext>
            </a:extLst>
          </p:cNvPr>
          <p:cNvSpPr>
            <a:spLocks noGrp="1"/>
          </p:cNvSpPr>
          <p:nvPr>
            <p:ph idx="1"/>
          </p:nvPr>
        </p:nvSpPr>
        <p:spPr>
          <a:xfrm>
            <a:off x="4130211" y="493160"/>
            <a:ext cx="4840793" cy="5562200"/>
          </a:xfrm>
        </p:spPr>
        <p:txBody>
          <a:bodyPr anchor="ctr">
            <a:normAutofit/>
          </a:bodyPr>
          <a:lstStyle/>
          <a:p>
            <a:r>
              <a:rPr lang="en-US" dirty="0">
                <a:solidFill>
                  <a:schemeClr val="bg1"/>
                </a:solidFill>
                <a:latin typeface="Cambria" panose="02040503050406030204" pitchFamily="18" charset="0"/>
              </a:rPr>
              <a:t>March 4</a:t>
            </a:r>
            <a:r>
              <a:rPr lang="en-US" baseline="30000" dirty="0">
                <a:solidFill>
                  <a:schemeClr val="bg1"/>
                </a:solidFill>
                <a:latin typeface="Cambria" panose="02040503050406030204" pitchFamily="18" charset="0"/>
              </a:rPr>
              <a:t>th</a:t>
            </a:r>
            <a:r>
              <a:rPr lang="en-US" dirty="0">
                <a:solidFill>
                  <a:schemeClr val="bg1"/>
                </a:solidFill>
                <a:latin typeface="Cambria" panose="02040503050406030204" pitchFamily="18" charset="0"/>
              </a:rPr>
              <a:t> Luther &amp; Mary 	Ann Roy</a:t>
            </a:r>
          </a:p>
          <a:p>
            <a:r>
              <a:rPr lang="en-US" dirty="0">
                <a:solidFill>
                  <a:schemeClr val="bg1"/>
                </a:solidFill>
                <a:latin typeface="Cambria" panose="02040503050406030204" pitchFamily="18" charset="0"/>
              </a:rPr>
              <a:t>March 8</a:t>
            </a:r>
            <a:r>
              <a:rPr lang="en-US" baseline="30000" dirty="0">
                <a:solidFill>
                  <a:schemeClr val="bg1"/>
                </a:solidFill>
                <a:latin typeface="Cambria" panose="02040503050406030204" pitchFamily="18" charset="0"/>
              </a:rPr>
              <a:t>th</a:t>
            </a:r>
            <a:r>
              <a:rPr lang="en-US" dirty="0">
                <a:solidFill>
                  <a:schemeClr val="bg1"/>
                </a:solidFill>
                <a:latin typeface="Cambria" panose="02040503050406030204" pitchFamily="18" charset="0"/>
              </a:rPr>
              <a:t> Sharon </a:t>
            </a:r>
            <a:r>
              <a:rPr lang="en-US" dirty="0" err="1">
                <a:solidFill>
                  <a:schemeClr val="bg1"/>
                </a:solidFill>
                <a:latin typeface="Cambria" panose="02040503050406030204" pitchFamily="18" charset="0"/>
              </a:rPr>
              <a:t>McCafferty</a:t>
            </a:r>
            <a:endParaRPr lang="en-US" dirty="0">
              <a:solidFill>
                <a:schemeClr val="bg1"/>
              </a:solidFill>
              <a:latin typeface="Cambria" panose="02040503050406030204" pitchFamily="18" charset="0"/>
            </a:endParaRPr>
          </a:p>
          <a:p>
            <a:r>
              <a:rPr lang="en-US" dirty="0">
                <a:solidFill>
                  <a:schemeClr val="bg1"/>
                </a:solidFill>
                <a:latin typeface="Cambria" panose="02040503050406030204" pitchFamily="18" charset="0"/>
              </a:rPr>
              <a:t>March 9</a:t>
            </a:r>
            <a:r>
              <a:rPr lang="en-US" baseline="30000" dirty="0">
                <a:solidFill>
                  <a:schemeClr val="bg1"/>
                </a:solidFill>
                <a:latin typeface="Cambria" panose="02040503050406030204" pitchFamily="18" charset="0"/>
              </a:rPr>
              <a:t>th</a:t>
            </a:r>
            <a:r>
              <a:rPr lang="en-US" dirty="0">
                <a:solidFill>
                  <a:schemeClr val="bg1"/>
                </a:solidFill>
                <a:latin typeface="Cambria" panose="02040503050406030204" pitchFamily="18" charset="0"/>
              </a:rPr>
              <a:t> Matt Cross</a:t>
            </a:r>
          </a:p>
          <a:p>
            <a:r>
              <a:rPr lang="en-US" dirty="0">
                <a:solidFill>
                  <a:schemeClr val="bg1"/>
                </a:solidFill>
                <a:latin typeface="Cambria" panose="02040503050406030204" pitchFamily="18" charset="0"/>
              </a:rPr>
              <a:t>March 10</a:t>
            </a:r>
            <a:r>
              <a:rPr lang="en-US" baseline="30000" dirty="0">
                <a:solidFill>
                  <a:schemeClr val="bg1"/>
                </a:solidFill>
                <a:latin typeface="Cambria" panose="02040503050406030204" pitchFamily="18" charset="0"/>
              </a:rPr>
              <a:t>th</a:t>
            </a:r>
            <a:r>
              <a:rPr lang="en-US" dirty="0">
                <a:solidFill>
                  <a:schemeClr val="bg1"/>
                </a:solidFill>
                <a:latin typeface="Cambria" panose="02040503050406030204" pitchFamily="18" charset="0"/>
              </a:rPr>
              <a:t> Joel &amp; Ruth 	Franklin</a:t>
            </a:r>
          </a:p>
          <a:p>
            <a:endParaRPr lang="en-US" dirty="0">
              <a:solidFill>
                <a:schemeClr val="bg1"/>
              </a:solidFill>
              <a:latin typeface="Cambria" panose="02040503050406030204" pitchFamily="18" charset="0"/>
            </a:endParaRPr>
          </a:p>
          <a:p>
            <a:pPr algn="ctr"/>
            <a:r>
              <a:rPr lang="en-US" dirty="0">
                <a:solidFill>
                  <a:schemeClr val="bg1"/>
                </a:solidFill>
                <a:latin typeface="Cambria" panose="02040503050406030204" pitchFamily="18" charset="0"/>
              </a:rPr>
              <a:t>March 31 &amp; April 1</a:t>
            </a:r>
            <a:r>
              <a:rPr lang="en-US" baseline="30000" dirty="0">
                <a:solidFill>
                  <a:schemeClr val="bg1"/>
                </a:solidFill>
                <a:latin typeface="Cambria" panose="02040503050406030204" pitchFamily="18" charset="0"/>
              </a:rPr>
              <a:t>st</a:t>
            </a:r>
            <a:r>
              <a:rPr lang="en-US" dirty="0">
                <a:solidFill>
                  <a:schemeClr val="bg1"/>
                </a:solidFill>
                <a:latin typeface="Cambria" panose="02040503050406030204" pitchFamily="18" charset="0"/>
              </a:rPr>
              <a:t> Easter Meetings</a:t>
            </a:r>
          </a:p>
          <a:p>
            <a:pPr marL="457200" lvl="1" indent="0">
              <a:buNone/>
            </a:pPr>
            <a:endParaRPr lang="en-US" sz="2800" dirty="0">
              <a:solidFill>
                <a:schemeClr val="bg1"/>
              </a:solidFill>
              <a:latin typeface="Cambria" panose="02040503050406030204" pitchFamily="18" charset="0"/>
            </a:endParaRPr>
          </a:p>
        </p:txBody>
      </p:sp>
      <p:sp>
        <p:nvSpPr>
          <p:cNvPr id="4" name="Date Placeholder 3">
            <a:extLst>
              <a:ext uri="{FF2B5EF4-FFF2-40B4-BE49-F238E27FC236}">
                <a16:creationId xmlns:a16="http://schemas.microsoft.com/office/drawing/2014/main" id="{3FDD3527-E1A1-4825-9482-9B1DADD1BA3A}"/>
              </a:ext>
            </a:extLst>
          </p:cNvPr>
          <p:cNvSpPr>
            <a:spLocks noGrp="1"/>
          </p:cNvSpPr>
          <p:nvPr>
            <p:ph type="dt" sz="half" idx="10"/>
          </p:nvPr>
        </p:nvSpPr>
        <p:spPr>
          <a:xfrm>
            <a:off x="622335" y="6291349"/>
            <a:ext cx="2065310" cy="323968"/>
          </a:xfrm>
        </p:spPr>
        <p:txBody>
          <a:bodyPr>
            <a:normAutofit/>
          </a:bodyPr>
          <a:lstStyle/>
          <a:p>
            <a:pPr>
              <a:spcAft>
                <a:spcPts val="600"/>
              </a:spcAft>
            </a:pPr>
            <a:r>
              <a:rPr lang="en-US" sz="900"/>
              <a:t>3/04/18</a:t>
            </a:r>
          </a:p>
        </p:txBody>
      </p:sp>
      <p:sp>
        <p:nvSpPr>
          <p:cNvPr id="5" name="Footer Placeholder 4">
            <a:extLst>
              <a:ext uri="{FF2B5EF4-FFF2-40B4-BE49-F238E27FC236}">
                <a16:creationId xmlns:a16="http://schemas.microsoft.com/office/drawing/2014/main" id="{BEBA4AC2-C04B-41BE-8F81-07DCBBC78C90}"/>
              </a:ext>
            </a:extLst>
          </p:cNvPr>
          <p:cNvSpPr>
            <a:spLocks noGrp="1"/>
          </p:cNvSpPr>
          <p:nvPr>
            <p:ph type="ftr" sz="quarter" idx="11"/>
          </p:nvPr>
        </p:nvSpPr>
        <p:spPr>
          <a:xfrm>
            <a:off x="4536886" y="6296683"/>
            <a:ext cx="3327611" cy="313300"/>
          </a:xfrm>
        </p:spPr>
        <p:txBody>
          <a:bodyPr>
            <a:normAutofit/>
          </a:bodyPr>
          <a:lstStyle/>
          <a:p>
            <a:pPr algn="l">
              <a:spcAft>
                <a:spcPts val="600"/>
              </a:spcAft>
            </a:pPr>
            <a:r>
              <a:rPr lang="en-US" sz="900">
                <a:solidFill>
                  <a:schemeClr val="bg1">
                    <a:alpha val="70000"/>
                  </a:schemeClr>
                </a:solidFill>
              </a:rPr>
              <a:t>Worship 7</a:t>
            </a:r>
          </a:p>
        </p:txBody>
      </p:sp>
      <p:sp>
        <p:nvSpPr>
          <p:cNvPr id="6" name="Slide Number Placeholder 5">
            <a:extLst>
              <a:ext uri="{FF2B5EF4-FFF2-40B4-BE49-F238E27FC236}">
                <a16:creationId xmlns:a16="http://schemas.microsoft.com/office/drawing/2014/main" id="{F6EE862D-6AD4-4191-A14A-D8BA805C1869}"/>
              </a:ext>
            </a:extLst>
          </p:cNvPr>
          <p:cNvSpPr>
            <a:spLocks noGrp="1"/>
          </p:cNvSpPr>
          <p:nvPr>
            <p:ph type="sldNum" sz="quarter" idx="12"/>
          </p:nvPr>
        </p:nvSpPr>
        <p:spPr>
          <a:xfrm>
            <a:off x="7931380" y="6270771"/>
            <a:ext cx="583969" cy="365125"/>
          </a:xfrm>
        </p:spPr>
        <p:txBody>
          <a:bodyPr>
            <a:normAutofit/>
          </a:bodyPr>
          <a:lstStyle/>
          <a:p>
            <a:pPr>
              <a:spcAft>
                <a:spcPts val="600"/>
              </a:spcAft>
            </a:pPr>
            <a:fld id="{95BAE9E0-8399-F344-A8C0-0463BC4FE528}" type="slidenum">
              <a:rPr lang="en-US" sz="900"/>
              <a:pPr>
                <a:spcAft>
                  <a:spcPts val="600"/>
                </a:spcAft>
              </a:pPr>
              <a:t>8</a:t>
            </a:fld>
            <a:endParaRPr lang="en-US" sz="900"/>
          </a:p>
        </p:txBody>
      </p:sp>
    </p:spTree>
    <p:extLst>
      <p:ext uri="{BB962C8B-B14F-4D97-AF65-F5344CB8AC3E}">
        <p14:creationId xmlns:p14="http://schemas.microsoft.com/office/powerpoint/2010/main" val="1760955353"/>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E5F23B-9C4B-4A26-BF1A-539B79D92581}"/>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8FD663D5-DE6C-46AE-ABBC-173DF7D1EFAB}"/>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5EFD89E6-EFBE-4B36-948E-91A9F7A5515E}"/>
              </a:ext>
            </a:extLst>
          </p:cNvPr>
          <p:cNvSpPr>
            <a:spLocks noGrp="1"/>
          </p:cNvSpPr>
          <p:nvPr>
            <p:ph type="sldNum" sz="quarter" idx="12"/>
          </p:nvPr>
        </p:nvSpPr>
        <p:spPr/>
        <p:txBody>
          <a:bodyPr/>
          <a:lstStyle/>
          <a:p>
            <a:fld id="{95BAE9E0-8399-F344-A8C0-0463BC4FE528}" type="slidenum">
              <a:rPr lang="en-US" smtClean="0"/>
              <a:t>20</a:t>
            </a:fld>
            <a:endParaRPr lang="en-US"/>
          </a:p>
        </p:txBody>
      </p:sp>
      <p:sp>
        <p:nvSpPr>
          <p:cNvPr id="5" name="Rectangle 4">
            <a:extLst>
              <a:ext uri="{FF2B5EF4-FFF2-40B4-BE49-F238E27FC236}">
                <a16:creationId xmlns:a16="http://schemas.microsoft.com/office/drawing/2014/main" id="{04592A71-5596-41EA-8B16-1F5E84587C07}"/>
              </a:ext>
            </a:extLst>
          </p:cNvPr>
          <p:cNvSpPr/>
          <p:nvPr/>
        </p:nvSpPr>
        <p:spPr>
          <a:xfrm>
            <a:off x="348343" y="136524"/>
            <a:ext cx="8665028" cy="5632311"/>
          </a:xfrm>
          <a:prstGeom prst="rect">
            <a:avLst/>
          </a:prstGeom>
        </p:spPr>
        <p:txBody>
          <a:bodyPr wrap="square">
            <a:spAutoFit/>
          </a:bodyPr>
          <a:lstStyle/>
          <a:p>
            <a:r>
              <a:rPr lang="en-US" sz="4000" b="1" dirty="0">
                <a:latin typeface="Cambria" panose="02040503050406030204" pitchFamily="18" charset="0"/>
              </a:rPr>
              <a:t>A.HIDDEN.LIFE</a:t>
            </a:r>
          </a:p>
          <a:p>
            <a:r>
              <a:rPr lang="en-US" sz="3200" dirty="0">
                <a:latin typeface="Cambria" panose="02040503050406030204" pitchFamily="18" charset="0"/>
              </a:rPr>
              <a:t>	42 Now, when that old dead rod was brought in there and laid in the Presence of God Himself, what happened? It budded; blossomed, and yielded fruit... That rod was off of an almond tree, and when it was cut off it died. And when man was cut off from God, he died spiritually. </a:t>
            </a:r>
          </a:p>
          <a:p>
            <a:r>
              <a:rPr lang="en-US" sz="3200" dirty="0">
                <a:latin typeface="Cambria" panose="02040503050406030204" pitchFamily="18" charset="0"/>
              </a:rPr>
              <a:t>	</a:t>
            </a:r>
            <a:r>
              <a:rPr lang="en-US" sz="3200" dirty="0">
                <a:solidFill>
                  <a:srgbClr val="FFFF00"/>
                </a:solidFill>
                <a:latin typeface="Cambria" panose="02040503050406030204" pitchFamily="18" charset="0"/>
              </a:rPr>
              <a:t>But once brought into the place of God, before the Presence of God, he comes to life and he yields life. He yield blossoms. He yields fruit.</a:t>
            </a:r>
          </a:p>
          <a:p>
            <a:pPr algn="r"/>
            <a:r>
              <a:rPr lang="en-US" sz="3200" dirty="0">
                <a:latin typeface="Cambria" panose="02040503050406030204" pitchFamily="18" charset="0"/>
              </a:rPr>
              <a:t>55-1006</a:t>
            </a:r>
          </a:p>
        </p:txBody>
      </p:sp>
    </p:spTree>
    <p:extLst>
      <p:ext uri="{BB962C8B-B14F-4D97-AF65-F5344CB8AC3E}">
        <p14:creationId xmlns:p14="http://schemas.microsoft.com/office/powerpoint/2010/main" val="295826094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BFA839-53EF-4840-9FDA-1BF9EF8220C6}"/>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ADD3515C-89DA-44A1-845E-51D2D448DFEF}"/>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FB1A210E-B5AD-4EBE-A45B-1DBE6B80A230}"/>
              </a:ext>
            </a:extLst>
          </p:cNvPr>
          <p:cNvSpPr>
            <a:spLocks noGrp="1"/>
          </p:cNvSpPr>
          <p:nvPr>
            <p:ph type="sldNum" sz="quarter" idx="12"/>
          </p:nvPr>
        </p:nvSpPr>
        <p:spPr/>
        <p:txBody>
          <a:bodyPr/>
          <a:lstStyle/>
          <a:p>
            <a:fld id="{95BAE9E0-8399-F344-A8C0-0463BC4FE528}" type="slidenum">
              <a:rPr lang="en-US" smtClean="0"/>
              <a:t>21</a:t>
            </a:fld>
            <a:endParaRPr lang="en-US"/>
          </a:p>
        </p:txBody>
      </p:sp>
      <p:sp>
        <p:nvSpPr>
          <p:cNvPr id="5" name="Rectangle 4">
            <a:extLst>
              <a:ext uri="{FF2B5EF4-FFF2-40B4-BE49-F238E27FC236}">
                <a16:creationId xmlns:a16="http://schemas.microsoft.com/office/drawing/2014/main" id="{14847CEB-0E5A-4E3F-8B7E-E3610CDF5CF2}"/>
              </a:ext>
            </a:extLst>
          </p:cNvPr>
          <p:cNvSpPr/>
          <p:nvPr/>
        </p:nvSpPr>
        <p:spPr>
          <a:xfrm>
            <a:off x="261257" y="250371"/>
            <a:ext cx="8610600" cy="5693866"/>
          </a:xfrm>
          <a:prstGeom prst="rect">
            <a:avLst/>
          </a:prstGeom>
        </p:spPr>
        <p:txBody>
          <a:bodyPr wrap="square">
            <a:spAutoFit/>
          </a:bodyPr>
          <a:lstStyle/>
          <a:p>
            <a:r>
              <a:rPr lang="en-US" sz="4000" b="1" dirty="0">
                <a:latin typeface="Cambria" panose="02040503050406030204" pitchFamily="18" charset="0"/>
              </a:rPr>
              <a:t>THE.POWER.OF.DECISION</a:t>
            </a:r>
          </a:p>
          <a:p>
            <a:r>
              <a:rPr lang="en-US" sz="3600" dirty="0">
                <a:latin typeface="Cambria" panose="02040503050406030204" pitchFamily="18" charset="0"/>
              </a:rPr>
              <a:t>	28 Put Aaron's rod in there, an old dead almond tree. But as it went under the Shekinah Glory, everything it was, was restored again. </a:t>
            </a:r>
            <a:r>
              <a:rPr lang="en-US" sz="3600" dirty="0">
                <a:solidFill>
                  <a:srgbClr val="FFFF00"/>
                </a:solidFill>
                <a:latin typeface="Cambria" panose="02040503050406030204" pitchFamily="18" charset="0"/>
              </a:rPr>
              <a:t>That's the way a sinner is when he goes under the Shekinah Glory of the Holy Spirit, the veils drop behind him, everything that he ought to have been, a son of God blooms out in him again. </a:t>
            </a:r>
            <a:r>
              <a:rPr lang="en-US" sz="3600" dirty="0">
                <a:latin typeface="Cambria" panose="02040503050406030204" pitchFamily="18" charset="0"/>
              </a:rPr>
              <a:t>Amen.</a:t>
            </a:r>
          </a:p>
          <a:p>
            <a:pPr algn="r"/>
            <a:r>
              <a:rPr lang="en-US" sz="3600" dirty="0">
                <a:latin typeface="Cambria" panose="02040503050406030204" pitchFamily="18" charset="0"/>
              </a:rPr>
              <a:t>55-1007</a:t>
            </a:r>
          </a:p>
        </p:txBody>
      </p:sp>
    </p:spTree>
    <p:extLst>
      <p:ext uri="{BB962C8B-B14F-4D97-AF65-F5344CB8AC3E}">
        <p14:creationId xmlns:p14="http://schemas.microsoft.com/office/powerpoint/2010/main" val="394198809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E9A38-A93C-446B-B427-6124C7DD1D19}"/>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4FD68005-E012-4A43-B1C5-818CC16AC3B9}"/>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688C0836-4EE2-4527-838A-47C20844644C}"/>
              </a:ext>
            </a:extLst>
          </p:cNvPr>
          <p:cNvSpPr>
            <a:spLocks noGrp="1"/>
          </p:cNvSpPr>
          <p:nvPr>
            <p:ph type="sldNum" sz="quarter" idx="12"/>
          </p:nvPr>
        </p:nvSpPr>
        <p:spPr/>
        <p:txBody>
          <a:bodyPr/>
          <a:lstStyle/>
          <a:p>
            <a:fld id="{95BAE9E0-8399-F344-A8C0-0463BC4FE528}" type="slidenum">
              <a:rPr lang="en-US" smtClean="0"/>
              <a:t>22</a:t>
            </a:fld>
            <a:endParaRPr lang="en-US"/>
          </a:p>
        </p:txBody>
      </p:sp>
      <p:sp>
        <p:nvSpPr>
          <p:cNvPr id="5" name="Rectangle 4">
            <a:extLst>
              <a:ext uri="{FF2B5EF4-FFF2-40B4-BE49-F238E27FC236}">
                <a16:creationId xmlns:a16="http://schemas.microsoft.com/office/drawing/2014/main" id="{69807484-9F2D-4A09-A75F-A759E80AFB2A}"/>
              </a:ext>
            </a:extLst>
          </p:cNvPr>
          <p:cNvSpPr/>
          <p:nvPr/>
        </p:nvSpPr>
        <p:spPr>
          <a:xfrm>
            <a:off x="206826" y="119741"/>
            <a:ext cx="8708572" cy="6617196"/>
          </a:xfrm>
          <a:prstGeom prst="rect">
            <a:avLst/>
          </a:prstGeom>
        </p:spPr>
        <p:txBody>
          <a:bodyPr wrap="square">
            <a:spAutoFit/>
          </a:bodyPr>
          <a:lstStyle/>
          <a:p>
            <a:r>
              <a:rPr lang="en-US" sz="4000" b="1" dirty="0">
                <a:latin typeface="Cambria" panose="02040503050406030204" pitchFamily="18" charset="0"/>
              </a:rPr>
              <a:t>HIDDEN.LIFE.WITH.CHRIST</a:t>
            </a:r>
          </a:p>
          <a:p>
            <a:r>
              <a:rPr lang="en-US" sz="3200" dirty="0">
                <a:latin typeface="Cambria" panose="02040503050406030204" pitchFamily="18" charset="0"/>
              </a:rPr>
              <a:t>	53 Aaron's rod, they laid it in there one night. And what did it do? It budded; blossomed and yielded almonds the same night. What was it? It must have been an almond tree, staff then or rod, must have come off of an almond tree.</a:t>
            </a:r>
          </a:p>
          <a:p>
            <a:r>
              <a:rPr lang="en-US" sz="3200" dirty="0">
                <a:latin typeface="Cambria" panose="02040503050406030204" pitchFamily="18" charset="0"/>
              </a:rPr>
              <a:t>	And there's a many almond tree, staff, right here in Minneapolis tonight. But as long as you're outside of this </a:t>
            </a:r>
            <a:r>
              <a:rPr lang="en-US" sz="3200" dirty="0">
                <a:solidFill>
                  <a:srgbClr val="FFFF00"/>
                </a:solidFill>
                <a:latin typeface="Cambria" panose="02040503050406030204" pitchFamily="18" charset="0"/>
              </a:rPr>
              <a:t>hidden life, </a:t>
            </a:r>
            <a:r>
              <a:rPr lang="en-US" sz="3200" dirty="0">
                <a:latin typeface="Cambria" panose="02040503050406030204" pitchFamily="18" charset="0"/>
              </a:rPr>
              <a:t>you'll never be able to be refreshed and bring forth the fruits that God intended you to do, until you come into the Presence of God.</a:t>
            </a:r>
          </a:p>
          <a:p>
            <a:pPr algn="r"/>
            <a:r>
              <a:rPr lang="en-US" sz="3200" dirty="0">
                <a:latin typeface="Cambria" panose="02040503050406030204" pitchFamily="18" charset="0"/>
              </a:rPr>
              <a:t>56-0213</a:t>
            </a:r>
          </a:p>
        </p:txBody>
      </p:sp>
    </p:spTree>
    <p:extLst>
      <p:ext uri="{BB962C8B-B14F-4D97-AF65-F5344CB8AC3E}">
        <p14:creationId xmlns:p14="http://schemas.microsoft.com/office/powerpoint/2010/main" val="266062808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3AB958-4852-49CC-B507-A12F0DFD0B49}"/>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FF01E7A7-6049-40F9-9EBA-D8A2087E6E13}"/>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828EBA5D-0C1F-488A-BA3A-01B22A244E01}"/>
              </a:ext>
            </a:extLst>
          </p:cNvPr>
          <p:cNvSpPr>
            <a:spLocks noGrp="1"/>
          </p:cNvSpPr>
          <p:nvPr>
            <p:ph type="sldNum" sz="quarter" idx="12"/>
          </p:nvPr>
        </p:nvSpPr>
        <p:spPr/>
        <p:txBody>
          <a:bodyPr/>
          <a:lstStyle/>
          <a:p>
            <a:fld id="{95BAE9E0-8399-F344-A8C0-0463BC4FE528}" type="slidenum">
              <a:rPr lang="en-US" smtClean="0"/>
              <a:t>23</a:t>
            </a:fld>
            <a:endParaRPr lang="en-US"/>
          </a:p>
        </p:txBody>
      </p:sp>
      <p:sp>
        <p:nvSpPr>
          <p:cNvPr id="5" name="Rectangle 4">
            <a:extLst>
              <a:ext uri="{FF2B5EF4-FFF2-40B4-BE49-F238E27FC236}">
                <a16:creationId xmlns:a16="http://schemas.microsoft.com/office/drawing/2014/main" id="{CBC3ED87-9D17-4173-808D-245E03D17CAB}"/>
              </a:ext>
            </a:extLst>
          </p:cNvPr>
          <p:cNvSpPr/>
          <p:nvPr/>
        </p:nvSpPr>
        <p:spPr>
          <a:xfrm>
            <a:off x="457199" y="315687"/>
            <a:ext cx="8338457" cy="3970318"/>
          </a:xfrm>
          <a:prstGeom prst="rect">
            <a:avLst/>
          </a:prstGeom>
        </p:spPr>
        <p:txBody>
          <a:bodyPr wrap="square">
            <a:spAutoFit/>
          </a:bodyPr>
          <a:lstStyle/>
          <a:p>
            <a:r>
              <a:rPr lang="en-US" sz="3600" dirty="0">
                <a:latin typeface="Cambria" panose="02040503050406030204" pitchFamily="18" charset="0"/>
              </a:rPr>
              <a:t>	</a:t>
            </a:r>
            <a:r>
              <a:rPr lang="en-US" sz="3600" i="1" dirty="0">
                <a:latin typeface="Cambria" panose="02040503050406030204" pitchFamily="18" charset="0"/>
              </a:rPr>
              <a:t>It is a dangerous thing, in the service of God, to decline from his institutions; we have to do with a God, who is wise to prescribe his own worship--just to require what he has prescribed--and powerful to avenge what he has not prescribed.</a:t>
            </a:r>
          </a:p>
          <a:p>
            <a:pPr algn="r"/>
            <a:r>
              <a:rPr lang="en-US" sz="3600" dirty="0">
                <a:latin typeface="Cambria" panose="02040503050406030204" pitchFamily="18" charset="0"/>
              </a:rPr>
              <a:t>B.P. Hall</a:t>
            </a:r>
          </a:p>
        </p:txBody>
      </p:sp>
    </p:spTree>
    <p:extLst>
      <p:ext uri="{BB962C8B-B14F-4D97-AF65-F5344CB8AC3E}">
        <p14:creationId xmlns:p14="http://schemas.microsoft.com/office/powerpoint/2010/main" val="329314316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3B7BD9-EA0C-564C-A4C7-4376E522582E}"/>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C4838CB8-6BA2-B34F-ACE3-5FAABE26CC2A}"/>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40BE4E56-ABE9-9943-96CE-13AB1509BBF8}"/>
              </a:ext>
            </a:extLst>
          </p:cNvPr>
          <p:cNvSpPr>
            <a:spLocks noGrp="1"/>
          </p:cNvSpPr>
          <p:nvPr>
            <p:ph type="sldNum" sz="quarter" idx="12"/>
          </p:nvPr>
        </p:nvSpPr>
        <p:spPr/>
        <p:txBody>
          <a:bodyPr/>
          <a:lstStyle/>
          <a:p>
            <a:fld id="{95BAE9E0-8399-F344-A8C0-0463BC4FE528}" type="slidenum">
              <a:rPr lang="en-US" smtClean="0"/>
              <a:t>24</a:t>
            </a:fld>
            <a:endParaRPr lang="en-US"/>
          </a:p>
        </p:txBody>
      </p:sp>
      <p:sp>
        <p:nvSpPr>
          <p:cNvPr id="5" name="Rectangle 4">
            <a:extLst>
              <a:ext uri="{FF2B5EF4-FFF2-40B4-BE49-F238E27FC236}">
                <a16:creationId xmlns:a16="http://schemas.microsoft.com/office/drawing/2014/main" id="{CDF42031-F96F-5D49-9D5E-16D909FC05A0}"/>
              </a:ext>
            </a:extLst>
          </p:cNvPr>
          <p:cNvSpPr/>
          <p:nvPr/>
        </p:nvSpPr>
        <p:spPr>
          <a:xfrm>
            <a:off x="180291" y="28569"/>
            <a:ext cx="8822195" cy="6617196"/>
          </a:xfrm>
          <a:prstGeom prst="rect">
            <a:avLst/>
          </a:prstGeom>
        </p:spPr>
        <p:txBody>
          <a:bodyPr wrap="square">
            <a:spAutoFit/>
          </a:bodyPr>
          <a:lstStyle/>
          <a:p>
            <a:r>
              <a:rPr lang="en-US" sz="3600" b="1" dirty="0">
                <a:latin typeface="Cambria" panose="02040503050406030204" pitchFamily="18" charset="0"/>
              </a:rPr>
              <a:t>EXODUS 40:30-37</a:t>
            </a:r>
          </a:p>
          <a:p>
            <a:r>
              <a:rPr lang="en-US" sz="3200" dirty="0">
                <a:latin typeface="Cambria" panose="02040503050406030204" pitchFamily="18" charset="0"/>
              </a:rPr>
              <a:t>	</a:t>
            </a:r>
            <a:r>
              <a:rPr lang="en-US" sz="3200" i="1" dirty="0">
                <a:latin typeface="Cambria" panose="02040503050406030204" pitchFamily="18" charset="0"/>
              </a:rPr>
              <a:t>And he set the laver between the tent of the congregation and the altar, and put water there, to wash withal. 31 And Moses and Aaron and his sons washed their hands and their feet thereat:</a:t>
            </a:r>
          </a:p>
          <a:p>
            <a:endParaRPr lang="en-US" sz="3200" dirty="0">
              <a:latin typeface="Cambria" panose="02040503050406030204" pitchFamily="18" charset="0"/>
            </a:endParaRPr>
          </a:p>
          <a:p>
            <a:r>
              <a:rPr lang="en-US" sz="3600" b="1" dirty="0">
                <a:latin typeface="Cambria" panose="02040503050406030204" pitchFamily="18" charset="0"/>
              </a:rPr>
              <a:t>LEVITICUS 1:1</a:t>
            </a:r>
          </a:p>
          <a:p>
            <a:r>
              <a:rPr lang="en-US" sz="3200" i="1" dirty="0">
                <a:latin typeface="Cambria" panose="02040503050406030204" pitchFamily="18" charset="0"/>
              </a:rPr>
              <a:t>	And the LORD called unto Moses, and </a:t>
            </a:r>
            <a:r>
              <a:rPr lang="en-US" sz="3200" i="1" dirty="0" err="1">
                <a:latin typeface="Cambria" panose="02040503050406030204" pitchFamily="18" charset="0"/>
              </a:rPr>
              <a:t>spake</a:t>
            </a:r>
            <a:r>
              <a:rPr lang="en-US" sz="3200" i="1" dirty="0">
                <a:latin typeface="Cambria" panose="02040503050406030204" pitchFamily="18" charset="0"/>
              </a:rPr>
              <a:t> unto him out of the tabernacle of the congregation, saying, 2 Speak unto the children of Israel, and say unto them, If any man of you bring an offering unto the LORD, ye shall bring your offering of the cattle, even of the herd, and of the flock…</a:t>
            </a:r>
          </a:p>
        </p:txBody>
      </p:sp>
    </p:spTree>
    <p:extLst>
      <p:ext uri="{BB962C8B-B14F-4D97-AF65-F5344CB8AC3E}">
        <p14:creationId xmlns:p14="http://schemas.microsoft.com/office/powerpoint/2010/main" val="155889880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304BCA-5EC1-7942-9241-7314E621C18E}"/>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81D25072-62B6-7944-97F8-6B2D92464FD5}"/>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0A056195-832C-1F43-802B-10AFACE2BC10}"/>
              </a:ext>
            </a:extLst>
          </p:cNvPr>
          <p:cNvSpPr>
            <a:spLocks noGrp="1"/>
          </p:cNvSpPr>
          <p:nvPr>
            <p:ph type="sldNum" sz="quarter" idx="12"/>
          </p:nvPr>
        </p:nvSpPr>
        <p:spPr/>
        <p:txBody>
          <a:bodyPr/>
          <a:lstStyle/>
          <a:p>
            <a:fld id="{95BAE9E0-8399-F344-A8C0-0463BC4FE528}" type="slidenum">
              <a:rPr lang="en-US" smtClean="0"/>
              <a:t>25</a:t>
            </a:fld>
            <a:endParaRPr lang="en-US"/>
          </a:p>
        </p:txBody>
      </p:sp>
      <p:sp>
        <p:nvSpPr>
          <p:cNvPr id="5" name="Rectangle 4">
            <a:extLst>
              <a:ext uri="{FF2B5EF4-FFF2-40B4-BE49-F238E27FC236}">
                <a16:creationId xmlns:a16="http://schemas.microsoft.com/office/drawing/2014/main" id="{54BADE4A-8CD8-4B97-BEEC-0910D2EF67A3}"/>
              </a:ext>
            </a:extLst>
          </p:cNvPr>
          <p:cNvSpPr/>
          <p:nvPr/>
        </p:nvSpPr>
        <p:spPr>
          <a:xfrm>
            <a:off x="272143" y="217714"/>
            <a:ext cx="8675914" cy="5139869"/>
          </a:xfrm>
          <a:prstGeom prst="rect">
            <a:avLst/>
          </a:prstGeom>
        </p:spPr>
        <p:txBody>
          <a:bodyPr wrap="square">
            <a:spAutoFit/>
          </a:bodyPr>
          <a:lstStyle/>
          <a:p>
            <a:r>
              <a:rPr lang="en-US" sz="4000" b="1" dirty="0">
                <a:latin typeface="Cambria" panose="02040503050406030204" pitchFamily="18" charset="0"/>
              </a:rPr>
              <a:t>LEVITICUS 9:23-24</a:t>
            </a:r>
          </a:p>
          <a:p>
            <a:r>
              <a:rPr lang="en-US" sz="3200" i="1" dirty="0">
                <a:latin typeface="Cambria" panose="02040503050406030204" pitchFamily="18" charset="0"/>
              </a:rPr>
              <a:t>	And Moses and Aaron went into the tabernacle of the congregation, and came out, and blessed the people: and the glory of the LORD appeared unto all the people. 24 And there came a fire out from before the LORD, and consumed upon the altar the burnt offering and the fat: which when all the people saw, they shouted, and fell on their faces.</a:t>
            </a:r>
          </a:p>
          <a:p>
            <a:endParaRPr lang="en-US" sz="3200" i="1" dirty="0">
              <a:latin typeface="Cambria" panose="02040503050406030204" pitchFamily="18" charset="0"/>
            </a:endParaRPr>
          </a:p>
        </p:txBody>
      </p:sp>
    </p:spTree>
    <p:extLst>
      <p:ext uri="{BB962C8B-B14F-4D97-AF65-F5344CB8AC3E}">
        <p14:creationId xmlns:p14="http://schemas.microsoft.com/office/powerpoint/2010/main" val="381417102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FE142-8104-4203-B49E-583CCF514211}"/>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E88A1CBF-87F4-4996-A11A-2858DF7A89BB}"/>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D16AEFD8-CFEE-4AE4-95E1-61EA5FBC91CE}"/>
              </a:ext>
            </a:extLst>
          </p:cNvPr>
          <p:cNvSpPr>
            <a:spLocks noGrp="1"/>
          </p:cNvSpPr>
          <p:nvPr>
            <p:ph type="sldNum" sz="quarter" idx="12"/>
          </p:nvPr>
        </p:nvSpPr>
        <p:spPr/>
        <p:txBody>
          <a:bodyPr/>
          <a:lstStyle/>
          <a:p>
            <a:fld id="{95BAE9E0-8399-F344-A8C0-0463BC4FE528}" type="slidenum">
              <a:rPr lang="en-US" smtClean="0"/>
              <a:t>26</a:t>
            </a:fld>
            <a:endParaRPr lang="en-US"/>
          </a:p>
        </p:txBody>
      </p:sp>
      <p:sp>
        <p:nvSpPr>
          <p:cNvPr id="5" name="Rectangle 4">
            <a:extLst>
              <a:ext uri="{FF2B5EF4-FFF2-40B4-BE49-F238E27FC236}">
                <a16:creationId xmlns:a16="http://schemas.microsoft.com/office/drawing/2014/main" id="{A8C03420-AD53-414F-B767-EA80FB07DE5C}"/>
              </a:ext>
            </a:extLst>
          </p:cNvPr>
          <p:cNvSpPr/>
          <p:nvPr/>
        </p:nvSpPr>
        <p:spPr>
          <a:xfrm>
            <a:off x="152398" y="92980"/>
            <a:ext cx="8850088" cy="6678751"/>
          </a:xfrm>
          <a:prstGeom prst="rect">
            <a:avLst/>
          </a:prstGeom>
        </p:spPr>
        <p:txBody>
          <a:bodyPr wrap="square">
            <a:spAutoFit/>
          </a:bodyPr>
          <a:lstStyle/>
          <a:p>
            <a:r>
              <a:rPr lang="en-US" sz="3600" b="1" dirty="0">
                <a:latin typeface="Cambria" panose="02040503050406030204" pitchFamily="18" charset="0"/>
              </a:rPr>
              <a:t>LEVITICUS 6:8-13</a:t>
            </a:r>
          </a:p>
          <a:p>
            <a:r>
              <a:rPr lang="en-US" sz="2800" dirty="0">
                <a:latin typeface="Cambria" panose="02040503050406030204" pitchFamily="18" charset="0"/>
              </a:rPr>
              <a:t>	</a:t>
            </a:r>
            <a:r>
              <a:rPr lang="en-US" sz="2600" i="1" dirty="0">
                <a:latin typeface="Cambria" panose="02040503050406030204" pitchFamily="18" charset="0"/>
              </a:rPr>
              <a:t>And the LORD </a:t>
            </a:r>
            <a:r>
              <a:rPr lang="en-US" sz="2600" i="1" dirty="0" err="1">
                <a:latin typeface="Cambria" panose="02040503050406030204" pitchFamily="18" charset="0"/>
              </a:rPr>
              <a:t>spake</a:t>
            </a:r>
            <a:r>
              <a:rPr lang="en-US" sz="2600" i="1" dirty="0">
                <a:latin typeface="Cambria" panose="02040503050406030204" pitchFamily="18" charset="0"/>
              </a:rPr>
              <a:t> unto Moses, saying, Command Aaron and his sons, saying, This is the law of the burnt offering: It is the burnt offering, because of the burning upon the altar all night unto the morning, and the fire of the altar shall be burning in it. 10 And the priest shall put on his linen garment, and his linen breeches shall he put upon his flesh, and take up the ashes which the fire hath consumed with the burnt offering on the altar, and he shall put them beside the altar. 11 And he shall put off his garments, and put on other garments, and carry forth the ashes without the camp unto a clean place. 12 And the fire upon the altar shall be burning in it; it shall not be put out: and the priest shall burn wood on it every morning, and lay the burnt offering in order upon it; and he shall burn thereon the fat of the peace offerings. 13 </a:t>
            </a:r>
            <a:r>
              <a:rPr lang="en-US" sz="2600" i="1" dirty="0">
                <a:solidFill>
                  <a:srgbClr val="FFFF00"/>
                </a:solidFill>
                <a:latin typeface="Cambria" panose="02040503050406030204" pitchFamily="18" charset="0"/>
              </a:rPr>
              <a:t>The fire shall ever be burning upon the altar; it shall never go out.</a:t>
            </a:r>
          </a:p>
        </p:txBody>
      </p:sp>
    </p:spTree>
    <p:extLst>
      <p:ext uri="{BB962C8B-B14F-4D97-AF65-F5344CB8AC3E}">
        <p14:creationId xmlns:p14="http://schemas.microsoft.com/office/powerpoint/2010/main" val="211965232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AF7874-0281-4A0F-9176-D3D174C20D9E}"/>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C66B0083-98B8-4F66-8A39-CA6358473D7C}"/>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638B55CC-1E18-494B-AA78-E2D27A181491}"/>
              </a:ext>
            </a:extLst>
          </p:cNvPr>
          <p:cNvSpPr>
            <a:spLocks noGrp="1"/>
          </p:cNvSpPr>
          <p:nvPr>
            <p:ph type="sldNum" sz="quarter" idx="12"/>
          </p:nvPr>
        </p:nvSpPr>
        <p:spPr/>
        <p:txBody>
          <a:bodyPr/>
          <a:lstStyle/>
          <a:p>
            <a:fld id="{95BAE9E0-8399-F344-A8C0-0463BC4FE528}" type="slidenum">
              <a:rPr lang="en-US" smtClean="0"/>
              <a:t>27</a:t>
            </a:fld>
            <a:endParaRPr lang="en-US"/>
          </a:p>
        </p:txBody>
      </p:sp>
      <p:sp>
        <p:nvSpPr>
          <p:cNvPr id="5" name="Rectangle 4">
            <a:extLst>
              <a:ext uri="{FF2B5EF4-FFF2-40B4-BE49-F238E27FC236}">
                <a16:creationId xmlns:a16="http://schemas.microsoft.com/office/drawing/2014/main" id="{D1AD598C-77F1-4448-959A-D1CFF8CAEA39}"/>
              </a:ext>
            </a:extLst>
          </p:cNvPr>
          <p:cNvSpPr/>
          <p:nvPr/>
        </p:nvSpPr>
        <p:spPr>
          <a:xfrm>
            <a:off x="179613" y="43544"/>
            <a:ext cx="8790216" cy="5632311"/>
          </a:xfrm>
          <a:prstGeom prst="rect">
            <a:avLst/>
          </a:prstGeom>
        </p:spPr>
        <p:txBody>
          <a:bodyPr wrap="square">
            <a:spAutoFit/>
          </a:bodyPr>
          <a:lstStyle/>
          <a:p>
            <a:r>
              <a:rPr lang="en-US" sz="4000" b="1" dirty="0">
                <a:latin typeface="Cambria" panose="02040503050406030204" pitchFamily="18" charset="0"/>
              </a:rPr>
              <a:t>LEVITICUS 10:1-3</a:t>
            </a:r>
          </a:p>
          <a:p>
            <a:r>
              <a:rPr lang="en-US" sz="3200" dirty="0">
                <a:latin typeface="Cambria" panose="02040503050406030204" pitchFamily="18" charset="0"/>
              </a:rPr>
              <a:t>	</a:t>
            </a:r>
            <a:r>
              <a:rPr lang="en-US" sz="3200" i="1" dirty="0">
                <a:latin typeface="Cambria" panose="02040503050406030204" pitchFamily="18" charset="0"/>
              </a:rPr>
              <a:t>And Nadab and Abihu, the sons of Aaron, took either of them his censer, and put fire therein, and put incense thereon, </a:t>
            </a:r>
            <a:r>
              <a:rPr lang="en-US" sz="3200" i="1" dirty="0">
                <a:solidFill>
                  <a:srgbClr val="FFFF00"/>
                </a:solidFill>
                <a:latin typeface="Cambria" panose="02040503050406030204" pitchFamily="18" charset="0"/>
              </a:rPr>
              <a:t>and offered strange fire </a:t>
            </a:r>
            <a:r>
              <a:rPr lang="en-US" sz="3200" i="1" dirty="0">
                <a:latin typeface="Cambria" panose="02040503050406030204" pitchFamily="18" charset="0"/>
              </a:rPr>
              <a:t>before the LORD, which he commanded them not. 2 And there went out fire from the LORD, and devoured them, and they died before the LORD. </a:t>
            </a:r>
          </a:p>
          <a:p>
            <a:r>
              <a:rPr lang="en-US" sz="3200" i="1" dirty="0">
                <a:latin typeface="Cambria" panose="02040503050406030204" pitchFamily="18" charset="0"/>
              </a:rPr>
              <a:t>	3 Then Moses said unto Aaron, This is it that the LORD </a:t>
            </a:r>
            <a:r>
              <a:rPr lang="en-US" sz="3200" i="1" dirty="0" err="1">
                <a:latin typeface="Cambria" panose="02040503050406030204" pitchFamily="18" charset="0"/>
              </a:rPr>
              <a:t>spake</a:t>
            </a:r>
            <a:r>
              <a:rPr lang="en-US" sz="3200" i="1" dirty="0">
                <a:latin typeface="Cambria" panose="02040503050406030204" pitchFamily="18" charset="0"/>
              </a:rPr>
              <a:t>, saying, I will be sanctified in them that come nigh me, and before all the people I will be glorified. And Aaron held his peace.</a:t>
            </a:r>
          </a:p>
        </p:txBody>
      </p:sp>
    </p:spTree>
    <p:extLst>
      <p:ext uri="{BB962C8B-B14F-4D97-AF65-F5344CB8AC3E}">
        <p14:creationId xmlns:p14="http://schemas.microsoft.com/office/powerpoint/2010/main" val="126160610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3D04C9-6A6D-4762-AA15-EF49F27D9843}"/>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F5C96747-A81C-4A80-9CAC-04D2840958E9}"/>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79F3B0AE-74F0-485A-BAE3-D1A2BFD5F607}"/>
              </a:ext>
            </a:extLst>
          </p:cNvPr>
          <p:cNvSpPr>
            <a:spLocks noGrp="1"/>
          </p:cNvSpPr>
          <p:nvPr>
            <p:ph type="sldNum" sz="quarter" idx="12"/>
          </p:nvPr>
        </p:nvSpPr>
        <p:spPr/>
        <p:txBody>
          <a:bodyPr/>
          <a:lstStyle/>
          <a:p>
            <a:fld id="{95BAE9E0-8399-F344-A8C0-0463BC4FE528}" type="slidenum">
              <a:rPr lang="en-US" smtClean="0"/>
              <a:t>28</a:t>
            </a:fld>
            <a:endParaRPr lang="en-US"/>
          </a:p>
        </p:txBody>
      </p:sp>
      <p:sp>
        <p:nvSpPr>
          <p:cNvPr id="5" name="Rectangle 4">
            <a:extLst>
              <a:ext uri="{FF2B5EF4-FFF2-40B4-BE49-F238E27FC236}">
                <a16:creationId xmlns:a16="http://schemas.microsoft.com/office/drawing/2014/main" id="{129ECD60-11C8-4B5A-8310-18EDF101992F}"/>
              </a:ext>
            </a:extLst>
          </p:cNvPr>
          <p:cNvSpPr/>
          <p:nvPr/>
        </p:nvSpPr>
        <p:spPr>
          <a:xfrm>
            <a:off x="239483" y="152397"/>
            <a:ext cx="8730346" cy="5447645"/>
          </a:xfrm>
          <a:prstGeom prst="rect">
            <a:avLst/>
          </a:prstGeom>
        </p:spPr>
        <p:txBody>
          <a:bodyPr wrap="square">
            <a:spAutoFit/>
          </a:bodyPr>
          <a:lstStyle/>
          <a:p>
            <a:r>
              <a:rPr lang="en-US" sz="6000" i="1" dirty="0">
                <a:solidFill>
                  <a:srgbClr val="FFFF00"/>
                </a:solidFill>
                <a:latin typeface="Cambria" panose="02040503050406030204" pitchFamily="18" charset="0"/>
              </a:rPr>
              <a:t>Example:  </a:t>
            </a:r>
            <a:r>
              <a:rPr lang="en-US" sz="4400" b="1" dirty="0">
                <a:latin typeface="Cambria" panose="02040503050406030204" pitchFamily="18" charset="0"/>
              </a:rPr>
              <a:t>ACTS 5:13</a:t>
            </a:r>
          </a:p>
          <a:p>
            <a:r>
              <a:rPr lang="en-US" sz="3600" dirty="0">
                <a:latin typeface="Cambria" panose="02040503050406030204" pitchFamily="18" charset="0"/>
              </a:rPr>
              <a:t>	</a:t>
            </a:r>
            <a:r>
              <a:rPr lang="en-US" sz="3600" i="1" dirty="0">
                <a:latin typeface="Cambria" panose="02040503050406030204" pitchFamily="18" charset="0"/>
              </a:rPr>
              <a:t>But a certain man named Ananias, with Sapphira his wife, sold a possession, 2 And kept back part of the price, his wife also being privy to it, and brought a certain part, and laid it at the apostles' feet. 3 But Peter said, Ananias, why hath Satan filled thine heart to lie to the Holy Ghost, and to keep back part of the price of the land? </a:t>
            </a:r>
          </a:p>
        </p:txBody>
      </p:sp>
    </p:spTree>
    <p:extLst>
      <p:ext uri="{BB962C8B-B14F-4D97-AF65-F5344CB8AC3E}">
        <p14:creationId xmlns:p14="http://schemas.microsoft.com/office/powerpoint/2010/main" val="149018064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B5E65-F6E3-41D2-B0F5-F55D6F336CBA}"/>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12CC4697-729E-48FD-B261-316A64F70F1B}"/>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CC65C655-9226-48BC-9E76-9A1B6EF96CD7}"/>
              </a:ext>
            </a:extLst>
          </p:cNvPr>
          <p:cNvSpPr>
            <a:spLocks noGrp="1"/>
          </p:cNvSpPr>
          <p:nvPr>
            <p:ph type="sldNum" sz="quarter" idx="12"/>
          </p:nvPr>
        </p:nvSpPr>
        <p:spPr/>
        <p:txBody>
          <a:bodyPr/>
          <a:lstStyle/>
          <a:p>
            <a:fld id="{95BAE9E0-8399-F344-A8C0-0463BC4FE528}" type="slidenum">
              <a:rPr lang="en-US" smtClean="0"/>
              <a:t>29</a:t>
            </a:fld>
            <a:endParaRPr lang="en-US"/>
          </a:p>
        </p:txBody>
      </p:sp>
      <p:sp>
        <p:nvSpPr>
          <p:cNvPr id="5" name="Rectangle 4">
            <a:extLst>
              <a:ext uri="{FF2B5EF4-FFF2-40B4-BE49-F238E27FC236}">
                <a16:creationId xmlns:a16="http://schemas.microsoft.com/office/drawing/2014/main" id="{66F4D494-265F-4589-8346-871A328AA79A}"/>
              </a:ext>
            </a:extLst>
          </p:cNvPr>
          <p:cNvSpPr/>
          <p:nvPr/>
        </p:nvSpPr>
        <p:spPr>
          <a:xfrm>
            <a:off x="119741" y="33256"/>
            <a:ext cx="8752115" cy="6186309"/>
          </a:xfrm>
          <a:prstGeom prst="rect">
            <a:avLst/>
          </a:prstGeom>
        </p:spPr>
        <p:txBody>
          <a:bodyPr wrap="square">
            <a:spAutoFit/>
          </a:bodyPr>
          <a:lstStyle/>
          <a:p>
            <a:r>
              <a:rPr lang="en-US" sz="3200" i="1" dirty="0">
                <a:solidFill>
                  <a:srgbClr val="FFFF00"/>
                </a:solidFill>
                <a:latin typeface="Cambria" panose="02040503050406030204" pitchFamily="18" charset="0"/>
              </a:rPr>
              <a:t>Example: </a:t>
            </a:r>
            <a:r>
              <a:rPr lang="en-US" sz="3200" b="1" spc="-150" dirty="0">
                <a:latin typeface="Cambria" panose="02040503050406030204" pitchFamily="18" charset="0"/>
              </a:rPr>
              <a:t>TO.WHOM.IS.THE.ARM.OF.THE.LORD.REVEALED</a:t>
            </a:r>
          </a:p>
          <a:p>
            <a:r>
              <a:rPr lang="en-US" sz="3200" dirty="0">
                <a:latin typeface="Cambria" panose="02040503050406030204" pitchFamily="18" charset="0"/>
              </a:rPr>
              <a:t>	</a:t>
            </a:r>
            <a:r>
              <a:rPr lang="en-US" sz="3000" dirty="0">
                <a:latin typeface="Cambria" panose="02040503050406030204" pitchFamily="18" charset="0"/>
              </a:rPr>
              <a:t>34 So the same Spirit that was in that day, is here today. When they seen the apostle Peter, and recognized him to have the gift of God... And told Ananias and Sapphira their sins. The prayer lines got so great, till Peter couldn't pray for them, they laid the people in the streets… an old fisherman, his shadow would pass over them. </a:t>
            </a:r>
            <a:r>
              <a:rPr lang="en-US" sz="3000" dirty="0">
                <a:solidFill>
                  <a:srgbClr val="FFFF00"/>
                </a:solidFill>
                <a:latin typeface="Cambria" panose="02040503050406030204" pitchFamily="18" charset="0"/>
              </a:rPr>
              <a:t>There's no Scripture for that. But God healed them because they respected the Gospel of Jesus Christ. </a:t>
            </a:r>
            <a:r>
              <a:rPr lang="en-US" sz="3000" dirty="0">
                <a:latin typeface="Cambria" panose="02040503050406030204" pitchFamily="18" charset="0"/>
              </a:rPr>
              <a:t>And He will do the same thing today. It wasn't Peter. They respected God Who he represented.	       		        50-0824</a:t>
            </a:r>
          </a:p>
        </p:txBody>
      </p:sp>
    </p:spTree>
    <p:extLst>
      <p:ext uri="{BB962C8B-B14F-4D97-AF65-F5344CB8AC3E}">
        <p14:creationId xmlns:p14="http://schemas.microsoft.com/office/powerpoint/2010/main" val="366733250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1E6BC45-427B-C847-BEA9-E8ACFC4AF673}"/>
              </a:ext>
            </a:extLst>
          </p:cNvPr>
          <p:cNvSpPr>
            <a:spLocks noGrp="1"/>
          </p:cNvSpPr>
          <p:nvPr>
            <p:ph type="dt" sz="half" idx="10"/>
          </p:nvPr>
        </p:nvSpPr>
        <p:spPr/>
        <p:txBody>
          <a:bodyPr/>
          <a:lstStyle/>
          <a:p>
            <a:r>
              <a:rPr lang="en-US"/>
              <a:t>3/04/18</a:t>
            </a:r>
          </a:p>
        </p:txBody>
      </p:sp>
      <p:sp>
        <p:nvSpPr>
          <p:cNvPr id="5" name="Footer Placeholder 4">
            <a:extLst>
              <a:ext uri="{FF2B5EF4-FFF2-40B4-BE49-F238E27FC236}">
                <a16:creationId xmlns:a16="http://schemas.microsoft.com/office/drawing/2014/main" id="{BD74C160-20AB-474B-988F-D8BAB4969115}"/>
              </a:ext>
            </a:extLst>
          </p:cNvPr>
          <p:cNvSpPr>
            <a:spLocks noGrp="1"/>
          </p:cNvSpPr>
          <p:nvPr>
            <p:ph type="ftr" sz="quarter" idx="11"/>
          </p:nvPr>
        </p:nvSpPr>
        <p:spPr/>
        <p:txBody>
          <a:bodyPr/>
          <a:lstStyle/>
          <a:p>
            <a:r>
              <a:rPr lang="en-US"/>
              <a:t>Worship 7</a:t>
            </a:r>
          </a:p>
        </p:txBody>
      </p:sp>
      <p:sp>
        <p:nvSpPr>
          <p:cNvPr id="6" name="Slide Number Placeholder 5">
            <a:extLst>
              <a:ext uri="{FF2B5EF4-FFF2-40B4-BE49-F238E27FC236}">
                <a16:creationId xmlns:a16="http://schemas.microsoft.com/office/drawing/2014/main" id="{1BA47D5A-6914-6F4A-8A8F-B4BF56FF40AD}"/>
              </a:ext>
            </a:extLst>
          </p:cNvPr>
          <p:cNvSpPr>
            <a:spLocks noGrp="1"/>
          </p:cNvSpPr>
          <p:nvPr>
            <p:ph type="sldNum" sz="quarter" idx="12"/>
          </p:nvPr>
        </p:nvSpPr>
        <p:spPr/>
        <p:txBody>
          <a:bodyPr/>
          <a:lstStyle/>
          <a:p>
            <a:fld id="{95BAE9E0-8399-F344-A8C0-0463BC4FE528}" type="slidenum">
              <a:rPr lang="en-US" smtClean="0"/>
              <a:t>3</a:t>
            </a:fld>
            <a:endParaRPr lang="en-US"/>
          </a:p>
        </p:txBody>
      </p:sp>
      <p:pic>
        <p:nvPicPr>
          <p:cNvPr id="7" name="Picture 6">
            <a:extLst>
              <a:ext uri="{FF2B5EF4-FFF2-40B4-BE49-F238E27FC236}">
                <a16:creationId xmlns:a16="http://schemas.microsoft.com/office/drawing/2014/main" id="{334491F4-BAD4-5E4B-BBD5-315A821323BB}"/>
              </a:ext>
            </a:extLst>
          </p:cNvPr>
          <p:cNvPicPr>
            <a:picLocks noChangeAspect="1"/>
          </p:cNvPicPr>
          <p:nvPr/>
        </p:nvPicPr>
        <p:blipFill>
          <a:blip r:embed="rId2"/>
          <a:stretch>
            <a:fillRect/>
          </a:stretch>
        </p:blipFill>
        <p:spPr>
          <a:xfrm>
            <a:off x="3321474" y="0"/>
            <a:ext cx="5587152" cy="6858000"/>
          </a:xfrm>
          <a:prstGeom prst="rect">
            <a:avLst/>
          </a:prstGeom>
        </p:spPr>
      </p:pic>
      <p:sp>
        <p:nvSpPr>
          <p:cNvPr id="8" name="TextBox 7">
            <a:extLst>
              <a:ext uri="{FF2B5EF4-FFF2-40B4-BE49-F238E27FC236}">
                <a16:creationId xmlns:a16="http://schemas.microsoft.com/office/drawing/2014/main" id="{0DB92060-6D99-324F-BE17-BBB49C5510E0}"/>
              </a:ext>
            </a:extLst>
          </p:cNvPr>
          <p:cNvSpPr txBox="1"/>
          <p:nvPr/>
        </p:nvSpPr>
        <p:spPr>
          <a:xfrm>
            <a:off x="927417" y="311557"/>
            <a:ext cx="2247795" cy="5078313"/>
          </a:xfrm>
          <a:prstGeom prst="rect">
            <a:avLst/>
          </a:prstGeom>
          <a:noFill/>
        </p:spPr>
        <p:txBody>
          <a:bodyPr wrap="none" rtlCol="0">
            <a:spAutoFit/>
          </a:bodyPr>
          <a:lstStyle/>
          <a:p>
            <a:pPr algn="r"/>
            <a:r>
              <a:rPr lang="en-US" sz="3600" b="1" dirty="0"/>
              <a:t>Father</a:t>
            </a:r>
          </a:p>
          <a:p>
            <a:pPr algn="r"/>
            <a:r>
              <a:rPr lang="en-US" sz="3600" b="1" dirty="0"/>
              <a:t>Son </a:t>
            </a:r>
          </a:p>
          <a:p>
            <a:pPr algn="r"/>
            <a:r>
              <a:rPr lang="en-US" sz="3600" b="1" dirty="0"/>
              <a:t>Campout</a:t>
            </a:r>
          </a:p>
          <a:p>
            <a:pPr algn="r"/>
            <a:endParaRPr lang="en-US" sz="3600" dirty="0"/>
          </a:p>
          <a:p>
            <a:pPr algn="r"/>
            <a:r>
              <a:rPr lang="en-US" sz="3600" dirty="0"/>
              <a:t>April 19-22</a:t>
            </a:r>
          </a:p>
          <a:p>
            <a:pPr algn="r"/>
            <a:endParaRPr lang="en-US" sz="3600" dirty="0"/>
          </a:p>
          <a:p>
            <a:pPr algn="r"/>
            <a:r>
              <a:rPr lang="en-US" sz="3600" dirty="0"/>
              <a:t>Morrow </a:t>
            </a:r>
          </a:p>
          <a:p>
            <a:pPr algn="r"/>
            <a:r>
              <a:rPr lang="en-US" sz="3600" dirty="0"/>
              <a:t>Mountain</a:t>
            </a:r>
          </a:p>
          <a:p>
            <a:pPr algn="r"/>
            <a:r>
              <a:rPr lang="en-US" sz="3600" dirty="0"/>
              <a:t>State Park</a:t>
            </a:r>
          </a:p>
        </p:txBody>
      </p:sp>
    </p:spTree>
    <p:extLst>
      <p:ext uri="{BB962C8B-B14F-4D97-AF65-F5344CB8AC3E}">
        <p14:creationId xmlns:p14="http://schemas.microsoft.com/office/powerpoint/2010/main" val="47930694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F78110-B00F-4C6F-BB8A-E6998AB21B27}"/>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7FCF4CF5-75A1-4418-9E57-39E826AA6037}"/>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1BF4CC7E-1DFF-4E97-BE7B-0E3A341C754D}"/>
              </a:ext>
            </a:extLst>
          </p:cNvPr>
          <p:cNvSpPr>
            <a:spLocks noGrp="1"/>
          </p:cNvSpPr>
          <p:nvPr>
            <p:ph type="sldNum" sz="quarter" idx="12"/>
          </p:nvPr>
        </p:nvSpPr>
        <p:spPr/>
        <p:txBody>
          <a:bodyPr/>
          <a:lstStyle/>
          <a:p>
            <a:fld id="{95BAE9E0-8399-F344-A8C0-0463BC4FE528}" type="slidenum">
              <a:rPr lang="en-US" smtClean="0"/>
              <a:t>30</a:t>
            </a:fld>
            <a:endParaRPr lang="en-US"/>
          </a:p>
        </p:txBody>
      </p:sp>
      <p:sp>
        <p:nvSpPr>
          <p:cNvPr id="5" name="Rectangle 4">
            <a:extLst>
              <a:ext uri="{FF2B5EF4-FFF2-40B4-BE49-F238E27FC236}">
                <a16:creationId xmlns:a16="http://schemas.microsoft.com/office/drawing/2014/main" id="{AE25F66E-B6D4-462C-AF7D-8065DC1E57FD}"/>
              </a:ext>
            </a:extLst>
          </p:cNvPr>
          <p:cNvSpPr/>
          <p:nvPr/>
        </p:nvSpPr>
        <p:spPr>
          <a:xfrm>
            <a:off x="326571" y="283030"/>
            <a:ext cx="8556172" cy="5262979"/>
          </a:xfrm>
          <a:prstGeom prst="rect">
            <a:avLst/>
          </a:prstGeom>
        </p:spPr>
        <p:txBody>
          <a:bodyPr wrap="square">
            <a:spAutoFit/>
          </a:bodyPr>
          <a:lstStyle/>
          <a:p>
            <a:r>
              <a:rPr lang="en-US" sz="4800" i="1" dirty="0">
                <a:solidFill>
                  <a:srgbClr val="FFFF00"/>
                </a:solidFill>
                <a:latin typeface="Cambria" panose="02040503050406030204" pitchFamily="18" charset="0"/>
              </a:rPr>
              <a:t>Example:</a:t>
            </a:r>
            <a:r>
              <a:rPr lang="en-US" sz="3600" i="1" dirty="0">
                <a:latin typeface="Cambria" panose="02040503050406030204" pitchFamily="18" charset="0"/>
              </a:rPr>
              <a:t> </a:t>
            </a:r>
            <a:r>
              <a:rPr lang="en-US" sz="4400" b="1" dirty="0">
                <a:latin typeface="Cambria" panose="02040503050406030204" pitchFamily="18" charset="0"/>
              </a:rPr>
              <a:t>I SAMUEL 2:34</a:t>
            </a:r>
          </a:p>
          <a:p>
            <a:r>
              <a:rPr lang="en-US" sz="3600" dirty="0">
                <a:latin typeface="Cambria" panose="02040503050406030204" pitchFamily="18" charset="0"/>
              </a:rPr>
              <a:t>	</a:t>
            </a:r>
            <a:r>
              <a:rPr lang="en-US" sz="3600" i="1" dirty="0">
                <a:latin typeface="Cambria" panose="02040503050406030204" pitchFamily="18" charset="0"/>
              </a:rPr>
              <a:t>And this shall be a sign unto thee, that shall come upon thy two sons, on </a:t>
            </a:r>
            <a:r>
              <a:rPr lang="en-US" sz="3600" i="1" dirty="0" err="1">
                <a:latin typeface="Cambria" panose="02040503050406030204" pitchFamily="18" charset="0"/>
              </a:rPr>
              <a:t>Hophni</a:t>
            </a:r>
            <a:r>
              <a:rPr lang="en-US" sz="3600" i="1" dirty="0">
                <a:latin typeface="Cambria" panose="02040503050406030204" pitchFamily="18" charset="0"/>
              </a:rPr>
              <a:t> and Phinehas; in one day they shall die both of them. 35 And I will raise me up a faithful priest, </a:t>
            </a:r>
            <a:r>
              <a:rPr lang="en-US" sz="2800" dirty="0">
                <a:latin typeface="Cambria" panose="02040503050406030204" pitchFamily="18" charset="0"/>
              </a:rPr>
              <a:t>(Samuel)</a:t>
            </a:r>
            <a:r>
              <a:rPr lang="en-US" sz="3600" i="1" dirty="0">
                <a:latin typeface="Cambria" panose="02040503050406030204" pitchFamily="18" charset="0"/>
              </a:rPr>
              <a:t>  (that shall do according to that which is in mine heart and in my mind: and I will build him a sure house; and he shall walk before mine anointed for ever.</a:t>
            </a:r>
          </a:p>
        </p:txBody>
      </p:sp>
    </p:spTree>
    <p:extLst>
      <p:ext uri="{BB962C8B-B14F-4D97-AF65-F5344CB8AC3E}">
        <p14:creationId xmlns:p14="http://schemas.microsoft.com/office/powerpoint/2010/main" val="33116005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2ADE1C-FDA0-492E-8A5B-21AC5D132231}"/>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C9C0EE74-B0C7-4DB6-97A0-0D4D19336F1F}"/>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B9A69910-B70C-4EA4-83B2-E281F5813776}"/>
              </a:ext>
            </a:extLst>
          </p:cNvPr>
          <p:cNvSpPr>
            <a:spLocks noGrp="1"/>
          </p:cNvSpPr>
          <p:nvPr>
            <p:ph type="sldNum" sz="quarter" idx="12"/>
          </p:nvPr>
        </p:nvSpPr>
        <p:spPr/>
        <p:txBody>
          <a:bodyPr/>
          <a:lstStyle/>
          <a:p>
            <a:fld id="{95BAE9E0-8399-F344-A8C0-0463BC4FE528}" type="slidenum">
              <a:rPr lang="en-US" smtClean="0"/>
              <a:t>31</a:t>
            </a:fld>
            <a:endParaRPr lang="en-US"/>
          </a:p>
        </p:txBody>
      </p:sp>
      <p:sp>
        <p:nvSpPr>
          <p:cNvPr id="5" name="Rectangle 4">
            <a:extLst>
              <a:ext uri="{FF2B5EF4-FFF2-40B4-BE49-F238E27FC236}">
                <a16:creationId xmlns:a16="http://schemas.microsoft.com/office/drawing/2014/main" id="{67F852E4-4E76-4901-BADF-0D2A62CF47D6}"/>
              </a:ext>
            </a:extLst>
          </p:cNvPr>
          <p:cNvSpPr/>
          <p:nvPr/>
        </p:nvSpPr>
        <p:spPr>
          <a:xfrm>
            <a:off x="228600" y="136524"/>
            <a:ext cx="8599714" cy="6186309"/>
          </a:xfrm>
          <a:prstGeom prst="rect">
            <a:avLst/>
          </a:prstGeom>
        </p:spPr>
        <p:txBody>
          <a:bodyPr wrap="square">
            <a:spAutoFit/>
          </a:bodyPr>
          <a:lstStyle/>
          <a:p>
            <a:r>
              <a:rPr lang="en-US" sz="4000" b="1" dirty="0">
                <a:latin typeface="Cambria" panose="02040503050406030204" pitchFamily="18" charset="0"/>
              </a:rPr>
              <a:t>NUMBERS 3:4</a:t>
            </a:r>
          </a:p>
          <a:p>
            <a:r>
              <a:rPr lang="en-US" sz="3200" i="1" dirty="0">
                <a:latin typeface="Cambria" panose="02040503050406030204" pitchFamily="18" charset="0"/>
              </a:rPr>
              <a:t>	And Nadab and Abihu died before the LORD, when they offered strange fire before the LORD, in the wilderness of Sinai, </a:t>
            </a:r>
            <a:r>
              <a:rPr lang="en-US" sz="3200" i="1" dirty="0">
                <a:solidFill>
                  <a:srgbClr val="FFFF00"/>
                </a:solidFill>
                <a:latin typeface="Cambria" panose="02040503050406030204" pitchFamily="18" charset="0"/>
              </a:rPr>
              <a:t>and they had no children: </a:t>
            </a:r>
            <a:r>
              <a:rPr lang="en-US" sz="3200" i="1" dirty="0">
                <a:latin typeface="Cambria" panose="02040503050406030204" pitchFamily="18" charset="0"/>
              </a:rPr>
              <a:t>and </a:t>
            </a:r>
            <a:r>
              <a:rPr lang="en-US" sz="3200" i="1" dirty="0" err="1">
                <a:latin typeface="Cambria" panose="02040503050406030204" pitchFamily="18" charset="0"/>
              </a:rPr>
              <a:t>Eleazar</a:t>
            </a:r>
            <a:r>
              <a:rPr lang="en-US" sz="3200" i="1" dirty="0">
                <a:latin typeface="Cambria" panose="02040503050406030204" pitchFamily="18" charset="0"/>
              </a:rPr>
              <a:t> and </a:t>
            </a:r>
            <a:r>
              <a:rPr lang="en-US" sz="3200" i="1" dirty="0" err="1">
                <a:latin typeface="Cambria" panose="02040503050406030204" pitchFamily="18" charset="0"/>
              </a:rPr>
              <a:t>Ithamar</a:t>
            </a:r>
            <a:r>
              <a:rPr lang="en-US" sz="3200" i="1" dirty="0">
                <a:latin typeface="Cambria" panose="02040503050406030204" pitchFamily="18" charset="0"/>
              </a:rPr>
              <a:t> ministered in the priest's office in the sight of Aaron their father.</a:t>
            </a:r>
          </a:p>
          <a:p>
            <a:endParaRPr lang="en-US" sz="3200" i="1" dirty="0">
              <a:latin typeface="Cambria" panose="02040503050406030204" pitchFamily="18" charset="0"/>
            </a:endParaRPr>
          </a:p>
          <a:p>
            <a:r>
              <a:rPr lang="en-US" sz="3600" b="1" dirty="0">
                <a:latin typeface="Cambria" panose="02040503050406030204" pitchFamily="18" charset="0"/>
              </a:rPr>
              <a:t>I CHRONICLES 24:2</a:t>
            </a:r>
          </a:p>
          <a:p>
            <a:r>
              <a:rPr lang="en-US" sz="3200" i="1" dirty="0">
                <a:latin typeface="Cambria" panose="02040503050406030204" pitchFamily="18" charset="0"/>
              </a:rPr>
              <a:t>	But Nadab and Abihu died before their father, </a:t>
            </a:r>
            <a:r>
              <a:rPr lang="en-US" sz="3200" i="1" dirty="0">
                <a:solidFill>
                  <a:srgbClr val="FFFF00"/>
                </a:solidFill>
                <a:latin typeface="Cambria" panose="02040503050406030204" pitchFamily="18" charset="0"/>
              </a:rPr>
              <a:t>and had no children: </a:t>
            </a:r>
            <a:r>
              <a:rPr lang="en-US" sz="3200" i="1" dirty="0">
                <a:latin typeface="Cambria" panose="02040503050406030204" pitchFamily="18" charset="0"/>
              </a:rPr>
              <a:t>therefore </a:t>
            </a:r>
            <a:r>
              <a:rPr lang="en-US" sz="3200" i="1" dirty="0" err="1">
                <a:latin typeface="Cambria" panose="02040503050406030204" pitchFamily="18" charset="0"/>
              </a:rPr>
              <a:t>Eleazar</a:t>
            </a:r>
            <a:r>
              <a:rPr lang="en-US" sz="3200" i="1" dirty="0">
                <a:latin typeface="Cambria" panose="02040503050406030204" pitchFamily="18" charset="0"/>
              </a:rPr>
              <a:t> and </a:t>
            </a:r>
            <a:r>
              <a:rPr lang="en-US" sz="3200" i="1" dirty="0" err="1">
                <a:latin typeface="Cambria" panose="02040503050406030204" pitchFamily="18" charset="0"/>
              </a:rPr>
              <a:t>Ithamar</a:t>
            </a:r>
            <a:r>
              <a:rPr lang="en-US" sz="3200" i="1" dirty="0">
                <a:latin typeface="Cambria" panose="02040503050406030204" pitchFamily="18" charset="0"/>
              </a:rPr>
              <a:t> executed the priest's office.</a:t>
            </a:r>
          </a:p>
          <a:p>
            <a:endParaRPr lang="en-US" sz="3200" i="1" dirty="0">
              <a:latin typeface="Cambria" panose="02040503050406030204" pitchFamily="18" charset="0"/>
            </a:endParaRPr>
          </a:p>
        </p:txBody>
      </p:sp>
    </p:spTree>
    <p:extLst>
      <p:ext uri="{BB962C8B-B14F-4D97-AF65-F5344CB8AC3E}">
        <p14:creationId xmlns:p14="http://schemas.microsoft.com/office/powerpoint/2010/main" val="1010780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D06062-9516-4751-80D0-169E9F76D0CA}"/>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29EED1CE-2A39-4B1C-B685-4F14D6A709BB}"/>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B5533BEB-A40A-49E9-B509-2E4EE5522DCE}"/>
              </a:ext>
            </a:extLst>
          </p:cNvPr>
          <p:cNvSpPr>
            <a:spLocks noGrp="1"/>
          </p:cNvSpPr>
          <p:nvPr>
            <p:ph type="sldNum" sz="quarter" idx="12"/>
          </p:nvPr>
        </p:nvSpPr>
        <p:spPr/>
        <p:txBody>
          <a:bodyPr/>
          <a:lstStyle/>
          <a:p>
            <a:fld id="{95BAE9E0-8399-F344-A8C0-0463BC4FE528}" type="slidenum">
              <a:rPr lang="en-US" smtClean="0"/>
              <a:t>32</a:t>
            </a:fld>
            <a:endParaRPr lang="en-US"/>
          </a:p>
        </p:txBody>
      </p:sp>
      <p:sp>
        <p:nvSpPr>
          <p:cNvPr id="6" name="Rectangle 5">
            <a:extLst>
              <a:ext uri="{FF2B5EF4-FFF2-40B4-BE49-F238E27FC236}">
                <a16:creationId xmlns:a16="http://schemas.microsoft.com/office/drawing/2014/main" id="{238A3520-8F4E-4B21-B910-8DCB8D044AAB}"/>
              </a:ext>
            </a:extLst>
          </p:cNvPr>
          <p:cNvSpPr/>
          <p:nvPr/>
        </p:nvSpPr>
        <p:spPr>
          <a:xfrm>
            <a:off x="337457" y="272144"/>
            <a:ext cx="8577943" cy="5201424"/>
          </a:xfrm>
          <a:prstGeom prst="rect">
            <a:avLst/>
          </a:prstGeom>
        </p:spPr>
        <p:txBody>
          <a:bodyPr wrap="square">
            <a:spAutoFit/>
          </a:bodyPr>
          <a:lstStyle/>
          <a:p>
            <a:r>
              <a:rPr lang="en-US" sz="4400" b="1" dirty="0">
                <a:latin typeface="Cambria" panose="02040503050406030204" pitchFamily="18" charset="0"/>
              </a:rPr>
              <a:t>REVELATION.CHAPTER 4</a:t>
            </a:r>
          </a:p>
          <a:p>
            <a:r>
              <a:rPr lang="en-US" sz="3600" dirty="0">
                <a:latin typeface="Cambria" panose="02040503050406030204" pitchFamily="18" charset="0"/>
              </a:rPr>
              <a:t>	223 Oh, if somebody started into this Holiest of holies without coming through here, he died. </a:t>
            </a:r>
          </a:p>
          <a:p>
            <a:r>
              <a:rPr lang="en-US" sz="3600" dirty="0">
                <a:latin typeface="Cambria" panose="02040503050406030204" pitchFamily="18" charset="0"/>
              </a:rPr>
              <a:t>	Aaron's son took strange fire one day, some denominational fire (when It wasn't denominational fire), and they died at the door. </a:t>
            </a:r>
          </a:p>
          <a:p>
            <a:pPr algn="r"/>
            <a:r>
              <a:rPr lang="en-US" sz="3600" dirty="0">
                <a:latin typeface="Cambria" panose="02040503050406030204" pitchFamily="18" charset="0"/>
              </a:rPr>
              <a:t>61-0108</a:t>
            </a:r>
          </a:p>
        </p:txBody>
      </p:sp>
    </p:spTree>
    <p:extLst>
      <p:ext uri="{BB962C8B-B14F-4D97-AF65-F5344CB8AC3E}">
        <p14:creationId xmlns:p14="http://schemas.microsoft.com/office/powerpoint/2010/main" val="555029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6ABDED-8446-48E2-B331-E65FC1A8E034}"/>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9850E2F4-7A0A-4F23-AC3D-63C3D7773D77}"/>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27B417C5-9D6F-47DF-A24B-02F4F228DBEF}"/>
              </a:ext>
            </a:extLst>
          </p:cNvPr>
          <p:cNvSpPr>
            <a:spLocks noGrp="1"/>
          </p:cNvSpPr>
          <p:nvPr>
            <p:ph type="sldNum" sz="quarter" idx="12"/>
          </p:nvPr>
        </p:nvSpPr>
        <p:spPr/>
        <p:txBody>
          <a:bodyPr/>
          <a:lstStyle/>
          <a:p>
            <a:fld id="{95BAE9E0-8399-F344-A8C0-0463BC4FE528}" type="slidenum">
              <a:rPr lang="en-US" smtClean="0"/>
              <a:t>33</a:t>
            </a:fld>
            <a:endParaRPr lang="en-US"/>
          </a:p>
        </p:txBody>
      </p:sp>
      <p:sp>
        <p:nvSpPr>
          <p:cNvPr id="5" name="Rectangle 4">
            <a:extLst>
              <a:ext uri="{FF2B5EF4-FFF2-40B4-BE49-F238E27FC236}">
                <a16:creationId xmlns:a16="http://schemas.microsoft.com/office/drawing/2014/main" id="{8CB0837B-DE71-4155-921A-67A63361C78D}"/>
              </a:ext>
            </a:extLst>
          </p:cNvPr>
          <p:cNvSpPr/>
          <p:nvPr/>
        </p:nvSpPr>
        <p:spPr>
          <a:xfrm>
            <a:off x="359229" y="217715"/>
            <a:ext cx="8447314" cy="5201424"/>
          </a:xfrm>
          <a:prstGeom prst="rect">
            <a:avLst/>
          </a:prstGeom>
        </p:spPr>
        <p:txBody>
          <a:bodyPr wrap="square">
            <a:spAutoFit/>
          </a:bodyPr>
          <a:lstStyle/>
          <a:p>
            <a:r>
              <a:rPr lang="en-US" sz="4400" b="1" dirty="0">
                <a:latin typeface="Cambria" panose="02040503050406030204" pitchFamily="18" charset="0"/>
              </a:rPr>
              <a:t>MATTHEW 22:37</a:t>
            </a:r>
          </a:p>
          <a:p>
            <a:r>
              <a:rPr lang="en-US" sz="3600" i="1" dirty="0">
                <a:latin typeface="Cambria" panose="02040503050406030204" pitchFamily="18" charset="0"/>
              </a:rPr>
              <a:t>	Jesus said unto him, Thou shalt love the Lord thy God with all thy heart, and with all thy soul, and with all thy mind. 38 This is the first and great commandment. 39 And the second is like unto it, Thou shalt love thy </a:t>
            </a:r>
            <a:r>
              <a:rPr lang="en-US" sz="3600" i="1" dirty="0" err="1">
                <a:latin typeface="Cambria" panose="02040503050406030204" pitchFamily="18" charset="0"/>
              </a:rPr>
              <a:t>neighbour</a:t>
            </a:r>
            <a:r>
              <a:rPr lang="en-US" sz="3600" i="1" dirty="0">
                <a:latin typeface="Cambria" panose="02040503050406030204" pitchFamily="18" charset="0"/>
              </a:rPr>
              <a:t> as thyself. 40 On these two commandments hang all the law and the prophets.</a:t>
            </a:r>
          </a:p>
        </p:txBody>
      </p:sp>
    </p:spTree>
    <p:extLst>
      <p:ext uri="{BB962C8B-B14F-4D97-AF65-F5344CB8AC3E}">
        <p14:creationId xmlns:p14="http://schemas.microsoft.com/office/powerpoint/2010/main" val="143912285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3/04/18</a:t>
            </a:r>
          </a:p>
        </p:txBody>
      </p:sp>
      <p:sp>
        <p:nvSpPr>
          <p:cNvPr id="3" name="Footer Placeholder 2"/>
          <p:cNvSpPr>
            <a:spLocks noGrp="1"/>
          </p:cNvSpPr>
          <p:nvPr>
            <p:ph type="ftr" sz="quarter" idx="11"/>
          </p:nvPr>
        </p:nvSpPr>
        <p:spPr/>
        <p:txBody>
          <a:bodyPr/>
          <a:lstStyle/>
          <a:p>
            <a:r>
              <a:rPr lang="en-US"/>
              <a:t>Worship 7</a:t>
            </a:r>
          </a:p>
        </p:txBody>
      </p:sp>
      <p:sp>
        <p:nvSpPr>
          <p:cNvPr id="4" name="Slide Number Placeholder 3"/>
          <p:cNvSpPr>
            <a:spLocks noGrp="1"/>
          </p:cNvSpPr>
          <p:nvPr>
            <p:ph type="sldNum" sz="quarter" idx="12"/>
          </p:nvPr>
        </p:nvSpPr>
        <p:spPr/>
        <p:txBody>
          <a:bodyPr/>
          <a:lstStyle/>
          <a:p>
            <a:fld id="{D24909CE-203F-49FE-AC20-8F288F8A9EF3}" type="slidenum">
              <a:rPr lang="en-US" smtClean="0"/>
              <a:pPr/>
              <a:t>34</a:t>
            </a:fld>
            <a:endParaRPr lang="en-US"/>
          </a:p>
        </p:txBody>
      </p:sp>
      <p:sp>
        <p:nvSpPr>
          <p:cNvPr id="5" name="Rectangle 4"/>
          <p:cNvSpPr/>
          <p:nvPr/>
        </p:nvSpPr>
        <p:spPr>
          <a:xfrm>
            <a:off x="251460" y="136524"/>
            <a:ext cx="8816340" cy="4093428"/>
          </a:xfrm>
          <a:prstGeom prst="rect">
            <a:avLst/>
          </a:prstGeom>
        </p:spPr>
        <p:txBody>
          <a:bodyPr wrap="square">
            <a:spAutoFit/>
          </a:bodyPr>
          <a:lstStyle/>
          <a:p>
            <a:r>
              <a:rPr lang="en-US" sz="4800" b="1" dirty="0">
                <a:latin typeface="Cambria" pitchFamily="18" charset="0"/>
              </a:rPr>
              <a:t>LIFE </a:t>
            </a:r>
            <a:r>
              <a:rPr lang="en-US" sz="4400" b="1" dirty="0">
                <a:latin typeface="Cambria" pitchFamily="18" charset="0"/>
              </a:rPr>
              <a:t> </a:t>
            </a:r>
            <a:r>
              <a:rPr lang="en-US" sz="3600" dirty="0">
                <a:latin typeface="Cambria" pitchFamily="18" charset="0"/>
              </a:rPr>
              <a:t>	</a:t>
            </a:r>
          </a:p>
          <a:p>
            <a:r>
              <a:rPr lang="en-US" sz="3600" dirty="0">
                <a:latin typeface="Cambria" pitchFamily="18" charset="0"/>
              </a:rPr>
              <a:t>	There's nothing any prettier than old fashion </a:t>
            </a:r>
            <a:r>
              <a:rPr lang="en-US" sz="3600" dirty="0" err="1">
                <a:latin typeface="Cambria" pitchFamily="18" charset="0"/>
              </a:rPr>
              <a:t>pentecostal</a:t>
            </a:r>
            <a:r>
              <a:rPr lang="en-US" sz="3600" dirty="0">
                <a:latin typeface="Cambria" pitchFamily="18" charset="0"/>
              </a:rPr>
              <a:t> singing, with the glory of God in the meeting. </a:t>
            </a:r>
            <a:r>
              <a:rPr lang="en-US" sz="3600" dirty="0">
                <a:solidFill>
                  <a:srgbClr val="FFFF00"/>
                </a:solidFill>
                <a:latin typeface="Cambria" pitchFamily="18" charset="0"/>
              </a:rPr>
              <a:t>That's real joy to my heart, and I was so glad to refresh myself in the presence of that good singing tonight.</a:t>
            </a:r>
          </a:p>
          <a:p>
            <a:pPr algn="r"/>
            <a:r>
              <a:rPr lang="en-US" sz="3200" dirty="0">
                <a:latin typeface="Cambria" pitchFamily="18" charset="0"/>
              </a:rPr>
              <a:t>1958  </a:t>
            </a:r>
          </a:p>
        </p:txBody>
      </p:sp>
    </p:spTree>
    <p:extLst>
      <p:ext uri="{BB962C8B-B14F-4D97-AF65-F5344CB8AC3E}">
        <p14:creationId xmlns:p14="http://schemas.microsoft.com/office/powerpoint/2010/main" val="89235632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56DB0-2D0D-46FC-BFC4-8E9A496EAEBB}"/>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650BA9FF-DC50-4CBB-9D44-06E90A6A70EB}"/>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DE9A1666-CA7C-4B6F-8D5B-4B5F0D1C5020}"/>
              </a:ext>
            </a:extLst>
          </p:cNvPr>
          <p:cNvSpPr>
            <a:spLocks noGrp="1"/>
          </p:cNvSpPr>
          <p:nvPr>
            <p:ph type="sldNum" sz="quarter" idx="12"/>
          </p:nvPr>
        </p:nvSpPr>
        <p:spPr/>
        <p:txBody>
          <a:bodyPr/>
          <a:lstStyle/>
          <a:p>
            <a:fld id="{95BAE9E0-8399-F344-A8C0-0463BC4FE528}" type="slidenum">
              <a:rPr lang="en-US" smtClean="0"/>
              <a:t>4</a:t>
            </a:fld>
            <a:endParaRPr lang="en-US"/>
          </a:p>
        </p:txBody>
      </p:sp>
      <p:sp>
        <p:nvSpPr>
          <p:cNvPr id="5" name="Rectangle 4">
            <a:extLst>
              <a:ext uri="{FF2B5EF4-FFF2-40B4-BE49-F238E27FC236}">
                <a16:creationId xmlns:a16="http://schemas.microsoft.com/office/drawing/2014/main" id="{16059325-C87B-42F4-B58B-52A3AE777A1A}"/>
              </a:ext>
            </a:extLst>
          </p:cNvPr>
          <p:cNvSpPr/>
          <p:nvPr/>
        </p:nvSpPr>
        <p:spPr>
          <a:xfrm>
            <a:off x="184935" y="123290"/>
            <a:ext cx="8753581" cy="5233749"/>
          </a:xfrm>
          <a:prstGeom prst="rect">
            <a:avLst/>
          </a:prstGeom>
        </p:spPr>
        <p:txBody>
          <a:bodyPr wrap="square">
            <a:spAutoFit/>
          </a:bodyPr>
          <a:lstStyle/>
          <a:p>
            <a:r>
              <a:rPr lang="en-US" sz="4000" b="1" dirty="0">
                <a:latin typeface="Cambria" panose="02040503050406030204" pitchFamily="18" charset="0"/>
              </a:rPr>
              <a:t>LOOKING.FOR.JESUS</a:t>
            </a:r>
          </a:p>
          <a:p>
            <a:r>
              <a:rPr lang="en-US" sz="3200" dirty="0">
                <a:latin typeface="Cambria" panose="02040503050406030204" pitchFamily="18" charset="0"/>
              </a:rPr>
              <a:t>	8 Well now, we want to speak, as every meeting, about Jesus Christ. </a:t>
            </a:r>
            <a:r>
              <a:rPr lang="en-US" sz="3200" dirty="0">
                <a:solidFill>
                  <a:srgbClr val="FFFF00"/>
                </a:solidFill>
                <a:latin typeface="Cambria" panose="02040503050406030204" pitchFamily="18" charset="0"/>
              </a:rPr>
              <a:t>And He's the Center of our worship, the Center of our attraction, the Center of our life, all that we have and are and will be is based upon Him. </a:t>
            </a:r>
            <a:r>
              <a:rPr lang="en-US" sz="3200" dirty="0">
                <a:latin typeface="Cambria" panose="02040503050406030204" pitchFamily="18" charset="0"/>
              </a:rPr>
              <a:t>He was the One Who came and gave His life for us, come down from God, out of glory, and was made flesh, dwelled among us. </a:t>
            </a:r>
          </a:p>
          <a:p>
            <a:pPr algn="r"/>
            <a:r>
              <a:rPr lang="en-US" sz="3200" dirty="0">
                <a:latin typeface="Cambria" panose="02040503050406030204" pitchFamily="18" charset="0"/>
              </a:rPr>
              <a:t>54-0228</a:t>
            </a:r>
          </a:p>
        </p:txBody>
      </p:sp>
    </p:spTree>
    <p:extLst>
      <p:ext uri="{BB962C8B-B14F-4D97-AF65-F5344CB8AC3E}">
        <p14:creationId xmlns:p14="http://schemas.microsoft.com/office/powerpoint/2010/main" val="12656247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Image result for bach soli deo gloria">
            <a:extLst>
              <a:ext uri="{FF2B5EF4-FFF2-40B4-BE49-F238E27FC236}">
                <a16:creationId xmlns:a16="http://schemas.microsoft.com/office/drawing/2014/main" id="{7979A25C-D6B4-4EB7-9C81-A10832BAF7D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2600" y="2120390"/>
            <a:ext cx="8178799" cy="261721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5DCEE88C-30F1-4DE8-85A3-95A4AA5CE221}"/>
              </a:ext>
            </a:extLst>
          </p:cNvPr>
          <p:cNvSpPr>
            <a:spLocks noGrp="1"/>
          </p:cNvSpPr>
          <p:nvPr>
            <p:ph type="dt" sz="half" idx="10"/>
          </p:nvPr>
        </p:nvSpPr>
        <p:spPr>
          <a:xfrm>
            <a:off x="628650" y="6356350"/>
            <a:ext cx="2057400" cy="365125"/>
          </a:xfrm>
        </p:spPr>
        <p:txBody>
          <a:bodyPr>
            <a:normAutofit/>
          </a:bodyPr>
          <a:lstStyle/>
          <a:p>
            <a:pPr>
              <a:spcAft>
                <a:spcPts val="600"/>
              </a:spcAft>
            </a:pPr>
            <a:r>
              <a:rPr lang="en-US"/>
              <a:t>3/04/18</a:t>
            </a:r>
          </a:p>
        </p:txBody>
      </p:sp>
      <p:sp>
        <p:nvSpPr>
          <p:cNvPr id="3" name="Footer Placeholder 2">
            <a:extLst>
              <a:ext uri="{FF2B5EF4-FFF2-40B4-BE49-F238E27FC236}">
                <a16:creationId xmlns:a16="http://schemas.microsoft.com/office/drawing/2014/main" id="{454C4D31-5049-4D15-BA41-BFA95C20B30E}"/>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t>Worship 7</a:t>
            </a:r>
          </a:p>
        </p:txBody>
      </p:sp>
      <p:sp>
        <p:nvSpPr>
          <p:cNvPr id="4" name="Slide Number Placeholder 3">
            <a:extLst>
              <a:ext uri="{FF2B5EF4-FFF2-40B4-BE49-F238E27FC236}">
                <a16:creationId xmlns:a16="http://schemas.microsoft.com/office/drawing/2014/main" id="{E974319D-D932-427B-ACCB-0B3CB8969D88}"/>
              </a:ext>
            </a:extLst>
          </p:cNvPr>
          <p:cNvSpPr>
            <a:spLocks noGrp="1"/>
          </p:cNvSpPr>
          <p:nvPr>
            <p:ph type="sldNum" sz="quarter" idx="12"/>
          </p:nvPr>
        </p:nvSpPr>
        <p:spPr>
          <a:xfrm>
            <a:off x="6457950" y="6356350"/>
            <a:ext cx="2057400" cy="365125"/>
          </a:xfrm>
        </p:spPr>
        <p:txBody>
          <a:bodyPr>
            <a:normAutofit/>
          </a:bodyPr>
          <a:lstStyle/>
          <a:p>
            <a:pPr>
              <a:spcAft>
                <a:spcPts val="600"/>
              </a:spcAft>
            </a:pPr>
            <a:fld id="{95BAE9E0-8399-F344-A8C0-0463BC4FE528}" type="slidenum">
              <a:rPr lang="en-US" smtClean="0"/>
              <a:pPr>
                <a:spcAft>
                  <a:spcPts val="600"/>
                </a:spcAft>
              </a:pPr>
              <a:t>5</a:t>
            </a:fld>
            <a:endParaRPr lang="en-US"/>
          </a:p>
        </p:txBody>
      </p:sp>
    </p:spTree>
    <p:extLst>
      <p:ext uri="{BB962C8B-B14F-4D97-AF65-F5344CB8AC3E}">
        <p14:creationId xmlns:p14="http://schemas.microsoft.com/office/powerpoint/2010/main" val="345122257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FF881B-1358-884F-BEB5-A377C7533B72}"/>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711B4A67-7767-164E-9217-87BFB1CACF19}"/>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A95C84B9-DE3C-3642-BA8B-9AD9FDEF1307}"/>
              </a:ext>
            </a:extLst>
          </p:cNvPr>
          <p:cNvSpPr>
            <a:spLocks noGrp="1"/>
          </p:cNvSpPr>
          <p:nvPr>
            <p:ph type="sldNum" sz="quarter" idx="12"/>
          </p:nvPr>
        </p:nvSpPr>
        <p:spPr/>
        <p:txBody>
          <a:bodyPr/>
          <a:lstStyle/>
          <a:p>
            <a:fld id="{95BAE9E0-8399-F344-A8C0-0463BC4FE528}" type="slidenum">
              <a:rPr lang="en-US" smtClean="0"/>
              <a:t>6</a:t>
            </a:fld>
            <a:endParaRPr lang="en-US"/>
          </a:p>
        </p:txBody>
      </p:sp>
      <p:pic>
        <p:nvPicPr>
          <p:cNvPr id="5" name="Picture 4">
            <a:extLst>
              <a:ext uri="{FF2B5EF4-FFF2-40B4-BE49-F238E27FC236}">
                <a16:creationId xmlns:a16="http://schemas.microsoft.com/office/drawing/2014/main" id="{4A676A88-4AE1-A94A-91C6-6A0B4E6515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477000"/>
          </a:xfrm>
          <a:prstGeom prst="rect">
            <a:avLst/>
          </a:prstGeom>
        </p:spPr>
      </p:pic>
      <p:sp>
        <p:nvSpPr>
          <p:cNvPr id="6" name="Rectangle 5">
            <a:extLst>
              <a:ext uri="{FF2B5EF4-FFF2-40B4-BE49-F238E27FC236}">
                <a16:creationId xmlns:a16="http://schemas.microsoft.com/office/drawing/2014/main" id="{58F47651-DF26-D940-A5DB-66FE72B9D570}"/>
              </a:ext>
            </a:extLst>
          </p:cNvPr>
          <p:cNvSpPr/>
          <p:nvPr/>
        </p:nvSpPr>
        <p:spPr>
          <a:xfrm>
            <a:off x="4684081" y="1429821"/>
            <a:ext cx="3228769" cy="1138773"/>
          </a:xfrm>
          <a:prstGeom prst="rect">
            <a:avLst/>
          </a:prstGeom>
        </p:spPr>
        <p:txBody>
          <a:bodyPr wrap="none">
            <a:spAutoFit/>
          </a:bodyPr>
          <a:lstStyle/>
          <a:p>
            <a:r>
              <a:rPr lang="en-US" sz="4400" b="1" dirty="0">
                <a:latin typeface="Trebuchet MS" panose="020B0703020202090204" pitchFamily="34" charset="0"/>
              </a:rPr>
              <a:t>strange fire</a:t>
            </a:r>
          </a:p>
          <a:p>
            <a:r>
              <a:rPr lang="en-US" sz="2400" b="1" dirty="0">
                <a:latin typeface="Trebuchet MS" panose="020B0703020202090204" pitchFamily="34" charset="0"/>
              </a:rPr>
              <a:t>Lev. 10:1-2</a:t>
            </a:r>
            <a:endParaRPr lang="en-US" sz="2400" dirty="0"/>
          </a:p>
        </p:txBody>
      </p:sp>
    </p:spTree>
    <p:extLst>
      <p:ext uri="{BB962C8B-B14F-4D97-AF65-F5344CB8AC3E}">
        <p14:creationId xmlns:p14="http://schemas.microsoft.com/office/powerpoint/2010/main" val="408180738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EE18E3-F814-E945-A630-4022C29DEC38}"/>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1E551EE5-C872-164B-9EF9-01BFBADC4114}"/>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32750F98-6DB1-9748-93E9-12563AE4833D}"/>
              </a:ext>
            </a:extLst>
          </p:cNvPr>
          <p:cNvSpPr>
            <a:spLocks noGrp="1"/>
          </p:cNvSpPr>
          <p:nvPr>
            <p:ph type="sldNum" sz="quarter" idx="12"/>
          </p:nvPr>
        </p:nvSpPr>
        <p:spPr/>
        <p:txBody>
          <a:bodyPr/>
          <a:lstStyle/>
          <a:p>
            <a:fld id="{95BAE9E0-8399-F344-A8C0-0463BC4FE528}" type="slidenum">
              <a:rPr lang="en-US" smtClean="0"/>
              <a:t>7</a:t>
            </a:fld>
            <a:endParaRPr lang="en-US"/>
          </a:p>
        </p:txBody>
      </p:sp>
      <p:sp>
        <p:nvSpPr>
          <p:cNvPr id="5" name="Rectangle 4">
            <a:extLst>
              <a:ext uri="{FF2B5EF4-FFF2-40B4-BE49-F238E27FC236}">
                <a16:creationId xmlns:a16="http://schemas.microsoft.com/office/drawing/2014/main" id="{250BB3EC-77ED-8643-9571-56EB30E74779}"/>
              </a:ext>
            </a:extLst>
          </p:cNvPr>
          <p:cNvSpPr/>
          <p:nvPr/>
        </p:nvSpPr>
        <p:spPr>
          <a:xfrm>
            <a:off x="152400" y="69973"/>
            <a:ext cx="8759042" cy="5970865"/>
          </a:xfrm>
          <a:prstGeom prst="rect">
            <a:avLst/>
          </a:prstGeom>
        </p:spPr>
        <p:txBody>
          <a:bodyPr wrap="square">
            <a:spAutoFit/>
          </a:bodyPr>
          <a:lstStyle/>
          <a:p>
            <a:r>
              <a:rPr lang="en-US" sz="4800" b="1" dirty="0">
                <a:latin typeface="Cambria" panose="02040503050406030204" pitchFamily="18" charset="0"/>
              </a:rPr>
              <a:t>Thirst </a:t>
            </a:r>
          </a:p>
          <a:p>
            <a:r>
              <a:rPr lang="en-US" sz="3200" dirty="0">
                <a:latin typeface="Cambria" panose="02040503050406030204" pitchFamily="18" charset="0"/>
              </a:rPr>
              <a:t>	</a:t>
            </a:r>
            <a:r>
              <a:rPr lang="en-US" sz="3400" dirty="0">
                <a:latin typeface="Cambria" panose="02040503050406030204" pitchFamily="18" charset="0"/>
              </a:rPr>
              <a:t>146</a:t>
            </a:r>
            <a:r>
              <a:rPr lang="en-US" sz="3400" i="1" dirty="0">
                <a:latin typeface="Cambria" panose="02040503050406030204" pitchFamily="18" charset="0"/>
              </a:rPr>
              <a:t> </a:t>
            </a:r>
            <a:r>
              <a:rPr lang="en-US" sz="3400" dirty="0">
                <a:latin typeface="Cambria" panose="02040503050406030204" pitchFamily="18" charset="0"/>
              </a:rPr>
              <a:t>The Holy Spirit is to lead you to those great fountains of God. Now, there is a good thing, to worship in the Spirit. But sometimes you have Spirit without Truth. 	And He is the Word. </a:t>
            </a:r>
            <a:r>
              <a:rPr lang="en-US" sz="3400" dirty="0">
                <a:solidFill>
                  <a:srgbClr val="FFFF00"/>
                </a:solidFill>
                <a:latin typeface="Cambria" panose="02040503050406030204" pitchFamily="18" charset="0"/>
              </a:rPr>
              <a:t>The streams God sent to satisfy you, in the natural, Satan has polluted every one of them. </a:t>
            </a:r>
            <a:r>
              <a:rPr lang="en-US" sz="3400" dirty="0">
                <a:latin typeface="Cambria" panose="02040503050406030204" pitchFamily="18" charset="0"/>
              </a:rPr>
              <a:t>He has put the poisoned dope in every one that he could get into. He took that great stream, of the church.</a:t>
            </a:r>
            <a:br>
              <a:rPr lang="en-US" sz="2800" dirty="0">
                <a:latin typeface="Cambria" panose="02040503050406030204" pitchFamily="18" charset="0"/>
              </a:rPr>
            </a:br>
            <a:r>
              <a:rPr lang="en-US" sz="2800" dirty="0">
                <a:latin typeface="Cambria" panose="02040503050406030204" pitchFamily="18" charset="0"/>
              </a:rPr>
              <a:t>   							65-0919</a:t>
            </a:r>
            <a:endParaRPr lang="en-US" sz="3400" dirty="0">
              <a:latin typeface="Cambria" panose="02040503050406030204" pitchFamily="18" charset="0"/>
            </a:endParaRPr>
          </a:p>
        </p:txBody>
      </p:sp>
    </p:spTree>
    <p:extLst>
      <p:ext uri="{BB962C8B-B14F-4D97-AF65-F5344CB8AC3E}">
        <p14:creationId xmlns:p14="http://schemas.microsoft.com/office/powerpoint/2010/main" val="50623537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C04CFF-F3E4-4D5C-BF50-036708D445AA}"/>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DD507400-36E9-4E8C-A7B5-5B66E74AD5E7}"/>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ED55DC1B-8CE7-44A5-B2F2-FAB94D969F1F}"/>
              </a:ext>
            </a:extLst>
          </p:cNvPr>
          <p:cNvSpPr>
            <a:spLocks noGrp="1"/>
          </p:cNvSpPr>
          <p:nvPr>
            <p:ph type="sldNum" sz="quarter" idx="12"/>
          </p:nvPr>
        </p:nvSpPr>
        <p:spPr/>
        <p:txBody>
          <a:bodyPr/>
          <a:lstStyle/>
          <a:p>
            <a:fld id="{95BAE9E0-8399-F344-A8C0-0463BC4FE528}" type="slidenum">
              <a:rPr lang="en-US" smtClean="0"/>
              <a:t>8</a:t>
            </a:fld>
            <a:endParaRPr lang="en-US"/>
          </a:p>
        </p:txBody>
      </p:sp>
      <p:sp>
        <p:nvSpPr>
          <p:cNvPr id="5" name="Rectangle 4">
            <a:extLst>
              <a:ext uri="{FF2B5EF4-FFF2-40B4-BE49-F238E27FC236}">
                <a16:creationId xmlns:a16="http://schemas.microsoft.com/office/drawing/2014/main" id="{7C97B9F0-6CE2-4B32-824C-50653C14D9F6}"/>
              </a:ext>
            </a:extLst>
          </p:cNvPr>
          <p:cNvSpPr/>
          <p:nvPr/>
        </p:nvSpPr>
        <p:spPr>
          <a:xfrm>
            <a:off x="217715" y="136525"/>
            <a:ext cx="8752114" cy="6278642"/>
          </a:xfrm>
          <a:prstGeom prst="rect">
            <a:avLst/>
          </a:prstGeom>
        </p:spPr>
        <p:txBody>
          <a:bodyPr wrap="square">
            <a:spAutoFit/>
          </a:bodyPr>
          <a:lstStyle/>
          <a:p>
            <a:r>
              <a:rPr lang="en-US" sz="4000" b="1" dirty="0">
                <a:latin typeface="Cambria" panose="02040503050406030204" pitchFamily="18" charset="0"/>
              </a:rPr>
              <a:t>CHURCH.AGE.BOOK  </a:t>
            </a:r>
          </a:p>
          <a:p>
            <a:r>
              <a:rPr lang="en-US" sz="3200" dirty="0">
                <a:latin typeface="Cambria" panose="02040503050406030204" pitchFamily="18" charset="0"/>
              </a:rPr>
              <a:t>	</a:t>
            </a:r>
            <a:r>
              <a:rPr lang="en-US" sz="3000" dirty="0">
                <a:latin typeface="Cambria" panose="02040503050406030204" pitchFamily="18" charset="0"/>
              </a:rPr>
              <a:t>  309-3 The preaching of the Word was never greater. As Satan raised up his hordes of free thinkers, the originators of communism rose up, as liberal theologians spread their filthy wares, God raised up mighty warriors of faith, the greatest works of Christian literature, teaching and preaching came from this era. Never has its preachers and teachers been matched and never will they be. The </a:t>
            </a:r>
            <a:r>
              <a:rPr lang="en-US" sz="3000" dirty="0" err="1">
                <a:latin typeface="Cambria" panose="02040503050406030204" pitchFamily="18" charset="0"/>
              </a:rPr>
              <a:t>Spurgeons</a:t>
            </a:r>
            <a:r>
              <a:rPr lang="en-US" sz="3000" dirty="0">
                <a:latin typeface="Cambria" panose="02040503050406030204" pitchFamily="18" charset="0"/>
              </a:rPr>
              <a:t>, Parkers, </a:t>
            </a:r>
            <a:r>
              <a:rPr lang="en-US" sz="3000" dirty="0" err="1">
                <a:latin typeface="Cambria" panose="02040503050406030204" pitchFamily="18" charset="0"/>
              </a:rPr>
              <a:t>McClarens</a:t>
            </a:r>
            <a:r>
              <a:rPr lang="en-US" sz="3000" dirty="0">
                <a:latin typeface="Cambria" panose="02040503050406030204" pitchFamily="18" charset="0"/>
              </a:rPr>
              <a:t>, the Edwards, </a:t>
            </a:r>
            <a:r>
              <a:rPr lang="en-US" sz="3000" dirty="0" err="1">
                <a:latin typeface="Cambria" panose="02040503050406030204" pitchFamily="18" charset="0"/>
              </a:rPr>
              <a:t>Bunyans</a:t>
            </a:r>
            <a:r>
              <a:rPr lang="en-US" sz="3000" dirty="0">
                <a:latin typeface="Cambria" panose="02040503050406030204" pitchFamily="18" charset="0"/>
              </a:rPr>
              <a:t>, </a:t>
            </a:r>
            <a:r>
              <a:rPr lang="en-US" sz="3000" dirty="0" err="1">
                <a:latin typeface="Cambria" panose="02040503050406030204" pitchFamily="18" charset="0"/>
              </a:rPr>
              <a:t>Meullers</a:t>
            </a:r>
            <a:r>
              <a:rPr lang="en-US" sz="3000" dirty="0">
                <a:latin typeface="Cambria" panose="02040503050406030204" pitchFamily="18" charset="0"/>
              </a:rPr>
              <a:t>, </a:t>
            </a:r>
            <a:r>
              <a:rPr lang="en-US" sz="3000" dirty="0" err="1">
                <a:latin typeface="Cambria" panose="02040503050406030204" pitchFamily="18" charset="0"/>
              </a:rPr>
              <a:t>Brainards</a:t>
            </a:r>
            <a:r>
              <a:rPr lang="en-US" sz="3000" dirty="0">
                <a:latin typeface="Cambria" panose="02040503050406030204" pitchFamily="18" charset="0"/>
              </a:rPr>
              <a:t>, Barnes, Bishops, all came from this era. They preached, taught and wrote the Word. They glorified His Name.</a:t>
            </a:r>
          </a:p>
        </p:txBody>
      </p:sp>
    </p:spTree>
    <p:extLst>
      <p:ext uri="{BB962C8B-B14F-4D97-AF65-F5344CB8AC3E}">
        <p14:creationId xmlns:p14="http://schemas.microsoft.com/office/powerpoint/2010/main" val="62738690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87E9A1-7235-46C4-B05A-EF97D7E3CBBA}"/>
              </a:ext>
            </a:extLst>
          </p:cNvPr>
          <p:cNvSpPr>
            <a:spLocks noGrp="1"/>
          </p:cNvSpPr>
          <p:nvPr>
            <p:ph type="dt" sz="half" idx="10"/>
          </p:nvPr>
        </p:nvSpPr>
        <p:spPr/>
        <p:txBody>
          <a:bodyPr/>
          <a:lstStyle/>
          <a:p>
            <a:r>
              <a:rPr lang="en-US"/>
              <a:t>3/04/18</a:t>
            </a:r>
          </a:p>
        </p:txBody>
      </p:sp>
      <p:sp>
        <p:nvSpPr>
          <p:cNvPr id="3" name="Footer Placeholder 2">
            <a:extLst>
              <a:ext uri="{FF2B5EF4-FFF2-40B4-BE49-F238E27FC236}">
                <a16:creationId xmlns:a16="http://schemas.microsoft.com/office/drawing/2014/main" id="{92D3CECA-801B-486D-9767-3D184AC59D3E}"/>
              </a:ext>
            </a:extLst>
          </p:cNvPr>
          <p:cNvSpPr>
            <a:spLocks noGrp="1"/>
          </p:cNvSpPr>
          <p:nvPr>
            <p:ph type="ftr" sz="quarter" idx="11"/>
          </p:nvPr>
        </p:nvSpPr>
        <p:spPr/>
        <p:txBody>
          <a:bodyPr/>
          <a:lstStyle/>
          <a:p>
            <a:r>
              <a:rPr lang="en-US"/>
              <a:t>Worship 7</a:t>
            </a:r>
          </a:p>
        </p:txBody>
      </p:sp>
      <p:sp>
        <p:nvSpPr>
          <p:cNvPr id="4" name="Slide Number Placeholder 3">
            <a:extLst>
              <a:ext uri="{FF2B5EF4-FFF2-40B4-BE49-F238E27FC236}">
                <a16:creationId xmlns:a16="http://schemas.microsoft.com/office/drawing/2014/main" id="{744545A4-BA14-4583-B4F6-192E1FA330B4}"/>
              </a:ext>
            </a:extLst>
          </p:cNvPr>
          <p:cNvSpPr>
            <a:spLocks noGrp="1"/>
          </p:cNvSpPr>
          <p:nvPr>
            <p:ph type="sldNum" sz="quarter" idx="12"/>
          </p:nvPr>
        </p:nvSpPr>
        <p:spPr/>
        <p:txBody>
          <a:bodyPr/>
          <a:lstStyle/>
          <a:p>
            <a:fld id="{95BAE9E0-8399-F344-A8C0-0463BC4FE528}" type="slidenum">
              <a:rPr lang="en-US" smtClean="0"/>
              <a:t>9</a:t>
            </a:fld>
            <a:endParaRPr lang="en-US"/>
          </a:p>
        </p:txBody>
      </p:sp>
      <p:sp>
        <p:nvSpPr>
          <p:cNvPr id="5" name="Rectangle 4">
            <a:extLst>
              <a:ext uri="{FF2B5EF4-FFF2-40B4-BE49-F238E27FC236}">
                <a16:creationId xmlns:a16="http://schemas.microsoft.com/office/drawing/2014/main" id="{5F8F8099-91B4-4068-880D-C3CF87B23E45}"/>
              </a:ext>
            </a:extLst>
          </p:cNvPr>
          <p:cNvSpPr/>
          <p:nvPr/>
        </p:nvSpPr>
        <p:spPr>
          <a:xfrm>
            <a:off x="250371" y="136524"/>
            <a:ext cx="8719458" cy="6124754"/>
          </a:xfrm>
          <a:prstGeom prst="rect">
            <a:avLst/>
          </a:prstGeom>
        </p:spPr>
        <p:txBody>
          <a:bodyPr wrap="square">
            <a:spAutoFit/>
          </a:bodyPr>
          <a:lstStyle/>
          <a:p>
            <a:r>
              <a:rPr lang="en-US" sz="4000" b="1" dirty="0">
                <a:latin typeface="Cambria" panose="02040503050406030204" pitchFamily="18" charset="0"/>
              </a:rPr>
              <a:t>REVELATION 14:1-3</a:t>
            </a:r>
          </a:p>
          <a:p>
            <a:r>
              <a:rPr lang="en-US" sz="3200" i="1" dirty="0">
                <a:latin typeface="Cambria" panose="02040503050406030204" pitchFamily="18" charset="0"/>
              </a:rPr>
              <a:t>	And I looked, and, lo, a Lamb stood on the mount Sion, and with him an hundred forty and four thousand, having his Father's name written in their foreheads. 2 And I heard a voice from heaven, as the voice of many waters, and as the voice of a great thunder: </a:t>
            </a:r>
            <a:r>
              <a:rPr lang="en-US" sz="3200" i="1" dirty="0">
                <a:solidFill>
                  <a:srgbClr val="FFFF00"/>
                </a:solidFill>
                <a:latin typeface="Cambria" panose="02040503050406030204" pitchFamily="18" charset="0"/>
              </a:rPr>
              <a:t>and I heard the voice of harpers harping with their harps:</a:t>
            </a:r>
            <a:r>
              <a:rPr lang="en-US" sz="3200" i="1" dirty="0">
                <a:latin typeface="Cambria" panose="02040503050406030204" pitchFamily="18" charset="0"/>
              </a:rPr>
              <a:t> 3 And they sung as it were a new song before the throne, and before the four beasts, and the elders: and no man could learn that song but the hundred and forty and four thousand, which were redeemed from the earth. </a:t>
            </a:r>
          </a:p>
        </p:txBody>
      </p:sp>
    </p:spTree>
    <p:extLst>
      <p:ext uri="{BB962C8B-B14F-4D97-AF65-F5344CB8AC3E}">
        <p14:creationId xmlns:p14="http://schemas.microsoft.com/office/powerpoint/2010/main" val="3055745245"/>
      </p:ext>
    </p:extLst>
  </p:cSld>
  <p:clrMapOvr>
    <a:masterClrMapping/>
  </p:clrMapOvr>
  <p:transition spd="slow">
    <p:push dir="u"/>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11650</TotalTime>
  <Words>300</Words>
  <Application>Microsoft Macintosh PowerPoint</Application>
  <PresentationFormat>On-screen Show (4:3)</PresentationFormat>
  <Paragraphs>197</Paragraphs>
  <Slides>34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Agency FB</vt:lpstr>
      <vt:lpstr>Arial</vt:lpstr>
      <vt:lpstr>Bradley Hand</vt:lpstr>
      <vt:lpstr>Calibri</vt:lpstr>
      <vt:lpstr>Calibri Light</vt:lpstr>
      <vt:lpstr>Cambria</vt:lpstr>
      <vt:lpstr>Trebuchet MS</vt:lpstr>
      <vt:lpstr>Office Theme</vt:lpstr>
      <vt:lpstr>What is  Worship? Part 7</vt:lpstr>
      <vt:lpstr>Birthdays, Anniversaries &amp; Exciting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Coffey</dc:creator>
  <cp:lastModifiedBy>Barry Coffey</cp:lastModifiedBy>
  <cp:revision>166</cp:revision>
  <dcterms:created xsi:type="dcterms:W3CDTF">2018-01-04T23:15:10Z</dcterms:created>
  <dcterms:modified xsi:type="dcterms:W3CDTF">2018-03-04T15:48:20Z</dcterms:modified>
</cp:coreProperties>
</file>