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25" r:id="rId2"/>
    <p:sldId id="327" r:id="rId3"/>
    <p:sldId id="328" r:id="rId4"/>
    <p:sldId id="300" r:id="rId5"/>
    <p:sldId id="256" r:id="rId6"/>
    <p:sldId id="295" r:id="rId7"/>
    <p:sldId id="296" r:id="rId8"/>
    <p:sldId id="311" r:id="rId9"/>
    <p:sldId id="298" r:id="rId10"/>
    <p:sldId id="286" r:id="rId11"/>
    <p:sldId id="284" r:id="rId12"/>
    <p:sldId id="292" r:id="rId13"/>
    <p:sldId id="289" r:id="rId14"/>
    <p:sldId id="337" r:id="rId15"/>
    <p:sldId id="338" r:id="rId16"/>
    <p:sldId id="264" r:id="rId17"/>
    <p:sldId id="265" r:id="rId18"/>
    <p:sldId id="294" r:id="rId19"/>
    <p:sldId id="305" r:id="rId20"/>
    <p:sldId id="306" r:id="rId21"/>
    <p:sldId id="309" r:id="rId22"/>
    <p:sldId id="267" r:id="rId23"/>
    <p:sldId id="313" r:id="rId24"/>
    <p:sldId id="314" r:id="rId25"/>
    <p:sldId id="315" r:id="rId26"/>
    <p:sldId id="316" r:id="rId27"/>
    <p:sldId id="317" r:id="rId28"/>
    <p:sldId id="312" r:id="rId29"/>
    <p:sldId id="318" r:id="rId30"/>
    <p:sldId id="319" r:id="rId31"/>
    <p:sldId id="280" r:id="rId32"/>
    <p:sldId id="330" r:id="rId33"/>
    <p:sldId id="332" r:id="rId34"/>
    <p:sldId id="336" r:id="rId35"/>
    <p:sldId id="331" r:id="rId36"/>
    <p:sldId id="333" r:id="rId37"/>
    <p:sldId id="334" r:id="rId38"/>
    <p:sldId id="335" r:id="rId39"/>
    <p:sldId id="329" r:id="rId40"/>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15" autoAdjust="0"/>
    <p:restoredTop sz="94660"/>
  </p:normalViewPr>
  <p:slideViewPr>
    <p:cSldViewPr>
      <p:cViewPr varScale="1">
        <p:scale>
          <a:sx n="131" d="100"/>
          <a:sy n="131" d="100"/>
        </p:scale>
        <p:origin x="872"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805A255-A4DC-4F94-AD16-3D176A457DE8}"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a:p>
        </p:txBody>
      </p:sp>
    </p:spTree>
    <p:extLst>
      <p:ext uri="{BB962C8B-B14F-4D97-AF65-F5344CB8AC3E}">
        <p14:creationId xmlns:p14="http://schemas.microsoft.com/office/powerpoint/2010/main" val="429065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22536F-D27D-4DB6-BE0B-50B4D81042FD}" type="slidenum">
              <a:rPr lang="en-US" smtClean="0"/>
              <a:pPr>
                <a:defRPr/>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1844675"/>
            <a:ext cx="5903912" cy="1109663"/>
          </a:xfrm>
          <a:effectLst>
            <a:outerShdw dist="17961" dir="2700000" algn="ctr" rotWithShape="0">
              <a:schemeClr val="bg2"/>
            </a:outerShdw>
          </a:effectLst>
        </p:spPr>
        <p:txBody>
          <a:bodyPr/>
          <a:lstStyle>
            <a:lvl1pP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611188" y="2924175"/>
            <a:ext cx="5903912" cy="696913"/>
          </a:xfrm>
          <a:effectLst>
            <a:outerShdw dist="17961" dir="2700000" algn="ctr" rotWithShape="0">
              <a:schemeClr val="bg2"/>
            </a:outerShdw>
          </a:effectLst>
        </p:spPr>
        <p:txBody>
          <a:bodyPr/>
          <a:lstStyle>
            <a:lvl1pPr marL="0" indent="0">
              <a:buFontTx/>
              <a:buNone/>
              <a:defRPr sz="2400" b="1"/>
            </a:lvl1pPr>
          </a:lstStyle>
          <a:p>
            <a:r>
              <a:rPr lang="en-US"/>
              <a:t>Click to edit Master subtitle style</a:t>
            </a:r>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2350" y="188913"/>
            <a:ext cx="1854200"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88913"/>
            <a:ext cx="54102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889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539750" y="836613"/>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gn="ctr">
              <a:lnSpc>
                <a:spcPct val="90000"/>
              </a:lnSpc>
            </a:pPr>
            <a:r>
              <a:rPr lang="en-US" sz="7300" dirty="0">
                <a:latin typeface="Cambria" panose="02040503050406030204" pitchFamily="18" charset="0"/>
                <a:ea typeface="Cambria" charset="0"/>
                <a:cs typeface="Cambria" charset="0"/>
              </a:rPr>
              <a:t>What </a:t>
            </a:r>
            <a:r>
              <a:rPr lang="en-US" sz="7300" i="1" dirty="0">
                <a:latin typeface="Cambria" panose="02040503050406030204" pitchFamily="18" charset="0"/>
                <a:ea typeface="Cambria" charset="0"/>
                <a:cs typeface="Cambria" charset="0"/>
              </a:rPr>
              <a:t>Do</a:t>
            </a:r>
            <a:r>
              <a:rPr lang="en-US" sz="7300" dirty="0">
                <a:latin typeface="Cambria" panose="02040503050406030204" pitchFamily="18" charset="0"/>
                <a:ea typeface="Cambria" charset="0"/>
                <a:cs typeface="Cambria" charset="0"/>
              </a:rPr>
              <a:t> We Believe?</a:t>
            </a:r>
            <a:br>
              <a:rPr lang="en-US" b="1" dirty="0">
                <a:latin typeface="Cambria" panose="02040503050406030204" pitchFamily="18" charset="0"/>
                <a:ea typeface="Cambria" charset="0"/>
                <a:cs typeface="Cambria" charset="0"/>
              </a:rPr>
            </a:br>
            <a:br>
              <a:rPr lang="en-US" sz="2200" i="1" dirty="0">
                <a:latin typeface="Cambria" panose="02040503050406030204" pitchFamily="18" charset="0"/>
              </a:rPr>
            </a:br>
            <a:r>
              <a:rPr lang="en-US" sz="4000" dirty="0">
                <a:latin typeface="Cambria" panose="02040503050406030204" pitchFamily="18" charset="0"/>
              </a:rPr>
              <a:t> We Are in A Battle 14</a:t>
            </a:r>
            <a:endParaRPr lang="en-US" sz="4000" i="1" dirty="0">
              <a:latin typeface="Cambria" panose="02040503050406030204" pitchFamily="18" charset="0"/>
            </a:endParaRPr>
          </a:p>
        </p:txBody>
      </p:sp>
      <p:sp>
        <p:nvSpPr>
          <p:cNvPr id="3" name="Subtitle 2"/>
          <p:cNvSpPr>
            <a:spLocks noGrp="1"/>
          </p:cNvSpPr>
          <p:nvPr>
            <p:ph type="subTitle" idx="1"/>
          </p:nvPr>
        </p:nvSpPr>
        <p:spPr>
          <a:xfrm>
            <a:off x="228599" y="4800600"/>
            <a:ext cx="8686799" cy="762000"/>
          </a:xfrm>
        </p:spPr>
        <p:txBody>
          <a:bodyPr>
            <a:noAutofit/>
          </a:bodyPr>
          <a:lstStyle/>
          <a:p>
            <a:pPr algn="ctr"/>
            <a:r>
              <a:rPr lang="en-US" sz="2800" dirty="0">
                <a:latin typeface="Cambria" pitchFamily="18" charset="0"/>
              </a:rPr>
              <a:t>I CORINTHIANS 6:12</a:t>
            </a:r>
            <a:endParaRPr lang="en-US" sz="2800" b="0" i="1" dirty="0">
              <a:latin typeface="Cambria" pitchFamily="18" charset="0"/>
            </a:endParaRPr>
          </a:p>
          <a:p>
            <a:pPr algn="ctr"/>
            <a:r>
              <a:rPr lang="en-US" sz="2800" b="0" i="1" dirty="0">
                <a:latin typeface="Cambria" pitchFamily="18" charset="0"/>
              </a:rPr>
              <a:t>All things are lawful unto me, but all things are not expedient: all things are lawful for me, but I will not be brought under the power of any. </a:t>
            </a:r>
          </a:p>
        </p:txBody>
      </p:sp>
    </p:spTree>
    <p:extLst>
      <p:ext uri="{BB962C8B-B14F-4D97-AF65-F5344CB8AC3E}">
        <p14:creationId xmlns:p14="http://schemas.microsoft.com/office/powerpoint/2010/main" val="22199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5632311"/>
          </a:xfrm>
          <a:prstGeom prst="rect">
            <a:avLst/>
          </a:prstGeom>
        </p:spPr>
        <p:txBody>
          <a:bodyPr wrap="square">
            <a:spAutoFit/>
          </a:bodyPr>
          <a:lstStyle/>
          <a:p>
            <a:r>
              <a:rPr lang="en-US" sz="4000" dirty="0">
                <a:solidFill>
                  <a:schemeClr val="bg1"/>
                </a:solidFill>
                <a:latin typeface="Cambria" pitchFamily="18" charset="0"/>
              </a:rPr>
              <a:t>HIS.UNFAILING.WORDS.OF.PROMISE</a:t>
            </a:r>
            <a:endParaRPr lang="en-US" sz="4000" b="0" dirty="0">
              <a:solidFill>
                <a:schemeClr val="bg1"/>
              </a:solidFill>
              <a:latin typeface="Cambria" pitchFamily="18" charset="0"/>
            </a:endParaRPr>
          </a:p>
          <a:p>
            <a:r>
              <a:rPr lang="en-US" sz="3200" b="0" dirty="0">
                <a:solidFill>
                  <a:schemeClr val="bg1"/>
                </a:solidFill>
                <a:latin typeface="Cambria" pitchFamily="18" charset="0"/>
              </a:rPr>
              <a:t>	82   And now, so when we come out here, I constantly in meetings, doing everything I can for the Lord. But I don't do all that I should; I know that. </a:t>
            </a:r>
            <a:r>
              <a:rPr lang="en-US" sz="3200" dirty="0">
                <a:solidFill>
                  <a:srgbClr val="FFFF00"/>
                </a:solidFill>
                <a:latin typeface="Cambria" pitchFamily="18" charset="0"/>
              </a:rPr>
              <a:t>I make so many mistakes</a:t>
            </a:r>
            <a:r>
              <a:rPr lang="en-US" sz="3200" b="0" dirty="0">
                <a:solidFill>
                  <a:srgbClr val="FFFF00"/>
                </a:solidFill>
                <a:latin typeface="Cambria" pitchFamily="18" charset="0"/>
              </a:rPr>
              <a:t>.</a:t>
            </a:r>
          </a:p>
          <a:p>
            <a:r>
              <a:rPr lang="en-US" sz="3200" b="0" dirty="0">
                <a:solidFill>
                  <a:schemeClr val="bg1"/>
                </a:solidFill>
                <a:latin typeface="Cambria" pitchFamily="18" charset="0"/>
              </a:rPr>
              <a:t>	And my wife has had to be both mother and daddy both for those children, 'cause I'm away. A father and mother should agree upon their decisions for their children. But I'm not there; I'm in the service of the Lord.</a:t>
            </a:r>
          </a:p>
          <a:p>
            <a:r>
              <a:rPr lang="en-US" sz="3200" b="0" dirty="0">
                <a:solidFill>
                  <a:schemeClr val="bg1"/>
                </a:solidFill>
                <a:latin typeface="Cambria" pitchFamily="18" charset="0"/>
              </a:rPr>
              <a:t>						     64-0120</a:t>
            </a:r>
            <a:endParaRPr lang="en-US" sz="3000" b="0" dirty="0">
              <a:solidFill>
                <a:schemeClr val="bg1"/>
              </a:solidFill>
              <a:latin typeface="Cambria" pitchFamily="18"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878532"/>
          </a:xfrm>
          <a:prstGeom prst="rect">
            <a:avLst/>
          </a:prstGeom>
        </p:spPr>
        <p:txBody>
          <a:bodyPr wrap="square">
            <a:spAutoFit/>
          </a:bodyPr>
          <a:lstStyle/>
          <a:p>
            <a:r>
              <a:rPr lang="en-US" sz="4000" dirty="0">
                <a:solidFill>
                  <a:schemeClr val="bg1"/>
                </a:solidFill>
                <a:latin typeface="Cambria" pitchFamily="18" charset="0"/>
              </a:rPr>
              <a:t>INTERVIEW.OF.SISTER.BRUCE</a:t>
            </a:r>
          </a:p>
          <a:p>
            <a:r>
              <a:rPr lang="en-US" sz="2800" b="0" dirty="0">
                <a:solidFill>
                  <a:schemeClr val="bg1"/>
                </a:solidFill>
                <a:latin typeface="Cambria" pitchFamily="18" charset="0"/>
              </a:rPr>
              <a:t>	 I'm fixing to pray for you. I'm not worthy of that… But I come to represent Him. Must, remember, me being a sinner and before God, I'm not a sinner, neither are you; we got a Blood Sacrifice laying there. God don't even see us. He hears our voice, but He sees the Blood of Christ… We are Christians. I believe you to be a genuine Christian woman.</a:t>
            </a:r>
          </a:p>
          <a:p>
            <a:r>
              <a:rPr lang="en-US" sz="2800" b="0" dirty="0">
                <a:solidFill>
                  <a:schemeClr val="bg1"/>
                </a:solidFill>
                <a:latin typeface="Cambria" pitchFamily="18" charset="0"/>
              </a:rPr>
              <a:t>	Sister Bruce says, "I make so many mistakes, and I fail so many times."</a:t>
            </a:r>
          </a:p>
          <a:p>
            <a:r>
              <a:rPr lang="en-US" sz="2800" b="0" dirty="0">
                <a:solidFill>
                  <a:schemeClr val="bg1"/>
                </a:solidFill>
                <a:latin typeface="Cambria" pitchFamily="18" charset="0"/>
              </a:rPr>
              <a:t>	That's why Christ had to die, so that you with your mistakes wouldn't be '</a:t>
            </a:r>
            <a:r>
              <a:rPr lang="en-US" sz="2800" b="0" dirty="0" err="1">
                <a:solidFill>
                  <a:schemeClr val="bg1"/>
                </a:solidFill>
                <a:latin typeface="Cambria" pitchFamily="18" charset="0"/>
              </a:rPr>
              <a:t>lotted</a:t>
            </a:r>
            <a:r>
              <a:rPr lang="en-US" sz="2800" b="0" dirty="0">
                <a:solidFill>
                  <a:schemeClr val="bg1"/>
                </a:solidFill>
                <a:latin typeface="Cambria" pitchFamily="18" charset="0"/>
              </a:rPr>
              <a:t> to you. He took your mistakes. Your desire in your heart is to serve Him.</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15E30-DEFB-462C-80A0-FEF4F528AE72}"/>
              </a:ext>
            </a:extLst>
          </p:cNvPr>
          <p:cNvSpPr/>
          <p:nvPr/>
        </p:nvSpPr>
        <p:spPr>
          <a:xfrm>
            <a:off x="228600" y="76200"/>
            <a:ext cx="8610600" cy="6494085"/>
          </a:xfrm>
          <a:prstGeom prst="rect">
            <a:avLst/>
          </a:prstGeom>
        </p:spPr>
        <p:txBody>
          <a:bodyPr wrap="square">
            <a:spAutoFit/>
          </a:bodyPr>
          <a:lstStyle/>
          <a:p>
            <a:r>
              <a:rPr lang="en-US" sz="3200" b="0" dirty="0">
                <a:solidFill>
                  <a:schemeClr val="bg1"/>
                </a:solidFill>
                <a:latin typeface="Cambria" pitchFamily="18" charset="0"/>
              </a:rPr>
              <a:t> [Sis. Bruce says, "Yes.“] All right. That's what He died for, so that you could serve Him. He is your Sin-offering. Your sins are not known. You're not a sinner before God. </a:t>
            </a:r>
          </a:p>
          <a:p>
            <a:r>
              <a:rPr lang="en-US" sz="3200" b="0" dirty="0">
                <a:solidFill>
                  <a:schemeClr val="bg1"/>
                </a:solidFill>
                <a:latin typeface="Cambria" pitchFamily="18" charset="0"/>
              </a:rPr>
              <a:t>	[Sis. Bruce: "But I've never had an </a:t>
            </a:r>
            <a:r>
              <a:rPr lang="en-US" sz="3200" b="0" dirty="0" err="1">
                <a:solidFill>
                  <a:schemeClr val="bg1"/>
                </a:solidFill>
                <a:latin typeface="Cambria" pitchFamily="18" charset="0"/>
              </a:rPr>
              <a:t>exper-ience</a:t>
            </a:r>
            <a:r>
              <a:rPr lang="en-US" sz="3200" b="0" dirty="0">
                <a:solidFill>
                  <a:schemeClr val="bg1"/>
                </a:solidFill>
                <a:latin typeface="Cambria" pitchFamily="18" charset="0"/>
              </a:rPr>
              <a:t> that I have been filled with the Holy Ghost, that I could put my foot on."]</a:t>
            </a:r>
          </a:p>
          <a:p>
            <a:r>
              <a:rPr lang="en-US" sz="3200" b="0" dirty="0">
                <a:solidFill>
                  <a:schemeClr val="bg1"/>
                </a:solidFill>
                <a:latin typeface="Cambria" pitchFamily="18" charset="0"/>
              </a:rPr>
              <a:t>	All right. Ordinarily, a human being is born in sin… That's the nature of a human being. ["Yes.“] That was your nature. It change once. But what changed it? ["Christ."] There you are. "</a:t>
            </a:r>
            <a:r>
              <a:rPr lang="en-US" sz="3200" b="0" i="1" dirty="0">
                <a:solidFill>
                  <a:schemeClr val="bg1"/>
                </a:solidFill>
                <a:latin typeface="Cambria" pitchFamily="18" charset="0"/>
              </a:rPr>
              <a:t>He that </a:t>
            </a:r>
            <a:r>
              <a:rPr lang="en-US" sz="3200" b="0" i="1" dirty="0" err="1">
                <a:solidFill>
                  <a:schemeClr val="bg1"/>
                </a:solidFill>
                <a:latin typeface="Cambria" pitchFamily="18" charset="0"/>
              </a:rPr>
              <a:t>heareth</a:t>
            </a:r>
            <a:r>
              <a:rPr lang="en-US" sz="3200" b="0" i="1" dirty="0">
                <a:solidFill>
                  <a:schemeClr val="bg1"/>
                </a:solidFill>
                <a:latin typeface="Cambria" pitchFamily="18" charset="0"/>
              </a:rPr>
              <a:t> My Words and believeth on Him that sent Me, hath Eternal Life</a:t>
            </a:r>
            <a:r>
              <a:rPr lang="en-US" sz="3200" b="0" dirty="0">
                <a:solidFill>
                  <a:schemeClr val="bg1"/>
                </a:solidFill>
                <a:latin typeface="Cambria" pitchFamily="18" charset="0"/>
              </a:rPr>
              <a:t>… </a:t>
            </a:r>
            <a:r>
              <a:rPr lang="en-US" sz="3200" b="0" dirty="0" err="1">
                <a:solidFill>
                  <a:schemeClr val="bg1"/>
                </a:solidFill>
                <a:latin typeface="Cambria" pitchFamily="18" charset="0"/>
              </a:rPr>
              <a:t>Jn</a:t>
            </a:r>
            <a:r>
              <a:rPr lang="en-US" sz="3200" b="0" dirty="0">
                <a:solidFill>
                  <a:schemeClr val="bg1"/>
                </a:solidFill>
                <a:latin typeface="Cambria" pitchFamily="18" charset="0"/>
              </a:rPr>
              <a:t> 5:24. </a:t>
            </a:r>
            <a:r>
              <a:rPr lang="en-US" sz="2400" b="0" dirty="0">
                <a:solidFill>
                  <a:schemeClr val="bg1"/>
                </a:solidFill>
                <a:latin typeface="Cambria" pitchFamily="18" charset="0"/>
              </a:rPr>
              <a:t>64-0705</a:t>
            </a:r>
            <a:endParaRPr lang="en-US" sz="3200" b="0" dirty="0">
              <a:solidFill>
                <a:schemeClr val="bg1"/>
              </a:solidFill>
              <a:latin typeface="Cambria" pitchFamily="18" charset="0"/>
            </a:endParaRPr>
          </a:p>
        </p:txBody>
      </p:sp>
    </p:spTree>
    <p:extLst>
      <p:ext uri="{BB962C8B-B14F-4D97-AF65-F5344CB8AC3E}">
        <p14:creationId xmlns:p14="http://schemas.microsoft.com/office/powerpoint/2010/main" val="274236042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title"/>
          </p:nvPr>
        </p:nvSpPr>
        <p:spPr>
          <a:xfrm>
            <a:off x="381000" y="381000"/>
            <a:ext cx="7416800" cy="508000"/>
          </a:xfrm>
        </p:spPr>
        <p:txBody>
          <a:bodyPr/>
          <a:lstStyle/>
          <a:p>
            <a:r>
              <a:rPr lang="en-US" sz="6000" dirty="0">
                <a:solidFill>
                  <a:srgbClr val="FFFF00"/>
                </a:solidFill>
                <a:latin typeface="Tahoma" charset="0"/>
              </a:rPr>
              <a:t>The Battle</a:t>
            </a:r>
          </a:p>
        </p:txBody>
      </p:sp>
      <p:sp>
        <p:nvSpPr>
          <p:cNvPr id="2" name="Rectangle 1">
            <a:extLst>
              <a:ext uri="{FF2B5EF4-FFF2-40B4-BE49-F238E27FC236}">
                <a16:creationId xmlns:a16="http://schemas.microsoft.com/office/drawing/2014/main" id="{9DF53B4D-AAC8-40D2-BA76-630607468439}"/>
              </a:ext>
            </a:extLst>
          </p:cNvPr>
          <p:cNvSpPr/>
          <p:nvPr/>
        </p:nvSpPr>
        <p:spPr>
          <a:xfrm>
            <a:off x="539750" y="1143000"/>
            <a:ext cx="8375650" cy="4524315"/>
          </a:xfrm>
          <a:prstGeom prst="rect">
            <a:avLst/>
          </a:prstGeom>
        </p:spPr>
        <p:txBody>
          <a:bodyPr wrap="square">
            <a:spAutoFit/>
          </a:bodyPr>
          <a:lstStyle/>
          <a:p>
            <a:r>
              <a:rPr lang="en-US" sz="3600" dirty="0">
                <a:solidFill>
                  <a:schemeClr val="bg1"/>
                </a:solidFill>
                <a:latin typeface="Cambria" pitchFamily="18" charset="0"/>
              </a:rPr>
              <a:t>AS.THE.EAGLE.STIRRETH.HER.NEST</a:t>
            </a:r>
            <a:endParaRPr lang="en-US" sz="3600" b="0" dirty="0">
              <a:solidFill>
                <a:schemeClr val="bg1"/>
              </a:solidFill>
              <a:latin typeface="Cambria" pitchFamily="18" charset="0"/>
            </a:endParaRPr>
          </a:p>
          <a:p>
            <a:r>
              <a:rPr lang="en-US" sz="2800" b="0" dirty="0">
                <a:solidFill>
                  <a:schemeClr val="bg1"/>
                </a:solidFill>
                <a:latin typeface="Cambria" pitchFamily="18" charset="0"/>
              </a:rPr>
              <a:t>	</a:t>
            </a:r>
            <a:r>
              <a:rPr lang="en-US" sz="3200" b="0" dirty="0">
                <a:solidFill>
                  <a:schemeClr val="bg1"/>
                </a:solidFill>
                <a:latin typeface="Cambria" pitchFamily="18" charset="0"/>
              </a:rPr>
              <a:t>90  What a joy it is, and a privilege to serve God. Give it to these young people, Lord. </a:t>
            </a:r>
            <a:r>
              <a:rPr lang="en-US" sz="3200" dirty="0">
                <a:solidFill>
                  <a:schemeClr val="bg1"/>
                </a:solidFill>
                <a:latin typeface="Cambria" pitchFamily="18" charset="0"/>
              </a:rPr>
              <a:t>They've got an awful battle</a:t>
            </a:r>
            <a:r>
              <a:rPr lang="en-US" sz="3200" b="0" dirty="0">
                <a:solidFill>
                  <a:schemeClr val="bg1"/>
                </a:solidFill>
                <a:latin typeface="Cambria" pitchFamily="18" charset="0"/>
              </a:rPr>
              <a:t>… Look at their television: rotten and polluted. Look at the nation they're coming up in: politics rotten to the core, the antichrist arising in seat and power. </a:t>
            </a:r>
          </a:p>
          <a:p>
            <a:r>
              <a:rPr lang="en-US" sz="2800" b="0" dirty="0">
                <a:solidFill>
                  <a:schemeClr val="bg1"/>
                </a:solidFill>
                <a:latin typeface="Cambria" pitchFamily="18" charset="0"/>
              </a:rPr>
              <a:t>						60-0804</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5A9B8E-08C3-8E4F-9E7F-C175E7FA1C8B}"/>
              </a:ext>
            </a:extLst>
          </p:cNvPr>
          <p:cNvSpPr/>
          <p:nvPr/>
        </p:nvSpPr>
        <p:spPr>
          <a:xfrm>
            <a:off x="228600" y="152400"/>
            <a:ext cx="8686800" cy="4955203"/>
          </a:xfrm>
          <a:prstGeom prst="rect">
            <a:avLst/>
          </a:prstGeom>
        </p:spPr>
        <p:txBody>
          <a:bodyPr wrap="square">
            <a:spAutoFit/>
          </a:bodyPr>
          <a:lstStyle/>
          <a:p>
            <a:r>
              <a:rPr lang="en-US" sz="2800" b="0" dirty="0">
                <a:solidFill>
                  <a:schemeClr val="bg1"/>
                </a:solidFill>
                <a:latin typeface="+mj-lt"/>
              </a:rPr>
              <a:t> </a:t>
            </a:r>
            <a:r>
              <a:rPr lang="en-US" sz="3600" dirty="0">
                <a:solidFill>
                  <a:schemeClr val="bg1"/>
                </a:solidFill>
                <a:latin typeface="+mj-lt"/>
              </a:rPr>
              <a:t>JAMES 1:2-3</a:t>
            </a:r>
          </a:p>
          <a:p>
            <a:r>
              <a:rPr lang="en-US" sz="2800" b="0" i="1" dirty="0">
                <a:solidFill>
                  <a:schemeClr val="bg1"/>
                </a:solidFill>
                <a:latin typeface="+mj-lt"/>
              </a:rPr>
              <a:t>	My brethren, count it all joy when ye fall into divers temptations; 3 Knowing this, that the trying of your faith </a:t>
            </a:r>
            <a:r>
              <a:rPr lang="en-US" sz="2800" b="0" i="1" dirty="0" err="1">
                <a:solidFill>
                  <a:schemeClr val="bg1"/>
                </a:solidFill>
                <a:latin typeface="+mj-lt"/>
              </a:rPr>
              <a:t>worketh</a:t>
            </a:r>
            <a:r>
              <a:rPr lang="en-US" sz="2800" b="0" i="1" dirty="0">
                <a:solidFill>
                  <a:schemeClr val="bg1"/>
                </a:solidFill>
                <a:latin typeface="+mj-lt"/>
              </a:rPr>
              <a:t> patience. </a:t>
            </a:r>
          </a:p>
          <a:p>
            <a:endParaRPr lang="en-US" sz="2800" b="0" dirty="0">
              <a:solidFill>
                <a:schemeClr val="bg1"/>
              </a:solidFill>
              <a:latin typeface="+mj-lt"/>
            </a:endParaRPr>
          </a:p>
          <a:p>
            <a:r>
              <a:rPr lang="en-US" sz="2800" b="0" i="1" dirty="0" err="1">
                <a:solidFill>
                  <a:schemeClr val="bg1"/>
                </a:solidFill>
                <a:latin typeface="+mj-lt"/>
              </a:rPr>
              <a:t>hupomone</a:t>
            </a:r>
            <a:r>
              <a:rPr lang="en-US" sz="2800" b="0" i="1" dirty="0">
                <a:solidFill>
                  <a:schemeClr val="bg1"/>
                </a:solidFill>
                <a:latin typeface="+mj-lt"/>
              </a:rPr>
              <a:t> </a:t>
            </a:r>
          </a:p>
          <a:p>
            <a:r>
              <a:rPr lang="en-US" sz="2800" b="0" dirty="0">
                <a:solidFill>
                  <a:schemeClr val="bg1"/>
                </a:solidFill>
                <a:latin typeface="+mj-lt"/>
              </a:rPr>
              <a:t>	Steadfastness, constancy, endurance: in the NT 	The characteristic of a man who is not swerved from his deliberate purpose and his loyalty to faith and piety by even the greatest trials and sufferings:</a:t>
            </a:r>
          </a:p>
          <a:p>
            <a:r>
              <a:rPr lang="en-US" sz="2800" b="0" dirty="0">
                <a:solidFill>
                  <a:schemeClr val="bg1"/>
                </a:solidFill>
                <a:latin typeface="+mj-lt"/>
              </a:rPr>
              <a:t>	Heroic Endurance.</a:t>
            </a:r>
          </a:p>
        </p:txBody>
      </p:sp>
    </p:spTree>
    <p:extLst>
      <p:ext uri="{BB962C8B-B14F-4D97-AF65-F5344CB8AC3E}">
        <p14:creationId xmlns:p14="http://schemas.microsoft.com/office/powerpoint/2010/main" val="269731891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1436C-1A6B-7547-819A-8895440BAAEC}"/>
              </a:ext>
            </a:extLst>
          </p:cNvPr>
          <p:cNvSpPr/>
          <p:nvPr/>
        </p:nvSpPr>
        <p:spPr>
          <a:xfrm>
            <a:off x="152400" y="76200"/>
            <a:ext cx="8839200" cy="6001643"/>
          </a:xfrm>
          <a:prstGeom prst="rect">
            <a:avLst/>
          </a:prstGeom>
        </p:spPr>
        <p:txBody>
          <a:bodyPr wrap="square">
            <a:spAutoFit/>
          </a:bodyPr>
          <a:lstStyle/>
          <a:p>
            <a:r>
              <a:rPr lang="en-US" sz="3600" dirty="0">
                <a:solidFill>
                  <a:schemeClr val="bg1"/>
                </a:solidFill>
                <a:latin typeface="+mj-lt"/>
              </a:rPr>
              <a:t>LUKE 8:15</a:t>
            </a:r>
          </a:p>
          <a:p>
            <a:r>
              <a:rPr lang="en-US" sz="2800" b="0" i="1" dirty="0">
                <a:solidFill>
                  <a:schemeClr val="bg1"/>
                </a:solidFill>
                <a:latin typeface="+mj-lt"/>
              </a:rPr>
              <a:t>But that on the good ground are they, which in an honest and good heart, having heard the word, keep it, and bring forth fruit with patience.</a:t>
            </a:r>
          </a:p>
          <a:p>
            <a:endParaRPr lang="en-US" sz="2800" b="0" i="1" dirty="0">
              <a:solidFill>
                <a:schemeClr val="bg1"/>
              </a:solidFill>
              <a:latin typeface="+mj-lt"/>
            </a:endParaRPr>
          </a:p>
          <a:p>
            <a:r>
              <a:rPr lang="en-US" sz="3600" dirty="0">
                <a:solidFill>
                  <a:schemeClr val="bg1"/>
                </a:solidFill>
                <a:latin typeface="+mj-lt"/>
              </a:rPr>
              <a:t>LUKE 21:19</a:t>
            </a:r>
          </a:p>
          <a:p>
            <a:r>
              <a:rPr lang="en-US" sz="3200" b="0" i="1" dirty="0">
                <a:solidFill>
                  <a:schemeClr val="bg1"/>
                </a:solidFill>
                <a:latin typeface="+mj-lt"/>
              </a:rPr>
              <a:t>In your patience possess ye your souls.</a:t>
            </a:r>
          </a:p>
          <a:p>
            <a:endParaRPr lang="en-US" sz="3200" b="0" i="1" dirty="0">
              <a:solidFill>
                <a:schemeClr val="bg1"/>
              </a:solidFill>
              <a:latin typeface="+mj-lt"/>
            </a:endParaRPr>
          </a:p>
          <a:p>
            <a:r>
              <a:rPr lang="en-US" sz="4000" dirty="0">
                <a:solidFill>
                  <a:schemeClr val="bg1"/>
                </a:solidFill>
                <a:latin typeface="+mj-lt"/>
              </a:rPr>
              <a:t>ROMANS 5:3</a:t>
            </a:r>
          </a:p>
          <a:p>
            <a:r>
              <a:rPr lang="en-US" sz="3200" b="0" i="1" dirty="0">
                <a:solidFill>
                  <a:schemeClr val="bg1"/>
                </a:solidFill>
                <a:latin typeface="+mj-lt"/>
              </a:rPr>
              <a:t>And not only so, but we glory in tribulations also: knowing that tribulation </a:t>
            </a:r>
            <a:r>
              <a:rPr lang="en-US" sz="3200" b="0" i="1" dirty="0" err="1">
                <a:solidFill>
                  <a:schemeClr val="bg1"/>
                </a:solidFill>
                <a:latin typeface="+mj-lt"/>
              </a:rPr>
              <a:t>worketh</a:t>
            </a:r>
            <a:r>
              <a:rPr lang="en-US" sz="3200" b="0" i="1" dirty="0">
                <a:solidFill>
                  <a:schemeClr val="bg1"/>
                </a:solidFill>
                <a:latin typeface="+mj-lt"/>
              </a:rPr>
              <a:t> patience; </a:t>
            </a:r>
          </a:p>
          <a:p>
            <a:endParaRPr lang="en-US" sz="3200" b="0" i="1" dirty="0">
              <a:solidFill>
                <a:schemeClr val="bg1"/>
              </a:solidFill>
              <a:latin typeface="+mj-lt"/>
            </a:endParaRPr>
          </a:p>
        </p:txBody>
      </p:sp>
    </p:spTree>
    <p:extLst>
      <p:ext uri="{BB962C8B-B14F-4D97-AF65-F5344CB8AC3E}">
        <p14:creationId xmlns:p14="http://schemas.microsoft.com/office/powerpoint/2010/main" val="270605200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228600"/>
            <a:ext cx="8686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1" i="0" strike="noStrike" cap="none" normalizeH="0" baseline="0" dirty="0">
                <a:ln>
                  <a:noFill/>
                </a:ln>
                <a:solidFill>
                  <a:schemeClr val="bg1"/>
                </a:solidFill>
                <a:effectLst/>
                <a:latin typeface="Cambria" pitchFamily="18" charset="0"/>
                <a:ea typeface="Times New Roman" pitchFamily="18" charset="0"/>
              </a:rPr>
              <a:t>GOD.HATH.A.PROVIDED.WAY</a:t>
            </a:r>
            <a:endParaRPr lang="en-US" sz="4000" b="0" dirty="0">
              <a:solidFill>
                <a:schemeClr val="bg1"/>
              </a:solidFill>
              <a:latin typeface="Cambria" pitchFamily="18" charset="0"/>
              <a:ea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a:ln>
                  <a:noFill/>
                </a:ln>
                <a:solidFill>
                  <a:schemeClr val="bg1"/>
                </a:solidFill>
                <a:effectLst/>
                <a:latin typeface="Cambria" pitchFamily="18" charset="0"/>
                <a:ea typeface="Times New Roman" pitchFamily="18" charset="0"/>
              </a:rPr>
              <a:t>	</a:t>
            </a:r>
            <a:r>
              <a:rPr kumimoji="0" lang="en-US" sz="3000" b="0" i="0" strike="noStrike" cap="none" normalizeH="0" baseline="0" dirty="0">
                <a:ln>
                  <a:noFill/>
                </a:ln>
                <a:solidFill>
                  <a:schemeClr val="bg1"/>
                </a:solidFill>
                <a:effectLst/>
                <a:latin typeface="Cambria" pitchFamily="18" charset="0"/>
                <a:ea typeface="Times New Roman" pitchFamily="18" charset="0"/>
              </a:rPr>
              <a:t>80 Is that little baby to be prayed for, sister? </a:t>
            </a:r>
            <a:r>
              <a:rPr lang="en-US" sz="3000" b="0" dirty="0">
                <a:solidFill>
                  <a:schemeClr val="bg1"/>
                </a:solidFill>
                <a:latin typeface="Cambria" pitchFamily="18" charset="0"/>
                <a:ea typeface="Times New Roman" pitchFamily="18" charset="0"/>
              </a:rPr>
              <a:t>F</a:t>
            </a:r>
            <a:r>
              <a:rPr kumimoji="0" lang="en-US" sz="3000" b="0" i="0" strike="noStrike" cap="none" normalizeH="0" baseline="0" dirty="0">
                <a:ln>
                  <a:noFill/>
                </a:ln>
                <a:solidFill>
                  <a:schemeClr val="bg1"/>
                </a:solidFill>
                <a:effectLst/>
                <a:latin typeface="Cambria" pitchFamily="18" charset="0"/>
                <a:ea typeface="Times New Roman" pitchFamily="18" charset="0"/>
              </a:rPr>
              <a:t>rom Indiana?</a:t>
            </a:r>
            <a:r>
              <a:rPr kumimoji="0" lang="en-US" sz="3000" b="0" i="0" strike="noStrike" cap="none" normalizeH="0" dirty="0">
                <a:ln>
                  <a:noFill/>
                </a:ln>
                <a:solidFill>
                  <a:schemeClr val="bg1"/>
                </a:solidFill>
                <a:effectLst/>
                <a:latin typeface="Cambria" pitchFamily="18" charset="0"/>
                <a:ea typeface="Times New Roman" pitchFamily="18" charset="0"/>
              </a:rPr>
              <a:t> </a:t>
            </a:r>
            <a:r>
              <a:rPr kumimoji="0" lang="en-US" sz="3000" b="0" i="0" strike="noStrike" cap="none" normalizeH="0" baseline="0" dirty="0">
                <a:ln>
                  <a:noFill/>
                </a:ln>
                <a:solidFill>
                  <a:schemeClr val="bg1"/>
                </a:solidFill>
                <a:effectLst/>
                <a:latin typeface="Cambria" pitchFamily="18" charset="0"/>
                <a:ea typeface="Times New Roman" pitchFamily="18" charset="0"/>
              </a:rPr>
              <a:t>You believe the little baby's going to get well? </a:t>
            </a:r>
            <a:r>
              <a:rPr kumimoji="0" lang="en-US" sz="3000" i="0" strike="noStrike" cap="none" normalizeH="0" baseline="0" dirty="0">
                <a:ln>
                  <a:noFill/>
                </a:ln>
                <a:solidFill>
                  <a:schemeClr val="bg1"/>
                </a:solidFill>
                <a:effectLst/>
                <a:latin typeface="Cambria" pitchFamily="18" charset="0"/>
                <a:ea typeface="Times New Roman" pitchFamily="18" charset="0"/>
              </a:rPr>
              <a:t>Get into the attitude of this</a:t>
            </a:r>
            <a:r>
              <a:rPr kumimoji="0" lang="en-US" sz="3000" b="0" i="0" strike="noStrike" cap="none" normalizeH="0" baseline="0" dirty="0">
                <a:ln>
                  <a:noFill/>
                </a:ln>
                <a:solidFill>
                  <a:schemeClr val="bg1"/>
                </a:solidFill>
                <a:effectLst/>
                <a:latin typeface="Cambria" pitchFamily="18" charset="0"/>
                <a:ea typeface="Times New Roman" pitchFamily="18" charset="0"/>
              </a:rPr>
              <a:t>, </a:t>
            </a:r>
            <a:r>
              <a:rPr kumimoji="0" lang="en-US" sz="3000" b="0" i="1" strike="noStrike" cap="none" normalizeH="0" baseline="0" dirty="0">
                <a:ln>
                  <a:noFill/>
                </a:ln>
                <a:solidFill>
                  <a:schemeClr val="bg1"/>
                </a:solidFill>
                <a:effectLst/>
                <a:latin typeface="Cambria" pitchFamily="18" charset="0"/>
                <a:ea typeface="Times New Roman" pitchFamily="18" charset="0"/>
              </a:rPr>
              <a:t>"Jesus, You're here. I'm now accepting the healing. I believe it with all my heart. And now it's finished</a:t>
            </a:r>
            <a:r>
              <a:rPr kumimoji="0" lang="en-US" sz="3000" b="0" i="0" strike="noStrike" cap="none" normalizeH="0" baseline="0" dirty="0">
                <a:ln>
                  <a:noFill/>
                </a:ln>
                <a:solidFill>
                  <a:schemeClr val="bg1"/>
                </a:solidFill>
                <a:effectLst/>
                <a:latin typeface="Cambria" pitchFamily="18" charset="0"/>
                <a:ea typeface="Times New Roman" pitchFamily="18" charset="0"/>
              </a:rPr>
              <a:t>.“</a:t>
            </a:r>
          </a:p>
          <a:p>
            <a:pPr lvl="0" indent="457200" eaLnBrk="0" hangingPunct="0"/>
            <a:r>
              <a:rPr lang="en-US" sz="3000" b="0" dirty="0">
                <a:solidFill>
                  <a:schemeClr val="bg1"/>
                </a:solidFill>
                <a:latin typeface="Cambria" pitchFamily="18" charset="0"/>
              </a:rPr>
              <a:t>	82  How long has your baby been sick, brother? Since it was born. What's its trouble? Retarded? </a:t>
            </a:r>
            <a:r>
              <a:rPr lang="en-US" sz="3000" dirty="0">
                <a:solidFill>
                  <a:schemeClr val="bg1"/>
                </a:solidFill>
                <a:latin typeface="Cambria" pitchFamily="18" charset="0"/>
              </a:rPr>
              <a:t>You know the Devil done that</a:t>
            </a:r>
            <a:r>
              <a:rPr lang="en-US" sz="3000" b="0" dirty="0">
                <a:solidFill>
                  <a:schemeClr val="bg1"/>
                </a:solidFill>
                <a:latin typeface="Cambria" pitchFamily="18" charset="0"/>
              </a:rPr>
              <a:t>. God can make that little baby well again. Both of you Christians? </a:t>
            </a:r>
            <a:r>
              <a:rPr lang="en-US" sz="3000" b="0" dirty="0">
                <a:solidFill>
                  <a:srgbClr val="FFFF00"/>
                </a:solidFill>
                <a:latin typeface="Cambria" pitchFamily="18" charset="0"/>
              </a:rPr>
              <a:t>Neither one of you Christians</a:t>
            </a:r>
            <a:r>
              <a:rPr lang="en-US" sz="3000" b="0" dirty="0">
                <a:solidFill>
                  <a:schemeClr val="bg1"/>
                </a:solidFill>
                <a:latin typeface="Cambria" pitchFamily="18" charset="0"/>
              </a:rPr>
              <a:t>? Will you give your life to Jesus this morning? </a:t>
            </a:r>
            <a:endParaRPr kumimoji="0" lang="en-US" sz="3000" b="0" i="1" strike="noStrike" cap="none" normalizeH="0" baseline="0" dirty="0">
              <a:ln>
                <a:noFill/>
              </a:ln>
              <a:solidFill>
                <a:schemeClr val="bg1"/>
              </a:solidFill>
              <a:effectLst/>
              <a:latin typeface="Cambria" pitchFamily="18"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5509200"/>
          </a:xfrm>
          <a:prstGeom prst="rect">
            <a:avLst/>
          </a:prstGeom>
        </p:spPr>
        <p:txBody>
          <a:bodyPr wrap="square">
            <a:spAutoFit/>
          </a:bodyPr>
          <a:lstStyle/>
          <a:p>
            <a:r>
              <a:rPr lang="en-US" sz="3000" b="0" dirty="0">
                <a:solidFill>
                  <a:schemeClr val="bg1"/>
                </a:solidFill>
                <a:latin typeface="Cambria" pitchFamily="18" charset="0"/>
              </a:rPr>
              <a:t>	</a:t>
            </a:r>
            <a:r>
              <a:rPr lang="en-US" sz="3200" b="0" dirty="0">
                <a:solidFill>
                  <a:schemeClr val="bg1"/>
                </a:solidFill>
                <a:latin typeface="Cambria" pitchFamily="18" charset="0"/>
              </a:rPr>
              <a:t>83  Now, heavenly Father, by laying hands upon this blessed little child, that's two newborn children that has just come, father and mother. </a:t>
            </a:r>
            <a:r>
              <a:rPr lang="en-US" sz="3200" b="0" dirty="0">
                <a:solidFill>
                  <a:srgbClr val="FFFF00"/>
                </a:solidFill>
                <a:latin typeface="Cambria" pitchFamily="18" charset="0"/>
              </a:rPr>
              <a:t>And had to partake this baby to bring them to Eternal Life. </a:t>
            </a:r>
          </a:p>
          <a:p>
            <a:r>
              <a:rPr lang="en-US" sz="3200" b="0" dirty="0">
                <a:solidFill>
                  <a:srgbClr val="FFFF00"/>
                </a:solidFill>
                <a:latin typeface="Cambria" pitchFamily="18" charset="0"/>
              </a:rPr>
              <a:t>	Maybe, if it hadn't have been for the baby being this way, they'd have been lost forever. But the baby has become a temporary, or a minor </a:t>
            </a:r>
            <a:r>
              <a:rPr lang="en-US" sz="3200" b="0" dirty="0" err="1">
                <a:solidFill>
                  <a:srgbClr val="FFFF00"/>
                </a:solidFill>
                <a:latin typeface="Cambria" pitchFamily="18" charset="0"/>
              </a:rPr>
              <a:t>saviour</a:t>
            </a:r>
            <a:r>
              <a:rPr lang="en-US" sz="3200" b="0" dirty="0">
                <a:solidFill>
                  <a:srgbClr val="FFFF00"/>
                </a:solidFill>
                <a:latin typeface="Cambria" pitchFamily="18" charset="0"/>
              </a:rPr>
              <a:t> to them, to bring them to the Lord Jesus for their salvation. </a:t>
            </a:r>
            <a:r>
              <a:rPr lang="en-US" sz="3200" b="0" dirty="0">
                <a:solidFill>
                  <a:schemeClr val="bg1"/>
                </a:solidFill>
                <a:latin typeface="Cambria" pitchFamily="18" charset="0"/>
              </a:rPr>
              <a:t>We thank Thee, Father. And now bless them. They are Your children…</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D75C3D-CA2B-417D-B786-81C5B7717C58}"/>
              </a:ext>
            </a:extLst>
          </p:cNvPr>
          <p:cNvSpPr/>
          <p:nvPr/>
        </p:nvSpPr>
        <p:spPr>
          <a:xfrm>
            <a:off x="304800" y="228600"/>
            <a:ext cx="8610600" cy="6001643"/>
          </a:xfrm>
          <a:prstGeom prst="rect">
            <a:avLst/>
          </a:prstGeom>
        </p:spPr>
        <p:txBody>
          <a:bodyPr wrap="square">
            <a:spAutoFit/>
          </a:bodyPr>
          <a:lstStyle/>
          <a:p>
            <a:r>
              <a:rPr lang="en-US" sz="3200" b="0" dirty="0">
                <a:solidFill>
                  <a:schemeClr val="bg1"/>
                </a:solidFill>
                <a:latin typeface="Cambria" pitchFamily="18" charset="0"/>
              </a:rPr>
              <a:t>	 84 We bless their baby in Jesus Christ's Name… I rebuke the works of the Devil. </a:t>
            </a:r>
            <a:r>
              <a:rPr lang="en-US" sz="3200" b="0" dirty="0">
                <a:solidFill>
                  <a:srgbClr val="FFFF00"/>
                </a:solidFill>
                <a:latin typeface="Cambria" pitchFamily="18" charset="0"/>
              </a:rPr>
              <a:t>Now, Satan, </a:t>
            </a:r>
            <a:r>
              <a:rPr lang="en-US" sz="3200" dirty="0">
                <a:solidFill>
                  <a:srgbClr val="FFFF00"/>
                </a:solidFill>
                <a:latin typeface="Cambria" pitchFamily="18" charset="0"/>
              </a:rPr>
              <a:t>you have no more right</a:t>
            </a:r>
            <a:r>
              <a:rPr lang="en-US" sz="3200" b="0" dirty="0">
                <a:solidFill>
                  <a:srgbClr val="FFFF00"/>
                </a:solidFill>
                <a:latin typeface="Cambria" pitchFamily="18" charset="0"/>
              </a:rPr>
              <a:t>; it's all over. </a:t>
            </a:r>
          </a:p>
          <a:p>
            <a:r>
              <a:rPr lang="en-US" sz="3200" b="0" dirty="0">
                <a:solidFill>
                  <a:srgbClr val="FFFF00"/>
                </a:solidFill>
                <a:latin typeface="Cambria" pitchFamily="18" charset="0"/>
              </a:rPr>
              <a:t>	So we beseech you through the Blood of Jesus Christ Who bid us to do so, and we cast you away from this child. </a:t>
            </a:r>
            <a:r>
              <a:rPr lang="en-US" sz="3200" b="0" dirty="0">
                <a:solidFill>
                  <a:schemeClr val="bg1"/>
                </a:solidFill>
                <a:latin typeface="Cambria" pitchFamily="18" charset="0"/>
              </a:rPr>
              <a:t>And now, may it start growing, and developing, and getting normal and well, and make a fine young child… 	</a:t>
            </a:r>
          </a:p>
          <a:p>
            <a:r>
              <a:rPr lang="en-US" sz="3200" b="0" dirty="0">
                <a:solidFill>
                  <a:schemeClr val="bg1"/>
                </a:solidFill>
                <a:latin typeface="Cambria" pitchFamily="18" charset="0"/>
              </a:rPr>
              <a:t>	Watch the difference of your baby. Write me or call me in the next four or five days, and see what a difference you see in your baby.</a:t>
            </a:r>
          </a:p>
          <a:p>
            <a:r>
              <a:rPr lang="en-US" sz="3200" b="0" dirty="0">
                <a:solidFill>
                  <a:schemeClr val="bg1"/>
                </a:solidFill>
                <a:latin typeface="Cambria" pitchFamily="18" charset="0"/>
                <a:ea typeface="Times New Roman" pitchFamily="18" charset="0"/>
              </a:rPr>
              <a:t>						56-0108</a:t>
            </a:r>
            <a:endParaRPr lang="en-US" sz="3200" b="0" dirty="0">
              <a:solidFill>
                <a:schemeClr val="bg1"/>
              </a:solidFill>
              <a:latin typeface="Cambria" pitchFamily="18" charset="0"/>
            </a:endParaRPr>
          </a:p>
        </p:txBody>
      </p:sp>
    </p:spTree>
    <p:extLst>
      <p:ext uri="{BB962C8B-B14F-4D97-AF65-F5344CB8AC3E}">
        <p14:creationId xmlns:p14="http://schemas.microsoft.com/office/powerpoint/2010/main" val="285360901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3-18-2018</a:t>
            </a:r>
          </a:p>
        </p:txBody>
      </p:sp>
      <p:sp>
        <p:nvSpPr>
          <p:cNvPr id="3" name="Footer Placeholder 2"/>
          <p:cNvSpPr>
            <a:spLocks noGrp="1"/>
          </p:cNvSpPr>
          <p:nvPr>
            <p:ph type="ftr" sz="quarter" idx="11"/>
          </p:nvPr>
        </p:nvSpPr>
        <p:spPr/>
        <p:txBody>
          <a:bodyPr/>
          <a:lstStyle/>
          <a:p>
            <a:r>
              <a:rPr lang="en-US"/>
              <a:t>The Battle</a:t>
            </a:r>
          </a:p>
        </p:txBody>
      </p:sp>
      <p:sp>
        <p:nvSpPr>
          <p:cNvPr id="4" name="Slide Number Placeholder 3"/>
          <p:cNvSpPr>
            <a:spLocks noGrp="1"/>
          </p:cNvSpPr>
          <p:nvPr>
            <p:ph type="sldNum" sz="quarter" idx="12"/>
          </p:nvPr>
        </p:nvSpPr>
        <p:spPr/>
        <p:txBody>
          <a:bodyPr/>
          <a:lstStyle/>
          <a:p>
            <a:fld id="{8133E312-B0AB-47B4-A199-7B5FF76AB7A0}" type="slidenum">
              <a:rPr lang="en-US" smtClean="0"/>
              <a:pPr/>
              <a:t>19</a:t>
            </a:fld>
            <a:endParaRPr lang="en-US"/>
          </a:p>
        </p:txBody>
      </p:sp>
      <p:sp>
        <p:nvSpPr>
          <p:cNvPr id="5" name="Rectangle 4"/>
          <p:cNvSpPr/>
          <p:nvPr/>
        </p:nvSpPr>
        <p:spPr>
          <a:xfrm>
            <a:off x="228600" y="76200"/>
            <a:ext cx="8686800" cy="5755422"/>
          </a:xfrm>
          <a:prstGeom prst="rect">
            <a:avLst/>
          </a:prstGeom>
          <a:solidFill>
            <a:srgbClr val="030101">
              <a:alpha val="80000"/>
            </a:srgbClr>
          </a:solidFill>
        </p:spPr>
        <p:txBody>
          <a:bodyPr wrap="square">
            <a:spAutoFit/>
          </a:bodyPr>
          <a:lstStyle/>
          <a:p>
            <a:r>
              <a:rPr lang="en-US" sz="4800" dirty="0">
                <a:solidFill>
                  <a:schemeClr val="accent3"/>
                </a:solidFill>
                <a:latin typeface="Cambria" panose="02040503050406030204" pitchFamily="18" charset="0"/>
              </a:rPr>
              <a:t>THE.ENTOMBMENT</a:t>
            </a:r>
          </a:p>
          <a:p>
            <a:r>
              <a:rPr lang="en-US" sz="3200" b="0" dirty="0">
                <a:solidFill>
                  <a:schemeClr val="accent3"/>
                </a:solidFill>
                <a:latin typeface="Cambria" panose="02040503050406030204" pitchFamily="18" charset="0"/>
              </a:rPr>
              <a:t>	77 He went and preached to the souls that were in prison. Let's see where He went.</a:t>
            </a:r>
          </a:p>
          <a:p>
            <a:r>
              <a:rPr lang="en-US" sz="3200" b="0" dirty="0">
                <a:solidFill>
                  <a:schemeClr val="accent3"/>
                </a:solidFill>
                <a:latin typeface="Cambria" panose="02040503050406030204" pitchFamily="18" charset="0"/>
              </a:rPr>
              <a:t>	Just below the regions of mortal beings lays the realm of demon power; below that lays the souls of the unjust; below it lays the very domain of Satan: hell. Then just above us lays the Holy Spirit; then under the Altar lays the souls of the just men; the next is God Himself. One going downward, one upward; two spirits are here on earth, influencing the people of this earth. </a:t>
            </a:r>
            <a:r>
              <a:rPr lang="en-US" sz="2400" b="0" dirty="0">
                <a:solidFill>
                  <a:schemeClr val="accent3"/>
                </a:solidFill>
                <a:latin typeface="Cambria" panose="02040503050406030204" pitchFamily="18" charset="0"/>
              </a:rPr>
              <a:t>57-0420</a:t>
            </a:r>
            <a:endParaRPr lang="en-US" sz="3200" b="0" dirty="0">
              <a:solidFill>
                <a:schemeClr val="accent3"/>
              </a:solidFill>
              <a:latin typeface="Cambria" panose="02040503050406030204" pitchFamily="18" charset="0"/>
            </a:endParaRPr>
          </a:p>
        </p:txBody>
      </p:sp>
    </p:spTree>
    <p:extLst>
      <p:ext uri="{BB962C8B-B14F-4D97-AF65-F5344CB8AC3E}">
        <p14:creationId xmlns:p14="http://schemas.microsoft.com/office/powerpoint/2010/main" val="152404930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3997-C084-4527-9C99-2D05AB7FEC6F}"/>
              </a:ext>
            </a:extLst>
          </p:cNvPr>
          <p:cNvSpPr>
            <a:spLocks noGrp="1"/>
          </p:cNvSpPr>
          <p:nvPr>
            <p:ph type="title"/>
          </p:nvPr>
        </p:nvSpPr>
        <p:spPr>
          <a:xfrm>
            <a:off x="90862" y="1480312"/>
            <a:ext cx="3722437" cy="2197836"/>
          </a:xfrm>
          <a:solidFill>
            <a:schemeClr val="accent1">
              <a:lumMod val="75000"/>
              <a:alpha val="51000"/>
            </a:schemeClr>
          </a:solidFill>
          <a:ln w="25400" cap="sq">
            <a:solidFill>
              <a:schemeClr val="tx1"/>
            </a:solidFill>
            <a:miter lim="800000"/>
          </a:ln>
        </p:spPr>
        <p:txBody>
          <a:bodyPr>
            <a:normAutofit fontScale="90000"/>
          </a:bodyPr>
          <a:lstStyle/>
          <a:p>
            <a:pPr algn="ctr"/>
            <a:r>
              <a:rPr lang="en-US" sz="4000" b="1" dirty="0">
                <a:solidFill>
                  <a:schemeClr val="bg2"/>
                </a:solidFill>
                <a:latin typeface="Agency FB" panose="020B0503020202020204" pitchFamily="34" charset="0"/>
              </a:rPr>
              <a:t>Birthdays,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Anniversaries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&amp; Exciting Events</a:t>
            </a:r>
          </a:p>
        </p:txBody>
      </p:sp>
      <p:sp>
        <p:nvSpPr>
          <p:cNvPr id="3" name="Content Placeholder 2">
            <a:extLst>
              <a:ext uri="{FF2B5EF4-FFF2-40B4-BE49-F238E27FC236}">
                <a16:creationId xmlns:a16="http://schemas.microsoft.com/office/drawing/2014/main" id="{75014F10-F693-4ECE-927B-86A5AD65B17E}"/>
              </a:ext>
            </a:extLst>
          </p:cNvPr>
          <p:cNvSpPr>
            <a:spLocks noGrp="1"/>
          </p:cNvSpPr>
          <p:nvPr>
            <p:ph idx="1"/>
          </p:nvPr>
        </p:nvSpPr>
        <p:spPr>
          <a:xfrm>
            <a:off x="4130211" y="493160"/>
            <a:ext cx="4840793" cy="5562200"/>
          </a:xfrm>
        </p:spPr>
        <p:txBody>
          <a:bodyPr anchor="ctr">
            <a:normAutofit/>
          </a:bodyPr>
          <a:lstStyle/>
          <a:p>
            <a:r>
              <a:rPr lang="en-US" dirty="0">
                <a:solidFill>
                  <a:schemeClr val="bg1"/>
                </a:solidFill>
                <a:latin typeface="Cambria" panose="02040503050406030204" pitchFamily="18" charset="0"/>
              </a:rPr>
              <a:t>March 10</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 Joel &amp; Ruth 	Franklin (17</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a:t>
            </a:r>
          </a:p>
          <a:p>
            <a:r>
              <a:rPr lang="en-US" dirty="0">
                <a:latin typeface="Cambria" panose="02040503050406030204" pitchFamily="18" charset="0"/>
              </a:rPr>
              <a:t>Mar. 14</a:t>
            </a:r>
            <a:r>
              <a:rPr lang="en-US" baseline="30000" dirty="0">
                <a:latin typeface="Cambria" panose="02040503050406030204" pitchFamily="18" charset="0"/>
              </a:rPr>
              <a:t>th</a:t>
            </a:r>
            <a:r>
              <a:rPr lang="en-US" dirty="0">
                <a:latin typeface="Cambria" panose="02040503050406030204" pitchFamily="18" charset="0"/>
              </a:rPr>
              <a:t> Connie Hughes</a:t>
            </a:r>
          </a:p>
          <a:p>
            <a:r>
              <a:rPr lang="en-US" dirty="0">
                <a:solidFill>
                  <a:schemeClr val="bg1"/>
                </a:solidFill>
                <a:latin typeface="Cambria" panose="02040503050406030204" pitchFamily="18" charset="0"/>
              </a:rPr>
              <a:t>Mar. 15</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 David </a:t>
            </a:r>
            <a:r>
              <a:rPr lang="en-US" dirty="0" err="1">
                <a:solidFill>
                  <a:schemeClr val="bg1"/>
                </a:solidFill>
                <a:latin typeface="Cambria" panose="02040503050406030204" pitchFamily="18" charset="0"/>
              </a:rPr>
              <a:t>Mourghlea</a:t>
            </a:r>
            <a:endParaRPr lang="en-US" dirty="0">
              <a:solidFill>
                <a:schemeClr val="bg1"/>
              </a:solidFill>
              <a:latin typeface="Cambria" panose="02040503050406030204" pitchFamily="18" charset="0"/>
            </a:endParaRPr>
          </a:p>
          <a:p>
            <a:r>
              <a:rPr lang="en-US" dirty="0">
                <a:latin typeface="Cambria" panose="02040503050406030204" pitchFamily="18" charset="0"/>
              </a:rPr>
              <a:t>March 17</a:t>
            </a:r>
            <a:r>
              <a:rPr lang="en-US" baseline="30000" dirty="0">
                <a:latin typeface="Cambria" panose="02040503050406030204" pitchFamily="18" charset="0"/>
              </a:rPr>
              <a:t>th</a:t>
            </a:r>
            <a:r>
              <a:rPr lang="en-US" dirty="0">
                <a:latin typeface="Cambria" panose="02040503050406030204" pitchFamily="18" charset="0"/>
              </a:rPr>
              <a:t> Samuel Brown</a:t>
            </a:r>
            <a:endParaRPr lang="en-US" dirty="0">
              <a:solidFill>
                <a:schemeClr val="bg1"/>
              </a:solidFill>
              <a:latin typeface="Cambria" panose="02040503050406030204" pitchFamily="18" charset="0"/>
            </a:endParaRPr>
          </a:p>
          <a:p>
            <a:r>
              <a:rPr lang="en-US" dirty="0">
                <a:solidFill>
                  <a:schemeClr val="bg1"/>
                </a:solidFill>
                <a:latin typeface="Cambria" panose="02040503050406030204" pitchFamily="18" charset="0"/>
              </a:rPr>
              <a:t>Mar. 19</a:t>
            </a:r>
            <a:r>
              <a:rPr lang="en-US" baseline="30000" dirty="0">
                <a:solidFill>
                  <a:schemeClr val="bg1"/>
                </a:solidFill>
                <a:latin typeface="Cambria" panose="02040503050406030204" pitchFamily="18" charset="0"/>
              </a:rPr>
              <a:t>th</a:t>
            </a:r>
            <a:r>
              <a:rPr lang="en-US" dirty="0">
                <a:solidFill>
                  <a:schemeClr val="bg1"/>
                </a:solidFill>
                <a:latin typeface="Cambria" panose="02040503050406030204" pitchFamily="18" charset="0"/>
              </a:rPr>
              <a:t> Hailey Johnson</a:t>
            </a:r>
          </a:p>
          <a:p>
            <a:pPr algn="ctr"/>
            <a:endParaRPr lang="en-US" dirty="0">
              <a:solidFill>
                <a:schemeClr val="bg1"/>
              </a:solidFill>
              <a:latin typeface="Cambria" panose="02040503050406030204" pitchFamily="18" charset="0"/>
            </a:endParaRPr>
          </a:p>
          <a:p>
            <a:pPr algn="ctr"/>
            <a:r>
              <a:rPr lang="en-US" dirty="0">
                <a:solidFill>
                  <a:schemeClr val="bg1"/>
                </a:solidFill>
                <a:latin typeface="Cambria" panose="02040503050406030204" pitchFamily="18" charset="0"/>
              </a:rPr>
              <a:t>March 31 &amp; April 1</a:t>
            </a:r>
            <a:r>
              <a:rPr lang="en-US" baseline="30000" dirty="0">
                <a:solidFill>
                  <a:schemeClr val="bg1"/>
                </a:solidFill>
                <a:latin typeface="Cambria" panose="02040503050406030204" pitchFamily="18" charset="0"/>
              </a:rPr>
              <a:t>st</a:t>
            </a:r>
            <a:r>
              <a:rPr lang="en-US" dirty="0">
                <a:solidFill>
                  <a:schemeClr val="bg1"/>
                </a:solidFill>
                <a:latin typeface="Cambria" panose="02040503050406030204" pitchFamily="18" charset="0"/>
              </a:rPr>
              <a:t> Easter Meetings</a:t>
            </a:r>
          </a:p>
          <a:p>
            <a:pPr marL="457200" lvl="1" indent="0">
              <a:buNone/>
            </a:pPr>
            <a:endParaRPr lang="en-US" sz="2800" dirty="0">
              <a:solidFill>
                <a:schemeClr val="bg1"/>
              </a:solidFill>
              <a:latin typeface="Cambria" panose="02040503050406030204" pitchFamily="18" charset="0"/>
            </a:endParaRPr>
          </a:p>
        </p:txBody>
      </p:sp>
      <p:sp>
        <p:nvSpPr>
          <p:cNvPr id="4" name="Date Placeholder 3">
            <a:extLst>
              <a:ext uri="{FF2B5EF4-FFF2-40B4-BE49-F238E27FC236}">
                <a16:creationId xmlns:a16="http://schemas.microsoft.com/office/drawing/2014/main" id="{3FDD3527-E1A1-4825-9482-9B1DADD1BA3A}"/>
              </a:ext>
            </a:extLst>
          </p:cNvPr>
          <p:cNvSpPr>
            <a:spLocks noGrp="1"/>
          </p:cNvSpPr>
          <p:nvPr>
            <p:ph type="dt" sz="half" idx="10"/>
          </p:nvPr>
        </p:nvSpPr>
        <p:spPr>
          <a:xfrm>
            <a:off x="622335" y="6291349"/>
            <a:ext cx="2065310" cy="323968"/>
          </a:xfrm>
        </p:spPr>
        <p:txBody>
          <a:bodyPr>
            <a:normAutofit/>
          </a:bodyPr>
          <a:lstStyle/>
          <a:p>
            <a:pPr>
              <a:spcAft>
                <a:spcPts val="600"/>
              </a:spcAft>
            </a:pPr>
            <a:r>
              <a:rPr lang="en-US" sz="900"/>
              <a:t>3-18-2018</a:t>
            </a:r>
          </a:p>
        </p:txBody>
      </p:sp>
      <p:sp>
        <p:nvSpPr>
          <p:cNvPr id="5" name="Footer Placeholder 4">
            <a:extLst>
              <a:ext uri="{FF2B5EF4-FFF2-40B4-BE49-F238E27FC236}">
                <a16:creationId xmlns:a16="http://schemas.microsoft.com/office/drawing/2014/main" id="{BEBA4AC2-C04B-41BE-8F81-07DCBBC78C90}"/>
              </a:ext>
            </a:extLst>
          </p:cNvPr>
          <p:cNvSpPr>
            <a:spLocks noGrp="1"/>
          </p:cNvSpPr>
          <p:nvPr>
            <p:ph type="ftr" sz="quarter" idx="11"/>
          </p:nvPr>
        </p:nvSpPr>
        <p:spPr>
          <a:xfrm>
            <a:off x="4536886" y="6296683"/>
            <a:ext cx="3327611" cy="313300"/>
          </a:xfrm>
        </p:spPr>
        <p:txBody>
          <a:bodyPr>
            <a:normAutofit/>
          </a:bodyPr>
          <a:lstStyle/>
          <a:p>
            <a:pPr algn="l">
              <a:spcAft>
                <a:spcPts val="600"/>
              </a:spcAft>
            </a:pPr>
            <a:r>
              <a:rPr lang="en-US" sz="900">
                <a:solidFill>
                  <a:schemeClr val="bg1">
                    <a:alpha val="70000"/>
                  </a:schemeClr>
                </a:solidFill>
              </a:rPr>
              <a:t>The Battle</a:t>
            </a:r>
          </a:p>
        </p:txBody>
      </p:sp>
      <p:sp>
        <p:nvSpPr>
          <p:cNvPr id="6" name="Slide Number Placeholder 5">
            <a:extLst>
              <a:ext uri="{FF2B5EF4-FFF2-40B4-BE49-F238E27FC236}">
                <a16:creationId xmlns:a16="http://schemas.microsoft.com/office/drawing/2014/main" id="{F6EE862D-6AD4-4191-A14A-D8BA805C1869}"/>
              </a:ext>
            </a:extLst>
          </p:cNvPr>
          <p:cNvSpPr>
            <a:spLocks noGrp="1"/>
          </p:cNvSpPr>
          <p:nvPr>
            <p:ph type="sldNum" sz="quarter" idx="12"/>
          </p:nvPr>
        </p:nvSpPr>
        <p:spPr>
          <a:xfrm>
            <a:off x="7931380" y="6270771"/>
            <a:ext cx="583969" cy="365125"/>
          </a:xfrm>
        </p:spPr>
        <p:txBody>
          <a:bodyPr>
            <a:normAutofit/>
          </a:bodyPr>
          <a:lstStyle/>
          <a:p>
            <a:pPr>
              <a:spcAft>
                <a:spcPts val="600"/>
              </a:spcAft>
            </a:pPr>
            <a:fld id="{95BAE9E0-8399-F344-A8C0-0463BC4FE528}" type="slidenum">
              <a:rPr lang="en-US" sz="900"/>
              <a:pPr>
                <a:spcAft>
                  <a:spcPts val="600"/>
                </a:spcAft>
              </a:pPr>
              <a:t>2</a:t>
            </a:fld>
            <a:endParaRPr lang="en-US" sz="900"/>
          </a:p>
        </p:txBody>
      </p:sp>
    </p:spTree>
    <p:extLst>
      <p:ext uri="{BB962C8B-B14F-4D97-AF65-F5344CB8AC3E}">
        <p14:creationId xmlns:p14="http://schemas.microsoft.com/office/powerpoint/2010/main" val="176095535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3-18-2018</a:t>
            </a:r>
          </a:p>
        </p:txBody>
      </p:sp>
      <p:sp>
        <p:nvSpPr>
          <p:cNvPr id="3" name="Footer Placeholder 2"/>
          <p:cNvSpPr>
            <a:spLocks noGrp="1"/>
          </p:cNvSpPr>
          <p:nvPr>
            <p:ph type="ftr" sz="quarter" idx="11"/>
          </p:nvPr>
        </p:nvSpPr>
        <p:spPr/>
        <p:txBody>
          <a:bodyPr/>
          <a:lstStyle/>
          <a:p>
            <a:r>
              <a:rPr lang="en-US"/>
              <a:t>The Battle</a:t>
            </a:r>
          </a:p>
        </p:txBody>
      </p:sp>
      <p:sp>
        <p:nvSpPr>
          <p:cNvPr id="4" name="Slide Number Placeholder 3"/>
          <p:cNvSpPr>
            <a:spLocks noGrp="1"/>
          </p:cNvSpPr>
          <p:nvPr>
            <p:ph type="sldNum" sz="quarter" idx="12"/>
          </p:nvPr>
        </p:nvSpPr>
        <p:spPr/>
        <p:txBody>
          <a:bodyPr/>
          <a:lstStyle/>
          <a:p>
            <a:fld id="{8133E312-B0AB-47B4-A199-7B5FF76AB7A0}" type="slidenum">
              <a:rPr lang="en-US" smtClean="0"/>
              <a:pPr/>
              <a:t>20</a:t>
            </a:fld>
            <a:endParaRPr lang="en-US"/>
          </a:p>
        </p:txBody>
      </p:sp>
      <p:sp>
        <p:nvSpPr>
          <p:cNvPr id="5" name="Rectangle 4"/>
          <p:cNvSpPr/>
          <p:nvPr/>
        </p:nvSpPr>
        <p:spPr>
          <a:xfrm>
            <a:off x="228600" y="2362200"/>
            <a:ext cx="8686800" cy="19050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FF00"/>
                </a:solidFill>
                <a:latin typeface="Arial Narrow" pitchFamily="34" charset="0"/>
              </a:rPr>
              <a:t>Stream of Humanity</a:t>
            </a:r>
          </a:p>
        </p:txBody>
      </p:sp>
      <p:sp>
        <p:nvSpPr>
          <p:cNvPr id="6" name="Rectangle 5"/>
          <p:cNvSpPr/>
          <p:nvPr/>
        </p:nvSpPr>
        <p:spPr>
          <a:xfrm>
            <a:off x="228600" y="160020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384C"/>
                </a:solidFill>
                <a:latin typeface="Arial" pitchFamily="34" charset="0"/>
                <a:cs typeface="Arial" pitchFamily="34" charset="0"/>
              </a:rPr>
              <a:t>Angels</a:t>
            </a:r>
          </a:p>
        </p:txBody>
      </p:sp>
      <p:sp>
        <p:nvSpPr>
          <p:cNvPr id="7" name="Rectangle 6"/>
          <p:cNvSpPr/>
          <p:nvPr/>
        </p:nvSpPr>
        <p:spPr>
          <a:xfrm>
            <a:off x="228600" y="88392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84C"/>
                </a:solidFill>
                <a:latin typeface="Arial" pitchFamily="34" charset="0"/>
                <a:cs typeface="Arial" pitchFamily="34" charset="0"/>
              </a:rPr>
              <a:t>Souls of Just Men</a:t>
            </a:r>
          </a:p>
        </p:txBody>
      </p:sp>
      <p:sp>
        <p:nvSpPr>
          <p:cNvPr id="8" name="Rectangle 7"/>
          <p:cNvSpPr/>
          <p:nvPr/>
        </p:nvSpPr>
        <p:spPr>
          <a:xfrm>
            <a:off x="228600" y="22860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84C"/>
                </a:solidFill>
                <a:latin typeface="Arial" pitchFamily="34" charset="0"/>
                <a:cs typeface="Arial" pitchFamily="34" charset="0"/>
              </a:rPr>
              <a:t>Heaven</a:t>
            </a:r>
          </a:p>
        </p:txBody>
      </p:sp>
      <p:sp>
        <p:nvSpPr>
          <p:cNvPr id="9" name="Rectangle 8"/>
          <p:cNvSpPr/>
          <p:nvPr/>
        </p:nvSpPr>
        <p:spPr>
          <a:xfrm>
            <a:off x="228600" y="4419600"/>
            <a:ext cx="8686800" cy="609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latin typeface="Arial" pitchFamily="34" charset="0"/>
                <a:cs typeface="Arial" pitchFamily="34" charset="0"/>
              </a:rPr>
              <a:t>Evil </a:t>
            </a:r>
            <a:r>
              <a:rPr lang="en-US" sz="2800" b="1" dirty="0" err="1">
                <a:solidFill>
                  <a:schemeClr val="accent3"/>
                </a:solidFill>
                <a:latin typeface="Arial" pitchFamily="34" charset="0"/>
                <a:cs typeface="Arial" pitchFamily="34" charset="0"/>
              </a:rPr>
              <a:t>Spirts</a:t>
            </a:r>
            <a:endParaRPr lang="en-US" sz="2800" b="1" dirty="0">
              <a:solidFill>
                <a:schemeClr val="accent3"/>
              </a:solidFill>
              <a:latin typeface="Arial" pitchFamily="34" charset="0"/>
              <a:cs typeface="Arial" pitchFamily="34" charset="0"/>
            </a:endParaRPr>
          </a:p>
        </p:txBody>
      </p:sp>
      <p:sp>
        <p:nvSpPr>
          <p:cNvPr id="10" name="Rectangle 9"/>
          <p:cNvSpPr/>
          <p:nvPr/>
        </p:nvSpPr>
        <p:spPr>
          <a:xfrm>
            <a:off x="228600" y="5105400"/>
            <a:ext cx="8686800" cy="609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latin typeface="Arial" pitchFamily="34" charset="0"/>
                <a:cs typeface="Arial" pitchFamily="34" charset="0"/>
              </a:rPr>
              <a:t>Souls of Unjust Men</a:t>
            </a:r>
          </a:p>
        </p:txBody>
      </p:sp>
      <p:sp>
        <p:nvSpPr>
          <p:cNvPr id="11" name="Rectangle 10"/>
          <p:cNvSpPr/>
          <p:nvPr/>
        </p:nvSpPr>
        <p:spPr>
          <a:xfrm>
            <a:off x="228600" y="5791200"/>
            <a:ext cx="8686800" cy="5334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solidFill>
                <a:latin typeface="Arial" pitchFamily="34" charset="0"/>
                <a:cs typeface="Arial" pitchFamily="34" charset="0"/>
              </a:rPr>
              <a:t>Hell</a:t>
            </a:r>
          </a:p>
        </p:txBody>
      </p:sp>
      <p:sp>
        <p:nvSpPr>
          <p:cNvPr id="15" name="4-Point Star 14"/>
          <p:cNvSpPr/>
          <p:nvPr/>
        </p:nvSpPr>
        <p:spPr>
          <a:xfrm>
            <a:off x="914400" y="27432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6858000" y="3048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1981200" y="2667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4038600" y="2667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1066800" y="35814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3352800" y="36576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705600" y="37338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8077200" y="25908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5221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876054-AF7E-4301-BC4F-3F90B9D20A1F}" type="slidenum">
              <a:rPr lang="en-US" smtClean="0"/>
              <a:pPr/>
              <a:t>21</a:t>
            </a:fld>
            <a:endParaRPr lang="en-US"/>
          </a:p>
        </p:txBody>
      </p:sp>
      <p:sp>
        <p:nvSpPr>
          <p:cNvPr id="5" name="Rectangle 4"/>
          <p:cNvSpPr/>
          <p:nvPr/>
        </p:nvSpPr>
        <p:spPr>
          <a:xfrm>
            <a:off x="228600" y="76200"/>
            <a:ext cx="8686800" cy="1877437"/>
          </a:xfrm>
          <a:prstGeom prst="rect">
            <a:avLst/>
          </a:prstGeom>
        </p:spPr>
        <p:txBody>
          <a:bodyPr wrap="square">
            <a:spAutoFit/>
          </a:bodyPr>
          <a:lstStyle/>
          <a:p>
            <a:r>
              <a:rPr lang="en-US" sz="3600" b="0" dirty="0">
                <a:solidFill>
                  <a:schemeClr val="bg1"/>
                </a:solidFill>
                <a:latin typeface="Cambria" panose="02040503050406030204" pitchFamily="18" charset="0"/>
              </a:rPr>
              <a:t>THE.EXPECTATIONS</a:t>
            </a:r>
            <a:endParaRPr lang="en-US" sz="2400" b="0" dirty="0">
              <a:solidFill>
                <a:schemeClr val="bg1"/>
              </a:solidFill>
              <a:latin typeface="Cambria" panose="02040503050406030204" pitchFamily="18" charset="0"/>
            </a:endParaRPr>
          </a:p>
          <a:p>
            <a:r>
              <a:rPr lang="en-US" sz="2400" b="0" dirty="0">
                <a:solidFill>
                  <a:schemeClr val="bg1"/>
                </a:solidFill>
                <a:latin typeface="Cambria" panose="02040503050406030204" pitchFamily="18" charset="0"/>
              </a:rPr>
              <a:t> 	</a:t>
            </a:r>
            <a:r>
              <a:rPr lang="en-US" sz="2600" b="0" dirty="0">
                <a:solidFill>
                  <a:schemeClr val="bg1"/>
                </a:solidFill>
                <a:latin typeface="Cambria" panose="02040503050406030204" pitchFamily="18" charset="0"/>
              </a:rPr>
              <a:t>2 And we realize that we are fighting a strong enemy. And our </a:t>
            </a:r>
            <a:r>
              <a:rPr lang="en-US" sz="2600" b="0" dirty="0" err="1">
                <a:solidFill>
                  <a:schemeClr val="bg1"/>
                </a:solidFill>
                <a:latin typeface="Cambria" panose="02040503050406030204" pitchFamily="18" charset="0"/>
              </a:rPr>
              <a:t>warfares</a:t>
            </a:r>
            <a:r>
              <a:rPr lang="en-US" sz="2600" b="0" dirty="0">
                <a:solidFill>
                  <a:schemeClr val="bg1"/>
                </a:solidFill>
                <a:latin typeface="Cambria" panose="02040503050406030204" pitchFamily="18" charset="0"/>
              </a:rPr>
              <a:t> are not carnal, but is strong, bringing down the strongholds of the enemy.			 </a:t>
            </a:r>
            <a:r>
              <a:rPr lang="en-US" sz="2000" b="0" dirty="0">
                <a:solidFill>
                  <a:schemeClr val="bg1"/>
                </a:solidFill>
                <a:latin typeface="Cambria" panose="02040503050406030204" pitchFamily="18" charset="0"/>
              </a:rPr>
              <a:t>58-0508</a:t>
            </a:r>
            <a:endParaRPr lang="en-US" sz="2600" b="0" dirty="0">
              <a:solidFill>
                <a:schemeClr val="bg1"/>
              </a:solidFill>
              <a:latin typeface="Cambria" panose="02040503050406030204"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28600" y="2057400"/>
            <a:ext cx="8763000" cy="4800600"/>
          </a:xfrm>
          <a:prstGeom prst="rect">
            <a:avLst/>
          </a:prstGeom>
          <a:ln>
            <a:noFill/>
          </a:ln>
          <a:effectLst>
            <a:softEdge rad="112500"/>
          </a:effectLst>
        </p:spPr>
      </p:pic>
      <p:sp>
        <p:nvSpPr>
          <p:cNvPr id="7" name="Date Placeholder 6"/>
          <p:cNvSpPr>
            <a:spLocks noGrp="1"/>
          </p:cNvSpPr>
          <p:nvPr>
            <p:ph type="dt" sz="half" idx="10"/>
          </p:nvPr>
        </p:nvSpPr>
        <p:spPr/>
        <p:txBody>
          <a:bodyPr/>
          <a:lstStyle/>
          <a:p>
            <a:r>
              <a:rPr lang="en-US"/>
              <a:t>3-18-2018</a:t>
            </a:r>
          </a:p>
        </p:txBody>
      </p:sp>
      <p:sp>
        <p:nvSpPr>
          <p:cNvPr id="8" name="Footer Placeholder 7"/>
          <p:cNvSpPr>
            <a:spLocks noGrp="1"/>
          </p:cNvSpPr>
          <p:nvPr>
            <p:ph type="ftr" sz="quarter" idx="11"/>
          </p:nvPr>
        </p:nvSpPr>
        <p:spPr/>
        <p:txBody>
          <a:bodyPr/>
          <a:lstStyle/>
          <a:p>
            <a:r>
              <a:rPr lang="en-US"/>
              <a:t>The Battle</a:t>
            </a:r>
          </a:p>
        </p:txBody>
      </p:sp>
    </p:spTree>
    <p:extLst>
      <p:ext uri="{BB962C8B-B14F-4D97-AF65-F5344CB8AC3E}">
        <p14:creationId xmlns:p14="http://schemas.microsoft.com/office/powerpoint/2010/main" val="264310481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693866"/>
          </a:xfrm>
          <a:prstGeom prst="rect">
            <a:avLst/>
          </a:prstGeom>
        </p:spPr>
        <p:txBody>
          <a:bodyPr wrap="square">
            <a:spAutoFit/>
          </a:bodyPr>
          <a:lstStyle/>
          <a:p>
            <a:r>
              <a:rPr lang="en-US" sz="4400" dirty="0">
                <a:solidFill>
                  <a:schemeClr val="bg1"/>
                </a:solidFill>
                <a:latin typeface="Cambria" pitchFamily="18" charset="0"/>
              </a:rPr>
              <a:t>ZECHARIAH 10:5-6</a:t>
            </a:r>
          </a:p>
          <a:p>
            <a:r>
              <a:rPr lang="en-US" sz="3200" b="0" i="1" dirty="0">
                <a:solidFill>
                  <a:schemeClr val="bg1"/>
                </a:solidFill>
                <a:latin typeface="Cambria" pitchFamily="18" charset="0"/>
              </a:rPr>
              <a:t>     5  And they shall be as mighty men, which tread down their enemies in the mire of the streets in the battle: </a:t>
            </a:r>
            <a:r>
              <a:rPr lang="en-US" sz="3200" b="0" i="1" dirty="0">
                <a:solidFill>
                  <a:srgbClr val="FFFF00"/>
                </a:solidFill>
                <a:latin typeface="Cambria" pitchFamily="18" charset="0"/>
              </a:rPr>
              <a:t>and they shall fight, because the LORD is with them, </a:t>
            </a:r>
            <a:r>
              <a:rPr lang="en-US" sz="3200" b="0" i="1" dirty="0">
                <a:solidFill>
                  <a:schemeClr val="bg1"/>
                </a:solidFill>
                <a:latin typeface="Cambria" pitchFamily="18" charset="0"/>
              </a:rPr>
              <a:t>and the riders on horses shall be confounded. 6 And I will strengthen the house of Judah, and I will save the house of Joseph, and I will bring them again to place them; for I have mercy upon them: and they shall be as though I had not cast them off: for I am the LORD their God, and will hear them.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C9D43-1050-4298-AFA9-6037A3826560}"/>
              </a:ext>
            </a:extLst>
          </p:cNvPr>
          <p:cNvSpPr/>
          <p:nvPr/>
        </p:nvSpPr>
        <p:spPr>
          <a:xfrm>
            <a:off x="152400" y="76200"/>
            <a:ext cx="8839200" cy="6309420"/>
          </a:xfrm>
          <a:prstGeom prst="rect">
            <a:avLst/>
          </a:prstGeom>
        </p:spPr>
        <p:txBody>
          <a:bodyPr wrap="square">
            <a:spAutoFit/>
          </a:bodyPr>
          <a:lstStyle/>
          <a:p>
            <a:r>
              <a:rPr lang="en-US" sz="4400" dirty="0">
                <a:solidFill>
                  <a:schemeClr val="bg1"/>
                </a:solidFill>
                <a:latin typeface="Cambria" panose="02040503050406030204" pitchFamily="18" charset="0"/>
              </a:rPr>
              <a:t>II CHRONICLES 29:1</a:t>
            </a:r>
          </a:p>
          <a:p>
            <a:r>
              <a:rPr lang="en-US" sz="2800" b="0" i="1" dirty="0">
                <a:solidFill>
                  <a:schemeClr val="bg1"/>
                </a:solidFill>
                <a:latin typeface="Cambria" panose="02040503050406030204" pitchFamily="18" charset="0"/>
              </a:rPr>
              <a:t>	</a:t>
            </a:r>
            <a:r>
              <a:rPr lang="en-US" sz="3000" b="0" i="1" dirty="0">
                <a:solidFill>
                  <a:srgbClr val="FFFF00"/>
                </a:solidFill>
                <a:latin typeface="Cambria" panose="02040503050406030204" pitchFamily="18" charset="0"/>
              </a:rPr>
              <a:t>Hezekiah</a:t>
            </a:r>
            <a:r>
              <a:rPr lang="en-US" sz="3000" b="0" i="1" dirty="0">
                <a:solidFill>
                  <a:schemeClr val="bg1"/>
                </a:solidFill>
                <a:latin typeface="Cambria" panose="02040503050406030204" pitchFamily="18" charset="0"/>
              </a:rPr>
              <a:t> began to reign when he was five and twenty years old, and he reigned nine and twenty years in Jerusalem… 2 And he did that which was right in the sight of the LORD, according to all that David his father had done. 3 He in the first year of his reign, in the first month, opened the doors of the house of the LORD, and repaired them. 4 And he brought in the priests and the Levites, and gathered them together into the east street, 5 And said unto them, Hear me, ye Levites, sanctify now yourselves, and sanctify the house of the LORD God of your fathers, and carry forth the filthiness out of the holy place.</a:t>
            </a:r>
          </a:p>
        </p:txBody>
      </p:sp>
    </p:spTree>
    <p:extLst>
      <p:ext uri="{BB962C8B-B14F-4D97-AF65-F5344CB8AC3E}">
        <p14:creationId xmlns:p14="http://schemas.microsoft.com/office/powerpoint/2010/main" val="215518008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07BE1-81AB-4A58-8048-735B079DFA6B}"/>
              </a:ext>
            </a:extLst>
          </p:cNvPr>
          <p:cNvSpPr/>
          <p:nvPr/>
        </p:nvSpPr>
        <p:spPr>
          <a:xfrm>
            <a:off x="228600" y="152400"/>
            <a:ext cx="8686800" cy="5570756"/>
          </a:xfrm>
          <a:prstGeom prst="rect">
            <a:avLst/>
          </a:prstGeom>
        </p:spPr>
        <p:txBody>
          <a:bodyPr wrap="square">
            <a:spAutoFit/>
          </a:bodyPr>
          <a:lstStyle/>
          <a:p>
            <a:r>
              <a:rPr lang="en-US" sz="3600" dirty="0">
                <a:solidFill>
                  <a:schemeClr val="bg1"/>
                </a:solidFill>
                <a:latin typeface="Cambria" panose="02040503050406030204" pitchFamily="18" charset="0"/>
              </a:rPr>
              <a:t>II CHRONICLES 29:15-16</a:t>
            </a:r>
          </a:p>
          <a:p>
            <a:r>
              <a:rPr lang="en-US" sz="3200" b="0" i="1" dirty="0">
                <a:solidFill>
                  <a:schemeClr val="bg1"/>
                </a:solidFill>
                <a:latin typeface="Cambria" panose="02040503050406030204" pitchFamily="18" charset="0"/>
              </a:rPr>
              <a:t>	And they gathered their brethren, and sanctified themselves, and came, according to the commandment of the king, by the words of the LORD, to cleanse the house of the LORD. 16 And the priests went into the inner part of the house of the LORD, to cleanse it, and brought out all the uncleanness that they found in the temple of the LORD into the court of the house of the LORD. And the Levites took it, to carry it out abroad into the brook Kidron.</a:t>
            </a:r>
          </a:p>
        </p:txBody>
      </p:sp>
    </p:spTree>
    <p:extLst>
      <p:ext uri="{BB962C8B-B14F-4D97-AF65-F5344CB8AC3E}">
        <p14:creationId xmlns:p14="http://schemas.microsoft.com/office/powerpoint/2010/main" val="237160309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022F7E-68F7-4309-AFF8-DD33764C2C99}"/>
              </a:ext>
            </a:extLst>
          </p:cNvPr>
          <p:cNvSpPr/>
          <p:nvPr/>
        </p:nvSpPr>
        <p:spPr>
          <a:xfrm>
            <a:off x="228600" y="76201"/>
            <a:ext cx="8610600" cy="6338710"/>
          </a:xfrm>
          <a:prstGeom prst="rect">
            <a:avLst/>
          </a:prstGeom>
        </p:spPr>
        <p:txBody>
          <a:bodyPr wrap="square">
            <a:spAutoFit/>
          </a:bodyPr>
          <a:lstStyle/>
          <a:p>
            <a:r>
              <a:rPr lang="en-US" sz="4400" dirty="0">
                <a:solidFill>
                  <a:schemeClr val="bg1"/>
                </a:solidFill>
                <a:latin typeface="Cambria" panose="02040503050406030204" pitchFamily="18" charset="0"/>
              </a:rPr>
              <a:t>II CHRONICLES 30:25</a:t>
            </a:r>
          </a:p>
          <a:p>
            <a:r>
              <a:rPr lang="en-US" sz="3200" b="0" i="1" dirty="0">
                <a:solidFill>
                  <a:schemeClr val="bg1"/>
                </a:solidFill>
                <a:latin typeface="Cambria" panose="02040503050406030204" pitchFamily="18" charset="0"/>
              </a:rPr>
              <a:t>	And all the congregation of Judah, with the priests and the Levites, and all the congregation that came out of Israel, and the strangers that came out of the land of Israel, and that dwelt in Judah, rejoiced. 26 </a:t>
            </a:r>
            <a:r>
              <a:rPr lang="en-US" sz="3200" b="0" i="1" dirty="0">
                <a:solidFill>
                  <a:srgbClr val="FFFF00"/>
                </a:solidFill>
                <a:latin typeface="Cambria" panose="02040503050406030204" pitchFamily="18" charset="0"/>
              </a:rPr>
              <a:t>So there was great joy in Jerusalem: for since the time of Solomon the son of David king of Israel there was not the like in Jerusalem. </a:t>
            </a:r>
            <a:r>
              <a:rPr lang="en-US" sz="3200" b="0" i="1" dirty="0">
                <a:solidFill>
                  <a:schemeClr val="bg1"/>
                </a:solidFill>
                <a:latin typeface="Cambria" panose="02040503050406030204" pitchFamily="18" charset="0"/>
              </a:rPr>
              <a:t>27 Then the priests the Levites arose and blessed the people: and their voice was heard, and their prayer came up to his holy dwelling place, even unto heaven.</a:t>
            </a:r>
          </a:p>
        </p:txBody>
      </p:sp>
    </p:spTree>
    <p:extLst>
      <p:ext uri="{BB962C8B-B14F-4D97-AF65-F5344CB8AC3E}">
        <p14:creationId xmlns:p14="http://schemas.microsoft.com/office/powerpoint/2010/main" val="96567250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97F3AD-411F-40B5-A270-737D7101CE61}"/>
              </a:ext>
            </a:extLst>
          </p:cNvPr>
          <p:cNvSpPr/>
          <p:nvPr/>
        </p:nvSpPr>
        <p:spPr>
          <a:xfrm>
            <a:off x="381000" y="152400"/>
            <a:ext cx="8382000" cy="5201424"/>
          </a:xfrm>
          <a:prstGeom prst="rect">
            <a:avLst/>
          </a:prstGeom>
        </p:spPr>
        <p:txBody>
          <a:bodyPr wrap="square">
            <a:spAutoFit/>
          </a:bodyPr>
          <a:lstStyle/>
          <a:p>
            <a:r>
              <a:rPr lang="en-US" sz="4400" dirty="0">
                <a:solidFill>
                  <a:schemeClr val="bg1"/>
                </a:solidFill>
                <a:latin typeface="Cambria" panose="02040503050406030204" pitchFamily="18" charset="0"/>
              </a:rPr>
              <a:t>II CHRONICLES 31:20-21</a:t>
            </a:r>
          </a:p>
          <a:p>
            <a:r>
              <a:rPr lang="en-US" sz="3600" b="0" i="1" dirty="0">
                <a:solidFill>
                  <a:schemeClr val="bg1"/>
                </a:solidFill>
                <a:latin typeface="Cambria" panose="02040503050406030204" pitchFamily="18" charset="0"/>
              </a:rPr>
              <a:t>	And thus did Hezekiah throughout all Judah, and </a:t>
            </a:r>
            <a:r>
              <a:rPr lang="en-US" sz="3600" b="0" i="1" dirty="0">
                <a:solidFill>
                  <a:srgbClr val="FFFF00"/>
                </a:solidFill>
                <a:latin typeface="Cambria" panose="02040503050406030204" pitchFamily="18" charset="0"/>
              </a:rPr>
              <a:t>wrought that which was good and right and truth before the LORD his God. </a:t>
            </a:r>
            <a:r>
              <a:rPr lang="en-US" sz="3600" b="0" i="1" dirty="0">
                <a:solidFill>
                  <a:schemeClr val="bg1"/>
                </a:solidFill>
                <a:latin typeface="Cambria" panose="02040503050406030204" pitchFamily="18" charset="0"/>
              </a:rPr>
              <a:t>21 And in every work that he began in the service of the house of God, and in the law, and in the commandments, to seek his God, he did it with all his heart, and prospered.</a:t>
            </a:r>
          </a:p>
        </p:txBody>
      </p:sp>
    </p:spTree>
    <p:extLst>
      <p:ext uri="{BB962C8B-B14F-4D97-AF65-F5344CB8AC3E}">
        <p14:creationId xmlns:p14="http://schemas.microsoft.com/office/powerpoint/2010/main" val="339930457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A245B2-3D51-4994-943F-1F252EE911F7}"/>
              </a:ext>
            </a:extLst>
          </p:cNvPr>
          <p:cNvSpPr/>
          <p:nvPr/>
        </p:nvSpPr>
        <p:spPr>
          <a:xfrm>
            <a:off x="190500" y="152400"/>
            <a:ext cx="4838700" cy="5693866"/>
          </a:xfrm>
          <a:prstGeom prst="rect">
            <a:avLst/>
          </a:prstGeom>
        </p:spPr>
        <p:txBody>
          <a:bodyPr wrap="square">
            <a:spAutoFit/>
          </a:bodyPr>
          <a:lstStyle/>
          <a:p>
            <a:r>
              <a:rPr lang="en-US" sz="4000" dirty="0">
                <a:solidFill>
                  <a:schemeClr val="bg1"/>
                </a:solidFill>
                <a:latin typeface="Cambria" panose="02040503050406030204" pitchFamily="18" charset="0"/>
              </a:rPr>
              <a:t>II Chron. 32:1</a:t>
            </a:r>
          </a:p>
          <a:p>
            <a:r>
              <a:rPr lang="en-US" sz="3200" b="0" i="1" dirty="0">
                <a:solidFill>
                  <a:schemeClr val="bg1"/>
                </a:solidFill>
                <a:latin typeface="Cambria" panose="02040503050406030204" pitchFamily="18" charset="0"/>
              </a:rPr>
              <a:t>	</a:t>
            </a:r>
            <a:r>
              <a:rPr lang="en-US" sz="3600" b="0" i="1" dirty="0">
                <a:solidFill>
                  <a:schemeClr val="bg1"/>
                </a:solidFill>
                <a:latin typeface="Cambria" panose="02040503050406030204" pitchFamily="18" charset="0"/>
              </a:rPr>
              <a:t>After these things, and the establishment thereof, Sennacherib king of Assyria came, and entered into Judah, and encamped against the fenced cities, and thought to win them for himself.</a:t>
            </a:r>
            <a:endParaRPr lang="en-US" sz="3200" b="0" i="1" dirty="0">
              <a:solidFill>
                <a:schemeClr val="bg1"/>
              </a:solidFill>
              <a:latin typeface="Cambria" panose="02040503050406030204" pitchFamily="18" charset="0"/>
            </a:endParaRPr>
          </a:p>
        </p:txBody>
      </p:sp>
      <p:pic>
        <p:nvPicPr>
          <p:cNvPr id="3" name="Picture 2">
            <a:extLst>
              <a:ext uri="{FF2B5EF4-FFF2-40B4-BE49-F238E27FC236}">
                <a16:creationId xmlns:a16="http://schemas.microsoft.com/office/drawing/2014/main" id="{6C70BB37-0DE9-43F4-89CE-49D350ECF6BB}"/>
              </a:ext>
            </a:extLst>
          </p:cNvPr>
          <p:cNvPicPr>
            <a:picLocks noChangeAspect="1"/>
          </p:cNvPicPr>
          <p:nvPr/>
        </p:nvPicPr>
        <p:blipFill>
          <a:blip r:embed="rId2"/>
          <a:stretch>
            <a:fillRect/>
          </a:stretch>
        </p:blipFill>
        <p:spPr>
          <a:xfrm>
            <a:off x="5181600" y="152400"/>
            <a:ext cx="3771900" cy="4419600"/>
          </a:xfrm>
          <a:prstGeom prst="rect">
            <a:avLst/>
          </a:prstGeom>
        </p:spPr>
      </p:pic>
    </p:spTree>
    <p:extLst>
      <p:ext uri="{BB962C8B-B14F-4D97-AF65-F5344CB8AC3E}">
        <p14:creationId xmlns:p14="http://schemas.microsoft.com/office/powerpoint/2010/main" val="319055229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44D354-C397-4198-87C7-406A2962E2F2}"/>
              </a:ext>
            </a:extLst>
          </p:cNvPr>
          <p:cNvSpPr/>
          <p:nvPr/>
        </p:nvSpPr>
        <p:spPr>
          <a:xfrm>
            <a:off x="228600" y="152400"/>
            <a:ext cx="8686800" cy="5201424"/>
          </a:xfrm>
          <a:prstGeom prst="rect">
            <a:avLst/>
          </a:prstGeom>
        </p:spPr>
        <p:txBody>
          <a:bodyPr wrap="square">
            <a:spAutoFit/>
          </a:bodyPr>
          <a:lstStyle/>
          <a:p>
            <a:r>
              <a:rPr lang="en-US" sz="4400" dirty="0">
                <a:solidFill>
                  <a:schemeClr val="bg1"/>
                </a:solidFill>
                <a:latin typeface="Cambria" panose="02040503050406030204" pitchFamily="18" charset="0"/>
              </a:rPr>
              <a:t>II CHRONICLES 32:7-8</a:t>
            </a:r>
          </a:p>
          <a:p>
            <a:r>
              <a:rPr lang="en-US" sz="3600" b="0" i="1" dirty="0">
                <a:solidFill>
                  <a:schemeClr val="bg1"/>
                </a:solidFill>
                <a:latin typeface="Cambria" panose="02040503050406030204" pitchFamily="18" charset="0"/>
              </a:rPr>
              <a:t>	Be strong and courageous, be not afraid nor dismayed for the king of Assyria, nor for all the multitude that is with him: for there be more with us than with him: 8 </a:t>
            </a:r>
            <a:r>
              <a:rPr lang="en-US" sz="3600" b="0" i="1" dirty="0">
                <a:solidFill>
                  <a:srgbClr val="FFFF00"/>
                </a:solidFill>
                <a:latin typeface="Cambria" panose="02040503050406030204" pitchFamily="18" charset="0"/>
              </a:rPr>
              <a:t>With him is an arm of flesh; but with us is the LORD our God to help us, and to fight our battles. </a:t>
            </a:r>
            <a:r>
              <a:rPr lang="en-US" sz="3600" b="0" i="1" dirty="0">
                <a:solidFill>
                  <a:schemeClr val="bg1"/>
                </a:solidFill>
                <a:latin typeface="Cambria" panose="02040503050406030204" pitchFamily="18" charset="0"/>
              </a:rPr>
              <a:t>And the people rested themselves upon the words of Hezekiah king of Judah.</a:t>
            </a:r>
          </a:p>
        </p:txBody>
      </p:sp>
    </p:spTree>
    <p:extLst>
      <p:ext uri="{BB962C8B-B14F-4D97-AF65-F5344CB8AC3E}">
        <p14:creationId xmlns:p14="http://schemas.microsoft.com/office/powerpoint/2010/main" val="257511501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80818-EF68-4BB1-B9FC-F4A55CB53F21}"/>
              </a:ext>
            </a:extLst>
          </p:cNvPr>
          <p:cNvSpPr/>
          <p:nvPr/>
        </p:nvSpPr>
        <p:spPr>
          <a:xfrm>
            <a:off x="304800" y="228600"/>
            <a:ext cx="8534400" cy="5277624"/>
          </a:xfrm>
          <a:prstGeom prst="rect">
            <a:avLst/>
          </a:prstGeom>
        </p:spPr>
        <p:txBody>
          <a:bodyPr wrap="square">
            <a:spAutoFit/>
          </a:bodyPr>
          <a:lstStyle/>
          <a:p>
            <a:r>
              <a:rPr lang="en-US" sz="4400" dirty="0">
                <a:solidFill>
                  <a:schemeClr val="bg1"/>
                </a:solidFill>
                <a:latin typeface="Cambria" panose="02040503050406030204" pitchFamily="18" charset="0"/>
              </a:rPr>
              <a:t>II CHRONICLES 32:18-19</a:t>
            </a:r>
          </a:p>
          <a:p>
            <a:r>
              <a:rPr lang="en-US" sz="3600" b="0" i="1" dirty="0">
                <a:solidFill>
                  <a:schemeClr val="bg1"/>
                </a:solidFill>
                <a:latin typeface="Cambria" panose="02040503050406030204" pitchFamily="18" charset="0"/>
              </a:rPr>
              <a:t>	Then they cried with a loud voice </a:t>
            </a:r>
            <a:r>
              <a:rPr lang="en-US" sz="3600" b="0" i="1" dirty="0">
                <a:solidFill>
                  <a:srgbClr val="FFFF00"/>
                </a:solidFill>
                <a:latin typeface="Cambria" panose="02040503050406030204" pitchFamily="18" charset="0"/>
              </a:rPr>
              <a:t>in the Jews' speech</a:t>
            </a:r>
            <a:r>
              <a:rPr lang="en-US" sz="3600" b="0" i="1" dirty="0">
                <a:solidFill>
                  <a:schemeClr val="bg1"/>
                </a:solidFill>
                <a:latin typeface="Cambria" panose="02040503050406030204" pitchFamily="18" charset="0"/>
              </a:rPr>
              <a:t> unto the people of Jerusalem that were on the wall, to </a:t>
            </a:r>
            <a:r>
              <a:rPr lang="en-US" sz="3600" b="0" i="1" u="sng" dirty="0">
                <a:solidFill>
                  <a:schemeClr val="bg1"/>
                </a:solidFill>
                <a:latin typeface="Cambria" panose="02040503050406030204" pitchFamily="18" charset="0"/>
              </a:rPr>
              <a:t>affright</a:t>
            </a:r>
            <a:r>
              <a:rPr lang="en-US" sz="3600" b="0" i="1" dirty="0">
                <a:solidFill>
                  <a:schemeClr val="bg1"/>
                </a:solidFill>
                <a:latin typeface="Cambria" panose="02040503050406030204" pitchFamily="18" charset="0"/>
              </a:rPr>
              <a:t> them, and to </a:t>
            </a:r>
            <a:r>
              <a:rPr lang="en-US" sz="3600" b="0" i="1" u="sng" dirty="0">
                <a:solidFill>
                  <a:schemeClr val="bg1"/>
                </a:solidFill>
                <a:latin typeface="Cambria" panose="02040503050406030204" pitchFamily="18" charset="0"/>
              </a:rPr>
              <a:t>trouble</a:t>
            </a:r>
            <a:r>
              <a:rPr lang="en-US" sz="3600" b="0" i="1" dirty="0">
                <a:solidFill>
                  <a:schemeClr val="bg1"/>
                </a:solidFill>
                <a:latin typeface="Cambria" panose="02040503050406030204" pitchFamily="18" charset="0"/>
              </a:rPr>
              <a:t> them; that they might take the city. 19 </a:t>
            </a:r>
            <a:r>
              <a:rPr lang="en-US" sz="3600" b="0" i="1" dirty="0">
                <a:solidFill>
                  <a:srgbClr val="FFFF00"/>
                </a:solidFill>
                <a:latin typeface="Cambria" panose="02040503050406030204" pitchFamily="18" charset="0"/>
              </a:rPr>
              <a:t>And they </a:t>
            </a:r>
            <a:r>
              <a:rPr lang="en-US" sz="3600" b="0" i="1" dirty="0" err="1">
                <a:solidFill>
                  <a:srgbClr val="FFFF00"/>
                </a:solidFill>
                <a:latin typeface="Cambria" panose="02040503050406030204" pitchFamily="18" charset="0"/>
              </a:rPr>
              <a:t>spake</a:t>
            </a:r>
            <a:r>
              <a:rPr lang="en-US" sz="3600" b="0" i="1" dirty="0">
                <a:solidFill>
                  <a:srgbClr val="FFFF00"/>
                </a:solidFill>
                <a:latin typeface="Cambria" panose="02040503050406030204" pitchFamily="18" charset="0"/>
              </a:rPr>
              <a:t> against the God of Jerusalem, </a:t>
            </a:r>
            <a:r>
              <a:rPr lang="en-US" sz="3600" b="0" i="1" dirty="0">
                <a:solidFill>
                  <a:schemeClr val="bg1"/>
                </a:solidFill>
                <a:latin typeface="Cambria" panose="02040503050406030204" pitchFamily="18" charset="0"/>
              </a:rPr>
              <a:t>as against the gods of the people of the earth, which were the work of the hands of man.</a:t>
            </a:r>
          </a:p>
        </p:txBody>
      </p:sp>
    </p:spTree>
    <p:extLst>
      <p:ext uri="{BB962C8B-B14F-4D97-AF65-F5344CB8AC3E}">
        <p14:creationId xmlns:p14="http://schemas.microsoft.com/office/powerpoint/2010/main" val="63221923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E6BC45-427B-C847-BEA9-E8ACFC4AF673}"/>
              </a:ext>
            </a:extLst>
          </p:cNvPr>
          <p:cNvSpPr>
            <a:spLocks noGrp="1"/>
          </p:cNvSpPr>
          <p:nvPr>
            <p:ph type="dt" sz="half" idx="10"/>
          </p:nvPr>
        </p:nvSpPr>
        <p:spPr/>
        <p:txBody>
          <a:bodyPr/>
          <a:lstStyle/>
          <a:p>
            <a:r>
              <a:rPr lang="en-US"/>
              <a:t>3-18-2018</a:t>
            </a:r>
            <a:endParaRPr lang="en-US" dirty="0"/>
          </a:p>
        </p:txBody>
      </p:sp>
      <p:sp>
        <p:nvSpPr>
          <p:cNvPr id="5" name="Footer Placeholder 4">
            <a:extLst>
              <a:ext uri="{FF2B5EF4-FFF2-40B4-BE49-F238E27FC236}">
                <a16:creationId xmlns:a16="http://schemas.microsoft.com/office/drawing/2014/main" id="{BD74C160-20AB-474B-988F-D8BAB4969115}"/>
              </a:ext>
            </a:extLst>
          </p:cNvPr>
          <p:cNvSpPr>
            <a:spLocks noGrp="1"/>
          </p:cNvSpPr>
          <p:nvPr>
            <p:ph type="ftr" sz="quarter" idx="11"/>
          </p:nvPr>
        </p:nvSpPr>
        <p:spPr/>
        <p:txBody>
          <a:bodyPr/>
          <a:lstStyle/>
          <a:p>
            <a:r>
              <a:rPr lang="en-US"/>
              <a:t>The Battle</a:t>
            </a:r>
            <a:endParaRPr lang="en-US" dirty="0"/>
          </a:p>
        </p:txBody>
      </p:sp>
      <p:sp>
        <p:nvSpPr>
          <p:cNvPr id="6" name="Slide Number Placeholder 5">
            <a:extLst>
              <a:ext uri="{FF2B5EF4-FFF2-40B4-BE49-F238E27FC236}">
                <a16:creationId xmlns:a16="http://schemas.microsoft.com/office/drawing/2014/main" id="{1BA47D5A-6914-6F4A-8A8F-B4BF56FF40AD}"/>
              </a:ext>
            </a:extLst>
          </p:cNvPr>
          <p:cNvSpPr>
            <a:spLocks noGrp="1"/>
          </p:cNvSpPr>
          <p:nvPr>
            <p:ph type="sldNum" sz="quarter" idx="12"/>
          </p:nvPr>
        </p:nvSpPr>
        <p:spPr/>
        <p:txBody>
          <a:bodyPr/>
          <a:lstStyle/>
          <a:p>
            <a:fld id="{95BAE9E0-8399-F344-A8C0-0463BC4FE528}" type="slidenum">
              <a:rPr lang="en-US" smtClean="0"/>
              <a:t>3</a:t>
            </a:fld>
            <a:endParaRPr lang="en-US"/>
          </a:p>
        </p:txBody>
      </p:sp>
      <p:pic>
        <p:nvPicPr>
          <p:cNvPr id="7" name="Picture 6">
            <a:extLst>
              <a:ext uri="{FF2B5EF4-FFF2-40B4-BE49-F238E27FC236}">
                <a16:creationId xmlns:a16="http://schemas.microsoft.com/office/drawing/2014/main" id="{334491F4-BAD4-5E4B-BBD5-315A821323BB}"/>
              </a:ext>
            </a:extLst>
          </p:cNvPr>
          <p:cNvPicPr>
            <a:picLocks noChangeAspect="1"/>
          </p:cNvPicPr>
          <p:nvPr/>
        </p:nvPicPr>
        <p:blipFill>
          <a:blip r:embed="rId2"/>
          <a:stretch>
            <a:fillRect/>
          </a:stretch>
        </p:blipFill>
        <p:spPr>
          <a:xfrm>
            <a:off x="3321474" y="0"/>
            <a:ext cx="5587152" cy="6858000"/>
          </a:xfrm>
          <a:prstGeom prst="rect">
            <a:avLst/>
          </a:prstGeom>
        </p:spPr>
      </p:pic>
      <p:sp>
        <p:nvSpPr>
          <p:cNvPr id="8" name="TextBox 7">
            <a:extLst>
              <a:ext uri="{FF2B5EF4-FFF2-40B4-BE49-F238E27FC236}">
                <a16:creationId xmlns:a16="http://schemas.microsoft.com/office/drawing/2014/main" id="{0DB92060-6D99-324F-BE17-BBB49C5510E0}"/>
              </a:ext>
            </a:extLst>
          </p:cNvPr>
          <p:cNvSpPr txBox="1"/>
          <p:nvPr/>
        </p:nvSpPr>
        <p:spPr>
          <a:xfrm>
            <a:off x="545902" y="311557"/>
            <a:ext cx="2629310" cy="5447645"/>
          </a:xfrm>
          <a:prstGeom prst="rect">
            <a:avLst/>
          </a:prstGeom>
          <a:noFill/>
        </p:spPr>
        <p:txBody>
          <a:bodyPr wrap="none" rtlCol="0">
            <a:spAutoFit/>
          </a:bodyPr>
          <a:lstStyle/>
          <a:p>
            <a:pPr algn="r"/>
            <a:r>
              <a:rPr lang="en-US" sz="4400" b="1" dirty="0">
                <a:solidFill>
                  <a:schemeClr val="accent1">
                    <a:lumMod val="75000"/>
                  </a:schemeClr>
                </a:solidFill>
              </a:rPr>
              <a:t>The </a:t>
            </a:r>
          </a:p>
          <a:p>
            <a:pPr algn="r"/>
            <a:r>
              <a:rPr lang="en-US" sz="4400" b="1" dirty="0">
                <a:solidFill>
                  <a:schemeClr val="accent1">
                    <a:lumMod val="75000"/>
                  </a:schemeClr>
                </a:solidFill>
              </a:rPr>
              <a:t>Men’s </a:t>
            </a:r>
          </a:p>
          <a:p>
            <a:pPr algn="r"/>
            <a:r>
              <a:rPr lang="en-US" sz="4400" b="1" dirty="0">
                <a:solidFill>
                  <a:schemeClr val="accent1">
                    <a:lumMod val="75000"/>
                  </a:schemeClr>
                </a:solidFill>
              </a:rPr>
              <a:t>Campout</a:t>
            </a:r>
          </a:p>
          <a:p>
            <a:pPr algn="r"/>
            <a:endParaRPr lang="en-US" sz="3600" dirty="0">
              <a:solidFill>
                <a:schemeClr val="accent1">
                  <a:lumMod val="75000"/>
                </a:schemeClr>
              </a:solidFill>
            </a:endParaRPr>
          </a:p>
          <a:p>
            <a:pPr algn="r"/>
            <a:r>
              <a:rPr lang="en-US" sz="3600" dirty="0">
                <a:solidFill>
                  <a:schemeClr val="accent1">
                    <a:lumMod val="40000"/>
                    <a:lumOff val="60000"/>
                  </a:schemeClr>
                </a:solidFill>
              </a:rPr>
              <a:t>April 19-22</a:t>
            </a:r>
          </a:p>
          <a:p>
            <a:pPr algn="r"/>
            <a:endParaRPr lang="en-US" sz="3600" dirty="0">
              <a:solidFill>
                <a:schemeClr val="accent1">
                  <a:lumMod val="40000"/>
                  <a:lumOff val="60000"/>
                </a:schemeClr>
              </a:solidFill>
            </a:endParaRPr>
          </a:p>
          <a:p>
            <a:pPr algn="r"/>
            <a:r>
              <a:rPr lang="en-US" sz="3600" dirty="0">
                <a:solidFill>
                  <a:schemeClr val="accent1">
                    <a:lumMod val="40000"/>
                    <a:lumOff val="60000"/>
                  </a:schemeClr>
                </a:solidFill>
              </a:rPr>
              <a:t>Morrow </a:t>
            </a:r>
          </a:p>
          <a:p>
            <a:pPr algn="r"/>
            <a:r>
              <a:rPr lang="en-US" sz="3600" dirty="0">
                <a:solidFill>
                  <a:schemeClr val="accent1">
                    <a:lumMod val="40000"/>
                    <a:lumOff val="60000"/>
                  </a:schemeClr>
                </a:solidFill>
              </a:rPr>
              <a:t>Mountain</a:t>
            </a:r>
          </a:p>
          <a:p>
            <a:pPr algn="r"/>
            <a:r>
              <a:rPr lang="en-US" sz="3600" dirty="0">
                <a:solidFill>
                  <a:schemeClr val="accent1">
                    <a:lumMod val="40000"/>
                    <a:lumOff val="60000"/>
                  </a:schemeClr>
                </a:solidFill>
              </a:rPr>
              <a:t>State Park</a:t>
            </a:r>
          </a:p>
        </p:txBody>
      </p:sp>
    </p:spTree>
    <p:extLst>
      <p:ext uri="{BB962C8B-B14F-4D97-AF65-F5344CB8AC3E}">
        <p14:creationId xmlns:p14="http://schemas.microsoft.com/office/powerpoint/2010/main" val="47930694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A0056-3733-4C60-85E8-9A22DFC31D15}"/>
              </a:ext>
            </a:extLst>
          </p:cNvPr>
          <p:cNvSpPr/>
          <p:nvPr/>
        </p:nvSpPr>
        <p:spPr>
          <a:xfrm>
            <a:off x="228600" y="76200"/>
            <a:ext cx="8686800" cy="5632311"/>
          </a:xfrm>
          <a:prstGeom prst="rect">
            <a:avLst/>
          </a:prstGeom>
        </p:spPr>
        <p:txBody>
          <a:bodyPr wrap="square">
            <a:spAutoFit/>
          </a:bodyPr>
          <a:lstStyle/>
          <a:p>
            <a:r>
              <a:rPr lang="en-US" sz="4000" dirty="0">
                <a:solidFill>
                  <a:schemeClr val="bg1"/>
                </a:solidFill>
                <a:latin typeface="Cambria" panose="02040503050406030204" pitchFamily="18" charset="0"/>
              </a:rPr>
              <a:t>II CHRONICLES 32:21-22</a:t>
            </a:r>
          </a:p>
          <a:p>
            <a:r>
              <a:rPr lang="en-US" sz="3200" b="0" i="1" dirty="0">
                <a:solidFill>
                  <a:schemeClr val="bg1"/>
                </a:solidFill>
                <a:latin typeface="Cambria" panose="02040503050406030204" pitchFamily="18" charset="0"/>
              </a:rPr>
              <a:t>	And the LORD sent an angel, which cut off all the mighty men of </a:t>
            </a:r>
            <a:r>
              <a:rPr lang="en-US" sz="3200" b="0" i="1" dirty="0" err="1">
                <a:solidFill>
                  <a:schemeClr val="bg1"/>
                </a:solidFill>
                <a:latin typeface="Cambria" panose="02040503050406030204" pitchFamily="18" charset="0"/>
              </a:rPr>
              <a:t>valour</a:t>
            </a:r>
            <a:r>
              <a:rPr lang="en-US" sz="3200" b="0" i="1" dirty="0">
                <a:solidFill>
                  <a:schemeClr val="bg1"/>
                </a:solidFill>
                <a:latin typeface="Cambria" panose="02040503050406030204" pitchFamily="18" charset="0"/>
              </a:rPr>
              <a:t>, and the leaders and captains in the camp of the king of Assyria. So he returned with shame of face to his own land. And when he was come into the house of his god, they that came forth of his own bowels slew him there with the sword. 22 Thus the LORD saved Hezekiah and the inhabitants of Jerusalem from the hand of Sennacherib the king of Assyria, and from the hand of all other, and guided them on every side.</a:t>
            </a:r>
          </a:p>
        </p:txBody>
      </p:sp>
    </p:spTree>
    <p:extLst>
      <p:ext uri="{BB962C8B-B14F-4D97-AF65-F5344CB8AC3E}">
        <p14:creationId xmlns:p14="http://schemas.microsoft.com/office/powerpoint/2010/main" val="132762181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4662073"/>
          </a:xfrm>
          <a:prstGeom prst="rect">
            <a:avLst/>
          </a:prstGeom>
        </p:spPr>
        <p:txBody>
          <a:bodyPr wrap="square">
            <a:spAutoFit/>
          </a:bodyPr>
          <a:lstStyle/>
          <a:p>
            <a:r>
              <a:rPr lang="en-US" sz="4400" dirty="0">
                <a:solidFill>
                  <a:schemeClr val="bg1"/>
                </a:solidFill>
                <a:latin typeface="Cambria" pitchFamily="18" charset="0"/>
              </a:rPr>
              <a:t>PROVERBS 2:6-7</a:t>
            </a:r>
          </a:p>
          <a:p>
            <a:r>
              <a:rPr lang="en-US" sz="3600" i="1" dirty="0">
                <a:latin typeface="Cambria" pitchFamily="18" charset="0"/>
              </a:rPr>
              <a:t>  </a:t>
            </a:r>
            <a:r>
              <a:rPr lang="en-US" sz="3600" b="0" i="1" dirty="0">
                <a:solidFill>
                  <a:schemeClr val="bg1"/>
                </a:solidFill>
                <a:latin typeface="Cambria" pitchFamily="18" charset="0"/>
              </a:rPr>
              <a:t>    For the LORD giveth </a:t>
            </a:r>
            <a:r>
              <a:rPr lang="en-US" sz="3600" i="1" dirty="0">
                <a:solidFill>
                  <a:schemeClr val="bg1"/>
                </a:solidFill>
                <a:latin typeface="Cambria" pitchFamily="18" charset="0"/>
              </a:rPr>
              <a:t>wisdom</a:t>
            </a:r>
            <a:r>
              <a:rPr lang="en-US" sz="3600" b="0" i="1" dirty="0">
                <a:solidFill>
                  <a:schemeClr val="bg1"/>
                </a:solidFill>
                <a:latin typeface="Cambria" pitchFamily="18" charset="0"/>
              </a:rPr>
              <a:t>: out of his mouth cometh </a:t>
            </a:r>
            <a:r>
              <a:rPr lang="en-US" sz="3600" i="1" dirty="0">
                <a:solidFill>
                  <a:schemeClr val="bg1"/>
                </a:solidFill>
                <a:latin typeface="Cambria" pitchFamily="18" charset="0"/>
              </a:rPr>
              <a:t>knowledge</a:t>
            </a:r>
            <a:r>
              <a:rPr lang="en-US" sz="3600" b="0" i="1" dirty="0">
                <a:solidFill>
                  <a:schemeClr val="bg1"/>
                </a:solidFill>
                <a:latin typeface="Cambria" pitchFamily="18" charset="0"/>
              </a:rPr>
              <a:t> and </a:t>
            </a:r>
            <a:r>
              <a:rPr lang="en-US" sz="3600" i="1" dirty="0">
                <a:solidFill>
                  <a:schemeClr val="bg1"/>
                </a:solidFill>
                <a:latin typeface="Cambria" pitchFamily="18" charset="0"/>
              </a:rPr>
              <a:t>under-standing</a:t>
            </a:r>
            <a:r>
              <a:rPr lang="en-US" sz="3600" b="0" i="1" dirty="0">
                <a:solidFill>
                  <a:schemeClr val="bg1"/>
                </a:solidFill>
                <a:latin typeface="Cambria" pitchFamily="18" charset="0"/>
              </a:rPr>
              <a:t>. 7 He </a:t>
            </a:r>
            <a:r>
              <a:rPr lang="en-US" sz="3600" b="0" i="1" dirty="0" err="1">
                <a:solidFill>
                  <a:schemeClr val="bg1"/>
                </a:solidFill>
                <a:latin typeface="Cambria" pitchFamily="18" charset="0"/>
              </a:rPr>
              <a:t>layeth</a:t>
            </a:r>
            <a:r>
              <a:rPr lang="en-US" sz="3600" b="0" i="1" dirty="0">
                <a:solidFill>
                  <a:schemeClr val="bg1"/>
                </a:solidFill>
                <a:latin typeface="Cambria" pitchFamily="18" charset="0"/>
              </a:rPr>
              <a:t> up sound wisdom for the righteous: he is a buckler to them that walk uprightly. 8 He </a:t>
            </a:r>
            <a:r>
              <a:rPr lang="en-US" sz="3600" b="0" i="1" dirty="0" err="1">
                <a:solidFill>
                  <a:schemeClr val="bg1"/>
                </a:solidFill>
                <a:latin typeface="Cambria" pitchFamily="18" charset="0"/>
              </a:rPr>
              <a:t>keepeth</a:t>
            </a:r>
            <a:r>
              <a:rPr lang="en-US" sz="3600" b="0" i="1" dirty="0">
                <a:solidFill>
                  <a:schemeClr val="bg1"/>
                </a:solidFill>
                <a:latin typeface="Cambria" pitchFamily="18" charset="0"/>
              </a:rPr>
              <a:t> the paths of judgment, and </a:t>
            </a:r>
            <a:r>
              <a:rPr lang="en-US" sz="3600" b="0" i="1" dirty="0" err="1">
                <a:solidFill>
                  <a:schemeClr val="bg1"/>
                </a:solidFill>
                <a:latin typeface="Cambria" pitchFamily="18" charset="0"/>
              </a:rPr>
              <a:t>preserveth</a:t>
            </a:r>
            <a:r>
              <a:rPr lang="en-US" sz="3600" b="0" i="1" dirty="0">
                <a:solidFill>
                  <a:schemeClr val="bg1"/>
                </a:solidFill>
                <a:latin typeface="Cambria" pitchFamily="18" charset="0"/>
              </a:rPr>
              <a:t> the way of his saints.</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D15837-47A7-48A7-8AA9-A4A8CE881689}"/>
              </a:ext>
            </a:extLst>
          </p:cNvPr>
          <p:cNvSpPr/>
          <p:nvPr/>
        </p:nvSpPr>
        <p:spPr>
          <a:xfrm>
            <a:off x="228600" y="76200"/>
            <a:ext cx="8686800" cy="5509200"/>
          </a:xfrm>
          <a:prstGeom prst="rect">
            <a:avLst/>
          </a:prstGeom>
        </p:spPr>
        <p:txBody>
          <a:bodyPr wrap="square">
            <a:spAutoFit/>
          </a:bodyPr>
          <a:lstStyle/>
          <a:p>
            <a:r>
              <a:rPr lang="en-US" sz="4000" dirty="0">
                <a:solidFill>
                  <a:schemeClr val="bg1"/>
                </a:solidFill>
                <a:latin typeface="+mj-lt"/>
              </a:rPr>
              <a:t>GOD.OF.THIS.EVIL.AGE</a:t>
            </a:r>
          </a:p>
          <a:p>
            <a:r>
              <a:rPr lang="en-US" sz="3200" b="0" dirty="0">
                <a:solidFill>
                  <a:schemeClr val="bg1"/>
                </a:solidFill>
                <a:latin typeface="+mj-lt"/>
              </a:rPr>
              <a:t>	69 He raised me up with Him, in the resurrection. </a:t>
            </a:r>
            <a:r>
              <a:rPr lang="en-US" sz="3200" b="0" dirty="0">
                <a:solidFill>
                  <a:srgbClr val="FFFF00"/>
                </a:solidFill>
                <a:latin typeface="+mj-lt"/>
              </a:rPr>
              <a:t>And now we are seated with Him, with power and authority over every devil. </a:t>
            </a:r>
            <a:r>
              <a:rPr lang="en-US" sz="3200" b="0" dirty="0">
                <a:solidFill>
                  <a:schemeClr val="bg1"/>
                </a:solidFill>
                <a:latin typeface="+mj-lt"/>
              </a:rPr>
              <a:t>Oh, if you could only believe what God has given! </a:t>
            </a:r>
          </a:p>
          <a:p>
            <a:r>
              <a:rPr lang="en-US" sz="3200" b="0" dirty="0">
                <a:solidFill>
                  <a:schemeClr val="bg1"/>
                </a:solidFill>
                <a:latin typeface="+mj-lt"/>
              </a:rPr>
              <a:t>	But if you're not seated there, you don't have it. And if you're seated there, and don't believe it, and afraid to move, you'll never use it. 	But if you are seated there, you will use it, for you're ordained to do what you do.</a:t>
            </a:r>
          </a:p>
          <a:p>
            <a:pPr algn="r"/>
            <a:r>
              <a:rPr lang="en-US" sz="2400" b="0" dirty="0">
                <a:solidFill>
                  <a:schemeClr val="bg1"/>
                </a:solidFill>
              </a:rPr>
              <a:t>65-0801</a:t>
            </a:r>
            <a:endParaRPr lang="en-US" sz="2400" b="0" dirty="0">
              <a:solidFill>
                <a:schemeClr val="bg1"/>
              </a:solidFill>
              <a:latin typeface="+mj-lt"/>
            </a:endParaRPr>
          </a:p>
        </p:txBody>
      </p:sp>
    </p:spTree>
    <p:extLst>
      <p:ext uri="{BB962C8B-B14F-4D97-AF65-F5344CB8AC3E}">
        <p14:creationId xmlns:p14="http://schemas.microsoft.com/office/powerpoint/2010/main" val="389587667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C719B-6B07-4C97-95D8-DB980F6EBB44}"/>
              </a:ext>
            </a:extLst>
          </p:cNvPr>
          <p:cNvSpPr/>
          <p:nvPr/>
        </p:nvSpPr>
        <p:spPr>
          <a:xfrm>
            <a:off x="152400" y="0"/>
            <a:ext cx="8839200" cy="6555641"/>
          </a:xfrm>
          <a:prstGeom prst="rect">
            <a:avLst/>
          </a:prstGeom>
        </p:spPr>
        <p:txBody>
          <a:bodyPr wrap="square">
            <a:spAutoFit/>
          </a:bodyPr>
          <a:lstStyle/>
          <a:p>
            <a:r>
              <a:rPr lang="en-US" sz="4000" dirty="0">
                <a:solidFill>
                  <a:schemeClr val="bg1"/>
                </a:solidFill>
                <a:latin typeface="+mn-lt"/>
              </a:rPr>
              <a:t>ASHAMED</a:t>
            </a:r>
          </a:p>
          <a:p>
            <a:r>
              <a:rPr lang="en-US" sz="3200" b="0" dirty="0">
                <a:solidFill>
                  <a:schemeClr val="bg1"/>
                </a:solidFill>
                <a:latin typeface="+mn-lt"/>
              </a:rPr>
              <a:t>	220 Then, if I'm a Christian, been filled with the Spirit, wearing the testimony of Jesus Christ's resurrection… don't let any devil try to push you around, "You don't do this and that." You do </a:t>
            </a:r>
            <a:r>
              <a:rPr lang="en-US" sz="3200" b="0" dirty="0" err="1">
                <a:solidFill>
                  <a:schemeClr val="bg1"/>
                </a:solidFill>
                <a:latin typeface="+mn-lt"/>
              </a:rPr>
              <a:t>do</a:t>
            </a:r>
            <a:r>
              <a:rPr lang="en-US" sz="3200" b="0" dirty="0">
                <a:solidFill>
                  <a:schemeClr val="bg1"/>
                </a:solidFill>
                <a:latin typeface="+mn-lt"/>
              </a:rPr>
              <a:t> It.</a:t>
            </a:r>
          </a:p>
          <a:p>
            <a:r>
              <a:rPr lang="en-US" sz="3200" b="0" dirty="0">
                <a:solidFill>
                  <a:schemeClr val="bg1"/>
                </a:solidFill>
                <a:latin typeface="+mn-lt"/>
              </a:rPr>
              <a:t>	221 </a:t>
            </a:r>
            <a:r>
              <a:rPr lang="en-US" sz="3200" b="0" dirty="0">
                <a:solidFill>
                  <a:srgbClr val="FFFF00"/>
                </a:solidFill>
                <a:latin typeface="+mn-lt"/>
              </a:rPr>
              <a:t>See, we don't have power. </a:t>
            </a:r>
            <a:r>
              <a:rPr lang="en-US" sz="3200" b="0" dirty="0">
                <a:solidFill>
                  <a:schemeClr val="bg1"/>
                </a:solidFill>
                <a:latin typeface="+mn-lt"/>
              </a:rPr>
              <a:t>That policeman don't have power to stop one car… </a:t>
            </a:r>
            <a:r>
              <a:rPr lang="en-US" sz="3200" b="0" dirty="0">
                <a:solidFill>
                  <a:srgbClr val="FFFF00"/>
                </a:solidFill>
                <a:latin typeface="+mn-lt"/>
              </a:rPr>
              <a:t>But he's got authority.</a:t>
            </a:r>
            <a:r>
              <a:rPr lang="en-US" sz="3200" b="0" dirty="0">
                <a:solidFill>
                  <a:schemeClr val="bg1"/>
                </a:solidFill>
                <a:latin typeface="+mn-lt"/>
              </a:rPr>
              <a:t> And that's the Church. </a:t>
            </a:r>
            <a:r>
              <a:rPr lang="en-US" sz="3200" b="0" dirty="0">
                <a:solidFill>
                  <a:srgbClr val="FFFF00"/>
                </a:solidFill>
                <a:latin typeface="+mn-lt"/>
              </a:rPr>
              <a:t>We have authority, by the resurrection of Jesus Christ and His promised Word, </a:t>
            </a:r>
            <a:r>
              <a:rPr lang="en-US" sz="3200" b="0" dirty="0">
                <a:solidFill>
                  <a:schemeClr val="bg1"/>
                </a:solidFill>
                <a:latin typeface="+mn-lt"/>
              </a:rPr>
              <a:t>hallelujah, </a:t>
            </a:r>
            <a:r>
              <a:rPr lang="en-US" sz="3200" b="0" i="1" dirty="0">
                <a:solidFill>
                  <a:schemeClr val="bg1"/>
                </a:solidFill>
                <a:latin typeface="+mn-lt"/>
              </a:rPr>
              <a:t>"The things that I do shall you do also; more than this will you do, for I go unto the Father.“</a:t>
            </a:r>
          </a:p>
          <a:p>
            <a:pPr algn="r"/>
            <a:r>
              <a:rPr lang="en-US" sz="2800" b="0" dirty="0">
                <a:solidFill>
                  <a:schemeClr val="bg1"/>
                </a:solidFill>
              </a:rPr>
              <a:t>65-0711</a:t>
            </a:r>
            <a:endParaRPr lang="en-US" sz="2800" b="0" i="1" dirty="0">
              <a:solidFill>
                <a:schemeClr val="bg1"/>
              </a:solidFill>
              <a:latin typeface="+mn-lt"/>
            </a:endParaRPr>
          </a:p>
        </p:txBody>
      </p:sp>
    </p:spTree>
    <p:extLst>
      <p:ext uri="{BB962C8B-B14F-4D97-AF65-F5344CB8AC3E}">
        <p14:creationId xmlns:p14="http://schemas.microsoft.com/office/powerpoint/2010/main" val="93986542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BF21C-9998-493B-88EC-EF2FC8A65E7C}"/>
              </a:ext>
            </a:extLst>
          </p:cNvPr>
          <p:cNvSpPr/>
          <p:nvPr/>
        </p:nvSpPr>
        <p:spPr>
          <a:xfrm>
            <a:off x="419100" y="258901"/>
            <a:ext cx="8305800" cy="3170099"/>
          </a:xfrm>
          <a:prstGeom prst="rect">
            <a:avLst/>
          </a:prstGeom>
        </p:spPr>
        <p:txBody>
          <a:bodyPr wrap="square">
            <a:spAutoFit/>
          </a:bodyPr>
          <a:lstStyle/>
          <a:p>
            <a:r>
              <a:rPr lang="en-US" sz="4000" dirty="0">
                <a:solidFill>
                  <a:schemeClr val="bg1"/>
                </a:solidFill>
                <a:latin typeface="+mj-lt"/>
              </a:rPr>
              <a:t>FAITH.IS.THE.SUBSTANCE</a:t>
            </a:r>
          </a:p>
          <a:p>
            <a:r>
              <a:rPr lang="en-US" sz="3200" b="0" dirty="0">
                <a:solidFill>
                  <a:schemeClr val="bg1"/>
                </a:solidFill>
                <a:latin typeface="+mj-lt"/>
              </a:rPr>
              <a:t>	55 That's a hard word, isn't it? But it's the truth. </a:t>
            </a:r>
            <a:r>
              <a:rPr lang="en-US" sz="3200" b="0" dirty="0">
                <a:solidFill>
                  <a:srgbClr val="FFFF00"/>
                </a:solidFill>
                <a:latin typeface="+mj-lt"/>
              </a:rPr>
              <a:t>He gave all the power and authority that He had to His Church, and you're just afraid to act upon it. </a:t>
            </a:r>
            <a:r>
              <a:rPr lang="en-US" sz="3200" b="0" dirty="0">
                <a:solidFill>
                  <a:schemeClr val="bg1"/>
                </a:solidFill>
                <a:latin typeface="+mj-lt"/>
              </a:rPr>
              <a:t>Now, you believe that?</a:t>
            </a:r>
          </a:p>
          <a:p>
            <a:pPr algn="r"/>
            <a:r>
              <a:rPr lang="en-US" sz="3200" b="0" dirty="0">
                <a:solidFill>
                  <a:schemeClr val="bg1"/>
                </a:solidFill>
              </a:rPr>
              <a:t>51-0508</a:t>
            </a:r>
            <a:endParaRPr lang="en-US" sz="3200" b="0" dirty="0">
              <a:solidFill>
                <a:schemeClr val="bg1"/>
              </a:solidFill>
              <a:latin typeface="+mj-lt"/>
            </a:endParaRPr>
          </a:p>
        </p:txBody>
      </p:sp>
    </p:spTree>
    <p:extLst>
      <p:ext uri="{BB962C8B-B14F-4D97-AF65-F5344CB8AC3E}">
        <p14:creationId xmlns:p14="http://schemas.microsoft.com/office/powerpoint/2010/main" val="390138111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E4497C-C155-4BB0-937C-F2D6E081663F}"/>
              </a:ext>
            </a:extLst>
          </p:cNvPr>
          <p:cNvSpPr/>
          <p:nvPr/>
        </p:nvSpPr>
        <p:spPr>
          <a:xfrm>
            <a:off x="228600" y="152400"/>
            <a:ext cx="8686800" cy="6063198"/>
          </a:xfrm>
          <a:prstGeom prst="rect">
            <a:avLst/>
          </a:prstGeom>
        </p:spPr>
        <p:txBody>
          <a:bodyPr wrap="square">
            <a:spAutoFit/>
          </a:bodyPr>
          <a:lstStyle/>
          <a:p>
            <a:r>
              <a:rPr lang="en-US" sz="4000" dirty="0">
                <a:solidFill>
                  <a:schemeClr val="bg1"/>
                </a:solidFill>
                <a:latin typeface="+mn-lt"/>
              </a:rPr>
              <a:t>SPIRITUAL.FOOD.IN.DUE.SEASON</a:t>
            </a:r>
          </a:p>
          <a:p>
            <a:r>
              <a:rPr lang="en-US" sz="3200" b="0" dirty="0">
                <a:solidFill>
                  <a:schemeClr val="bg1"/>
                </a:solidFill>
                <a:latin typeface="+mn-lt"/>
              </a:rPr>
              <a:t>	70 Don't you see the authority of the living God in the living Church, the Bride? The sick are healed, the dead are raised up, the cripples walk, the blind see, the Gospel goes forth in Its power, for the Message and the messenger are the same. The Word is in the Church, in the person.</a:t>
            </a:r>
          </a:p>
          <a:p>
            <a:r>
              <a:rPr lang="en-US" sz="3200" b="0" dirty="0">
                <a:solidFill>
                  <a:schemeClr val="bg1"/>
                </a:solidFill>
                <a:latin typeface="+mn-lt"/>
              </a:rPr>
              <a:t>	71 The Word of God was in Elijah when he walked up there with THUS SAITH THE LORD, and said, "It isn't going to rain." </a:t>
            </a:r>
            <a:r>
              <a:rPr lang="en-US" sz="3200" b="0" dirty="0">
                <a:solidFill>
                  <a:srgbClr val="FFFF00"/>
                </a:solidFill>
                <a:latin typeface="+mn-lt"/>
              </a:rPr>
              <a:t>That wasn't Elijah; that was God in Elijah.</a:t>
            </a:r>
          </a:p>
          <a:p>
            <a:r>
              <a:rPr lang="en-US" sz="2800" b="0" dirty="0">
                <a:solidFill>
                  <a:schemeClr val="bg1"/>
                </a:solidFill>
              </a:rPr>
              <a:t>							</a:t>
            </a:r>
            <a:r>
              <a:rPr lang="en-US" sz="2000" b="0" dirty="0">
                <a:solidFill>
                  <a:schemeClr val="bg1"/>
                </a:solidFill>
                <a:latin typeface="+mj-lt"/>
              </a:rPr>
              <a:t>65-0718</a:t>
            </a:r>
          </a:p>
        </p:txBody>
      </p:sp>
    </p:spTree>
    <p:extLst>
      <p:ext uri="{BB962C8B-B14F-4D97-AF65-F5344CB8AC3E}">
        <p14:creationId xmlns:p14="http://schemas.microsoft.com/office/powerpoint/2010/main" val="226081077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D75C3D-CA2B-417D-B786-81C5B7717C58}"/>
              </a:ext>
            </a:extLst>
          </p:cNvPr>
          <p:cNvSpPr/>
          <p:nvPr/>
        </p:nvSpPr>
        <p:spPr>
          <a:xfrm>
            <a:off x="304800" y="228600"/>
            <a:ext cx="8610600" cy="5016758"/>
          </a:xfrm>
          <a:prstGeom prst="rect">
            <a:avLst/>
          </a:prstGeom>
          <a:solidFill>
            <a:schemeClr val="tx2">
              <a:lumMod val="50000"/>
              <a:lumOff val="50000"/>
              <a:alpha val="62000"/>
            </a:schemeClr>
          </a:solidFill>
        </p:spPr>
        <p:txBody>
          <a:bodyPr wrap="square">
            <a:spAutoFit/>
          </a:bodyPr>
          <a:lstStyle/>
          <a:p>
            <a:r>
              <a:rPr lang="en-US" sz="3200" b="0" dirty="0">
                <a:solidFill>
                  <a:schemeClr val="bg1"/>
                </a:solidFill>
                <a:latin typeface="Cambria" pitchFamily="18" charset="0"/>
              </a:rPr>
              <a:t>	 (Couple from Indiana)</a:t>
            </a:r>
          </a:p>
          <a:p>
            <a:r>
              <a:rPr lang="en-US" sz="3200" b="0" dirty="0">
                <a:solidFill>
                  <a:schemeClr val="bg1"/>
                </a:solidFill>
                <a:latin typeface="Cambria" pitchFamily="18" charset="0"/>
              </a:rPr>
              <a:t>	84 We bless their baby in Jesus Christ's Name… I rebuke the works of the Devil. </a:t>
            </a:r>
            <a:r>
              <a:rPr lang="en-US" sz="3200" b="0" dirty="0">
                <a:solidFill>
                  <a:srgbClr val="FFFF00"/>
                </a:solidFill>
                <a:latin typeface="Cambria" pitchFamily="18" charset="0"/>
              </a:rPr>
              <a:t>Now, Satan, </a:t>
            </a:r>
            <a:r>
              <a:rPr lang="en-US" sz="3200" dirty="0">
                <a:solidFill>
                  <a:srgbClr val="FFFF00"/>
                </a:solidFill>
                <a:latin typeface="Cambria" pitchFamily="18" charset="0"/>
              </a:rPr>
              <a:t>you have no more right</a:t>
            </a:r>
            <a:r>
              <a:rPr lang="en-US" sz="3200" b="0" dirty="0">
                <a:solidFill>
                  <a:srgbClr val="FFFF00"/>
                </a:solidFill>
                <a:latin typeface="Cambria" pitchFamily="18" charset="0"/>
              </a:rPr>
              <a:t>; it's all over. </a:t>
            </a:r>
          </a:p>
          <a:p>
            <a:r>
              <a:rPr lang="en-US" sz="3200" b="0" dirty="0">
                <a:solidFill>
                  <a:srgbClr val="FFFF00"/>
                </a:solidFill>
                <a:latin typeface="Cambria" pitchFamily="18" charset="0"/>
              </a:rPr>
              <a:t>	So we beseech you through the Blood of Jesus Christ Who bid us to do so, and we cast you away from this child. </a:t>
            </a:r>
            <a:r>
              <a:rPr lang="en-US" sz="3200" b="0" dirty="0">
                <a:solidFill>
                  <a:schemeClr val="bg1"/>
                </a:solidFill>
                <a:latin typeface="Cambria" pitchFamily="18" charset="0"/>
              </a:rPr>
              <a:t>And now, may it start growing, and developing, and getting normal and well, and make a fine young child… 	</a:t>
            </a:r>
          </a:p>
          <a:p>
            <a:r>
              <a:rPr lang="en-US" sz="3200" b="0" dirty="0">
                <a:solidFill>
                  <a:schemeClr val="bg1"/>
                </a:solidFill>
                <a:latin typeface="Cambria" pitchFamily="18" charset="0"/>
              </a:rPr>
              <a:t>	</a:t>
            </a:r>
          </a:p>
        </p:txBody>
      </p:sp>
    </p:spTree>
    <p:extLst>
      <p:ext uri="{BB962C8B-B14F-4D97-AF65-F5344CB8AC3E}">
        <p14:creationId xmlns:p14="http://schemas.microsoft.com/office/powerpoint/2010/main" val="2186461401"/>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ACED6-C7B6-4FEE-B14E-6B5578CACEE6}"/>
              </a:ext>
            </a:extLst>
          </p:cNvPr>
          <p:cNvSpPr/>
          <p:nvPr/>
        </p:nvSpPr>
        <p:spPr>
          <a:xfrm>
            <a:off x="457200" y="304800"/>
            <a:ext cx="8305800" cy="4093428"/>
          </a:xfrm>
          <a:prstGeom prst="rect">
            <a:avLst/>
          </a:prstGeom>
        </p:spPr>
        <p:txBody>
          <a:bodyPr wrap="square">
            <a:spAutoFit/>
          </a:bodyPr>
          <a:lstStyle/>
          <a:p>
            <a:r>
              <a:rPr lang="en-US" sz="4400" dirty="0">
                <a:solidFill>
                  <a:schemeClr val="bg1"/>
                </a:solidFill>
                <a:latin typeface="+mj-lt"/>
              </a:rPr>
              <a:t>MATTHEW 28:17</a:t>
            </a:r>
          </a:p>
          <a:p>
            <a:r>
              <a:rPr lang="en-US" sz="3600" b="0" i="1" dirty="0">
                <a:solidFill>
                  <a:schemeClr val="bg1"/>
                </a:solidFill>
                <a:latin typeface="+mj-lt"/>
              </a:rPr>
              <a:t>	And when they saw him, they worshipped him: but some doubted. 18 And Jesus came and </a:t>
            </a:r>
            <a:r>
              <a:rPr lang="en-US" sz="3600" b="0" i="1" dirty="0" err="1">
                <a:solidFill>
                  <a:schemeClr val="bg1"/>
                </a:solidFill>
                <a:latin typeface="+mj-lt"/>
              </a:rPr>
              <a:t>spake</a:t>
            </a:r>
            <a:r>
              <a:rPr lang="en-US" sz="3600" b="0" i="1" dirty="0">
                <a:solidFill>
                  <a:schemeClr val="bg1"/>
                </a:solidFill>
                <a:latin typeface="+mj-lt"/>
              </a:rPr>
              <a:t> unto them, saying, </a:t>
            </a:r>
            <a:r>
              <a:rPr lang="en-US" sz="3600" b="0" i="1" dirty="0">
                <a:solidFill>
                  <a:srgbClr val="FFFF00"/>
                </a:solidFill>
                <a:latin typeface="+mj-lt"/>
              </a:rPr>
              <a:t>All power is given unto me in heaven and in earth.</a:t>
            </a:r>
          </a:p>
          <a:p>
            <a:endParaRPr lang="en-US" sz="3600" b="0" i="1" dirty="0">
              <a:solidFill>
                <a:schemeClr val="bg1"/>
              </a:solidFill>
              <a:latin typeface="+mj-lt"/>
            </a:endParaRPr>
          </a:p>
        </p:txBody>
      </p:sp>
    </p:spTree>
    <p:extLst>
      <p:ext uri="{BB962C8B-B14F-4D97-AF65-F5344CB8AC3E}">
        <p14:creationId xmlns:p14="http://schemas.microsoft.com/office/powerpoint/2010/main" val="66640503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59BE7-D07B-40B0-9484-72B4A1691AB8}"/>
              </a:ext>
            </a:extLst>
          </p:cNvPr>
          <p:cNvSpPr/>
          <p:nvPr/>
        </p:nvSpPr>
        <p:spPr>
          <a:xfrm>
            <a:off x="152400" y="76200"/>
            <a:ext cx="8915400" cy="5509200"/>
          </a:xfrm>
          <a:prstGeom prst="rect">
            <a:avLst/>
          </a:prstGeom>
        </p:spPr>
        <p:txBody>
          <a:bodyPr wrap="square">
            <a:spAutoFit/>
          </a:bodyPr>
          <a:lstStyle/>
          <a:p>
            <a:r>
              <a:rPr lang="en-US" sz="4000" spc="-150" dirty="0">
                <a:solidFill>
                  <a:schemeClr val="bg1"/>
                </a:solidFill>
                <a:latin typeface="+mj-lt"/>
              </a:rPr>
              <a:t>SPOKEN.WORD.IS.THE.ORIGINAL.SEED.2</a:t>
            </a:r>
          </a:p>
          <a:p>
            <a:r>
              <a:rPr lang="en-US" sz="3200" b="0" dirty="0">
                <a:solidFill>
                  <a:schemeClr val="bg1"/>
                </a:solidFill>
                <a:latin typeface="+mj-lt"/>
              </a:rPr>
              <a:t>	</a:t>
            </a:r>
            <a:r>
              <a:rPr lang="en-US" sz="3600" b="0" dirty="0">
                <a:solidFill>
                  <a:schemeClr val="bg1"/>
                </a:solidFill>
                <a:latin typeface="+mj-lt"/>
              </a:rPr>
              <a:t>388 Now, the power of the believing Church. </a:t>
            </a:r>
            <a:r>
              <a:rPr lang="en-US" sz="3600" b="0" i="1" dirty="0">
                <a:solidFill>
                  <a:schemeClr val="bg1"/>
                </a:solidFill>
                <a:latin typeface="+mj-lt"/>
              </a:rPr>
              <a:t>"Christ has all power in heavens and earth." </a:t>
            </a:r>
            <a:r>
              <a:rPr lang="en-US" sz="3600" b="0" spc="-150" dirty="0">
                <a:solidFill>
                  <a:schemeClr val="bg1"/>
                </a:solidFill>
                <a:latin typeface="+mj-lt"/>
              </a:rPr>
              <a:t>Believe that? </a:t>
            </a:r>
            <a:r>
              <a:rPr lang="en-US" sz="3600" b="0" spc="-150" dirty="0">
                <a:solidFill>
                  <a:srgbClr val="FFFF00"/>
                </a:solidFill>
                <a:latin typeface="+mj-lt"/>
              </a:rPr>
              <a:t>Now, what if He's in you? </a:t>
            </a:r>
          </a:p>
          <a:p>
            <a:r>
              <a:rPr lang="en-US" sz="3600" b="0" dirty="0">
                <a:solidFill>
                  <a:srgbClr val="FFFF00"/>
                </a:solidFill>
                <a:latin typeface="+mj-lt"/>
              </a:rPr>
              <a:t>	</a:t>
            </a:r>
            <a:r>
              <a:rPr lang="en-US" sz="3600" b="0" dirty="0">
                <a:solidFill>
                  <a:schemeClr val="bg1"/>
                </a:solidFill>
                <a:latin typeface="+mj-lt"/>
              </a:rPr>
              <a:t>Has Christ got all power? Matt. 28:18. He is the Seed-Word in His Body. And He, in us, becomes the Seed-Word in us. </a:t>
            </a:r>
            <a:r>
              <a:rPr lang="en-US" sz="3600" b="0" dirty="0">
                <a:solidFill>
                  <a:srgbClr val="FFFF00"/>
                </a:solidFill>
                <a:latin typeface="+mj-lt"/>
              </a:rPr>
              <a:t>All that God was, He poured into Christ; and all Christ was, was poured into the Church. </a:t>
            </a:r>
          </a:p>
          <a:p>
            <a:pPr algn="r"/>
            <a:r>
              <a:rPr lang="en-US" sz="2400" b="0" dirty="0">
                <a:solidFill>
                  <a:schemeClr val="bg1"/>
                </a:solidFill>
              </a:rPr>
              <a:t>62-0318</a:t>
            </a:r>
            <a:endParaRPr lang="en-US" sz="2400" b="0" dirty="0">
              <a:solidFill>
                <a:schemeClr val="bg1"/>
              </a:solidFill>
              <a:latin typeface="+mj-lt"/>
            </a:endParaRPr>
          </a:p>
        </p:txBody>
      </p:sp>
    </p:spTree>
    <p:extLst>
      <p:ext uri="{BB962C8B-B14F-4D97-AF65-F5344CB8AC3E}">
        <p14:creationId xmlns:p14="http://schemas.microsoft.com/office/powerpoint/2010/main" val="226122858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61058D-9FB2-4EA1-8D1A-ABB2A470BE80}"/>
              </a:ext>
            </a:extLst>
          </p:cNvPr>
          <p:cNvSpPr/>
          <p:nvPr/>
        </p:nvSpPr>
        <p:spPr>
          <a:xfrm>
            <a:off x="228600" y="152400"/>
            <a:ext cx="8686800" cy="5632311"/>
          </a:xfrm>
          <a:prstGeom prst="rect">
            <a:avLst/>
          </a:prstGeom>
        </p:spPr>
        <p:txBody>
          <a:bodyPr wrap="square">
            <a:spAutoFit/>
          </a:bodyPr>
          <a:lstStyle/>
          <a:p>
            <a:r>
              <a:rPr lang="en-US" sz="4000" dirty="0">
                <a:solidFill>
                  <a:schemeClr val="bg1"/>
                </a:solidFill>
                <a:latin typeface="Cambria" panose="02040503050406030204" pitchFamily="18" charset="0"/>
              </a:rPr>
              <a:t>CHURCH.AGE.BOOK  </a:t>
            </a:r>
            <a:r>
              <a:rPr lang="en-US" sz="3200" b="0" dirty="0">
                <a:solidFill>
                  <a:schemeClr val="bg1"/>
                </a:solidFill>
                <a:latin typeface="Cambria" panose="02040503050406030204" pitchFamily="18" charset="0"/>
              </a:rPr>
              <a:t>	</a:t>
            </a:r>
          </a:p>
          <a:p>
            <a:r>
              <a:rPr lang="en-US" sz="3200" b="0" dirty="0">
                <a:solidFill>
                  <a:schemeClr val="bg1"/>
                </a:solidFill>
                <a:latin typeface="Cambria" panose="02040503050406030204" pitchFamily="18" charset="0"/>
              </a:rPr>
              <a:t>	 79-2 There He is with the seven stars in His right hand. </a:t>
            </a:r>
            <a:r>
              <a:rPr lang="en-US" sz="3200" b="0" dirty="0">
                <a:solidFill>
                  <a:srgbClr val="FFFF00"/>
                </a:solidFill>
                <a:latin typeface="Cambria" panose="02040503050406030204" pitchFamily="18" charset="0"/>
              </a:rPr>
              <a:t>The right hand or arm signifies the power and authority of God</a:t>
            </a:r>
            <a:r>
              <a:rPr lang="en-US" sz="3200" b="0" dirty="0">
                <a:solidFill>
                  <a:schemeClr val="bg1"/>
                </a:solidFill>
                <a:latin typeface="Cambria" panose="02040503050406030204" pitchFamily="18" charset="0"/>
              </a:rPr>
              <a:t>. Psalms 44:3, In that right hand of power are seven stars, who, according to Revelation 1:20, are the seven church messengers. </a:t>
            </a:r>
          </a:p>
          <a:p>
            <a:r>
              <a:rPr lang="en-US" sz="3200" b="0" dirty="0">
                <a:solidFill>
                  <a:schemeClr val="bg1"/>
                </a:solidFill>
                <a:latin typeface="Cambria" panose="02040503050406030204" pitchFamily="18" charset="0"/>
              </a:rPr>
              <a:t>	</a:t>
            </a:r>
            <a:r>
              <a:rPr lang="en-US" sz="3200" b="0" dirty="0">
                <a:solidFill>
                  <a:srgbClr val="FFFF00"/>
                </a:solidFill>
                <a:latin typeface="Cambria" panose="02040503050406030204" pitchFamily="18" charset="0"/>
              </a:rPr>
              <a:t>This signifies that the very power and authority of God are behind His messengers to every age. </a:t>
            </a:r>
            <a:r>
              <a:rPr lang="en-US" sz="3200" b="0" dirty="0">
                <a:solidFill>
                  <a:schemeClr val="bg1"/>
                </a:solidFill>
                <a:latin typeface="Cambria" panose="02040503050406030204" pitchFamily="18" charset="0"/>
              </a:rPr>
              <a:t>They go forth in the fire and power of the Holy Ghost with the Word.</a:t>
            </a:r>
          </a:p>
        </p:txBody>
      </p:sp>
    </p:spTree>
    <p:extLst>
      <p:ext uri="{BB962C8B-B14F-4D97-AF65-F5344CB8AC3E}">
        <p14:creationId xmlns:p14="http://schemas.microsoft.com/office/powerpoint/2010/main" val="326325071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124754"/>
          </a:xfrm>
          <a:prstGeom prst="rect">
            <a:avLst/>
          </a:prstGeom>
        </p:spPr>
        <p:txBody>
          <a:bodyPr wrap="square">
            <a:spAutoFit/>
          </a:bodyPr>
          <a:lstStyle/>
          <a:p>
            <a:r>
              <a:rPr lang="en-US" sz="4000" dirty="0">
                <a:solidFill>
                  <a:schemeClr val="bg1"/>
                </a:solidFill>
                <a:latin typeface="Cambria" pitchFamily="18" charset="0"/>
              </a:rPr>
              <a:t>SOULS.IN.PRISON.NOW</a:t>
            </a:r>
          </a:p>
          <a:p>
            <a:r>
              <a:rPr lang="en-US" sz="3200" b="0" dirty="0">
                <a:solidFill>
                  <a:schemeClr val="bg1"/>
                </a:solidFill>
                <a:latin typeface="Cambria" pitchFamily="18" charset="0"/>
              </a:rPr>
              <a:t>	3   …That's why we're gathered here today, Lord: To confess our wrongs and ask for mercy. That's why we face this altar this morning, because that we know we're mortal, </a:t>
            </a:r>
            <a:r>
              <a:rPr lang="en-US" sz="3200" b="0" dirty="0">
                <a:solidFill>
                  <a:srgbClr val="FFFF00"/>
                </a:solidFill>
                <a:latin typeface="Cambria" pitchFamily="18" charset="0"/>
              </a:rPr>
              <a:t>and </a:t>
            </a:r>
            <a:r>
              <a:rPr lang="en-US" sz="3200" dirty="0">
                <a:solidFill>
                  <a:srgbClr val="FFFF00"/>
                </a:solidFill>
                <a:latin typeface="Cambria" pitchFamily="18" charset="0"/>
              </a:rPr>
              <a:t>there's many mistakes in us</a:t>
            </a:r>
            <a:r>
              <a:rPr lang="en-US" sz="3200" b="0" dirty="0">
                <a:solidFill>
                  <a:srgbClr val="FFFF00"/>
                </a:solidFill>
                <a:latin typeface="Cambria" pitchFamily="18" charset="0"/>
              </a:rPr>
              <a:t>, and we're </a:t>
            </a:r>
            <a:r>
              <a:rPr lang="en-US" sz="3200" dirty="0">
                <a:solidFill>
                  <a:srgbClr val="FFFF00"/>
                </a:solidFill>
                <a:latin typeface="Cambria" pitchFamily="18" charset="0"/>
              </a:rPr>
              <a:t>full of fault</a:t>
            </a:r>
            <a:r>
              <a:rPr lang="en-US" sz="3200" b="0" dirty="0">
                <a:solidFill>
                  <a:srgbClr val="FFFF00"/>
                </a:solidFill>
                <a:latin typeface="Cambria" pitchFamily="18" charset="0"/>
              </a:rPr>
              <a:t>. 	</a:t>
            </a:r>
            <a:r>
              <a:rPr lang="en-US" sz="3200" b="0" dirty="0">
                <a:solidFill>
                  <a:schemeClr val="bg1"/>
                </a:solidFill>
                <a:latin typeface="Cambria" pitchFamily="18" charset="0"/>
              </a:rPr>
              <a:t>But we come to confess our wrongs and look to our heavenly Father with open hearts, for </a:t>
            </a:r>
            <a:r>
              <a:rPr lang="en-US" sz="3200" dirty="0">
                <a:solidFill>
                  <a:schemeClr val="bg1"/>
                </a:solidFill>
                <a:latin typeface="Cambria" pitchFamily="18" charset="0"/>
              </a:rPr>
              <a:t>the blessings and renewal of strength and faith… </a:t>
            </a:r>
            <a:r>
              <a:rPr lang="en-US" sz="3200" b="0" dirty="0">
                <a:solidFill>
                  <a:schemeClr val="bg1"/>
                </a:solidFill>
                <a:latin typeface="Cambria" pitchFamily="18" charset="0"/>
              </a:rPr>
              <a:t>May He teach us the things that He'd have us to know.</a:t>
            </a:r>
          </a:p>
          <a:p>
            <a:pPr algn="r"/>
            <a:r>
              <a:rPr lang="en-US" sz="3200" dirty="0">
                <a:solidFill>
                  <a:schemeClr val="bg1"/>
                </a:solidFill>
                <a:latin typeface="Cambria" pitchFamily="18" charset="0"/>
              </a:rPr>
              <a:t>63-1110</a:t>
            </a:r>
            <a:endParaRPr lang="en-US" sz="3200" b="0" dirty="0">
              <a:solidFill>
                <a:schemeClr val="bg1"/>
              </a:solidFill>
              <a:latin typeface="Cambria" pitchFamily="18" charset="0"/>
            </a:endParaRPr>
          </a:p>
        </p:txBody>
      </p:sp>
    </p:spTree>
    <p:extLst>
      <p:ext uri="{BB962C8B-B14F-4D97-AF65-F5344CB8AC3E}">
        <p14:creationId xmlns:p14="http://schemas.microsoft.com/office/powerpoint/2010/main" val="13058978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52400" y="762000"/>
            <a:ext cx="5389563" cy="1506538"/>
          </a:xfrm>
        </p:spPr>
        <p:txBody>
          <a:bodyPr/>
          <a:lstStyle/>
          <a:p>
            <a:r>
              <a:rPr lang="en-US" sz="6600" dirty="0">
                <a:latin typeface="Tahoma" charset="0"/>
              </a:rPr>
              <a:t>The Battle</a:t>
            </a:r>
          </a:p>
        </p:txBody>
      </p:sp>
      <p:sp>
        <p:nvSpPr>
          <p:cNvPr id="34829" name="Rectangle 13"/>
          <p:cNvSpPr>
            <a:spLocks noGrp="1" noChangeArrowheads="1"/>
          </p:cNvSpPr>
          <p:nvPr>
            <p:ph type="subTitle" idx="1"/>
          </p:nvPr>
        </p:nvSpPr>
        <p:spPr>
          <a:xfrm>
            <a:off x="304800" y="3200400"/>
            <a:ext cx="3581400" cy="914400"/>
          </a:xfrm>
        </p:spPr>
        <p:txBody>
          <a:bodyPr/>
          <a:lstStyle/>
          <a:p>
            <a:r>
              <a:rPr lang="en-US" sz="2800" b="0" dirty="0">
                <a:latin typeface="Cambria" pitchFamily="18" charset="0"/>
              </a:rPr>
              <a:t>PROVERBS 2:6-7</a:t>
            </a:r>
          </a:p>
          <a:p>
            <a:r>
              <a:rPr lang="en-US" sz="2000" b="0" i="1" dirty="0">
                <a:latin typeface="Cambria" pitchFamily="18" charset="0"/>
              </a:rPr>
              <a:t>      For the LORD giveth wisdom: out of his mouth cometh knowledge and under-standing. 7 He </a:t>
            </a:r>
            <a:r>
              <a:rPr lang="en-US" sz="2000" b="0" i="1" dirty="0" err="1">
                <a:latin typeface="Cambria" pitchFamily="18" charset="0"/>
              </a:rPr>
              <a:t>layeth</a:t>
            </a:r>
            <a:r>
              <a:rPr lang="en-US" sz="2000" b="0" i="1" dirty="0">
                <a:latin typeface="Cambria" pitchFamily="18" charset="0"/>
              </a:rPr>
              <a:t> up sound wisdom for the righteous: he is a buckler to them that walk uprightly. 8 He </a:t>
            </a:r>
            <a:r>
              <a:rPr lang="en-US" sz="2000" b="0" i="1" dirty="0" err="1">
                <a:latin typeface="Cambria" pitchFamily="18" charset="0"/>
              </a:rPr>
              <a:t>keepeth</a:t>
            </a:r>
            <a:r>
              <a:rPr lang="en-US" sz="2000" b="0" i="1" dirty="0">
                <a:latin typeface="Cambria" pitchFamily="18" charset="0"/>
              </a:rPr>
              <a:t> the paths of judgment, and </a:t>
            </a:r>
            <a:r>
              <a:rPr lang="en-US" sz="2000" b="0" i="1" dirty="0" err="1">
                <a:latin typeface="Cambria" pitchFamily="18" charset="0"/>
              </a:rPr>
              <a:t>preserveth</a:t>
            </a:r>
            <a:r>
              <a:rPr lang="en-US" sz="2000" b="0" i="1" dirty="0">
                <a:latin typeface="Cambria" pitchFamily="18" charset="0"/>
              </a:rPr>
              <a:t> the way of his saints.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3-18-2018</a:t>
            </a:r>
          </a:p>
        </p:txBody>
      </p:sp>
      <p:sp>
        <p:nvSpPr>
          <p:cNvPr id="3" name="Footer Placeholder 2"/>
          <p:cNvSpPr>
            <a:spLocks noGrp="1"/>
          </p:cNvSpPr>
          <p:nvPr>
            <p:ph type="ftr" sz="quarter" idx="11"/>
          </p:nvPr>
        </p:nvSpPr>
        <p:spPr/>
        <p:txBody>
          <a:bodyPr/>
          <a:lstStyle/>
          <a:p>
            <a:r>
              <a:rPr lang="en-US"/>
              <a:t>The Battle</a:t>
            </a:r>
          </a:p>
        </p:txBody>
      </p:sp>
      <p:sp>
        <p:nvSpPr>
          <p:cNvPr id="4" name="Slide Number Placeholder 3"/>
          <p:cNvSpPr>
            <a:spLocks noGrp="1"/>
          </p:cNvSpPr>
          <p:nvPr>
            <p:ph type="sldNum" sz="quarter" idx="12"/>
          </p:nvPr>
        </p:nvSpPr>
        <p:spPr/>
        <p:txBody>
          <a:bodyPr/>
          <a:lstStyle/>
          <a:p>
            <a:fld id="{F72AE858-B709-4D6A-9B00-3DC0A06F1C98}" type="slidenum">
              <a:rPr lang="en-US" smtClean="0"/>
              <a:pPr/>
              <a:t>6</a:t>
            </a:fld>
            <a:endParaRPr lang="en-US"/>
          </a:p>
        </p:txBody>
      </p:sp>
      <p:sp>
        <p:nvSpPr>
          <p:cNvPr id="5" name="TextBox 4"/>
          <p:cNvSpPr txBox="1"/>
          <p:nvPr/>
        </p:nvSpPr>
        <p:spPr>
          <a:xfrm>
            <a:off x="457200" y="228600"/>
            <a:ext cx="8077200" cy="4031873"/>
          </a:xfrm>
          <a:prstGeom prst="rect">
            <a:avLst/>
          </a:prstGeom>
          <a:solidFill>
            <a:schemeClr val="bg1">
              <a:alpha val="80000"/>
            </a:schemeClr>
          </a:solidFill>
        </p:spPr>
        <p:txBody>
          <a:bodyPr wrap="square" rtlCol="0">
            <a:spAutoFit/>
          </a:bodyPr>
          <a:lstStyle/>
          <a:p>
            <a:r>
              <a:rPr lang="en-US" sz="4000" i="1" dirty="0">
                <a:latin typeface="Cambria" panose="02040503050406030204" pitchFamily="18" charset="0"/>
              </a:rPr>
              <a:t>	Life is a hard fight, a struggle, </a:t>
            </a:r>
          </a:p>
          <a:p>
            <a:r>
              <a:rPr lang="en-US" sz="4000" i="1" dirty="0">
                <a:latin typeface="Cambria" panose="02040503050406030204" pitchFamily="18" charset="0"/>
              </a:rPr>
              <a:t>a wrestling with the principles of evil, hand to hand, foot to foot. Every inch of the way is disputed.</a:t>
            </a:r>
          </a:p>
          <a:p>
            <a:pPr algn="r"/>
            <a:endParaRPr lang="en-US" sz="3200" dirty="0">
              <a:latin typeface="Cambria" panose="02040503050406030204" pitchFamily="18" charset="0"/>
            </a:endParaRPr>
          </a:p>
          <a:p>
            <a:pPr algn="r"/>
            <a:r>
              <a:rPr lang="en-US" sz="3200" dirty="0">
                <a:latin typeface="Cambria" panose="02040503050406030204" pitchFamily="18" charset="0"/>
              </a:rPr>
              <a:t>Florence Nightingale</a:t>
            </a:r>
          </a:p>
          <a:p>
            <a:pPr algn="r"/>
            <a:endParaRPr lang="en-US" sz="3200" dirty="0">
              <a:latin typeface="Cambria" panose="02040503050406030204" pitchFamily="18" charset="0"/>
            </a:endParaRPr>
          </a:p>
        </p:txBody>
      </p:sp>
    </p:spTree>
    <p:extLst>
      <p:ext uri="{BB962C8B-B14F-4D97-AF65-F5344CB8AC3E}">
        <p14:creationId xmlns:p14="http://schemas.microsoft.com/office/powerpoint/2010/main" val="283480641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3-18-2018</a:t>
            </a:r>
          </a:p>
        </p:txBody>
      </p:sp>
      <p:sp>
        <p:nvSpPr>
          <p:cNvPr id="3" name="Footer Placeholder 2"/>
          <p:cNvSpPr>
            <a:spLocks noGrp="1"/>
          </p:cNvSpPr>
          <p:nvPr>
            <p:ph type="ftr" sz="quarter" idx="11"/>
          </p:nvPr>
        </p:nvSpPr>
        <p:spPr/>
        <p:txBody>
          <a:bodyPr/>
          <a:lstStyle/>
          <a:p>
            <a:r>
              <a:rPr lang="en-US"/>
              <a:t>The Battle</a:t>
            </a:r>
          </a:p>
        </p:txBody>
      </p:sp>
      <p:sp>
        <p:nvSpPr>
          <p:cNvPr id="4" name="Slide Number Placeholder 3"/>
          <p:cNvSpPr>
            <a:spLocks noGrp="1"/>
          </p:cNvSpPr>
          <p:nvPr>
            <p:ph type="sldNum" sz="quarter" idx="12"/>
          </p:nvPr>
        </p:nvSpPr>
        <p:spPr/>
        <p:txBody>
          <a:bodyPr/>
          <a:lstStyle/>
          <a:p>
            <a:fld id="{8133E312-B0AB-47B4-A199-7B5FF76AB7A0}" type="slidenum">
              <a:rPr lang="en-US" smtClean="0"/>
              <a:pPr/>
              <a:t>7</a:t>
            </a:fld>
            <a:endParaRPr lang="en-US"/>
          </a:p>
        </p:txBody>
      </p:sp>
      <p:sp>
        <p:nvSpPr>
          <p:cNvPr id="5" name="Rectangle 4"/>
          <p:cNvSpPr/>
          <p:nvPr/>
        </p:nvSpPr>
        <p:spPr>
          <a:xfrm>
            <a:off x="228600" y="0"/>
            <a:ext cx="8686800" cy="6599575"/>
          </a:xfrm>
          <a:prstGeom prst="rect">
            <a:avLst/>
          </a:prstGeom>
          <a:solidFill>
            <a:srgbClr val="030101">
              <a:alpha val="80000"/>
            </a:srgbClr>
          </a:solidFill>
        </p:spPr>
        <p:txBody>
          <a:bodyPr wrap="square">
            <a:spAutoFit/>
          </a:bodyPr>
          <a:lstStyle/>
          <a:p>
            <a:r>
              <a:rPr lang="en-US" sz="4400" dirty="0">
                <a:solidFill>
                  <a:schemeClr val="bg1"/>
                </a:solidFill>
                <a:latin typeface="Cambria" panose="02040503050406030204" pitchFamily="18" charset="0"/>
              </a:rPr>
              <a:t>GOD.OF.THIS.EVIL.AGE</a:t>
            </a:r>
          </a:p>
          <a:p>
            <a:r>
              <a:rPr lang="en-US" sz="3600" b="0" dirty="0">
                <a:solidFill>
                  <a:schemeClr val="bg1"/>
                </a:solidFill>
                <a:latin typeface="Cambria" panose="02040503050406030204" pitchFamily="18" charset="0"/>
              </a:rPr>
              <a:t>	29  …Now, this message points out the evils of this evil age, and it is fitting to prophecy for this evil age. </a:t>
            </a:r>
            <a:r>
              <a:rPr lang="en-US" sz="3600" b="0" dirty="0">
                <a:solidFill>
                  <a:srgbClr val="FFFF00"/>
                </a:solidFill>
                <a:latin typeface="Cambria" panose="02040503050406030204" pitchFamily="18" charset="0"/>
              </a:rPr>
              <a:t>And it's my belief that the Bible has every answer for every age already written in the Bible for the believer of that age. </a:t>
            </a:r>
            <a:r>
              <a:rPr lang="en-US" sz="3600" b="0" dirty="0">
                <a:solidFill>
                  <a:schemeClr val="bg1"/>
                </a:solidFill>
                <a:latin typeface="Cambria" panose="02040503050406030204" pitchFamily="18" charset="0"/>
              </a:rPr>
              <a:t>I believe that every-thing that we have need of is written right here, just needs to be interpreted by the Holy Spirit.</a:t>
            </a:r>
          </a:p>
          <a:p>
            <a:pPr algn="r"/>
            <a:r>
              <a:rPr lang="en-US" sz="4000" b="0" dirty="0">
                <a:solidFill>
                  <a:schemeClr val="bg1"/>
                </a:solidFill>
                <a:latin typeface="Cambria" panose="02040503050406030204" pitchFamily="18" charset="0"/>
              </a:rPr>
              <a:t> </a:t>
            </a:r>
            <a:r>
              <a:rPr lang="en-US" sz="3200" b="0" dirty="0">
                <a:solidFill>
                  <a:schemeClr val="bg1"/>
                </a:solidFill>
                <a:latin typeface="Cambria" panose="02040503050406030204" pitchFamily="18" charset="0"/>
              </a:rPr>
              <a:t>65-0801</a:t>
            </a:r>
          </a:p>
        </p:txBody>
      </p:sp>
    </p:spTree>
    <p:extLst>
      <p:ext uri="{BB962C8B-B14F-4D97-AF65-F5344CB8AC3E}">
        <p14:creationId xmlns:p14="http://schemas.microsoft.com/office/powerpoint/2010/main" val="14097957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876054-AF7E-4301-BC4F-3F90B9D20A1F}" type="slidenum">
              <a:rPr lang="en-US" smtClean="0"/>
              <a:pPr/>
              <a:t>8</a:t>
            </a:fld>
            <a:endParaRPr lang="en-US"/>
          </a:p>
        </p:txBody>
      </p:sp>
      <p:sp>
        <p:nvSpPr>
          <p:cNvPr id="5" name="Rectangle 4"/>
          <p:cNvSpPr/>
          <p:nvPr/>
        </p:nvSpPr>
        <p:spPr>
          <a:xfrm>
            <a:off x="152400" y="76200"/>
            <a:ext cx="8839200" cy="6124754"/>
          </a:xfrm>
          <a:prstGeom prst="rect">
            <a:avLst/>
          </a:prstGeom>
          <a:solidFill>
            <a:schemeClr val="accent5">
              <a:lumMod val="10000"/>
              <a:alpha val="90000"/>
            </a:schemeClr>
          </a:solidFill>
        </p:spPr>
        <p:txBody>
          <a:bodyPr wrap="square">
            <a:spAutoFit/>
          </a:bodyPr>
          <a:lstStyle/>
          <a:p>
            <a:r>
              <a:rPr lang="en-US" sz="4400" spc="-150" dirty="0">
                <a:solidFill>
                  <a:schemeClr val="bg1"/>
                </a:solidFill>
                <a:latin typeface="Cambria" panose="02040503050406030204" pitchFamily="18" charset="0"/>
              </a:rPr>
              <a:t>GREATEST.BATTLE.EVER.FOUGHT</a:t>
            </a:r>
            <a:r>
              <a:rPr lang="en-US" sz="4000" dirty="0">
                <a:solidFill>
                  <a:schemeClr val="bg1"/>
                </a:solidFill>
                <a:latin typeface="Cambria" panose="02040503050406030204" pitchFamily="18" charset="0"/>
              </a:rPr>
              <a:t>  </a:t>
            </a:r>
          </a:p>
          <a:p>
            <a:r>
              <a:rPr lang="en-US" sz="3200" b="0" dirty="0">
                <a:solidFill>
                  <a:schemeClr val="bg1"/>
                </a:solidFill>
                <a:latin typeface="Cambria" panose="02040503050406030204" pitchFamily="18" charset="0"/>
              </a:rPr>
              <a:t>	30-4  These are ministering Spirits sent from the Presence of God to be ministers… </a:t>
            </a:r>
            <a:r>
              <a:rPr lang="en-US" sz="3200" b="0" dirty="0">
                <a:solidFill>
                  <a:srgbClr val="FFFF00"/>
                </a:solidFill>
                <a:latin typeface="Cambria" panose="02040503050406030204" pitchFamily="18" charset="0"/>
              </a:rPr>
              <a:t>And remember if it ministers something besides the Word, it didn't come from God... </a:t>
            </a:r>
            <a:r>
              <a:rPr lang="en-US" sz="3200" b="0" dirty="0">
                <a:solidFill>
                  <a:schemeClr val="bg1"/>
                </a:solidFill>
                <a:latin typeface="Cambria" panose="02040503050406030204" pitchFamily="18" charset="0"/>
              </a:rPr>
              <a:t>Always in heaven, the Word, God watches over It, He will never send a Spirit to minister something besides the Word.</a:t>
            </a:r>
          </a:p>
          <a:p>
            <a:r>
              <a:rPr lang="en-US" sz="3200" b="0" dirty="0">
                <a:solidFill>
                  <a:schemeClr val="bg1"/>
                </a:solidFill>
                <a:latin typeface="Cambria" panose="02040503050406030204" pitchFamily="18" charset="0"/>
              </a:rPr>
              <a:t>	“…</a:t>
            </a:r>
            <a:r>
              <a:rPr lang="en-US" sz="3200" b="0" i="1" dirty="0">
                <a:solidFill>
                  <a:schemeClr val="bg1"/>
                </a:solidFill>
                <a:latin typeface="Cambria" panose="02040503050406030204" pitchFamily="18" charset="0"/>
              </a:rPr>
              <a:t>Well, the days of miracles is passed." </a:t>
            </a:r>
            <a:r>
              <a:rPr lang="en-US" sz="3200" b="0" dirty="0">
                <a:solidFill>
                  <a:schemeClr val="bg1"/>
                </a:solidFill>
                <a:latin typeface="Cambria" panose="02040503050406030204" pitchFamily="18" charset="0"/>
              </a:rPr>
              <a:t>No, no. That didn't come from God; it's contrary to the Word. </a:t>
            </a:r>
            <a:r>
              <a:rPr lang="en-US" sz="3200" b="0" dirty="0">
                <a:solidFill>
                  <a:srgbClr val="FFFF00"/>
                </a:solidFill>
                <a:latin typeface="Cambria" panose="02040503050406030204" pitchFamily="18" charset="0"/>
              </a:rPr>
              <a:t>He sends the ones that ministers the Spirit of the Word.</a:t>
            </a:r>
          </a:p>
          <a:p>
            <a:pPr algn="r"/>
            <a:r>
              <a:rPr lang="en-US" sz="2800" b="0" dirty="0">
                <a:solidFill>
                  <a:schemeClr val="bg1"/>
                </a:solidFill>
                <a:latin typeface="Cambria" panose="02040503050406030204" pitchFamily="18" charset="0"/>
              </a:rPr>
              <a:t>62-0311</a:t>
            </a:r>
          </a:p>
        </p:txBody>
      </p:sp>
      <p:sp>
        <p:nvSpPr>
          <p:cNvPr id="6" name="Date Placeholder 5"/>
          <p:cNvSpPr>
            <a:spLocks noGrp="1"/>
          </p:cNvSpPr>
          <p:nvPr>
            <p:ph type="dt" sz="half" idx="10"/>
          </p:nvPr>
        </p:nvSpPr>
        <p:spPr/>
        <p:txBody>
          <a:bodyPr/>
          <a:lstStyle/>
          <a:p>
            <a:r>
              <a:rPr lang="en-US"/>
              <a:t>3-18-2018</a:t>
            </a:r>
          </a:p>
        </p:txBody>
      </p:sp>
      <p:sp>
        <p:nvSpPr>
          <p:cNvPr id="7" name="Footer Placeholder 6"/>
          <p:cNvSpPr>
            <a:spLocks noGrp="1"/>
          </p:cNvSpPr>
          <p:nvPr>
            <p:ph type="ftr" sz="quarter" idx="11"/>
          </p:nvPr>
        </p:nvSpPr>
        <p:spPr/>
        <p:txBody>
          <a:bodyPr/>
          <a:lstStyle/>
          <a:p>
            <a:r>
              <a:rPr lang="en-US"/>
              <a:t>The Battle</a:t>
            </a:r>
          </a:p>
        </p:txBody>
      </p:sp>
    </p:spTree>
    <p:extLst>
      <p:ext uri="{BB962C8B-B14F-4D97-AF65-F5344CB8AC3E}">
        <p14:creationId xmlns:p14="http://schemas.microsoft.com/office/powerpoint/2010/main" val="175782709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3-18-2018</a:t>
            </a:r>
          </a:p>
        </p:txBody>
      </p:sp>
      <p:sp>
        <p:nvSpPr>
          <p:cNvPr id="3" name="Footer Placeholder 2"/>
          <p:cNvSpPr>
            <a:spLocks noGrp="1"/>
          </p:cNvSpPr>
          <p:nvPr>
            <p:ph type="ftr" sz="quarter" idx="11"/>
          </p:nvPr>
        </p:nvSpPr>
        <p:spPr/>
        <p:txBody>
          <a:bodyPr/>
          <a:lstStyle/>
          <a:p>
            <a:r>
              <a:rPr lang="en-US"/>
              <a:t>The Battle</a:t>
            </a:r>
          </a:p>
        </p:txBody>
      </p:sp>
      <p:sp>
        <p:nvSpPr>
          <p:cNvPr id="4" name="Slide Number Placeholder 3"/>
          <p:cNvSpPr>
            <a:spLocks noGrp="1"/>
          </p:cNvSpPr>
          <p:nvPr>
            <p:ph type="sldNum" sz="quarter" idx="12"/>
          </p:nvPr>
        </p:nvSpPr>
        <p:spPr/>
        <p:txBody>
          <a:bodyPr/>
          <a:lstStyle/>
          <a:p>
            <a:fld id="{8133E312-B0AB-47B4-A199-7B5FF76AB7A0}" type="slidenum">
              <a:rPr lang="en-US" smtClean="0"/>
              <a:pPr/>
              <a:t>9</a:t>
            </a:fld>
            <a:endParaRPr lang="en-US"/>
          </a:p>
        </p:txBody>
      </p:sp>
      <p:sp>
        <p:nvSpPr>
          <p:cNvPr id="5" name="Rectangle 4"/>
          <p:cNvSpPr/>
          <p:nvPr/>
        </p:nvSpPr>
        <p:spPr>
          <a:xfrm>
            <a:off x="152400" y="76200"/>
            <a:ext cx="8763000" cy="6586418"/>
          </a:xfrm>
          <a:prstGeom prst="rect">
            <a:avLst/>
          </a:prstGeom>
          <a:solidFill>
            <a:srgbClr val="030101">
              <a:alpha val="80000"/>
            </a:srgbClr>
          </a:solidFill>
        </p:spPr>
        <p:txBody>
          <a:bodyPr wrap="square">
            <a:spAutoFit/>
          </a:bodyPr>
          <a:lstStyle/>
          <a:p>
            <a:r>
              <a:rPr lang="en-US" sz="3600" b="0" dirty="0">
                <a:solidFill>
                  <a:schemeClr val="bg1"/>
                </a:solidFill>
                <a:latin typeface="Cambria" panose="02040503050406030204" pitchFamily="18" charset="0"/>
              </a:rPr>
              <a:t>PSALM 104:1-2, 4</a:t>
            </a:r>
          </a:p>
          <a:p>
            <a:r>
              <a:rPr lang="en-US" sz="2800" b="0" dirty="0">
                <a:solidFill>
                  <a:schemeClr val="bg1"/>
                </a:solidFill>
                <a:latin typeface="Cambria" panose="02040503050406030204" pitchFamily="18" charset="0"/>
              </a:rPr>
              <a:t>	</a:t>
            </a:r>
            <a:r>
              <a:rPr lang="en-US" sz="2600" b="0" i="1" dirty="0">
                <a:solidFill>
                  <a:schemeClr val="bg1"/>
                </a:solidFill>
                <a:latin typeface="Cambria" panose="02040503050406030204" pitchFamily="18" charset="0"/>
              </a:rPr>
              <a:t>1 Bless the LORD, O my soul. O LORD my God, thou art very great; thou art clothed with </a:t>
            </a:r>
            <a:r>
              <a:rPr lang="en-US" sz="2600" b="0" i="1" dirty="0" err="1">
                <a:solidFill>
                  <a:schemeClr val="bg1"/>
                </a:solidFill>
                <a:latin typeface="Cambria" panose="02040503050406030204" pitchFamily="18" charset="0"/>
              </a:rPr>
              <a:t>honour</a:t>
            </a:r>
            <a:r>
              <a:rPr lang="en-US" sz="2600" b="0" i="1" dirty="0">
                <a:solidFill>
                  <a:schemeClr val="bg1"/>
                </a:solidFill>
                <a:latin typeface="Cambria" panose="02040503050406030204" pitchFamily="18" charset="0"/>
              </a:rPr>
              <a:t> and majesty. 2 Who </a:t>
            </a:r>
            <a:r>
              <a:rPr lang="en-US" sz="2600" b="0" i="1" dirty="0" err="1">
                <a:solidFill>
                  <a:schemeClr val="bg1"/>
                </a:solidFill>
                <a:latin typeface="Cambria" panose="02040503050406030204" pitchFamily="18" charset="0"/>
              </a:rPr>
              <a:t>coverest</a:t>
            </a:r>
            <a:r>
              <a:rPr lang="en-US" sz="2600" b="0" i="1" dirty="0">
                <a:solidFill>
                  <a:schemeClr val="bg1"/>
                </a:solidFill>
                <a:latin typeface="Cambria" panose="02040503050406030204" pitchFamily="18" charset="0"/>
              </a:rPr>
              <a:t> thyself with light as with a garment: who </a:t>
            </a:r>
            <a:r>
              <a:rPr lang="en-US" sz="2600" b="0" i="1" dirty="0" err="1">
                <a:solidFill>
                  <a:schemeClr val="bg1"/>
                </a:solidFill>
                <a:latin typeface="Cambria" panose="02040503050406030204" pitchFamily="18" charset="0"/>
              </a:rPr>
              <a:t>stretchest</a:t>
            </a:r>
            <a:r>
              <a:rPr lang="en-US" sz="2600" b="0" i="1" dirty="0">
                <a:solidFill>
                  <a:schemeClr val="bg1"/>
                </a:solidFill>
                <a:latin typeface="Cambria" panose="02040503050406030204" pitchFamily="18" charset="0"/>
              </a:rPr>
              <a:t> out the heavens like a curtain: 4 Who </a:t>
            </a:r>
            <a:r>
              <a:rPr lang="en-US" sz="2600" b="0" i="1" dirty="0" err="1">
                <a:solidFill>
                  <a:schemeClr val="bg1"/>
                </a:solidFill>
                <a:latin typeface="Cambria" panose="02040503050406030204" pitchFamily="18" charset="0"/>
              </a:rPr>
              <a:t>maketh</a:t>
            </a:r>
            <a:r>
              <a:rPr lang="en-US" sz="2600" b="0" i="1" dirty="0">
                <a:solidFill>
                  <a:schemeClr val="bg1"/>
                </a:solidFill>
                <a:latin typeface="Cambria" panose="02040503050406030204" pitchFamily="18" charset="0"/>
              </a:rPr>
              <a:t> his angels spirits; his ministers a flaming fire:</a:t>
            </a:r>
          </a:p>
          <a:p>
            <a:endParaRPr lang="en-US" sz="3600" b="0" dirty="0">
              <a:solidFill>
                <a:schemeClr val="bg1"/>
              </a:solidFill>
              <a:latin typeface="Cambria" panose="02040503050406030204" pitchFamily="18" charset="0"/>
            </a:endParaRPr>
          </a:p>
          <a:p>
            <a:r>
              <a:rPr lang="en-US" sz="3600" b="0" dirty="0">
                <a:solidFill>
                  <a:schemeClr val="bg1"/>
                </a:solidFill>
                <a:latin typeface="Cambria" panose="02040503050406030204" pitchFamily="18" charset="0"/>
              </a:rPr>
              <a:t>II CORINTHIANS 11:13-15</a:t>
            </a:r>
          </a:p>
          <a:p>
            <a:r>
              <a:rPr lang="en-US" sz="2800" b="0" dirty="0">
                <a:solidFill>
                  <a:schemeClr val="bg1"/>
                </a:solidFill>
                <a:latin typeface="Cambria" panose="02040503050406030204" pitchFamily="18" charset="0"/>
              </a:rPr>
              <a:t>	</a:t>
            </a:r>
            <a:r>
              <a:rPr lang="en-US" sz="2600" b="0" i="1" dirty="0">
                <a:solidFill>
                  <a:schemeClr val="bg1"/>
                </a:solidFill>
                <a:latin typeface="Cambria" panose="02040503050406030204" pitchFamily="18" charset="0"/>
              </a:rPr>
              <a:t>13 For such are false apostles, deceitful workers, transforming themselves into the apostles of Christ. 14 And no marvel; for Satan himself is transformed into an angel of light. 15 Therefore it is no great thing if his ministers also be transformed as the ministers of righteousness; whose end shall be according to their works. </a:t>
            </a:r>
          </a:p>
          <a:p>
            <a:endParaRPr lang="en-US" sz="2400" b="0" i="1" dirty="0">
              <a:solidFill>
                <a:schemeClr val="bg1"/>
              </a:solidFill>
              <a:latin typeface="Cambria" panose="02040503050406030204" pitchFamily="18" charset="0"/>
            </a:endParaRPr>
          </a:p>
        </p:txBody>
      </p:sp>
    </p:spTree>
    <p:extLst>
      <p:ext uri="{BB962C8B-B14F-4D97-AF65-F5344CB8AC3E}">
        <p14:creationId xmlns:p14="http://schemas.microsoft.com/office/powerpoint/2010/main" val="52365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3326</TotalTime>
  <Words>585</Words>
  <Application>Microsoft Macintosh PowerPoint</Application>
  <PresentationFormat>On-screen Show (4:3)</PresentationFormat>
  <Paragraphs>169</Paragraphs>
  <Slides>39</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Agency FB</vt:lpstr>
      <vt:lpstr>Arial</vt:lpstr>
      <vt:lpstr>Arial Narrow</vt:lpstr>
      <vt:lpstr>Cambria</vt:lpstr>
      <vt:lpstr>Tahoma</vt:lpstr>
      <vt:lpstr>Times New Roman</vt:lpstr>
      <vt:lpstr>template</vt:lpstr>
      <vt:lpstr>What Do We Believe?   We Are in A Battle 14</vt:lpstr>
      <vt:lpstr>Birthdays,  Anniversaries  &amp; Exciting Events</vt:lpstr>
      <vt:lpstr>PowerPoint Presentation</vt:lpstr>
      <vt:lpstr>PowerPoint Presentation</vt:lpstr>
      <vt:lpstr>The Battle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Barry Coffey</dc:creator>
  <cp:lastModifiedBy>Barry Coffey</cp:lastModifiedBy>
  <cp:revision>91</cp:revision>
  <dcterms:created xsi:type="dcterms:W3CDTF">2009-08-29T15:33:33Z</dcterms:created>
  <dcterms:modified xsi:type="dcterms:W3CDTF">2018-03-18T14:44:23Z</dcterms:modified>
</cp:coreProperties>
</file>