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9"/>
  </p:notesMasterIdLst>
  <p:sldIdLst>
    <p:sldId id="256" r:id="rId2"/>
    <p:sldId id="453" r:id="rId3"/>
    <p:sldId id="454" r:id="rId4"/>
    <p:sldId id="345" r:id="rId5"/>
    <p:sldId id="428" r:id="rId6"/>
    <p:sldId id="429" r:id="rId7"/>
    <p:sldId id="407" r:id="rId8"/>
    <p:sldId id="450" r:id="rId9"/>
    <p:sldId id="422" r:id="rId10"/>
    <p:sldId id="426" r:id="rId11"/>
    <p:sldId id="443" r:id="rId12"/>
    <p:sldId id="427" r:id="rId13"/>
    <p:sldId id="434" r:id="rId14"/>
    <p:sldId id="436" r:id="rId15"/>
    <p:sldId id="435" r:id="rId16"/>
    <p:sldId id="442" r:id="rId17"/>
    <p:sldId id="437" r:id="rId18"/>
    <p:sldId id="439" r:id="rId19"/>
    <p:sldId id="455" r:id="rId20"/>
    <p:sldId id="458" r:id="rId21"/>
    <p:sldId id="346" r:id="rId22"/>
    <p:sldId id="456" r:id="rId23"/>
    <p:sldId id="451" r:id="rId24"/>
    <p:sldId id="459" r:id="rId25"/>
    <p:sldId id="460" r:id="rId26"/>
    <p:sldId id="461" r:id="rId27"/>
    <p:sldId id="44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97" autoAdjust="0"/>
    <p:restoredTop sz="94674"/>
  </p:normalViewPr>
  <p:slideViewPr>
    <p:cSldViewPr snapToGrid="0" snapToObjects="1">
      <p:cViewPr varScale="1">
        <p:scale>
          <a:sx n="124" d="100"/>
          <a:sy n="124" d="100"/>
        </p:scale>
        <p:origin x="1264" y="168"/>
      </p:cViewPr>
      <p:guideLst>
        <p:guide orient="horz" pos="2160"/>
        <p:guide pos="2880"/>
      </p:guideLst>
    </p:cSldViewPr>
  </p:slideViewPr>
  <p:notesTextViewPr>
    <p:cViewPr>
      <p:scale>
        <a:sx n="1" d="1"/>
        <a:sy n="1" d="1"/>
      </p:scale>
      <p:origin x="0" y="0"/>
    </p:cViewPr>
  </p:notesTextViewPr>
  <p:sorterViewPr>
    <p:cViewPr>
      <p:scale>
        <a:sx n="150" d="100"/>
        <a:sy n="150" d="100"/>
      </p:scale>
      <p:origin x="0" y="-7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3/18/18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3/18/18</a:t>
            </a:r>
          </a:p>
        </p:txBody>
      </p:sp>
      <p:sp>
        <p:nvSpPr>
          <p:cNvPr id="5" name="Footer Placeholder 4"/>
          <p:cNvSpPr>
            <a:spLocks noGrp="1"/>
          </p:cNvSpPr>
          <p:nvPr>
            <p:ph type="ftr" sz="quarter" idx="11"/>
          </p:nvPr>
        </p:nvSpPr>
        <p:spPr/>
        <p:txBody>
          <a:bodyPr/>
          <a:lstStyle/>
          <a:p>
            <a:r>
              <a:rPr lang="en-US"/>
              <a:t>Worship 8</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3/18/18</a:t>
            </a:r>
          </a:p>
        </p:txBody>
      </p:sp>
      <p:sp>
        <p:nvSpPr>
          <p:cNvPr id="5" name="Footer Placeholder 4"/>
          <p:cNvSpPr>
            <a:spLocks noGrp="1"/>
          </p:cNvSpPr>
          <p:nvPr>
            <p:ph type="ftr" sz="quarter" idx="11"/>
          </p:nvPr>
        </p:nvSpPr>
        <p:spPr/>
        <p:txBody>
          <a:bodyPr/>
          <a:lstStyle/>
          <a:p>
            <a:r>
              <a:rPr lang="en-US"/>
              <a:t>Worship 8</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3/18/18</a:t>
            </a:r>
          </a:p>
        </p:txBody>
      </p:sp>
      <p:sp>
        <p:nvSpPr>
          <p:cNvPr id="5" name="Footer Placeholder 4"/>
          <p:cNvSpPr>
            <a:spLocks noGrp="1"/>
          </p:cNvSpPr>
          <p:nvPr>
            <p:ph type="ftr" sz="quarter" idx="11"/>
          </p:nvPr>
        </p:nvSpPr>
        <p:spPr/>
        <p:txBody>
          <a:bodyPr/>
          <a:lstStyle/>
          <a:p>
            <a:r>
              <a:rPr lang="en-US"/>
              <a:t>Worship 8</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3/18/18</a:t>
            </a:r>
          </a:p>
        </p:txBody>
      </p:sp>
      <p:sp>
        <p:nvSpPr>
          <p:cNvPr id="5" name="Footer Placeholder 4"/>
          <p:cNvSpPr>
            <a:spLocks noGrp="1"/>
          </p:cNvSpPr>
          <p:nvPr>
            <p:ph type="ftr" sz="quarter" idx="11"/>
          </p:nvPr>
        </p:nvSpPr>
        <p:spPr/>
        <p:txBody>
          <a:bodyPr/>
          <a:lstStyle/>
          <a:p>
            <a:r>
              <a:rPr lang="en-US"/>
              <a:t>Worship 8</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3/18/18</a:t>
            </a:r>
          </a:p>
        </p:txBody>
      </p:sp>
      <p:sp>
        <p:nvSpPr>
          <p:cNvPr id="5" name="Footer Placeholder 4"/>
          <p:cNvSpPr>
            <a:spLocks noGrp="1"/>
          </p:cNvSpPr>
          <p:nvPr>
            <p:ph type="ftr" sz="quarter" idx="11"/>
          </p:nvPr>
        </p:nvSpPr>
        <p:spPr/>
        <p:txBody>
          <a:bodyPr/>
          <a:lstStyle/>
          <a:p>
            <a:r>
              <a:rPr lang="en-US"/>
              <a:t>Worship 8</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3/18/18</a:t>
            </a:r>
          </a:p>
        </p:txBody>
      </p:sp>
      <p:sp>
        <p:nvSpPr>
          <p:cNvPr id="6" name="Footer Placeholder 5"/>
          <p:cNvSpPr>
            <a:spLocks noGrp="1"/>
          </p:cNvSpPr>
          <p:nvPr>
            <p:ph type="ftr" sz="quarter" idx="11"/>
          </p:nvPr>
        </p:nvSpPr>
        <p:spPr/>
        <p:txBody>
          <a:bodyPr/>
          <a:lstStyle/>
          <a:p>
            <a:r>
              <a:rPr lang="en-US"/>
              <a:t>Worship 8</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3/18/18</a:t>
            </a:r>
          </a:p>
        </p:txBody>
      </p:sp>
      <p:sp>
        <p:nvSpPr>
          <p:cNvPr id="8" name="Footer Placeholder 7"/>
          <p:cNvSpPr>
            <a:spLocks noGrp="1"/>
          </p:cNvSpPr>
          <p:nvPr>
            <p:ph type="ftr" sz="quarter" idx="11"/>
          </p:nvPr>
        </p:nvSpPr>
        <p:spPr/>
        <p:txBody>
          <a:bodyPr/>
          <a:lstStyle/>
          <a:p>
            <a:r>
              <a:rPr lang="en-US"/>
              <a:t>Worship 8</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3/18/18</a:t>
            </a:r>
          </a:p>
        </p:txBody>
      </p:sp>
      <p:sp>
        <p:nvSpPr>
          <p:cNvPr id="4" name="Footer Placeholder 3"/>
          <p:cNvSpPr>
            <a:spLocks noGrp="1"/>
          </p:cNvSpPr>
          <p:nvPr>
            <p:ph type="ftr" sz="quarter" idx="11"/>
          </p:nvPr>
        </p:nvSpPr>
        <p:spPr/>
        <p:txBody>
          <a:bodyPr/>
          <a:lstStyle/>
          <a:p>
            <a:r>
              <a:rPr lang="en-US"/>
              <a:t>Worship 8</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3/18/18</a:t>
            </a:r>
          </a:p>
        </p:txBody>
      </p:sp>
      <p:sp>
        <p:nvSpPr>
          <p:cNvPr id="3" name="Footer Placeholder 2"/>
          <p:cNvSpPr>
            <a:spLocks noGrp="1"/>
          </p:cNvSpPr>
          <p:nvPr>
            <p:ph type="ftr" sz="quarter" idx="11"/>
          </p:nvPr>
        </p:nvSpPr>
        <p:spPr/>
        <p:txBody>
          <a:bodyPr/>
          <a:lstStyle/>
          <a:p>
            <a:r>
              <a:rPr lang="en-US"/>
              <a:t>Worship 8</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3/18/18</a:t>
            </a:r>
          </a:p>
        </p:txBody>
      </p:sp>
      <p:sp>
        <p:nvSpPr>
          <p:cNvPr id="6" name="Footer Placeholder 5"/>
          <p:cNvSpPr>
            <a:spLocks noGrp="1"/>
          </p:cNvSpPr>
          <p:nvPr>
            <p:ph type="ftr" sz="quarter" idx="11"/>
          </p:nvPr>
        </p:nvSpPr>
        <p:spPr/>
        <p:txBody>
          <a:bodyPr/>
          <a:lstStyle/>
          <a:p>
            <a:r>
              <a:rPr lang="en-US"/>
              <a:t>Worship 8</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3/18/18</a:t>
            </a:r>
          </a:p>
        </p:txBody>
      </p:sp>
      <p:sp>
        <p:nvSpPr>
          <p:cNvPr id="6" name="Footer Placeholder 5"/>
          <p:cNvSpPr>
            <a:spLocks noGrp="1"/>
          </p:cNvSpPr>
          <p:nvPr>
            <p:ph type="ftr" sz="quarter" idx="11"/>
          </p:nvPr>
        </p:nvSpPr>
        <p:spPr/>
        <p:txBody>
          <a:bodyPr/>
          <a:lstStyle/>
          <a:p>
            <a:r>
              <a:rPr lang="en-US"/>
              <a:t>Worship 8</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3/18/18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8</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8</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id="{E4E2EE73-EF8E-44CC-9091-582B6E980753}"/>
              </a:ext>
            </a:extLst>
          </p:cNvPr>
          <p:cNvSpPr/>
          <p:nvPr/>
        </p:nvSpPr>
        <p:spPr>
          <a:xfrm>
            <a:off x="3944906" y="5042430"/>
            <a:ext cx="4973434" cy="1477328"/>
          </a:xfrm>
          <a:prstGeom prst="rect">
            <a:avLst/>
          </a:prstGeom>
        </p:spPr>
        <p:txBody>
          <a:bodyPr wrap="square">
            <a:spAutoFit/>
          </a:bodyPr>
          <a:lstStyle/>
          <a:p>
            <a:pPr lvl="0" algn="r" fontAlgn="base">
              <a:spcBef>
                <a:spcPct val="0"/>
              </a:spcBef>
              <a:spcAft>
                <a:spcPct val="0"/>
              </a:spcAft>
            </a:pPr>
            <a:r>
              <a:rPr lang="en-US" i="1" dirty="0">
                <a:latin typeface="Cambria" pitchFamily="18" charset="0"/>
                <a:cs typeface="Arial" pitchFamily="34" charset="0"/>
              </a:rPr>
              <a:t> </a:t>
            </a:r>
            <a:r>
              <a:rPr lang="en-US" b="1" dirty="0">
                <a:latin typeface="Cambria" pitchFamily="18" charset="0"/>
                <a:cs typeface="Arial" pitchFamily="34" charset="0"/>
              </a:rPr>
              <a:t>MATTHEW 4:8-10</a:t>
            </a:r>
          </a:p>
          <a:p>
            <a:pPr lvl="0" algn="r" fontAlgn="base">
              <a:spcBef>
                <a:spcPct val="0"/>
              </a:spcBef>
              <a:spcAft>
                <a:spcPct val="0"/>
              </a:spcAft>
            </a:pPr>
            <a:r>
              <a:rPr lang="en-US" i="1" dirty="0">
                <a:latin typeface="Cambria" pitchFamily="18" charset="0"/>
                <a:cs typeface="Arial" pitchFamily="34" charset="0"/>
              </a:rPr>
              <a:t>Get thee hence, Satan: for it is written, Thou shalt worship the Lord thy God, and him only shalt thou serve. What will ye do in the solemn day, and in the day of the feast of the LORD? </a:t>
            </a:r>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B7BD9-EA0C-564C-A4C7-4376E522582E}"/>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C4838CB8-6BA2-B34F-ACE3-5FAABE26CC2A}"/>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40BE4E56-ABE9-9943-96CE-13AB1509BBF8}"/>
              </a:ext>
            </a:extLst>
          </p:cNvPr>
          <p:cNvSpPr>
            <a:spLocks noGrp="1"/>
          </p:cNvSpPr>
          <p:nvPr>
            <p:ph type="sldNum" sz="quarter" idx="12"/>
          </p:nvPr>
        </p:nvSpPr>
        <p:spPr/>
        <p:txBody>
          <a:bodyPr/>
          <a:lstStyle/>
          <a:p>
            <a:fld id="{95BAE9E0-8399-F344-A8C0-0463BC4FE528}" type="slidenum">
              <a:rPr lang="en-US" smtClean="0"/>
              <a:t>10</a:t>
            </a:fld>
            <a:endParaRPr lang="en-US"/>
          </a:p>
        </p:txBody>
      </p:sp>
      <p:sp>
        <p:nvSpPr>
          <p:cNvPr id="5" name="Rectangle 4">
            <a:extLst>
              <a:ext uri="{FF2B5EF4-FFF2-40B4-BE49-F238E27FC236}">
                <a16:creationId xmlns:a16="http://schemas.microsoft.com/office/drawing/2014/main" id="{CDF42031-F96F-5D49-9D5E-16D909FC05A0}"/>
              </a:ext>
            </a:extLst>
          </p:cNvPr>
          <p:cNvSpPr/>
          <p:nvPr/>
        </p:nvSpPr>
        <p:spPr>
          <a:xfrm>
            <a:off x="321805" y="158295"/>
            <a:ext cx="8822195" cy="4647426"/>
          </a:xfrm>
          <a:prstGeom prst="rect">
            <a:avLst/>
          </a:prstGeom>
        </p:spPr>
        <p:txBody>
          <a:bodyPr wrap="square">
            <a:spAutoFit/>
          </a:bodyPr>
          <a:lstStyle/>
          <a:p>
            <a:r>
              <a:rPr lang="en-US" sz="4400" b="1" dirty="0">
                <a:latin typeface="Cambria" panose="02040503050406030204" pitchFamily="18" charset="0"/>
              </a:rPr>
              <a:t>LEVITICUS 1:1-2</a:t>
            </a:r>
          </a:p>
          <a:p>
            <a:r>
              <a:rPr lang="en-US" sz="3600" i="1" dirty="0">
                <a:latin typeface="Cambria" panose="02040503050406030204" pitchFamily="18" charset="0"/>
              </a:rPr>
              <a:t>	And the LORD called unto Moses, and </a:t>
            </a:r>
            <a:r>
              <a:rPr lang="en-US" sz="3600" i="1" dirty="0" err="1">
                <a:latin typeface="Cambria" panose="02040503050406030204" pitchFamily="18" charset="0"/>
              </a:rPr>
              <a:t>spake</a:t>
            </a:r>
            <a:r>
              <a:rPr lang="en-US" sz="3600" i="1" dirty="0">
                <a:latin typeface="Cambria" panose="02040503050406030204" pitchFamily="18" charset="0"/>
              </a:rPr>
              <a:t> unto him out of the tabernacle of the congregation, saying, 2 Speak unto the children of Israel, and say unto them, If any man of you bring an offering unto the LORD, ye shall bring your offering of the cattle, even of the herd, and of the flock…</a:t>
            </a:r>
          </a:p>
        </p:txBody>
      </p:sp>
    </p:spTree>
    <p:extLst>
      <p:ext uri="{BB962C8B-B14F-4D97-AF65-F5344CB8AC3E}">
        <p14:creationId xmlns:p14="http://schemas.microsoft.com/office/powerpoint/2010/main" val="15588988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FE142-8104-4203-B49E-583CCF514211}"/>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E88A1CBF-87F4-4996-A11A-2858DF7A89BB}"/>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D16AEFD8-CFEE-4AE4-95E1-61EA5FBC91CE}"/>
              </a:ext>
            </a:extLst>
          </p:cNvPr>
          <p:cNvSpPr>
            <a:spLocks noGrp="1"/>
          </p:cNvSpPr>
          <p:nvPr>
            <p:ph type="sldNum" sz="quarter" idx="12"/>
          </p:nvPr>
        </p:nvSpPr>
        <p:spPr/>
        <p:txBody>
          <a:bodyPr/>
          <a:lstStyle/>
          <a:p>
            <a:fld id="{95BAE9E0-8399-F344-A8C0-0463BC4FE528}" type="slidenum">
              <a:rPr lang="en-US" smtClean="0"/>
              <a:t>11</a:t>
            </a:fld>
            <a:endParaRPr lang="en-US"/>
          </a:p>
        </p:txBody>
      </p:sp>
      <p:sp>
        <p:nvSpPr>
          <p:cNvPr id="5" name="Rectangle 4">
            <a:extLst>
              <a:ext uri="{FF2B5EF4-FFF2-40B4-BE49-F238E27FC236}">
                <a16:creationId xmlns:a16="http://schemas.microsoft.com/office/drawing/2014/main" id="{A8C03420-AD53-414F-B767-EA80FB07DE5C}"/>
              </a:ext>
            </a:extLst>
          </p:cNvPr>
          <p:cNvSpPr/>
          <p:nvPr/>
        </p:nvSpPr>
        <p:spPr>
          <a:xfrm>
            <a:off x="152398" y="92980"/>
            <a:ext cx="8850088" cy="4770537"/>
          </a:xfrm>
          <a:prstGeom prst="rect">
            <a:avLst/>
          </a:prstGeom>
        </p:spPr>
        <p:txBody>
          <a:bodyPr wrap="square">
            <a:spAutoFit/>
          </a:bodyPr>
          <a:lstStyle/>
          <a:p>
            <a:r>
              <a:rPr lang="en-US" sz="4400" b="1" dirty="0">
                <a:latin typeface="Cambria" panose="02040503050406030204" pitchFamily="18" charset="0"/>
              </a:rPr>
              <a:t>LEVITICUS 6:8-13</a:t>
            </a:r>
          </a:p>
          <a:p>
            <a:r>
              <a:rPr lang="en-US" sz="3600" dirty="0">
                <a:latin typeface="Cambria" panose="02040503050406030204" pitchFamily="18" charset="0"/>
              </a:rPr>
              <a:t>	</a:t>
            </a:r>
            <a:r>
              <a:rPr lang="en-US" sz="3200" i="1" dirty="0">
                <a:latin typeface="Cambria" panose="02040503050406030204" pitchFamily="18" charset="0"/>
              </a:rPr>
              <a:t>And the LORD </a:t>
            </a:r>
            <a:r>
              <a:rPr lang="en-US" sz="3200" i="1" dirty="0" err="1">
                <a:latin typeface="Cambria" panose="02040503050406030204" pitchFamily="18" charset="0"/>
              </a:rPr>
              <a:t>spake</a:t>
            </a:r>
            <a:r>
              <a:rPr lang="en-US" sz="3200" i="1" dirty="0">
                <a:latin typeface="Cambria" panose="02040503050406030204" pitchFamily="18" charset="0"/>
              </a:rPr>
              <a:t> unto Moses, saying, Command Aaron and his sons, saying, This is the law of the burnt offering: It is the burnt offering, because of the burning upon the altar all night unto the morning, and the fire of the altar shall be burning in it... </a:t>
            </a:r>
          </a:p>
          <a:p>
            <a:r>
              <a:rPr lang="en-US" sz="3200" i="1" dirty="0">
                <a:latin typeface="Cambria" panose="02040503050406030204" pitchFamily="18" charset="0"/>
              </a:rPr>
              <a:t>	13 </a:t>
            </a:r>
            <a:r>
              <a:rPr lang="en-US" sz="3200" i="1" dirty="0">
                <a:solidFill>
                  <a:srgbClr val="FFFF00"/>
                </a:solidFill>
                <a:latin typeface="Cambria" panose="02040503050406030204" pitchFamily="18" charset="0"/>
              </a:rPr>
              <a:t>The fire shall ever be burning upon the altar; it shall never go out.</a:t>
            </a:r>
          </a:p>
        </p:txBody>
      </p:sp>
    </p:spTree>
    <p:extLst>
      <p:ext uri="{BB962C8B-B14F-4D97-AF65-F5344CB8AC3E}">
        <p14:creationId xmlns:p14="http://schemas.microsoft.com/office/powerpoint/2010/main" val="211965232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04BCA-5EC1-7942-9241-7314E621C18E}"/>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81D25072-62B6-7944-97F8-6B2D92464FD5}"/>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0A056195-832C-1F43-802B-10AFACE2BC10}"/>
              </a:ext>
            </a:extLst>
          </p:cNvPr>
          <p:cNvSpPr>
            <a:spLocks noGrp="1"/>
          </p:cNvSpPr>
          <p:nvPr>
            <p:ph type="sldNum" sz="quarter" idx="12"/>
          </p:nvPr>
        </p:nvSpPr>
        <p:spPr/>
        <p:txBody>
          <a:bodyPr/>
          <a:lstStyle/>
          <a:p>
            <a:fld id="{95BAE9E0-8399-F344-A8C0-0463BC4FE528}" type="slidenum">
              <a:rPr lang="en-US" smtClean="0"/>
              <a:t>12</a:t>
            </a:fld>
            <a:endParaRPr lang="en-US"/>
          </a:p>
        </p:txBody>
      </p:sp>
      <p:sp>
        <p:nvSpPr>
          <p:cNvPr id="5" name="Rectangle 4">
            <a:extLst>
              <a:ext uri="{FF2B5EF4-FFF2-40B4-BE49-F238E27FC236}">
                <a16:creationId xmlns:a16="http://schemas.microsoft.com/office/drawing/2014/main" id="{54BADE4A-8CD8-4B97-BEEC-0910D2EF67A3}"/>
              </a:ext>
            </a:extLst>
          </p:cNvPr>
          <p:cNvSpPr/>
          <p:nvPr/>
        </p:nvSpPr>
        <p:spPr>
          <a:xfrm>
            <a:off x="272143" y="217714"/>
            <a:ext cx="8675914" cy="5139869"/>
          </a:xfrm>
          <a:prstGeom prst="rect">
            <a:avLst/>
          </a:prstGeom>
        </p:spPr>
        <p:txBody>
          <a:bodyPr wrap="square">
            <a:spAutoFit/>
          </a:bodyPr>
          <a:lstStyle/>
          <a:p>
            <a:r>
              <a:rPr lang="en-US" sz="4000" b="1" dirty="0">
                <a:latin typeface="Cambria" panose="02040503050406030204" pitchFamily="18" charset="0"/>
              </a:rPr>
              <a:t>LEVITICUS 9:23-24</a:t>
            </a:r>
          </a:p>
          <a:p>
            <a:r>
              <a:rPr lang="en-US" sz="3200" i="1" dirty="0">
                <a:latin typeface="Cambria" panose="02040503050406030204" pitchFamily="18" charset="0"/>
              </a:rPr>
              <a:t>	And Moses and Aaron went into the tabernacle of the congregation, and came out, and blessed the people: and the glory of the LORD appeared unto all the people. 24 </a:t>
            </a:r>
            <a:r>
              <a:rPr lang="en-US" sz="3200" i="1" dirty="0">
                <a:solidFill>
                  <a:srgbClr val="FFFF00"/>
                </a:solidFill>
                <a:latin typeface="Cambria" panose="02040503050406030204" pitchFamily="18" charset="0"/>
              </a:rPr>
              <a:t>And there came a fire out from before the LORD, and consumed upon the altar the burnt offering and the fat: </a:t>
            </a:r>
            <a:r>
              <a:rPr lang="en-US" sz="3200" i="1" dirty="0">
                <a:latin typeface="Cambria" panose="02040503050406030204" pitchFamily="18" charset="0"/>
              </a:rPr>
              <a:t>which when all the people saw, they shouted, and fell on their faces.</a:t>
            </a:r>
          </a:p>
          <a:p>
            <a:endParaRPr lang="en-US" sz="3200" i="1" dirty="0">
              <a:latin typeface="Cambria" panose="02040503050406030204" pitchFamily="18" charset="0"/>
            </a:endParaRPr>
          </a:p>
        </p:txBody>
      </p:sp>
    </p:spTree>
    <p:extLst>
      <p:ext uri="{BB962C8B-B14F-4D97-AF65-F5344CB8AC3E}">
        <p14:creationId xmlns:p14="http://schemas.microsoft.com/office/powerpoint/2010/main" val="38141710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F7874-0281-4A0F-9176-D3D174C20D9E}"/>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C66B0083-98B8-4F66-8A39-CA6358473D7C}"/>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638B55CC-1E18-494B-AA78-E2D27A181491}"/>
              </a:ext>
            </a:extLst>
          </p:cNvPr>
          <p:cNvSpPr>
            <a:spLocks noGrp="1"/>
          </p:cNvSpPr>
          <p:nvPr>
            <p:ph type="sldNum" sz="quarter" idx="12"/>
          </p:nvPr>
        </p:nvSpPr>
        <p:spPr/>
        <p:txBody>
          <a:bodyPr/>
          <a:lstStyle/>
          <a:p>
            <a:fld id="{95BAE9E0-8399-F344-A8C0-0463BC4FE528}" type="slidenum">
              <a:rPr lang="en-US" smtClean="0"/>
              <a:t>13</a:t>
            </a:fld>
            <a:endParaRPr lang="en-US"/>
          </a:p>
        </p:txBody>
      </p:sp>
      <p:sp>
        <p:nvSpPr>
          <p:cNvPr id="5" name="Rectangle 4">
            <a:extLst>
              <a:ext uri="{FF2B5EF4-FFF2-40B4-BE49-F238E27FC236}">
                <a16:creationId xmlns:a16="http://schemas.microsoft.com/office/drawing/2014/main" id="{D1AD598C-77F1-4448-959A-D1CFF8CAEA39}"/>
              </a:ext>
            </a:extLst>
          </p:cNvPr>
          <p:cNvSpPr/>
          <p:nvPr/>
        </p:nvSpPr>
        <p:spPr>
          <a:xfrm>
            <a:off x="179613" y="43544"/>
            <a:ext cx="8790216" cy="5632311"/>
          </a:xfrm>
          <a:prstGeom prst="rect">
            <a:avLst/>
          </a:prstGeom>
        </p:spPr>
        <p:txBody>
          <a:bodyPr wrap="square">
            <a:spAutoFit/>
          </a:bodyPr>
          <a:lstStyle/>
          <a:p>
            <a:r>
              <a:rPr lang="en-US" sz="4000" b="1" dirty="0">
                <a:latin typeface="Cambria" panose="02040503050406030204" pitchFamily="18" charset="0"/>
              </a:rPr>
              <a:t>LEVITICUS 10:1-3</a:t>
            </a:r>
          </a:p>
          <a:p>
            <a:r>
              <a:rPr lang="en-US" sz="3200" dirty="0">
                <a:latin typeface="Cambria" panose="02040503050406030204" pitchFamily="18" charset="0"/>
              </a:rPr>
              <a:t>	</a:t>
            </a:r>
            <a:r>
              <a:rPr lang="en-US" sz="3200" i="1" dirty="0">
                <a:latin typeface="Cambria" panose="02040503050406030204" pitchFamily="18" charset="0"/>
              </a:rPr>
              <a:t>And Nadab and Abihu, the sons of Aaron, took either of them his censer, and put fire therein, and put incense thereon, </a:t>
            </a:r>
            <a:r>
              <a:rPr lang="en-US" sz="3200" i="1" dirty="0">
                <a:solidFill>
                  <a:srgbClr val="FFFF00"/>
                </a:solidFill>
                <a:latin typeface="Cambria" panose="02040503050406030204" pitchFamily="18" charset="0"/>
              </a:rPr>
              <a:t>and offered strange fire </a:t>
            </a:r>
            <a:r>
              <a:rPr lang="en-US" sz="3200" i="1" dirty="0">
                <a:latin typeface="Cambria" panose="02040503050406030204" pitchFamily="18" charset="0"/>
              </a:rPr>
              <a:t>before the LORD, which he commanded them not. 2 </a:t>
            </a:r>
            <a:r>
              <a:rPr lang="en-US" sz="3200" i="1" dirty="0">
                <a:solidFill>
                  <a:srgbClr val="FFFF00"/>
                </a:solidFill>
                <a:latin typeface="Cambria" panose="02040503050406030204" pitchFamily="18" charset="0"/>
              </a:rPr>
              <a:t>And there went out fire from the LORD, </a:t>
            </a:r>
            <a:r>
              <a:rPr lang="en-US" sz="3200" i="1" dirty="0">
                <a:latin typeface="Cambria" panose="02040503050406030204" pitchFamily="18" charset="0"/>
              </a:rPr>
              <a:t>and devoured them, and they died before the LORD. </a:t>
            </a:r>
          </a:p>
          <a:p>
            <a:r>
              <a:rPr lang="en-US" sz="3200" i="1" dirty="0">
                <a:latin typeface="Cambria" panose="02040503050406030204" pitchFamily="18" charset="0"/>
              </a:rPr>
              <a:t>	3 Then Moses said unto Aaron, This is it that the LORD </a:t>
            </a:r>
            <a:r>
              <a:rPr lang="en-US" sz="3200" i="1" dirty="0" err="1">
                <a:latin typeface="Cambria" panose="02040503050406030204" pitchFamily="18" charset="0"/>
              </a:rPr>
              <a:t>spake</a:t>
            </a:r>
            <a:r>
              <a:rPr lang="en-US" sz="3200" i="1" dirty="0">
                <a:latin typeface="Cambria" panose="02040503050406030204" pitchFamily="18" charset="0"/>
              </a:rPr>
              <a:t>, saying, I will be sanctified in them that come nigh me, and before all the people I will be glorified. And Aaron held his peace.</a:t>
            </a:r>
          </a:p>
        </p:txBody>
      </p:sp>
    </p:spTree>
    <p:extLst>
      <p:ext uri="{BB962C8B-B14F-4D97-AF65-F5344CB8AC3E}">
        <p14:creationId xmlns:p14="http://schemas.microsoft.com/office/powerpoint/2010/main" val="12616061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D04C9-6A6D-4762-AA15-EF49F27D9843}"/>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F5C96747-A81C-4A80-9CAC-04D2840958E9}"/>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79F3B0AE-74F0-485A-BAE3-D1A2BFD5F607}"/>
              </a:ext>
            </a:extLst>
          </p:cNvPr>
          <p:cNvSpPr>
            <a:spLocks noGrp="1"/>
          </p:cNvSpPr>
          <p:nvPr>
            <p:ph type="sldNum" sz="quarter" idx="12"/>
          </p:nvPr>
        </p:nvSpPr>
        <p:spPr/>
        <p:txBody>
          <a:bodyPr/>
          <a:lstStyle/>
          <a:p>
            <a:fld id="{95BAE9E0-8399-F344-A8C0-0463BC4FE528}" type="slidenum">
              <a:rPr lang="en-US" smtClean="0"/>
              <a:t>14</a:t>
            </a:fld>
            <a:endParaRPr lang="en-US"/>
          </a:p>
        </p:txBody>
      </p:sp>
      <p:sp>
        <p:nvSpPr>
          <p:cNvPr id="5" name="Rectangle 4">
            <a:extLst>
              <a:ext uri="{FF2B5EF4-FFF2-40B4-BE49-F238E27FC236}">
                <a16:creationId xmlns:a16="http://schemas.microsoft.com/office/drawing/2014/main" id="{129ECD60-11C8-4B5A-8310-18EDF101992F}"/>
              </a:ext>
            </a:extLst>
          </p:cNvPr>
          <p:cNvSpPr/>
          <p:nvPr/>
        </p:nvSpPr>
        <p:spPr>
          <a:xfrm>
            <a:off x="239483" y="152397"/>
            <a:ext cx="8730346" cy="5447645"/>
          </a:xfrm>
          <a:prstGeom prst="rect">
            <a:avLst/>
          </a:prstGeom>
        </p:spPr>
        <p:txBody>
          <a:bodyPr wrap="square">
            <a:spAutoFit/>
          </a:bodyPr>
          <a:lstStyle/>
          <a:p>
            <a:r>
              <a:rPr lang="en-US" sz="6000" i="1" dirty="0">
                <a:solidFill>
                  <a:srgbClr val="FFFF00"/>
                </a:solidFill>
                <a:latin typeface="Cambria" panose="02040503050406030204" pitchFamily="18" charset="0"/>
              </a:rPr>
              <a:t>Example 1:  </a:t>
            </a:r>
            <a:r>
              <a:rPr lang="en-US" sz="4400" b="1" dirty="0">
                <a:latin typeface="Cambria" panose="02040503050406030204" pitchFamily="18" charset="0"/>
              </a:rPr>
              <a:t>ACTS 5:13</a:t>
            </a:r>
          </a:p>
          <a:p>
            <a:r>
              <a:rPr lang="en-US" sz="3600" dirty="0">
                <a:latin typeface="Cambria" panose="02040503050406030204" pitchFamily="18" charset="0"/>
              </a:rPr>
              <a:t>	</a:t>
            </a:r>
            <a:r>
              <a:rPr lang="en-US" sz="3600" i="1" dirty="0">
                <a:latin typeface="Cambria" panose="02040503050406030204" pitchFamily="18" charset="0"/>
              </a:rPr>
              <a:t>But a certain man named </a:t>
            </a:r>
            <a:r>
              <a:rPr lang="en-US" sz="3600" i="1" dirty="0">
                <a:solidFill>
                  <a:srgbClr val="FFFF00"/>
                </a:solidFill>
                <a:latin typeface="Cambria" panose="02040503050406030204" pitchFamily="18" charset="0"/>
              </a:rPr>
              <a:t>Ananias, with Sapphira </a:t>
            </a:r>
            <a:r>
              <a:rPr lang="en-US" sz="3600" i="1" dirty="0">
                <a:latin typeface="Cambria" panose="02040503050406030204" pitchFamily="18" charset="0"/>
              </a:rPr>
              <a:t>his wife, sold a possession, 2 And kept back part of the price, his wife also being privy to it, and brought a certain part, and laid it at the apostles' feet. 3 But Peter said, Ananias, why hath Satan filled thine heart to lie to the Holy Ghost, and to keep back part of the price of the land? </a:t>
            </a:r>
          </a:p>
        </p:txBody>
      </p:sp>
    </p:spTree>
    <p:extLst>
      <p:ext uri="{BB962C8B-B14F-4D97-AF65-F5344CB8AC3E}">
        <p14:creationId xmlns:p14="http://schemas.microsoft.com/office/powerpoint/2010/main" val="14901806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5E65-F6E3-41D2-B0F5-F55D6F336CBA}"/>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12CC4697-729E-48FD-B261-316A64F70F1B}"/>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CC65C655-9226-48BC-9E76-9A1B6EF96CD7}"/>
              </a:ext>
            </a:extLst>
          </p:cNvPr>
          <p:cNvSpPr>
            <a:spLocks noGrp="1"/>
          </p:cNvSpPr>
          <p:nvPr>
            <p:ph type="sldNum" sz="quarter" idx="12"/>
          </p:nvPr>
        </p:nvSpPr>
        <p:spPr/>
        <p:txBody>
          <a:bodyPr/>
          <a:lstStyle/>
          <a:p>
            <a:fld id="{95BAE9E0-8399-F344-A8C0-0463BC4FE528}" type="slidenum">
              <a:rPr lang="en-US" smtClean="0"/>
              <a:t>15</a:t>
            </a:fld>
            <a:endParaRPr lang="en-US"/>
          </a:p>
        </p:txBody>
      </p:sp>
      <p:sp>
        <p:nvSpPr>
          <p:cNvPr id="5" name="Rectangle 4">
            <a:extLst>
              <a:ext uri="{FF2B5EF4-FFF2-40B4-BE49-F238E27FC236}">
                <a16:creationId xmlns:a16="http://schemas.microsoft.com/office/drawing/2014/main" id="{66F4D494-265F-4589-8346-871A328AA79A}"/>
              </a:ext>
            </a:extLst>
          </p:cNvPr>
          <p:cNvSpPr/>
          <p:nvPr/>
        </p:nvSpPr>
        <p:spPr>
          <a:xfrm>
            <a:off x="119741" y="33256"/>
            <a:ext cx="8752115" cy="6309420"/>
          </a:xfrm>
          <a:prstGeom prst="rect">
            <a:avLst/>
          </a:prstGeom>
        </p:spPr>
        <p:txBody>
          <a:bodyPr wrap="square">
            <a:spAutoFit/>
          </a:bodyPr>
          <a:lstStyle/>
          <a:p>
            <a:r>
              <a:rPr lang="en-US" sz="4000" i="1" dirty="0">
                <a:solidFill>
                  <a:srgbClr val="FFFF00"/>
                </a:solidFill>
                <a:latin typeface="Cambria" panose="02040503050406030204" pitchFamily="18" charset="0"/>
              </a:rPr>
              <a:t>Example 1: </a:t>
            </a:r>
            <a:r>
              <a:rPr lang="en-US" sz="3200" b="1" spc="-150" dirty="0">
                <a:latin typeface="Cambria" panose="02040503050406030204" pitchFamily="18" charset="0"/>
              </a:rPr>
              <a:t>TO.WHOM.IS.THE.ARM.OF.THE.LORD.REVEALED</a:t>
            </a:r>
          </a:p>
          <a:p>
            <a:r>
              <a:rPr lang="en-US" sz="3200" dirty="0">
                <a:latin typeface="Cambria" panose="02040503050406030204" pitchFamily="18" charset="0"/>
              </a:rPr>
              <a:t>	</a:t>
            </a:r>
            <a:r>
              <a:rPr lang="en-US" sz="3000" dirty="0">
                <a:latin typeface="Cambria" panose="02040503050406030204" pitchFamily="18" charset="0"/>
              </a:rPr>
              <a:t>34 Same Spirit that was in that day, is here today. When they seen the apostle Peter, and recognized him to have the gift of God... told Ananias and Sapphira their sins. The prayer lines got so great, till Peter couldn't pray for them… an old fisherman, his shadow would pass over them. 	</a:t>
            </a:r>
            <a:r>
              <a:rPr lang="en-US" sz="3000" dirty="0">
                <a:solidFill>
                  <a:srgbClr val="FFFF00"/>
                </a:solidFill>
                <a:latin typeface="Cambria" panose="02040503050406030204" pitchFamily="18" charset="0"/>
              </a:rPr>
              <a:t>There's no Scripture for that. But God healed them because they respected the Gospel of Jesus Christ. </a:t>
            </a:r>
            <a:r>
              <a:rPr lang="en-US" sz="3000" dirty="0">
                <a:latin typeface="Cambria" panose="02040503050406030204" pitchFamily="18" charset="0"/>
              </a:rPr>
              <a:t>And He will do the same thing today. It wasn't Peter. They respected God Who he represented.	       		      					      50-0824</a:t>
            </a:r>
          </a:p>
        </p:txBody>
      </p:sp>
    </p:spTree>
    <p:extLst>
      <p:ext uri="{BB962C8B-B14F-4D97-AF65-F5344CB8AC3E}">
        <p14:creationId xmlns:p14="http://schemas.microsoft.com/office/powerpoint/2010/main" val="36673325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F78110-B00F-4C6F-BB8A-E6998AB21B27}"/>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7FCF4CF5-75A1-4418-9E57-39E826AA6037}"/>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1BF4CC7E-1DFF-4E97-BE7B-0E3A341C754D}"/>
              </a:ext>
            </a:extLst>
          </p:cNvPr>
          <p:cNvSpPr>
            <a:spLocks noGrp="1"/>
          </p:cNvSpPr>
          <p:nvPr>
            <p:ph type="sldNum" sz="quarter" idx="12"/>
          </p:nvPr>
        </p:nvSpPr>
        <p:spPr/>
        <p:txBody>
          <a:bodyPr/>
          <a:lstStyle/>
          <a:p>
            <a:fld id="{95BAE9E0-8399-F344-A8C0-0463BC4FE528}" type="slidenum">
              <a:rPr lang="en-US" smtClean="0"/>
              <a:t>16</a:t>
            </a:fld>
            <a:endParaRPr lang="en-US"/>
          </a:p>
        </p:txBody>
      </p:sp>
      <p:sp>
        <p:nvSpPr>
          <p:cNvPr id="5" name="Rectangle 4">
            <a:extLst>
              <a:ext uri="{FF2B5EF4-FFF2-40B4-BE49-F238E27FC236}">
                <a16:creationId xmlns:a16="http://schemas.microsoft.com/office/drawing/2014/main" id="{AE25F66E-B6D4-462C-AF7D-8065DC1E57FD}"/>
              </a:ext>
            </a:extLst>
          </p:cNvPr>
          <p:cNvSpPr/>
          <p:nvPr/>
        </p:nvSpPr>
        <p:spPr>
          <a:xfrm>
            <a:off x="250369" y="141512"/>
            <a:ext cx="8556172" cy="5262979"/>
          </a:xfrm>
          <a:prstGeom prst="rect">
            <a:avLst/>
          </a:prstGeom>
        </p:spPr>
        <p:txBody>
          <a:bodyPr wrap="square">
            <a:spAutoFit/>
          </a:bodyPr>
          <a:lstStyle/>
          <a:p>
            <a:r>
              <a:rPr lang="en-US" sz="4800" i="1" dirty="0">
                <a:solidFill>
                  <a:srgbClr val="FFFF00"/>
                </a:solidFill>
                <a:latin typeface="Cambria" panose="02040503050406030204" pitchFamily="18" charset="0"/>
              </a:rPr>
              <a:t>Example 2:</a:t>
            </a:r>
            <a:r>
              <a:rPr lang="en-US" sz="3600" i="1" dirty="0">
                <a:latin typeface="Cambria" panose="02040503050406030204" pitchFamily="18" charset="0"/>
              </a:rPr>
              <a:t> </a:t>
            </a:r>
            <a:r>
              <a:rPr lang="en-US" sz="4400" b="1" dirty="0">
                <a:latin typeface="Cambria" panose="02040503050406030204" pitchFamily="18" charset="0"/>
              </a:rPr>
              <a:t>I SAMUEL 2:34</a:t>
            </a:r>
          </a:p>
          <a:p>
            <a:r>
              <a:rPr lang="en-US" sz="3600" dirty="0">
                <a:latin typeface="Cambria" panose="02040503050406030204" pitchFamily="18" charset="0"/>
              </a:rPr>
              <a:t>	</a:t>
            </a:r>
            <a:r>
              <a:rPr lang="en-US" sz="3600" i="1" dirty="0">
                <a:latin typeface="Cambria" panose="02040503050406030204" pitchFamily="18" charset="0"/>
              </a:rPr>
              <a:t>And this shall be a sign unto thee, that shall come upon thy two sons, on </a:t>
            </a:r>
            <a:r>
              <a:rPr lang="en-US" sz="3600" i="1" dirty="0" err="1">
                <a:solidFill>
                  <a:srgbClr val="FFFF00"/>
                </a:solidFill>
                <a:latin typeface="Cambria" panose="02040503050406030204" pitchFamily="18" charset="0"/>
              </a:rPr>
              <a:t>Hophni</a:t>
            </a:r>
            <a:r>
              <a:rPr lang="en-US" sz="3600" i="1" dirty="0">
                <a:solidFill>
                  <a:srgbClr val="FFFF00"/>
                </a:solidFill>
                <a:latin typeface="Cambria" panose="02040503050406030204" pitchFamily="18" charset="0"/>
              </a:rPr>
              <a:t> and Phinehas; </a:t>
            </a:r>
            <a:r>
              <a:rPr lang="en-US" sz="3600" i="1" dirty="0">
                <a:latin typeface="Cambria" panose="02040503050406030204" pitchFamily="18" charset="0"/>
              </a:rPr>
              <a:t>in one day they shall die both of them. 35 And I will raise me up a faithful priest, </a:t>
            </a:r>
            <a:r>
              <a:rPr lang="en-US" sz="2800" dirty="0">
                <a:latin typeface="Cambria" panose="02040503050406030204" pitchFamily="18" charset="0"/>
              </a:rPr>
              <a:t>(Samuel)</a:t>
            </a:r>
            <a:r>
              <a:rPr lang="en-US" sz="3600" i="1" dirty="0">
                <a:latin typeface="Cambria" panose="02040503050406030204" pitchFamily="18" charset="0"/>
              </a:rPr>
              <a:t>  (that shall do according to that which is in mine heart and in my mind: and I will build him a sure house; and he shall walk before mine anointed for ever.</a:t>
            </a:r>
          </a:p>
        </p:txBody>
      </p:sp>
    </p:spTree>
    <p:extLst>
      <p:ext uri="{BB962C8B-B14F-4D97-AF65-F5344CB8AC3E}">
        <p14:creationId xmlns:p14="http://schemas.microsoft.com/office/powerpoint/2010/main" val="3311600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ADE1C-FDA0-492E-8A5B-21AC5D132231}"/>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C9C0EE74-B0C7-4DB6-97A0-0D4D19336F1F}"/>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B9A69910-B70C-4EA4-83B2-E281F5813776}"/>
              </a:ext>
            </a:extLst>
          </p:cNvPr>
          <p:cNvSpPr>
            <a:spLocks noGrp="1"/>
          </p:cNvSpPr>
          <p:nvPr>
            <p:ph type="sldNum" sz="quarter" idx="12"/>
          </p:nvPr>
        </p:nvSpPr>
        <p:spPr/>
        <p:txBody>
          <a:bodyPr/>
          <a:lstStyle/>
          <a:p>
            <a:fld id="{95BAE9E0-8399-F344-A8C0-0463BC4FE528}" type="slidenum">
              <a:rPr lang="en-US" smtClean="0"/>
              <a:t>17</a:t>
            </a:fld>
            <a:endParaRPr lang="en-US"/>
          </a:p>
        </p:txBody>
      </p:sp>
      <p:sp>
        <p:nvSpPr>
          <p:cNvPr id="5" name="Rectangle 4">
            <a:extLst>
              <a:ext uri="{FF2B5EF4-FFF2-40B4-BE49-F238E27FC236}">
                <a16:creationId xmlns:a16="http://schemas.microsoft.com/office/drawing/2014/main" id="{67F852E4-4E76-4901-BADF-0D2A62CF47D6}"/>
              </a:ext>
            </a:extLst>
          </p:cNvPr>
          <p:cNvSpPr/>
          <p:nvPr/>
        </p:nvSpPr>
        <p:spPr>
          <a:xfrm>
            <a:off x="228600" y="136524"/>
            <a:ext cx="8599714" cy="6186309"/>
          </a:xfrm>
          <a:prstGeom prst="rect">
            <a:avLst/>
          </a:prstGeom>
        </p:spPr>
        <p:txBody>
          <a:bodyPr wrap="square">
            <a:spAutoFit/>
          </a:bodyPr>
          <a:lstStyle/>
          <a:p>
            <a:r>
              <a:rPr lang="en-US" sz="4000" b="1" dirty="0">
                <a:latin typeface="Cambria" panose="02040503050406030204" pitchFamily="18" charset="0"/>
              </a:rPr>
              <a:t>NUMBERS 3:4</a:t>
            </a:r>
          </a:p>
          <a:p>
            <a:r>
              <a:rPr lang="en-US" sz="3200" i="1" dirty="0">
                <a:latin typeface="Cambria" panose="02040503050406030204" pitchFamily="18" charset="0"/>
              </a:rPr>
              <a:t>	And Nadab and Abihu died before the LORD, when they offered strange fire before the LORD, in the wilderness of Sinai, </a:t>
            </a:r>
            <a:r>
              <a:rPr lang="en-US" sz="3200" i="1" dirty="0">
                <a:solidFill>
                  <a:srgbClr val="FFFF00"/>
                </a:solidFill>
                <a:latin typeface="Cambria" panose="02040503050406030204" pitchFamily="18" charset="0"/>
              </a:rPr>
              <a:t>and they had no children: </a:t>
            </a:r>
            <a:r>
              <a:rPr lang="en-US" sz="3200" i="1" dirty="0">
                <a:latin typeface="Cambria" panose="02040503050406030204" pitchFamily="18" charset="0"/>
              </a:rPr>
              <a:t>and </a:t>
            </a:r>
            <a:r>
              <a:rPr lang="en-US" sz="3200" i="1" dirty="0" err="1">
                <a:latin typeface="Cambria" panose="02040503050406030204" pitchFamily="18" charset="0"/>
              </a:rPr>
              <a:t>Eleazar</a:t>
            </a:r>
            <a:r>
              <a:rPr lang="en-US" sz="3200" i="1" dirty="0">
                <a:latin typeface="Cambria" panose="02040503050406030204" pitchFamily="18" charset="0"/>
              </a:rPr>
              <a:t> and </a:t>
            </a:r>
            <a:r>
              <a:rPr lang="en-US" sz="3200" i="1" dirty="0" err="1">
                <a:latin typeface="Cambria" panose="02040503050406030204" pitchFamily="18" charset="0"/>
              </a:rPr>
              <a:t>Ithamar</a:t>
            </a:r>
            <a:r>
              <a:rPr lang="en-US" sz="3200" i="1" dirty="0">
                <a:latin typeface="Cambria" panose="02040503050406030204" pitchFamily="18" charset="0"/>
              </a:rPr>
              <a:t> ministered in the priest's office in the sight of Aaron their father.</a:t>
            </a:r>
          </a:p>
          <a:p>
            <a:endParaRPr lang="en-US" sz="3200" i="1" dirty="0">
              <a:latin typeface="Cambria" panose="02040503050406030204" pitchFamily="18" charset="0"/>
            </a:endParaRPr>
          </a:p>
          <a:p>
            <a:r>
              <a:rPr lang="en-US" sz="3600" b="1" dirty="0">
                <a:latin typeface="Cambria" panose="02040503050406030204" pitchFamily="18" charset="0"/>
              </a:rPr>
              <a:t>I CHRONICLES 24:2</a:t>
            </a:r>
          </a:p>
          <a:p>
            <a:r>
              <a:rPr lang="en-US" sz="3200" i="1" dirty="0">
                <a:latin typeface="Cambria" panose="02040503050406030204" pitchFamily="18" charset="0"/>
              </a:rPr>
              <a:t>	But Nadab and Abihu died before their father, </a:t>
            </a:r>
            <a:r>
              <a:rPr lang="en-US" sz="3200" i="1" dirty="0">
                <a:solidFill>
                  <a:srgbClr val="FFFF00"/>
                </a:solidFill>
                <a:latin typeface="Cambria" panose="02040503050406030204" pitchFamily="18" charset="0"/>
              </a:rPr>
              <a:t>and had no children: </a:t>
            </a:r>
            <a:r>
              <a:rPr lang="en-US" sz="3200" i="1" dirty="0">
                <a:latin typeface="Cambria" panose="02040503050406030204" pitchFamily="18" charset="0"/>
              </a:rPr>
              <a:t>therefore </a:t>
            </a:r>
            <a:r>
              <a:rPr lang="en-US" sz="3200" i="1" dirty="0" err="1">
                <a:latin typeface="Cambria" panose="02040503050406030204" pitchFamily="18" charset="0"/>
              </a:rPr>
              <a:t>Eleazar</a:t>
            </a:r>
            <a:r>
              <a:rPr lang="en-US" sz="3200" i="1" dirty="0">
                <a:latin typeface="Cambria" panose="02040503050406030204" pitchFamily="18" charset="0"/>
              </a:rPr>
              <a:t> and </a:t>
            </a:r>
            <a:r>
              <a:rPr lang="en-US" sz="3200" i="1" dirty="0" err="1">
                <a:latin typeface="Cambria" panose="02040503050406030204" pitchFamily="18" charset="0"/>
              </a:rPr>
              <a:t>Ithamar</a:t>
            </a:r>
            <a:r>
              <a:rPr lang="en-US" sz="3200" i="1" dirty="0">
                <a:latin typeface="Cambria" panose="02040503050406030204" pitchFamily="18" charset="0"/>
              </a:rPr>
              <a:t> executed the priest's office.</a:t>
            </a:r>
          </a:p>
          <a:p>
            <a:endParaRPr lang="en-US" sz="3200" i="1" dirty="0">
              <a:latin typeface="Cambria" panose="02040503050406030204" pitchFamily="18" charset="0"/>
            </a:endParaRPr>
          </a:p>
        </p:txBody>
      </p:sp>
    </p:spTree>
    <p:extLst>
      <p:ext uri="{BB962C8B-B14F-4D97-AF65-F5344CB8AC3E}">
        <p14:creationId xmlns:p14="http://schemas.microsoft.com/office/powerpoint/2010/main" val="1010780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06062-9516-4751-80D0-169E9F76D0CA}"/>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29EED1CE-2A39-4B1C-B685-4F14D6A709BB}"/>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B5533BEB-A40A-49E9-B509-2E4EE5522DCE}"/>
              </a:ext>
            </a:extLst>
          </p:cNvPr>
          <p:cNvSpPr>
            <a:spLocks noGrp="1"/>
          </p:cNvSpPr>
          <p:nvPr>
            <p:ph type="sldNum" sz="quarter" idx="12"/>
          </p:nvPr>
        </p:nvSpPr>
        <p:spPr/>
        <p:txBody>
          <a:bodyPr/>
          <a:lstStyle/>
          <a:p>
            <a:fld id="{95BAE9E0-8399-F344-A8C0-0463BC4FE528}" type="slidenum">
              <a:rPr lang="en-US" smtClean="0"/>
              <a:t>18</a:t>
            </a:fld>
            <a:endParaRPr lang="en-US"/>
          </a:p>
        </p:txBody>
      </p:sp>
      <p:sp>
        <p:nvSpPr>
          <p:cNvPr id="6" name="Rectangle 5">
            <a:extLst>
              <a:ext uri="{FF2B5EF4-FFF2-40B4-BE49-F238E27FC236}">
                <a16:creationId xmlns:a16="http://schemas.microsoft.com/office/drawing/2014/main" id="{238A3520-8F4E-4B21-B910-8DCB8D044AAB}"/>
              </a:ext>
            </a:extLst>
          </p:cNvPr>
          <p:cNvSpPr/>
          <p:nvPr/>
        </p:nvSpPr>
        <p:spPr>
          <a:xfrm>
            <a:off x="337457" y="272144"/>
            <a:ext cx="8577943" cy="5201424"/>
          </a:xfrm>
          <a:prstGeom prst="rect">
            <a:avLst/>
          </a:prstGeom>
        </p:spPr>
        <p:txBody>
          <a:bodyPr wrap="square">
            <a:spAutoFit/>
          </a:bodyPr>
          <a:lstStyle/>
          <a:p>
            <a:r>
              <a:rPr lang="en-US" sz="4400" b="1" dirty="0">
                <a:latin typeface="Cambria" panose="02040503050406030204" pitchFamily="18" charset="0"/>
              </a:rPr>
              <a:t>REVELATION.CHAPTER 4</a:t>
            </a:r>
          </a:p>
          <a:p>
            <a:r>
              <a:rPr lang="en-US" sz="3600" dirty="0">
                <a:latin typeface="Cambria" panose="02040503050406030204" pitchFamily="18" charset="0"/>
              </a:rPr>
              <a:t>	223 Oh, if somebody started into this Holiest of holies without coming through here, he died. </a:t>
            </a:r>
          </a:p>
          <a:p>
            <a:r>
              <a:rPr lang="en-US" sz="3600" dirty="0">
                <a:latin typeface="Cambria" panose="02040503050406030204" pitchFamily="18" charset="0"/>
              </a:rPr>
              <a:t>	Aaron's son took strange fire one day, </a:t>
            </a:r>
            <a:r>
              <a:rPr lang="en-US" sz="3600" dirty="0">
                <a:solidFill>
                  <a:srgbClr val="FFFF00"/>
                </a:solidFill>
                <a:latin typeface="Cambria" panose="02040503050406030204" pitchFamily="18" charset="0"/>
              </a:rPr>
              <a:t>some denominational fire </a:t>
            </a:r>
            <a:r>
              <a:rPr lang="en-US" sz="3600" dirty="0">
                <a:latin typeface="Cambria" panose="02040503050406030204" pitchFamily="18" charset="0"/>
              </a:rPr>
              <a:t>(when It wasn't denominational fire), and they died at the door. </a:t>
            </a:r>
          </a:p>
          <a:p>
            <a:pPr algn="r"/>
            <a:r>
              <a:rPr lang="en-US" sz="3600" dirty="0">
                <a:latin typeface="Cambria" panose="02040503050406030204" pitchFamily="18" charset="0"/>
              </a:rPr>
              <a:t>61-0108</a:t>
            </a:r>
          </a:p>
        </p:txBody>
      </p:sp>
    </p:spTree>
    <p:extLst>
      <p:ext uri="{BB962C8B-B14F-4D97-AF65-F5344CB8AC3E}">
        <p14:creationId xmlns:p14="http://schemas.microsoft.com/office/powerpoint/2010/main" val="555029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7B266-8393-44DA-B7E0-FE289A5FAB2F}"/>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15C5A75C-539F-4756-BC48-694405673745}"/>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BC225B0D-0AF2-49FF-B097-88731016DFC8}"/>
              </a:ext>
            </a:extLst>
          </p:cNvPr>
          <p:cNvSpPr>
            <a:spLocks noGrp="1"/>
          </p:cNvSpPr>
          <p:nvPr>
            <p:ph type="sldNum" sz="quarter" idx="12"/>
          </p:nvPr>
        </p:nvSpPr>
        <p:spPr/>
        <p:txBody>
          <a:bodyPr/>
          <a:lstStyle/>
          <a:p>
            <a:fld id="{95BAE9E0-8399-F344-A8C0-0463BC4FE528}" type="slidenum">
              <a:rPr lang="en-US" smtClean="0"/>
              <a:t>19</a:t>
            </a:fld>
            <a:endParaRPr lang="en-US"/>
          </a:p>
        </p:txBody>
      </p:sp>
      <p:sp>
        <p:nvSpPr>
          <p:cNvPr id="5" name="Rectangle 4">
            <a:extLst>
              <a:ext uri="{FF2B5EF4-FFF2-40B4-BE49-F238E27FC236}">
                <a16:creationId xmlns:a16="http://schemas.microsoft.com/office/drawing/2014/main" id="{8A224A2F-FDFE-4A22-84E5-812721426B76}"/>
              </a:ext>
            </a:extLst>
          </p:cNvPr>
          <p:cNvSpPr/>
          <p:nvPr/>
        </p:nvSpPr>
        <p:spPr>
          <a:xfrm>
            <a:off x="293913" y="228601"/>
            <a:ext cx="8523515" cy="5755422"/>
          </a:xfrm>
          <a:prstGeom prst="rect">
            <a:avLst/>
          </a:prstGeom>
        </p:spPr>
        <p:txBody>
          <a:bodyPr wrap="square">
            <a:spAutoFit/>
          </a:bodyPr>
          <a:lstStyle/>
          <a:p>
            <a:r>
              <a:rPr lang="en-US" sz="4400" b="1" dirty="0">
                <a:latin typeface="Cambria" panose="02040503050406030204" pitchFamily="18" charset="0"/>
              </a:rPr>
              <a:t>MATTHEW 4:8-10</a:t>
            </a:r>
          </a:p>
          <a:p>
            <a:r>
              <a:rPr lang="en-US" sz="3600" i="1" dirty="0">
                <a:latin typeface="Cambria" panose="02040503050406030204" pitchFamily="18" charset="0"/>
              </a:rPr>
              <a:t>	Again, the devil taketh him up into an exceeding high mountain, and </a:t>
            </a:r>
            <a:r>
              <a:rPr lang="en-US" sz="3600" i="1" dirty="0" err="1">
                <a:latin typeface="Cambria" panose="02040503050406030204" pitchFamily="18" charset="0"/>
              </a:rPr>
              <a:t>sheweth</a:t>
            </a:r>
            <a:r>
              <a:rPr lang="en-US" sz="3600" i="1" dirty="0">
                <a:latin typeface="Cambria" panose="02040503050406030204" pitchFamily="18" charset="0"/>
              </a:rPr>
              <a:t> him all the kingdoms of the world, and the glory of them; 9 And </a:t>
            </a:r>
            <a:r>
              <a:rPr lang="en-US" sz="3600" i="1" dirty="0" err="1">
                <a:latin typeface="Cambria" panose="02040503050406030204" pitchFamily="18" charset="0"/>
              </a:rPr>
              <a:t>saith</a:t>
            </a:r>
            <a:r>
              <a:rPr lang="en-US" sz="3600" i="1" dirty="0">
                <a:latin typeface="Cambria" panose="02040503050406030204" pitchFamily="18" charset="0"/>
              </a:rPr>
              <a:t> unto him, All these things will I give thee, if thou wilt fall down and worship me. 10 Then </a:t>
            </a:r>
            <a:r>
              <a:rPr lang="en-US" sz="3600" i="1" dirty="0" err="1">
                <a:latin typeface="Cambria" panose="02040503050406030204" pitchFamily="18" charset="0"/>
              </a:rPr>
              <a:t>saith</a:t>
            </a:r>
            <a:r>
              <a:rPr lang="en-US" sz="3600" i="1" dirty="0">
                <a:latin typeface="Cambria" panose="02040503050406030204" pitchFamily="18" charset="0"/>
              </a:rPr>
              <a:t> Jesus unto him, Get thee hence, Satan: for it is written, Thou shalt worship the Lord thy God, and him only shalt thou serve.</a:t>
            </a:r>
          </a:p>
        </p:txBody>
      </p:sp>
    </p:spTree>
    <p:extLst>
      <p:ext uri="{BB962C8B-B14F-4D97-AF65-F5344CB8AC3E}">
        <p14:creationId xmlns:p14="http://schemas.microsoft.com/office/powerpoint/2010/main" val="131434119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7A6E84-D7D3-40CB-AD3F-B4EF5AE9B0A8}"/>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AC46376D-151F-4B58-8014-AA42312B9A79}"/>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05428641-B57A-4C53-9805-F4EE3F62D18A}"/>
              </a:ext>
            </a:extLst>
          </p:cNvPr>
          <p:cNvSpPr>
            <a:spLocks noGrp="1"/>
          </p:cNvSpPr>
          <p:nvPr>
            <p:ph type="sldNum" sz="quarter" idx="12"/>
          </p:nvPr>
        </p:nvSpPr>
        <p:spPr/>
        <p:txBody>
          <a:bodyPr/>
          <a:lstStyle/>
          <a:p>
            <a:fld id="{95BAE9E0-8399-F344-A8C0-0463BC4FE528}" type="slidenum">
              <a:rPr lang="en-US" smtClean="0"/>
              <a:t>2</a:t>
            </a:fld>
            <a:endParaRPr lang="en-US"/>
          </a:p>
        </p:txBody>
      </p:sp>
      <p:sp>
        <p:nvSpPr>
          <p:cNvPr id="5" name="Rectangle 4">
            <a:extLst>
              <a:ext uri="{FF2B5EF4-FFF2-40B4-BE49-F238E27FC236}">
                <a16:creationId xmlns:a16="http://schemas.microsoft.com/office/drawing/2014/main" id="{782DC7C6-51AC-4B78-A22D-7880A0A0E470}"/>
              </a:ext>
            </a:extLst>
          </p:cNvPr>
          <p:cNvSpPr/>
          <p:nvPr/>
        </p:nvSpPr>
        <p:spPr>
          <a:xfrm>
            <a:off x="239485" y="136524"/>
            <a:ext cx="8719457" cy="5632311"/>
          </a:xfrm>
          <a:prstGeom prst="rect">
            <a:avLst/>
          </a:prstGeom>
        </p:spPr>
        <p:txBody>
          <a:bodyPr wrap="square">
            <a:spAutoFit/>
          </a:bodyPr>
          <a:lstStyle/>
          <a:p>
            <a:r>
              <a:rPr lang="en-US" sz="4000" b="1" spc="-150" dirty="0">
                <a:latin typeface="Cambria" panose="02040503050406030204" pitchFamily="18" charset="0"/>
              </a:rPr>
              <a:t>SHOW.US.THE.FATHER &amp; IT.SUFFICES</a:t>
            </a:r>
          </a:p>
          <a:p>
            <a:r>
              <a:rPr lang="en-US" sz="3200" dirty="0">
                <a:latin typeface="Cambria" panose="02040503050406030204" pitchFamily="18" charset="0"/>
              </a:rPr>
              <a:t>	17 All ages, people are born to worship. You'll worship something. Maybe it's your child, car, home, job, maybe even your church. That will not work. It isn't the church we worship; it's God.</a:t>
            </a:r>
          </a:p>
          <a:p>
            <a:r>
              <a:rPr lang="en-US" sz="3200" dirty="0">
                <a:latin typeface="Cambria" panose="02040503050406030204" pitchFamily="18" charset="0"/>
              </a:rPr>
              <a:t>	The caveman, the American Indian, he worshipped the sun. And he believed there was a happy hunting ground. </a:t>
            </a:r>
          </a:p>
          <a:p>
            <a:r>
              <a:rPr lang="en-US" sz="3200" dirty="0">
                <a:latin typeface="Cambria" panose="02040503050406030204" pitchFamily="18" charset="0"/>
              </a:rPr>
              <a:t>	</a:t>
            </a:r>
            <a:r>
              <a:rPr lang="en-US" sz="3200" dirty="0">
                <a:solidFill>
                  <a:srgbClr val="FFFF00"/>
                </a:solidFill>
                <a:latin typeface="Cambria" panose="02040503050406030204" pitchFamily="18" charset="0"/>
              </a:rPr>
              <a:t>There's something in the human heart that calls out for worship, somewhere. No man is on earth without worship. He worships something.</a:t>
            </a:r>
          </a:p>
        </p:txBody>
      </p:sp>
    </p:spTree>
    <p:extLst>
      <p:ext uri="{BB962C8B-B14F-4D97-AF65-F5344CB8AC3E}">
        <p14:creationId xmlns:p14="http://schemas.microsoft.com/office/powerpoint/2010/main" val="357610800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CD66A-23C3-4E3F-8425-C1E058BB9C35}"/>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9F390B93-CFAF-49D2-8372-07D93D72B5D6}"/>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434BC895-E3D4-438B-A2B9-EC6708124360}"/>
              </a:ext>
            </a:extLst>
          </p:cNvPr>
          <p:cNvSpPr>
            <a:spLocks noGrp="1"/>
          </p:cNvSpPr>
          <p:nvPr>
            <p:ph type="sldNum" sz="quarter" idx="12"/>
          </p:nvPr>
        </p:nvSpPr>
        <p:spPr/>
        <p:txBody>
          <a:bodyPr/>
          <a:lstStyle/>
          <a:p>
            <a:fld id="{95BAE9E0-8399-F344-A8C0-0463BC4FE528}" type="slidenum">
              <a:rPr lang="en-US" smtClean="0"/>
              <a:t>20</a:t>
            </a:fld>
            <a:endParaRPr lang="en-US"/>
          </a:p>
        </p:txBody>
      </p:sp>
      <p:sp>
        <p:nvSpPr>
          <p:cNvPr id="5" name="Rectangle 4">
            <a:extLst>
              <a:ext uri="{FF2B5EF4-FFF2-40B4-BE49-F238E27FC236}">
                <a16:creationId xmlns:a16="http://schemas.microsoft.com/office/drawing/2014/main" id="{777964D6-9AF3-4E3E-99FF-97A1D26BF24B}"/>
              </a:ext>
            </a:extLst>
          </p:cNvPr>
          <p:cNvSpPr/>
          <p:nvPr/>
        </p:nvSpPr>
        <p:spPr>
          <a:xfrm>
            <a:off x="206828" y="0"/>
            <a:ext cx="8784771" cy="6678751"/>
          </a:xfrm>
          <a:prstGeom prst="rect">
            <a:avLst/>
          </a:prstGeom>
        </p:spPr>
        <p:txBody>
          <a:bodyPr wrap="square">
            <a:spAutoFit/>
          </a:bodyPr>
          <a:lstStyle/>
          <a:p>
            <a:r>
              <a:rPr lang="en-US" sz="3600" b="1" dirty="0">
                <a:latin typeface="Cambria" panose="02040503050406030204" pitchFamily="18" charset="0"/>
              </a:rPr>
              <a:t>THINGS.THAT.ARE.TO.BE</a:t>
            </a:r>
            <a:endParaRPr lang="en-US" sz="2800" b="1" dirty="0">
              <a:latin typeface="Cambria" panose="02040503050406030204" pitchFamily="18" charset="0"/>
            </a:endParaRPr>
          </a:p>
          <a:p>
            <a:r>
              <a:rPr lang="en-US" sz="2800" dirty="0">
                <a:latin typeface="Cambria" panose="02040503050406030204" pitchFamily="18" charset="0"/>
              </a:rPr>
              <a:t>	54 And this modern civilization that we live in is of the Devil… every government, and ruled by the Devil. Jesus was taken by Satan, and showed Him all the kingdoms of the world. Satan claimed them, his, and Jesus never argued with him, because he is the god of this world. Said, </a:t>
            </a:r>
            <a:r>
              <a:rPr lang="en-US" sz="2800" i="1" dirty="0">
                <a:latin typeface="Cambria" panose="02040503050406030204" pitchFamily="18" charset="0"/>
              </a:rPr>
              <a:t>"I'll give them to You if You'll fall down and worship me." </a:t>
            </a:r>
            <a:r>
              <a:rPr lang="en-US" sz="2800" dirty="0">
                <a:solidFill>
                  <a:srgbClr val="FFFF00"/>
                </a:solidFill>
                <a:latin typeface="Cambria" panose="02040503050406030204" pitchFamily="18" charset="0"/>
              </a:rPr>
              <a:t>He was trying to give them over to Jesus, without sacrifice. </a:t>
            </a:r>
            <a:r>
              <a:rPr lang="en-US" sz="2800" dirty="0">
                <a:latin typeface="Cambria" panose="02040503050406030204" pitchFamily="18" charset="0"/>
              </a:rPr>
              <a:t>But the world had sinned, the penalty of sin was death, and He had to die. </a:t>
            </a:r>
          </a:p>
          <a:p>
            <a:r>
              <a:rPr lang="en-US" sz="2800" dirty="0">
                <a:latin typeface="Cambria" panose="02040503050406030204" pitchFamily="18" charset="0"/>
              </a:rPr>
              <a:t>	That's why God was manifested in flesh... There's nothing to come back. All the debt is paid. It belongs to Him now. And we are delegates of His Kingdom, assembled here… setting in Heavenly places.    				      					  65-1205 </a:t>
            </a:r>
          </a:p>
        </p:txBody>
      </p:sp>
    </p:spTree>
    <p:extLst>
      <p:ext uri="{BB962C8B-B14F-4D97-AF65-F5344CB8AC3E}">
        <p14:creationId xmlns:p14="http://schemas.microsoft.com/office/powerpoint/2010/main" val="22547308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F279A-D076-2946-A1FF-7CEE5CD3F056}"/>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C88D5D03-0C71-C747-AD7D-B1ABD43ED14A}"/>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3C6F89A6-CD72-D34B-B48C-7426EF743E67}"/>
              </a:ext>
            </a:extLst>
          </p:cNvPr>
          <p:cNvSpPr>
            <a:spLocks noGrp="1"/>
          </p:cNvSpPr>
          <p:nvPr>
            <p:ph type="sldNum" sz="quarter" idx="12"/>
          </p:nvPr>
        </p:nvSpPr>
        <p:spPr/>
        <p:txBody>
          <a:bodyPr/>
          <a:lstStyle/>
          <a:p>
            <a:fld id="{95BAE9E0-8399-F344-A8C0-0463BC4FE528}" type="slidenum">
              <a:rPr lang="en-US" smtClean="0"/>
              <a:t>21</a:t>
            </a:fld>
            <a:endParaRPr lang="en-US"/>
          </a:p>
        </p:txBody>
      </p:sp>
      <p:sp>
        <p:nvSpPr>
          <p:cNvPr id="5" name="Rectangle 4">
            <a:extLst>
              <a:ext uri="{FF2B5EF4-FFF2-40B4-BE49-F238E27FC236}">
                <a16:creationId xmlns:a16="http://schemas.microsoft.com/office/drawing/2014/main" id="{072FF96B-2D9D-7C4C-A3E0-C1E910EF824A}"/>
              </a:ext>
            </a:extLst>
          </p:cNvPr>
          <p:cNvSpPr/>
          <p:nvPr/>
        </p:nvSpPr>
        <p:spPr>
          <a:xfrm>
            <a:off x="236305" y="143838"/>
            <a:ext cx="8743307" cy="6001643"/>
          </a:xfrm>
          <a:prstGeom prst="rect">
            <a:avLst/>
          </a:prstGeom>
        </p:spPr>
        <p:txBody>
          <a:bodyPr wrap="square">
            <a:spAutoFit/>
          </a:bodyPr>
          <a:lstStyle/>
          <a:p>
            <a:pPr lvl="0" indent="457200" fontAlgn="base">
              <a:spcBef>
                <a:spcPct val="0"/>
              </a:spcBef>
              <a:spcAft>
                <a:spcPct val="0"/>
              </a:spcAft>
            </a:pPr>
            <a:r>
              <a:rPr lang="en-US" sz="9600" dirty="0">
                <a:latin typeface="Bradley Hand" charset="0"/>
                <a:ea typeface="Bradley Hand" charset="0"/>
                <a:cs typeface="Bradley Hand" charset="0"/>
              </a:rPr>
              <a:t>Worship</a:t>
            </a:r>
            <a:endParaRPr lang="en-US" sz="1600" b="1" dirty="0">
              <a:latin typeface="Bradley Hand" charset="0"/>
              <a:ea typeface="Bradley Hand" charset="0"/>
              <a:cs typeface="Bradley Hand" charset="0"/>
            </a:endParaRPr>
          </a:p>
          <a:p>
            <a:pPr lvl="0" indent="457200" fontAlgn="base">
              <a:spcBef>
                <a:spcPct val="0"/>
              </a:spcBef>
              <a:spcAft>
                <a:spcPct val="0"/>
              </a:spcAft>
            </a:pPr>
            <a:r>
              <a:rPr lang="en-US" sz="1000" b="1" dirty="0">
                <a:ea typeface="Calibri" pitchFamily="34" charset="0"/>
                <a:cs typeface="Arial" pitchFamily="34" charset="0"/>
              </a:rPr>
              <a:t>	</a:t>
            </a:r>
            <a:r>
              <a:rPr lang="en-US" b="1" dirty="0">
                <a:ea typeface="Calibri" pitchFamily="34" charset="0"/>
                <a:cs typeface="Arial" pitchFamily="34" charset="0"/>
              </a:rPr>
              <a:t>Greek</a:t>
            </a:r>
            <a:r>
              <a:rPr lang="en-US" sz="1200" dirty="0"/>
              <a:t> </a:t>
            </a:r>
            <a:r>
              <a:rPr lang="en-US" dirty="0" err="1">
                <a:ea typeface="Calibri" pitchFamily="34" charset="0"/>
                <a:cs typeface="Arial" pitchFamily="34" charset="0"/>
              </a:rPr>
              <a:t>proskuneo</a:t>
            </a:r>
            <a:r>
              <a:rPr lang="en-US" dirty="0">
                <a:ea typeface="Calibri" pitchFamily="34" charset="0"/>
                <a:cs typeface="Arial" pitchFamily="34" charset="0"/>
              </a:rPr>
              <a:t>   </a:t>
            </a:r>
          </a:p>
          <a:p>
            <a:pPr lvl="0" indent="457200" fontAlgn="base">
              <a:spcBef>
                <a:spcPct val="0"/>
              </a:spcBef>
              <a:spcAft>
                <a:spcPct val="0"/>
              </a:spcAft>
            </a:pPr>
            <a:r>
              <a:rPr lang="en-US" dirty="0">
                <a:ea typeface="Calibri" pitchFamily="34" charset="0"/>
                <a:cs typeface="Arial" pitchFamily="34" charset="0"/>
              </a:rPr>
              <a:t>	</a:t>
            </a:r>
            <a:r>
              <a:rPr lang="en-US" sz="3600" dirty="0">
                <a:latin typeface="Cambria" charset="0"/>
                <a:ea typeface="Cambria" charset="0"/>
                <a:cs typeface="Cambria" charset="0"/>
              </a:rPr>
              <a:t>To kiss the hand; in</a:t>
            </a:r>
            <a:r>
              <a:rPr lang="en-US" sz="5400" dirty="0">
                <a:latin typeface="Cambria" charset="0"/>
                <a:ea typeface="Cambria" charset="0"/>
                <a:cs typeface="Cambria" charset="0"/>
              </a:rPr>
              <a:t> </a:t>
            </a:r>
            <a:r>
              <a:rPr lang="en-US" sz="3600" dirty="0">
                <a:latin typeface="Cambria" charset="0"/>
                <a:ea typeface="Cambria" charset="0"/>
                <a:cs typeface="Cambria" charset="0"/>
              </a:rPr>
              <a:t>token of reverence; </a:t>
            </a:r>
            <a:r>
              <a:rPr lang="en-US" sz="3600" dirty="0">
                <a:latin typeface="Cambria" panose="02040503050406030204" pitchFamily="18" charset="0"/>
              </a:rPr>
              <a:t>	To honor or reverence as a divine being or supernatural power;</a:t>
            </a:r>
          </a:p>
          <a:p>
            <a:pPr lvl="1"/>
            <a:r>
              <a:rPr lang="en-US" sz="3600" dirty="0">
                <a:latin typeface="Cambria" panose="02040503050406030204" pitchFamily="18" charset="0"/>
              </a:rPr>
              <a:t>	To regard with great or extravagant respect, or devotion;</a:t>
            </a:r>
          </a:p>
          <a:p>
            <a:pPr lvl="1"/>
            <a:r>
              <a:rPr lang="en-US" sz="3600" dirty="0">
                <a:latin typeface="Cambria" panose="02040503050406030204" pitchFamily="18" charset="0"/>
              </a:rPr>
              <a:t>	To </a:t>
            </a:r>
            <a:r>
              <a:rPr lang="en-US" sz="3600" dirty="0">
                <a:solidFill>
                  <a:srgbClr val="FFFF00"/>
                </a:solidFill>
                <a:latin typeface="Cambria" panose="02040503050406030204" pitchFamily="18" charset="0"/>
              </a:rPr>
              <a:t>perform or take part </a:t>
            </a:r>
            <a:r>
              <a:rPr lang="en-US" sz="3600" dirty="0">
                <a:latin typeface="Cambria" panose="02040503050406030204" pitchFamily="18" charset="0"/>
              </a:rPr>
              <a:t>in worship or</a:t>
            </a:r>
          </a:p>
          <a:p>
            <a:pPr lvl="1"/>
            <a:r>
              <a:rPr lang="en-US" sz="3600" dirty="0">
                <a:latin typeface="Cambria" panose="02040503050406030204" pitchFamily="18" charset="0"/>
              </a:rPr>
              <a:t>an act of worship.</a:t>
            </a:r>
          </a:p>
        </p:txBody>
      </p:sp>
    </p:spTree>
    <p:extLst>
      <p:ext uri="{BB962C8B-B14F-4D97-AF65-F5344CB8AC3E}">
        <p14:creationId xmlns:p14="http://schemas.microsoft.com/office/powerpoint/2010/main" val="310435801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7E121-46FF-474E-AB9A-A6842135D3CC}"/>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2C40EEE9-5FFB-4B89-80AE-8164F9F0FD2E}"/>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10FE48E3-DE22-48FF-90AB-7703FA25FAF5}"/>
              </a:ext>
            </a:extLst>
          </p:cNvPr>
          <p:cNvSpPr>
            <a:spLocks noGrp="1"/>
          </p:cNvSpPr>
          <p:nvPr>
            <p:ph type="sldNum" sz="quarter" idx="12"/>
          </p:nvPr>
        </p:nvSpPr>
        <p:spPr/>
        <p:txBody>
          <a:bodyPr/>
          <a:lstStyle/>
          <a:p>
            <a:fld id="{95BAE9E0-8399-F344-A8C0-0463BC4FE528}" type="slidenum">
              <a:rPr lang="en-US" smtClean="0"/>
              <a:t>22</a:t>
            </a:fld>
            <a:endParaRPr lang="en-US"/>
          </a:p>
        </p:txBody>
      </p:sp>
      <p:sp>
        <p:nvSpPr>
          <p:cNvPr id="5" name="Rectangle 4">
            <a:extLst>
              <a:ext uri="{FF2B5EF4-FFF2-40B4-BE49-F238E27FC236}">
                <a16:creationId xmlns:a16="http://schemas.microsoft.com/office/drawing/2014/main" id="{7B0E0D80-DC00-4046-8188-EDFF8FF764ED}"/>
              </a:ext>
            </a:extLst>
          </p:cNvPr>
          <p:cNvSpPr/>
          <p:nvPr/>
        </p:nvSpPr>
        <p:spPr>
          <a:xfrm>
            <a:off x="283029" y="250372"/>
            <a:ext cx="8556171" cy="5139869"/>
          </a:xfrm>
          <a:prstGeom prst="rect">
            <a:avLst/>
          </a:prstGeom>
        </p:spPr>
        <p:txBody>
          <a:bodyPr wrap="square">
            <a:spAutoFit/>
          </a:bodyPr>
          <a:lstStyle/>
          <a:p>
            <a:r>
              <a:rPr lang="en-US" sz="4000" b="1" dirty="0">
                <a:latin typeface="Cambria" panose="02040503050406030204" pitchFamily="18" charset="0"/>
              </a:rPr>
              <a:t>CHURCH.AGE.BOOK  </a:t>
            </a:r>
          </a:p>
          <a:p>
            <a:r>
              <a:rPr lang="en-US" sz="3200" dirty="0">
                <a:latin typeface="Cambria" panose="02040503050406030204" pitchFamily="18" charset="0"/>
              </a:rPr>
              <a:t>	 201-4 Now you just can't have a </a:t>
            </a:r>
            <a:r>
              <a:rPr lang="en-US" sz="3200" dirty="0" err="1">
                <a:latin typeface="Cambria" panose="02040503050406030204" pitchFamily="18" charset="0"/>
              </a:rPr>
              <a:t>Nicolaitane</a:t>
            </a:r>
            <a:r>
              <a:rPr lang="en-US" sz="3200" dirty="0">
                <a:latin typeface="Cambria" panose="02040503050406030204" pitchFamily="18" charset="0"/>
              </a:rPr>
              <a:t> set-up in the church and not have this other doctrine come in, too. You see, if you take away the Word of God and the moving of the Spirit as a means of worship (</a:t>
            </a:r>
            <a:r>
              <a:rPr lang="en-US" sz="3200" i="1" dirty="0">
                <a:latin typeface="Cambria" panose="02040503050406030204" pitchFamily="18" charset="0"/>
              </a:rPr>
              <a:t>they that worship Me must worship Me in Spirit and in truth</a:t>
            </a:r>
            <a:r>
              <a:rPr lang="en-US" sz="3200" dirty="0">
                <a:latin typeface="Cambria" panose="02040503050406030204" pitchFamily="18" charset="0"/>
              </a:rPr>
              <a:t>) then you will have to give the people </a:t>
            </a:r>
            <a:r>
              <a:rPr lang="en-US" sz="3200" dirty="0">
                <a:solidFill>
                  <a:srgbClr val="FFFF00"/>
                </a:solidFill>
                <a:latin typeface="Cambria" panose="02040503050406030204" pitchFamily="18" charset="0"/>
              </a:rPr>
              <a:t>another form of worship as a substitute, </a:t>
            </a:r>
            <a:r>
              <a:rPr lang="en-US" sz="3200" dirty="0">
                <a:latin typeface="Cambria" panose="02040503050406030204" pitchFamily="18" charset="0"/>
              </a:rPr>
              <a:t>and substitution spells </a:t>
            </a:r>
            <a:r>
              <a:rPr lang="en-US" sz="3200" dirty="0" err="1">
                <a:latin typeface="Cambria" panose="02040503050406030204" pitchFamily="18" charset="0"/>
              </a:rPr>
              <a:t>Balaamism</a:t>
            </a:r>
            <a:r>
              <a:rPr lang="en-US" sz="3200" dirty="0">
                <a:latin typeface="Cambria" panose="02040503050406030204" pitchFamily="18" charset="0"/>
              </a:rPr>
              <a:t>.</a:t>
            </a:r>
          </a:p>
        </p:txBody>
      </p:sp>
    </p:spTree>
    <p:extLst>
      <p:ext uri="{BB962C8B-B14F-4D97-AF65-F5344CB8AC3E}">
        <p14:creationId xmlns:p14="http://schemas.microsoft.com/office/powerpoint/2010/main" val="36807715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327AD-0FAA-40A7-BD6F-A7C095142E9B}"/>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FD3D1519-850F-47EC-B413-43305AC5BB96}"/>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02BA8B50-915D-4EF0-B889-27FAC23CDF39}"/>
              </a:ext>
            </a:extLst>
          </p:cNvPr>
          <p:cNvSpPr>
            <a:spLocks noGrp="1"/>
          </p:cNvSpPr>
          <p:nvPr>
            <p:ph type="sldNum" sz="quarter" idx="12"/>
          </p:nvPr>
        </p:nvSpPr>
        <p:spPr/>
        <p:txBody>
          <a:bodyPr/>
          <a:lstStyle/>
          <a:p>
            <a:fld id="{95BAE9E0-8399-F344-A8C0-0463BC4FE528}" type="slidenum">
              <a:rPr lang="en-US" smtClean="0"/>
              <a:t>23</a:t>
            </a:fld>
            <a:endParaRPr lang="en-US"/>
          </a:p>
        </p:txBody>
      </p:sp>
      <p:sp>
        <p:nvSpPr>
          <p:cNvPr id="5" name="Rectangle 4">
            <a:extLst>
              <a:ext uri="{FF2B5EF4-FFF2-40B4-BE49-F238E27FC236}">
                <a16:creationId xmlns:a16="http://schemas.microsoft.com/office/drawing/2014/main" id="{6BE83097-A9D0-4F7F-A3F3-1957B8474B54}"/>
              </a:ext>
            </a:extLst>
          </p:cNvPr>
          <p:cNvSpPr/>
          <p:nvPr/>
        </p:nvSpPr>
        <p:spPr>
          <a:xfrm>
            <a:off x="185057" y="65317"/>
            <a:ext cx="8828314" cy="6247864"/>
          </a:xfrm>
          <a:prstGeom prst="rect">
            <a:avLst/>
          </a:prstGeom>
        </p:spPr>
        <p:txBody>
          <a:bodyPr wrap="square">
            <a:spAutoFit/>
          </a:bodyPr>
          <a:lstStyle/>
          <a:p>
            <a:r>
              <a:rPr lang="en-US" sz="3600" b="1" dirty="0">
                <a:latin typeface="Cambria" panose="02040503050406030204" pitchFamily="18" charset="0"/>
              </a:rPr>
              <a:t>MATTHEW 22:2-14</a:t>
            </a:r>
          </a:p>
          <a:p>
            <a:r>
              <a:rPr lang="en-US" sz="2800" dirty="0">
                <a:latin typeface="Cambria" panose="02040503050406030204" pitchFamily="18" charset="0"/>
              </a:rPr>
              <a:t>	</a:t>
            </a:r>
            <a:r>
              <a:rPr lang="en-US" sz="2800" i="1" dirty="0">
                <a:latin typeface="Cambria" panose="02040503050406030204" pitchFamily="18" charset="0"/>
              </a:rPr>
              <a:t> The kingdom of heaven is like unto a certain king, which made a marriage for his son… </a:t>
            </a:r>
          </a:p>
          <a:p>
            <a:r>
              <a:rPr lang="en-US" sz="2800" i="1" dirty="0">
                <a:latin typeface="Cambria" panose="02040503050406030204" pitchFamily="18" charset="0"/>
              </a:rPr>
              <a:t>	10 So those servants went out into the highways, and gathered together all as many as they found, both bad and good: and the wedding was furnished with guests. 11 And when the king came in to see the guests, he saw there a man which had not on a wedding garment: 12 </a:t>
            </a:r>
            <a:r>
              <a:rPr lang="en-US" sz="2800" i="1" dirty="0">
                <a:solidFill>
                  <a:srgbClr val="FFFF00"/>
                </a:solidFill>
                <a:latin typeface="Cambria" panose="02040503050406030204" pitchFamily="18" charset="0"/>
              </a:rPr>
              <a:t>And he </a:t>
            </a:r>
            <a:r>
              <a:rPr lang="en-US" sz="2800" i="1" dirty="0" err="1">
                <a:solidFill>
                  <a:srgbClr val="FFFF00"/>
                </a:solidFill>
                <a:latin typeface="Cambria" panose="02040503050406030204" pitchFamily="18" charset="0"/>
              </a:rPr>
              <a:t>saith</a:t>
            </a:r>
            <a:r>
              <a:rPr lang="en-US" sz="2800" i="1" dirty="0">
                <a:solidFill>
                  <a:srgbClr val="FFFF00"/>
                </a:solidFill>
                <a:latin typeface="Cambria" panose="02040503050406030204" pitchFamily="18" charset="0"/>
              </a:rPr>
              <a:t> unto him, Friend, how </a:t>
            </a:r>
            <a:r>
              <a:rPr lang="en-US" sz="2800" i="1" dirty="0" err="1">
                <a:solidFill>
                  <a:srgbClr val="FFFF00"/>
                </a:solidFill>
                <a:latin typeface="Cambria" panose="02040503050406030204" pitchFamily="18" charset="0"/>
              </a:rPr>
              <a:t>camest</a:t>
            </a:r>
            <a:r>
              <a:rPr lang="en-US" sz="2800" i="1" dirty="0">
                <a:solidFill>
                  <a:srgbClr val="FFFF00"/>
                </a:solidFill>
                <a:latin typeface="Cambria" panose="02040503050406030204" pitchFamily="18" charset="0"/>
              </a:rPr>
              <a:t> thou in hither not having a wedding garment? And he was speechless. </a:t>
            </a:r>
            <a:r>
              <a:rPr lang="en-US" sz="2800" i="1" dirty="0">
                <a:latin typeface="Cambria" panose="02040503050406030204" pitchFamily="18" charset="0"/>
              </a:rPr>
              <a:t>13 Then said the king to the servants, Bind him hand and foot, and take him away, and cast him into outer darkness; there shall be weeping and gnashing of teeth. 14 For many are called, but few are chosen.</a:t>
            </a:r>
          </a:p>
        </p:txBody>
      </p:sp>
    </p:spTree>
    <p:extLst>
      <p:ext uri="{BB962C8B-B14F-4D97-AF65-F5344CB8AC3E}">
        <p14:creationId xmlns:p14="http://schemas.microsoft.com/office/powerpoint/2010/main" val="31540083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08AC5-6E2D-B349-AAA7-4D9628972603}"/>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6D87E400-F431-6C40-9713-462EB28AB852}"/>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31B142C9-9FF8-C54B-9DF2-3B9F86145589}"/>
              </a:ext>
            </a:extLst>
          </p:cNvPr>
          <p:cNvSpPr>
            <a:spLocks noGrp="1"/>
          </p:cNvSpPr>
          <p:nvPr>
            <p:ph type="sldNum" sz="quarter" idx="12"/>
          </p:nvPr>
        </p:nvSpPr>
        <p:spPr/>
        <p:txBody>
          <a:bodyPr/>
          <a:lstStyle/>
          <a:p>
            <a:fld id="{95BAE9E0-8399-F344-A8C0-0463BC4FE528}" type="slidenum">
              <a:rPr lang="en-US" smtClean="0"/>
              <a:t>24</a:t>
            </a:fld>
            <a:endParaRPr lang="en-US"/>
          </a:p>
        </p:txBody>
      </p:sp>
      <p:sp>
        <p:nvSpPr>
          <p:cNvPr id="5" name="Rectangle 4">
            <a:extLst>
              <a:ext uri="{FF2B5EF4-FFF2-40B4-BE49-F238E27FC236}">
                <a16:creationId xmlns:a16="http://schemas.microsoft.com/office/drawing/2014/main" id="{8D77D3E7-7EEF-A249-A821-CCCA903169C7}"/>
              </a:ext>
            </a:extLst>
          </p:cNvPr>
          <p:cNvSpPr/>
          <p:nvPr/>
        </p:nvSpPr>
        <p:spPr>
          <a:xfrm>
            <a:off x="205484" y="102742"/>
            <a:ext cx="8743308" cy="6247864"/>
          </a:xfrm>
          <a:prstGeom prst="rect">
            <a:avLst/>
          </a:prstGeom>
        </p:spPr>
        <p:txBody>
          <a:bodyPr wrap="square">
            <a:spAutoFit/>
          </a:bodyPr>
          <a:lstStyle/>
          <a:p>
            <a:r>
              <a:rPr lang="en-US" sz="3600" b="1" dirty="0">
                <a:latin typeface="Cambria" panose="02040503050406030204" pitchFamily="18" charset="0"/>
              </a:rPr>
              <a:t>THREE.WITNESSES</a:t>
            </a:r>
          </a:p>
          <a:p>
            <a:r>
              <a:rPr lang="en-US" sz="2800" dirty="0">
                <a:latin typeface="Cambria" panose="02040503050406030204" pitchFamily="18" charset="0"/>
              </a:rPr>
              <a:t>	43 </a:t>
            </a:r>
            <a:r>
              <a:rPr lang="en-US" sz="2800" i="1" dirty="0">
                <a:latin typeface="Cambria" panose="02040503050406030204" pitchFamily="18" charset="0"/>
              </a:rPr>
              <a:t>"And I'll give them to You if You'll fall down and worship me." </a:t>
            </a:r>
            <a:r>
              <a:rPr lang="en-US" sz="2800" dirty="0">
                <a:latin typeface="Cambria" panose="02040503050406030204" pitchFamily="18" charset="0"/>
              </a:rPr>
              <a:t>Jesus </a:t>
            </a:r>
            <a:r>
              <a:rPr lang="en-US" sz="2800" dirty="0" err="1">
                <a:latin typeface="Cambria" panose="02040503050406030204" pitchFamily="18" charset="0"/>
              </a:rPr>
              <a:t>knowed</a:t>
            </a:r>
            <a:r>
              <a:rPr lang="en-US" sz="2800" dirty="0">
                <a:latin typeface="Cambria" panose="02040503050406030204" pitchFamily="18" charset="0"/>
              </a:rPr>
              <a:t> He'd inherit them anyhow. He said, "Get thee hence, Satan." And in Revelation, "</a:t>
            </a:r>
            <a:r>
              <a:rPr lang="en-US" sz="2800" i="1" dirty="0">
                <a:latin typeface="Cambria" panose="02040503050406030204" pitchFamily="18" charset="0"/>
              </a:rPr>
              <a:t>Rejoice, ye heavens, and you holy prophets, for the kingdom of this world has become the kingdoms of our Lord, and of His Christ." </a:t>
            </a:r>
          </a:p>
          <a:p>
            <a:r>
              <a:rPr lang="en-US" sz="2800" i="1" dirty="0">
                <a:latin typeface="Cambria" panose="02040503050406030204" pitchFamily="18" charset="0"/>
              </a:rPr>
              <a:t>	And as long as they're controlled by Satan, they got that satanic thoughts and powers, they'll fight until Jesus comes. </a:t>
            </a:r>
            <a:r>
              <a:rPr lang="en-US" sz="2800" dirty="0">
                <a:latin typeface="Cambria" panose="02040503050406030204" pitchFamily="18" charset="0"/>
              </a:rPr>
              <a:t>And there'll be a Stone hewed out of the mountain someday without hands, that'll break these world kingdoms into pieces; and there'll come a Kingdom out of there.</a:t>
            </a:r>
          </a:p>
          <a:p>
            <a:pPr algn="r"/>
            <a:r>
              <a:rPr lang="en-US" sz="2800" dirty="0">
                <a:latin typeface="Cambria" panose="02040503050406030204" pitchFamily="18" charset="0"/>
              </a:rPr>
              <a:t>51-0728</a:t>
            </a:r>
          </a:p>
        </p:txBody>
      </p:sp>
    </p:spTree>
    <p:extLst>
      <p:ext uri="{BB962C8B-B14F-4D97-AF65-F5344CB8AC3E}">
        <p14:creationId xmlns:p14="http://schemas.microsoft.com/office/powerpoint/2010/main" val="429041352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45B8D-74D3-FC4F-BCDF-071B59DEBD24}"/>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BD3BFCCF-8734-7842-ACB2-CB02F54D7AEC}"/>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459EAB00-3FED-BB46-A523-8B9D9D327B57}"/>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a16="http://schemas.microsoft.com/office/drawing/2014/main" id="{236238E9-A88A-E449-8DBF-2887864A3E83}"/>
              </a:ext>
            </a:extLst>
          </p:cNvPr>
          <p:cNvSpPr/>
          <p:nvPr/>
        </p:nvSpPr>
        <p:spPr>
          <a:xfrm>
            <a:off x="231168" y="90448"/>
            <a:ext cx="8681663" cy="6247864"/>
          </a:xfrm>
          <a:prstGeom prst="rect">
            <a:avLst/>
          </a:prstGeom>
        </p:spPr>
        <p:txBody>
          <a:bodyPr wrap="square">
            <a:spAutoFit/>
          </a:bodyPr>
          <a:lstStyle/>
          <a:p>
            <a:r>
              <a:rPr lang="en-US" sz="4000" b="1" dirty="0">
                <a:latin typeface="Cambria" panose="02040503050406030204" pitchFamily="18" charset="0"/>
              </a:rPr>
              <a:t>WHAT.IT.TAKES.TO.OVERCOME.AL</a:t>
            </a:r>
          </a:p>
          <a:p>
            <a:r>
              <a:rPr lang="en-US" sz="4000" b="1" dirty="0">
                <a:latin typeface="Cambria" panose="02040503050406030204" pitchFamily="18" charset="0"/>
              </a:rPr>
              <a:t>UNBELIEF.OUR.FAITH</a:t>
            </a:r>
          </a:p>
          <a:p>
            <a:r>
              <a:rPr lang="en-US" sz="3200" dirty="0">
                <a:latin typeface="Cambria" panose="02040503050406030204" pitchFamily="18" charset="0"/>
              </a:rPr>
              <a:t>	50 All these things doesn't last. These wars and blood shed, it comes right back again, because it's won in the wrong way. It cannot last. There will be no peace until Jesus comes and sets up His Kingdom, then the world will study war no more. But until then, the nations are controlled by the devil, as the Bible says they are. And they'll war one against another until Jesus comes. </a:t>
            </a:r>
          </a:p>
          <a:p>
            <a:pPr algn="r"/>
            <a:r>
              <a:rPr lang="en-US" sz="3200" dirty="0">
                <a:latin typeface="Cambria" panose="02040503050406030204" pitchFamily="18" charset="0"/>
              </a:rPr>
              <a:t>	</a:t>
            </a:r>
            <a:r>
              <a:rPr lang="en-US" sz="2400" dirty="0">
                <a:latin typeface="Cambria" panose="02040503050406030204" pitchFamily="18" charset="0"/>
              </a:rPr>
              <a:t>60-0729</a:t>
            </a:r>
            <a:endParaRPr lang="en-US" sz="3200" dirty="0">
              <a:latin typeface="Cambria" panose="02040503050406030204" pitchFamily="18" charset="0"/>
            </a:endParaRPr>
          </a:p>
        </p:txBody>
      </p:sp>
    </p:spTree>
    <p:extLst>
      <p:ext uri="{BB962C8B-B14F-4D97-AF65-F5344CB8AC3E}">
        <p14:creationId xmlns:p14="http://schemas.microsoft.com/office/powerpoint/2010/main" val="29065903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C33C9B-D31F-C24A-87DF-24AB9ED21282}"/>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63721372-73B2-5A4F-B994-42C0267F7CE2}"/>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8A91D66F-1F89-814F-AF62-C110B7026460}"/>
              </a:ext>
            </a:extLst>
          </p:cNvPr>
          <p:cNvSpPr>
            <a:spLocks noGrp="1"/>
          </p:cNvSpPr>
          <p:nvPr>
            <p:ph type="sldNum" sz="quarter" idx="12"/>
          </p:nvPr>
        </p:nvSpPr>
        <p:spPr/>
        <p:txBody>
          <a:bodyPr/>
          <a:lstStyle/>
          <a:p>
            <a:fld id="{95BAE9E0-8399-F344-A8C0-0463BC4FE528}" type="slidenum">
              <a:rPr lang="en-US" smtClean="0"/>
              <a:t>26</a:t>
            </a:fld>
            <a:endParaRPr lang="en-US"/>
          </a:p>
        </p:txBody>
      </p:sp>
      <p:sp>
        <p:nvSpPr>
          <p:cNvPr id="5" name="Rectangle 4">
            <a:extLst>
              <a:ext uri="{FF2B5EF4-FFF2-40B4-BE49-F238E27FC236}">
                <a16:creationId xmlns:a16="http://schemas.microsoft.com/office/drawing/2014/main" id="{4334859B-3E69-1442-9296-445FCCE02DA9}"/>
              </a:ext>
            </a:extLst>
          </p:cNvPr>
          <p:cNvSpPr/>
          <p:nvPr/>
        </p:nvSpPr>
        <p:spPr>
          <a:xfrm>
            <a:off x="770561" y="390419"/>
            <a:ext cx="7643973" cy="3970318"/>
          </a:xfrm>
          <a:prstGeom prst="rect">
            <a:avLst/>
          </a:prstGeom>
        </p:spPr>
        <p:txBody>
          <a:bodyPr wrap="square">
            <a:spAutoFit/>
          </a:bodyPr>
          <a:lstStyle/>
          <a:p>
            <a:pPr algn="ctr"/>
            <a:r>
              <a:rPr lang="en-US" sz="3600" b="1" dirty="0">
                <a:latin typeface="Cambria" panose="02040503050406030204" pitchFamily="18" charset="0"/>
              </a:rPr>
              <a:t>REVELATION 11:15</a:t>
            </a:r>
          </a:p>
          <a:p>
            <a:pPr algn="ctr"/>
            <a:r>
              <a:rPr lang="en-US" sz="3600" i="1" dirty="0">
                <a:latin typeface="Cambria" panose="02040503050406030204" pitchFamily="18" charset="0"/>
              </a:rPr>
              <a:t>And the seventh angel sounded; and there were great voices in heaven, saying, The kingdoms of this world are become the kingdoms of our Lord, and of his Christ; and he shall reign for ever and ever. </a:t>
            </a:r>
          </a:p>
        </p:txBody>
      </p:sp>
    </p:spTree>
    <p:extLst>
      <p:ext uri="{BB962C8B-B14F-4D97-AF65-F5344CB8AC3E}">
        <p14:creationId xmlns:p14="http://schemas.microsoft.com/office/powerpoint/2010/main" val="226171146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ABDED-8446-48E2-B331-E65FC1A8E034}"/>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9850E2F4-7A0A-4F23-AC3D-63C3D7773D77}"/>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27B417C5-9D6F-47DF-A24B-02F4F228DBEF}"/>
              </a:ext>
            </a:extLst>
          </p:cNvPr>
          <p:cNvSpPr>
            <a:spLocks noGrp="1"/>
          </p:cNvSpPr>
          <p:nvPr>
            <p:ph type="sldNum" sz="quarter" idx="12"/>
          </p:nvPr>
        </p:nvSpPr>
        <p:spPr/>
        <p:txBody>
          <a:bodyPr/>
          <a:lstStyle/>
          <a:p>
            <a:fld id="{95BAE9E0-8399-F344-A8C0-0463BC4FE528}" type="slidenum">
              <a:rPr lang="en-US" smtClean="0"/>
              <a:t>27</a:t>
            </a:fld>
            <a:endParaRPr lang="en-US"/>
          </a:p>
        </p:txBody>
      </p:sp>
      <p:sp>
        <p:nvSpPr>
          <p:cNvPr id="5" name="Rectangle 4">
            <a:extLst>
              <a:ext uri="{FF2B5EF4-FFF2-40B4-BE49-F238E27FC236}">
                <a16:creationId xmlns:a16="http://schemas.microsoft.com/office/drawing/2014/main" id="{8CB0837B-DE71-4155-921A-67A63361C78D}"/>
              </a:ext>
            </a:extLst>
          </p:cNvPr>
          <p:cNvSpPr/>
          <p:nvPr/>
        </p:nvSpPr>
        <p:spPr>
          <a:xfrm>
            <a:off x="359229" y="217715"/>
            <a:ext cx="8447314" cy="5201424"/>
          </a:xfrm>
          <a:prstGeom prst="rect">
            <a:avLst/>
          </a:prstGeom>
        </p:spPr>
        <p:txBody>
          <a:bodyPr wrap="square">
            <a:spAutoFit/>
          </a:bodyPr>
          <a:lstStyle/>
          <a:p>
            <a:r>
              <a:rPr lang="en-US" sz="4400" b="1" dirty="0">
                <a:latin typeface="Cambria" panose="02040503050406030204" pitchFamily="18" charset="0"/>
              </a:rPr>
              <a:t>MATTHEW 22:37</a:t>
            </a:r>
          </a:p>
          <a:p>
            <a:r>
              <a:rPr lang="en-US" sz="3600" i="1" dirty="0">
                <a:latin typeface="Cambria" panose="02040503050406030204" pitchFamily="18" charset="0"/>
              </a:rPr>
              <a:t>	Jesus said unto him, Thou shalt love the Lord thy God with all thy heart, and with all thy soul, and with all thy mind. 38 This is the first and great commandment. 39 And the second is like unto it, Thou shalt love thy </a:t>
            </a:r>
            <a:r>
              <a:rPr lang="en-US" sz="3600" i="1" dirty="0" err="1">
                <a:latin typeface="Cambria" panose="02040503050406030204" pitchFamily="18" charset="0"/>
              </a:rPr>
              <a:t>neighbour</a:t>
            </a:r>
            <a:r>
              <a:rPr lang="en-US" sz="3600" i="1" dirty="0">
                <a:latin typeface="Cambria" panose="02040503050406030204" pitchFamily="18" charset="0"/>
              </a:rPr>
              <a:t> as thyself. 40 On these two commandments hang all the law and the prophets.</a:t>
            </a:r>
          </a:p>
        </p:txBody>
      </p:sp>
    </p:spTree>
    <p:extLst>
      <p:ext uri="{BB962C8B-B14F-4D97-AF65-F5344CB8AC3E}">
        <p14:creationId xmlns:p14="http://schemas.microsoft.com/office/powerpoint/2010/main" val="14391228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77BB3-AC8B-4228-836C-0097C3D7CFAD}"/>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FC90F991-A059-4F44-BFBF-13C9C9F7C62D}"/>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FF03E285-08A9-4C83-8F5A-9EEF996B6416}"/>
              </a:ext>
            </a:extLst>
          </p:cNvPr>
          <p:cNvSpPr>
            <a:spLocks noGrp="1"/>
          </p:cNvSpPr>
          <p:nvPr>
            <p:ph type="sldNum" sz="quarter" idx="12"/>
          </p:nvPr>
        </p:nvSpPr>
        <p:spPr/>
        <p:txBody>
          <a:bodyPr/>
          <a:lstStyle/>
          <a:p>
            <a:fld id="{95BAE9E0-8399-F344-A8C0-0463BC4FE528}" type="slidenum">
              <a:rPr lang="en-US" smtClean="0"/>
              <a:t>3</a:t>
            </a:fld>
            <a:endParaRPr lang="en-US"/>
          </a:p>
        </p:txBody>
      </p:sp>
      <p:sp>
        <p:nvSpPr>
          <p:cNvPr id="5" name="Rectangle 4">
            <a:extLst>
              <a:ext uri="{FF2B5EF4-FFF2-40B4-BE49-F238E27FC236}">
                <a16:creationId xmlns:a16="http://schemas.microsoft.com/office/drawing/2014/main" id="{CC10B03B-0B79-430E-87D8-C422F5AAA3F5}"/>
              </a:ext>
            </a:extLst>
          </p:cNvPr>
          <p:cNvSpPr/>
          <p:nvPr/>
        </p:nvSpPr>
        <p:spPr>
          <a:xfrm>
            <a:off x="206829" y="136524"/>
            <a:ext cx="8763000" cy="6494085"/>
          </a:xfrm>
          <a:prstGeom prst="rect">
            <a:avLst/>
          </a:prstGeom>
        </p:spPr>
        <p:txBody>
          <a:bodyPr wrap="square">
            <a:spAutoFit/>
          </a:bodyPr>
          <a:lstStyle/>
          <a:p>
            <a:r>
              <a:rPr lang="en-US" sz="3200" dirty="0">
                <a:latin typeface="Cambria" panose="02040503050406030204" pitchFamily="18" charset="0"/>
              </a:rPr>
              <a:t>	18  Jesus told the woman at the well, "…</a:t>
            </a:r>
            <a:r>
              <a:rPr lang="en-US" sz="3200" i="1" dirty="0">
                <a:latin typeface="Cambria" panose="02040503050406030204" pitchFamily="18" charset="0"/>
              </a:rPr>
              <a:t>We know salvation's of the Jew.“ </a:t>
            </a:r>
            <a:r>
              <a:rPr lang="en-US" sz="3200" dirty="0">
                <a:latin typeface="Cambria" panose="02040503050406030204" pitchFamily="18" charset="0"/>
              </a:rPr>
              <a:t>Now, worship is not all we desire. There is a provided way of worship.  	</a:t>
            </a:r>
            <a:r>
              <a:rPr lang="en-US" sz="3200" dirty="0">
                <a:solidFill>
                  <a:srgbClr val="FFFF00"/>
                </a:solidFill>
                <a:latin typeface="Cambria" panose="02040503050406030204" pitchFamily="18" charset="0"/>
              </a:rPr>
              <a:t>There's a right way to worship and the wrong way to worship. </a:t>
            </a:r>
            <a:r>
              <a:rPr lang="en-US" sz="3200" dirty="0">
                <a:latin typeface="Cambria" panose="02040503050406030204" pitchFamily="18" charset="0"/>
              </a:rPr>
              <a:t>I'm not trying to tell you which way to worship; but I'm telling you; there's a way that you have to approach God. And if you do not come that provided way, you certainly cannot find God. There's a way for me to go home... That's what was made; it's provided for me. God don't have any shortcuts. We all come the same way. No shortcuts to glory. </a:t>
            </a:r>
          </a:p>
          <a:p>
            <a:pPr algn="r"/>
            <a:r>
              <a:rPr lang="en-US" sz="3200" dirty="0">
                <a:latin typeface="Cambria" panose="02040503050406030204" pitchFamily="18" charset="0"/>
              </a:rPr>
              <a:t>50-0819</a:t>
            </a:r>
          </a:p>
        </p:txBody>
      </p:sp>
    </p:spTree>
    <p:extLst>
      <p:ext uri="{BB962C8B-B14F-4D97-AF65-F5344CB8AC3E}">
        <p14:creationId xmlns:p14="http://schemas.microsoft.com/office/powerpoint/2010/main" val="13579504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DB0-2D0D-46FC-BFC4-8E9A496EAEBB}"/>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650BA9FF-DC50-4CBB-9D44-06E90A6A70EB}"/>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4</a:t>
            </a:fld>
            <a:endParaRPr lang="en-US"/>
          </a:p>
        </p:txBody>
      </p:sp>
      <p:sp>
        <p:nvSpPr>
          <p:cNvPr id="5" name="Rectangle 4">
            <a:extLst>
              <a:ext uri="{FF2B5EF4-FFF2-40B4-BE49-F238E27FC236}">
                <a16:creationId xmlns:a16="http://schemas.microsoft.com/office/drawing/2014/main" id="{16059325-C87B-42F4-B58B-52A3AE777A1A}"/>
              </a:ext>
            </a:extLst>
          </p:cNvPr>
          <p:cNvSpPr/>
          <p:nvPr/>
        </p:nvSpPr>
        <p:spPr>
          <a:xfrm>
            <a:off x="417067" y="243033"/>
            <a:ext cx="8309866" cy="3477875"/>
          </a:xfrm>
          <a:prstGeom prst="rect">
            <a:avLst/>
          </a:prstGeom>
        </p:spPr>
        <p:txBody>
          <a:bodyPr wrap="square">
            <a:spAutoFit/>
          </a:bodyPr>
          <a:lstStyle/>
          <a:p>
            <a:r>
              <a:rPr lang="en-US" sz="4400" b="1" dirty="0">
                <a:latin typeface="Cambria" panose="02040503050406030204" pitchFamily="18" charset="0"/>
              </a:rPr>
              <a:t>LOOKING.FOR.JESUS</a:t>
            </a:r>
          </a:p>
          <a:p>
            <a:r>
              <a:rPr lang="en-US" sz="3600" dirty="0">
                <a:latin typeface="Cambria" panose="02040503050406030204" pitchFamily="18" charset="0"/>
              </a:rPr>
              <a:t>	8 And He's the Center of our worship, the Center of our attraction, the Center of our life, all that we have and are and will be is based upon Him.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FF881B-1358-884F-BEB5-A377C7533B72}"/>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711B4A67-7767-164E-9217-87BFB1CACF19}"/>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A95C84B9-DE3C-3642-BA8B-9AD9FDEF1307}"/>
              </a:ext>
            </a:extLst>
          </p:cNvPr>
          <p:cNvSpPr>
            <a:spLocks noGrp="1"/>
          </p:cNvSpPr>
          <p:nvPr>
            <p:ph type="sldNum" sz="quarter" idx="12"/>
          </p:nvPr>
        </p:nvSpPr>
        <p:spPr/>
        <p:txBody>
          <a:bodyPr/>
          <a:lstStyle/>
          <a:p>
            <a:fld id="{95BAE9E0-8399-F344-A8C0-0463BC4FE528}" type="slidenum">
              <a:rPr lang="en-US" smtClean="0"/>
              <a:t>5</a:t>
            </a:fld>
            <a:endParaRPr lang="en-US"/>
          </a:p>
        </p:txBody>
      </p:sp>
      <p:pic>
        <p:nvPicPr>
          <p:cNvPr id="5" name="Picture 4">
            <a:extLst>
              <a:ext uri="{FF2B5EF4-FFF2-40B4-BE49-F238E27FC236}">
                <a16:creationId xmlns:a16="http://schemas.microsoft.com/office/drawing/2014/main" id="{4A676A88-4AE1-A94A-91C6-6A0B4E6515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477000"/>
          </a:xfrm>
          <a:prstGeom prst="rect">
            <a:avLst/>
          </a:prstGeom>
        </p:spPr>
      </p:pic>
      <p:sp>
        <p:nvSpPr>
          <p:cNvPr id="6" name="Rectangle 5">
            <a:extLst>
              <a:ext uri="{FF2B5EF4-FFF2-40B4-BE49-F238E27FC236}">
                <a16:creationId xmlns:a16="http://schemas.microsoft.com/office/drawing/2014/main" id="{58F47651-DF26-D940-A5DB-66FE72B9D570}"/>
              </a:ext>
            </a:extLst>
          </p:cNvPr>
          <p:cNvSpPr/>
          <p:nvPr/>
        </p:nvSpPr>
        <p:spPr>
          <a:xfrm>
            <a:off x="4684081" y="1429821"/>
            <a:ext cx="3228769" cy="1138773"/>
          </a:xfrm>
          <a:prstGeom prst="rect">
            <a:avLst/>
          </a:prstGeom>
        </p:spPr>
        <p:txBody>
          <a:bodyPr wrap="none">
            <a:spAutoFit/>
          </a:bodyPr>
          <a:lstStyle/>
          <a:p>
            <a:r>
              <a:rPr lang="en-US" sz="4400" b="1" dirty="0">
                <a:latin typeface="Trebuchet MS" panose="020B0703020202090204" pitchFamily="34" charset="0"/>
              </a:rPr>
              <a:t>strange fire</a:t>
            </a:r>
          </a:p>
          <a:p>
            <a:r>
              <a:rPr lang="en-US" sz="2400" b="1" dirty="0">
                <a:latin typeface="Trebuchet MS" panose="020B0703020202090204" pitchFamily="34" charset="0"/>
              </a:rPr>
              <a:t>Lev. 10:1-2</a:t>
            </a:r>
            <a:endParaRPr lang="en-US" sz="2400" dirty="0"/>
          </a:p>
        </p:txBody>
      </p:sp>
    </p:spTree>
    <p:extLst>
      <p:ext uri="{BB962C8B-B14F-4D97-AF65-F5344CB8AC3E}">
        <p14:creationId xmlns:p14="http://schemas.microsoft.com/office/powerpoint/2010/main" val="408180738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AB958-4852-49CC-B507-A12F0DFD0B49}"/>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FF01E7A7-6049-40F9-9EBA-D8A2087E6E13}"/>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828EBA5D-0C1F-488A-BA3A-01B22A244E01}"/>
              </a:ext>
            </a:extLst>
          </p:cNvPr>
          <p:cNvSpPr>
            <a:spLocks noGrp="1"/>
          </p:cNvSpPr>
          <p:nvPr>
            <p:ph type="sldNum" sz="quarter" idx="12"/>
          </p:nvPr>
        </p:nvSpPr>
        <p:spPr/>
        <p:txBody>
          <a:bodyPr/>
          <a:lstStyle/>
          <a:p>
            <a:fld id="{95BAE9E0-8399-F344-A8C0-0463BC4FE528}" type="slidenum">
              <a:rPr lang="en-US" smtClean="0"/>
              <a:t>6</a:t>
            </a:fld>
            <a:endParaRPr lang="en-US"/>
          </a:p>
        </p:txBody>
      </p:sp>
      <p:sp>
        <p:nvSpPr>
          <p:cNvPr id="5" name="Rectangle 4">
            <a:extLst>
              <a:ext uri="{FF2B5EF4-FFF2-40B4-BE49-F238E27FC236}">
                <a16:creationId xmlns:a16="http://schemas.microsoft.com/office/drawing/2014/main" id="{CBC3ED87-9D17-4173-808D-245E03D17CAB}"/>
              </a:ext>
            </a:extLst>
          </p:cNvPr>
          <p:cNvSpPr/>
          <p:nvPr/>
        </p:nvSpPr>
        <p:spPr>
          <a:xfrm>
            <a:off x="457199" y="315687"/>
            <a:ext cx="8338457" cy="3970318"/>
          </a:xfrm>
          <a:prstGeom prst="rect">
            <a:avLst/>
          </a:prstGeom>
        </p:spPr>
        <p:txBody>
          <a:bodyPr wrap="square">
            <a:spAutoFit/>
          </a:bodyPr>
          <a:lstStyle/>
          <a:p>
            <a:r>
              <a:rPr lang="en-US" sz="3600" dirty="0">
                <a:latin typeface="Cambria" panose="02040503050406030204" pitchFamily="18" charset="0"/>
              </a:rPr>
              <a:t>	</a:t>
            </a:r>
            <a:r>
              <a:rPr lang="en-US" sz="3600" i="1" dirty="0">
                <a:latin typeface="Cambria" panose="02040503050406030204" pitchFamily="18" charset="0"/>
              </a:rPr>
              <a:t>It is a dangerous thing, in the service of God, to decline from his institutions; we have to do with a God, who is wise to prescribe his own worship--just to require what he has prescribed--and powerful to avenge what he has not prescribed.</a:t>
            </a:r>
          </a:p>
          <a:p>
            <a:pPr algn="r"/>
            <a:r>
              <a:rPr lang="en-US" sz="3600" dirty="0">
                <a:latin typeface="Cambria" panose="02040503050406030204" pitchFamily="18" charset="0"/>
              </a:rPr>
              <a:t>B.P. Hall</a:t>
            </a:r>
          </a:p>
        </p:txBody>
      </p:sp>
    </p:spTree>
    <p:extLst>
      <p:ext uri="{BB962C8B-B14F-4D97-AF65-F5344CB8AC3E}">
        <p14:creationId xmlns:p14="http://schemas.microsoft.com/office/powerpoint/2010/main" val="329314316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DEB0F-4BE2-4747-8F32-9E2067C9CE96}"/>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B16717DC-CF17-1444-A3F7-C8BF32D8FE29}"/>
              </a:ext>
            </a:extLst>
          </p:cNvPr>
          <p:cNvSpPr>
            <a:spLocks noGrp="1"/>
          </p:cNvSpPr>
          <p:nvPr>
            <p:ph type="ftr" sz="quarter" idx="11"/>
          </p:nvPr>
        </p:nvSpPr>
        <p:spPr>
          <a:xfrm>
            <a:off x="3028950" y="6378122"/>
            <a:ext cx="3086100" cy="365125"/>
          </a:xfrm>
        </p:spPr>
        <p:txBody>
          <a:bodyPr/>
          <a:lstStyle/>
          <a:p>
            <a:r>
              <a:rPr lang="en-US"/>
              <a:t>Worship 8</a:t>
            </a:r>
          </a:p>
        </p:txBody>
      </p:sp>
      <p:sp>
        <p:nvSpPr>
          <p:cNvPr id="4" name="Slide Number Placeholder 3">
            <a:extLst>
              <a:ext uri="{FF2B5EF4-FFF2-40B4-BE49-F238E27FC236}">
                <a16:creationId xmlns:a16="http://schemas.microsoft.com/office/drawing/2014/main" id="{BC5EECFC-36C5-E843-9102-09B3558B3C8A}"/>
              </a:ext>
            </a:extLst>
          </p:cNvPr>
          <p:cNvSpPr>
            <a:spLocks noGrp="1"/>
          </p:cNvSpPr>
          <p:nvPr>
            <p:ph type="sldNum" sz="quarter" idx="12"/>
          </p:nvPr>
        </p:nvSpPr>
        <p:spPr/>
        <p:txBody>
          <a:bodyPr/>
          <a:lstStyle/>
          <a:p>
            <a:fld id="{95BAE9E0-8399-F344-A8C0-0463BC4FE528}" type="slidenum">
              <a:rPr lang="en-US" smtClean="0"/>
              <a:t>7</a:t>
            </a:fld>
            <a:endParaRPr lang="en-US"/>
          </a:p>
        </p:txBody>
      </p:sp>
      <p:sp>
        <p:nvSpPr>
          <p:cNvPr id="5" name="Rectangle 4">
            <a:extLst>
              <a:ext uri="{FF2B5EF4-FFF2-40B4-BE49-F238E27FC236}">
                <a16:creationId xmlns:a16="http://schemas.microsoft.com/office/drawing/2014/main" id="{C53B0622-43C6-494D-809C-0E79BBC3EA5D}"/>
              </a:ext>
            </a:extLst>
          </p:cNvPr>
          <p:cNvSpPr/>
          <p:nvPr/>
        </p:nvSpPr>
        <p:spPr>
          <a:xfrm>
            <a:off x="259012" y="114753"/>
            <a:ext cx="8625976" cy="4708981"/>
          </a:xfrm>
          <a:prstGeom prst="rect">
            <a:avLst/>
          </a:prstGeom>
        </p:spPr>
        <p:txBody>
          <a:bodyPr wrap="square">
            <a:spAutoFit/>
          </a:bodyPr>
          <a:lstStyle/>
          <a:p>
            <a:r>
              <a:rPr lang="en-US" sz="4800" b="1" dirty="0">
                <a:latin typeface="Cambria" panose="02040503050406030204" pitchFamily="18" charset="0"/>
              </a:rPr>
              <a:t>CHRIST</a:t>
            </a:r>
          </a:p>
          <a:p>
            <a:r>
              <a:rPr lang="en-US" sz="4000" dirty="0">
                <a:latin typeface="Cambria" panose="02040503050406030204" pitchFamily="18" charset="0"/>
              </a:rPr>
              <a:t>	</a:t>
            </a:r>
            <a:r>
              <a:rPr lang="en-US" sz="3600" dirty="0">
                <a:latin typeface="Cambria" panose="02040503050406030204" pitchFamily="18" charset="0"/>
              </a:rPr>
              <a:t>7 God is in music, and He's in art; God is in the universe. He's in His creatures, and He's in the church, and He's in His creation; God's all around, everywhere. He's here in the Shriner auditorium right now at this night, right present. God's everywhere. </a:t>
            </a:r>
          </a:p>
          <a:p>
            <a:pPr algn="r"/>
            <a:r>
              <a:rPr lang="en-US" sz="3200" dirty="0">
                <a:latin typeface="Cambria" panose="02040503050406030204" pitchFamily="18" charset="0"/>
              </a:rPr>
              <a:t>55-0221 </a:t>
            </a:r>
          </a:p>
        </p:txBody>
      </p:sp>
    </p:spTree>
    <p:extLst>
      <p:ext uri="{BB962C8B-B14F-4D97-AF65-F5344CB8AC3E}">
        <p14:creationId xmlns:p14="http://schemas.microsoft.com/office/powerpoint/2010/main" val="29420281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7B5A8-1E63-4C93-B7A8-74A9519387F9}"/>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73CC62C8-EE6D-41E9-BA2C-F1E81B53C978}"/>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5D782DC1-D320-4E16-8629-B4D1BBFACCF3}"/>
              </a:ext>
            </a:extLst>
          </p:cNvPr>
          <p:cNvSpPr>
            <a:spLocks noGrp="1"/>
          </p:cNvSpPr>
          <p:nvPr>
            <p:ph type="sldNum" sz="quarter" idx="12"/>
          </p:nvPr>
        </p:nvSpPr>
        <p:spPr/>
        <p:txBody>
          <a:bodyPr/>
          <a:lstStyle/>
          <a:p>
            <a:fld id="{95BAE9E0-8399-F344-A8C0-0463BC4FE528}" type="slidenum">
              <a:rPr lang="en-US" smtClean="0"/>
              <a:t>8</a:t>
            </a:fld>
            <a:endParaRPr lang="en-US"/>
          </a:p>
        </p:txBody>
      </p:sp>
      <p:sp>
        <p:nvSpPr>
          <p:cNvPr id="5" name="Rectangle 4">
            <a:extLst>
              <a:ext uri="{FF2B5EF4-FFF2-40B4-BE49-F238E27FC236}">
                <a16:creationId xmlns:a16="http://schemas.microsoft.com/office/drawing/2014/main" id="{357D1EAF-6274-48AA-BF0C-1A09D65DCF99}"/>
              </a:ext>
            </a:extLst>
          </p:cNvPr>
          <p:cNvSpPr/>
          <p:nvPr/>
        </p:nvSpPr>
        <p:spPr>
          <a:xfrm>
            <a:off x="250371" y="21771"/>
            <a:ext cx="8632372" cy="5201424"/>
          </a:xfrm>
          <a:prstGeom prst="rect">
            <a:avLst/>
          </a:prstGeom>
        </p:spPr>
        <p:txBody>
          <a:bodyPr wrap="square">
            <a:spAutoFit/>
          </a:bodyPr>
          <a:lstStyle/>
          <a:p>
            <a:r>
              <a:rPr lang="en-US" sz="4800" b="1" dirty="0">
                <a:latin typeface="Cambria" panose="02040503050406030204" pitchFamily="18" charset="0"/>
              </a:rPr>
              <a:t>LOVE</a:t>
            </a:r>
          </a:p>
          <a:p>
            <a:r>
              <a:rPr lang="en-US" sz="3600" dirty="0">
                <a:latin typeface="Cambria" panose="02040503050406030204" pitchFamily="18" charset="0"/>
              </a:rPr>
              <a:t>	6 </a:t>
            </a:r>
            <a:r>
              <a:rPr lang="en-US" sz="3600" dirty="0">
                <a:solidFill>
                  <a:srgbClr val="FFFF00"/>
                </a:solidFill>
                <a:latin typeface="Cambria" panose="02040503050406030204" pitchFamily="18" charset="0"/>
              </a:rPr>
              <a:t>There's nothing like music. </a:t>
            </a:r>
            <a:r>
              <a:rPr lang="en-US" sz="3600" dirty="0">
                <a:latin typeface="Cambria" panose="02040503050406030204" pitchFamily="18" charset="0"/>
              </a:rPr>
              <a:t>You know, God heals by music. Did you know that? God heals by music.</a:t>
            </a:r>
          </a:p>
          <a:p>
            <a:r>
              <a:rPr lang="en-US" sz="3600" dirty="0">
                <a:latin typeface="Cambria" panose="02040503050406030204" pitchFamily="18" charset="0"/>
              </a:rPr>
              <a:t>	7 God heals by love. God heals by medicine. God heals by prayer. God has many ways of healing. Depends on what type that you need.</a:t>
            </a:r>
          </a:p>
          <a:p>
            <a:pPr algn="r"/>
            <a:r>
              <a:rPr lang="en-US" sz="3200" dirty="0">
                <a:latin typeface="Cambria" panose="02040503050406030204" pitchFamily="18" charset="0"/>
              </a:rPr>
              <a:t>63-0428</a:t>
            </a:r>
          </a:p>
        </p:txBody>
      </p:sp>
    </p:spTree>
    <p:extLst>
      <p:ext uri="{BB962C8B-B14F-4D97-AF65-F5344CB8AC3E}">
        <p14:creationId xmlns:p14="http://schemas.microsoft.com/office/powerpoint/2010/main" val="34819866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C7121-DC65-4417-86E5-8BC3C899E8B8}"/>
              </a:ext>
            </a:extLst>
          </p:cNvPr>
          <p:cNvSpPr>
            <a:spLocks noGrp="1"/>
          </p:cNvSpPr>
          <p:nvPr>
            <p:ph type="dt" sz="half" idx="10"/>
          </p:nvPr>
        </p:nvSpPr>
        <p:spPr/>
        <p:txBody>
          <a:bodyPr/>
          <a:lstStyle/>
          <a:p>
            <a:r>
              <a:rPr lang="en-US"/>
              <a:t>3/18/18</a:t>
            </a:r>
          </a:p>
        </p:txBody>
      </p:sp>
      <p:sp>
        <p:nvSpPr>
          <p:cNvPr id="3" name="Footer Placeholder 2">
            <a:extLst>
              <a:ext uri="{FF2B5EF4-FFF2-40B4-BE49-F238E27FC236}">
                <a16:creationId xmlns:a16="http://schemas.microsoft.com/office/drawing/2014/main" id="{6A6FC825-02AF-4E29-9EBD-4A3568C658A8}"/>
              </a:ext>
            </a:extLst>
          </p:cNvPr>
          <p:cNvSpPr>
            <a:spLocks noGrp="1"/>
          </p:cNvSpPr>
          <p:nvPr>
            <p:ph type="ftr" sz="quarter" idx="11"/>
          </p:nvPr>
        </p:nvSpPr>
        <p:spPr/>
        <p:txBody>
          <a:bodyPr/>
          <a:lstStyle/>
          <a:p>
            <a:r>
              <a:rPr lang="en-US"/>
              <a:t>Worship 8</a:t>
            </a:r>
          </a:p>
        </p:txBody>
      </p:sp>
      <p:sp>
        <p:nvSpPr>
          <p:cNvPr id="4" name="Slide Number Placeholder 3">
            <a:extLst>
              <a:ext uri="{FF2B5EF4-FFF2-40B4-BE49-F238E27FC236}">
                <a16:creationId xmlns:a16="http://schemas.microsoft.com/office/drawing/2014/main" id="{ED2CFFD8-4991-4FB0-902F-BFA9696E1E3E}"/>
              </a:ext>
            </a:extLst>
          </p:cNvPr>
          <p:cNvSpPr>
            <a:spLocks noGrp="1"/>
          </p:cNvSpPr>
          <p:nvPr>
            <p:ph type="sldNum" sz="quarter" idx="12"/>
          </p:nvPr>
        </p:nvSpPr>
        <p:spPr/>
        <p:txBody>
          <a:bodyPr/>
          <a:lstStyle/>
          <a:p>
            <a:fld id="{95BAE9E0-8399-F344-A8C0-0463BC4FE528}" type="slidenum">
              <a:rPr lang="en-US" smtClean="0"/>
              <a:t>9</a:t>
            </a:fld>
            <a:endParaRPr lang="en-US"/>
          </a:p>
        </p:txBody>
      </p:sp>
      <p:sp>
        <p:nvSpPr>
          <p:cNvPr id="5" name="Rectangle 4">
            <a:extLst>
              <a:ext uri="{FF2B5EF4-FFF2-40B4-BE49-F238E27FC236}">
                <a16:creationId xmlns:a16="http://schemas.microsoft.com/office/drawing/2014/main" id="{7B49CCA9-AB84-4E06-8253-01FCD69F999B}"/>
              </a:ext>
            </a:extLst>
          </p:cNvPr>
          <p:cNvSpPr/>
          <p:nvPr/>
        </p:nvSpPr>
        <p:spPr>
          <a:xfrm>
            <a:off x="446314" y="446315"/>
            <a:ext cx="8164286" cy="3385542"/>
          </a:xfrm>
          <a:prstGeom prst="rect">
            <a:avLst/>
          </a:prstGeom>
        </p:spPr>
        <p:txBody>
          <a:bodyPr wrap="square">
            <a:spAutoFit/>
          </a:bodyPr>
          <a:lstStyle/>
          <a:p>
            <a:pPr lvl="0" fontAlgn="base">
              <a:spcBef>
                <a:spcPct val="0"/>
              </a:spcBef>
              <a:spcAft>
                <a:spcPct val="0"/>
              </a:spcAft>
            </a:pPr>
            <a:r>
              <a:rPr lang="en-US" sz="5400" b="1" dirty="0">
                <a:latin typeface="Cambria" pitchFamily="18" charset="0"/>
                <a:cs typeface="Arial" pitchFamily="34" charset="0"/>
              </a:rPr>
              <a:t>PSALM 66:1-2</a:t>
            </a:r>
          </a:p>
          <a:p>
            <a:pPr lvl="0" fontAlgn="base">
              <a:spcBef>
                <a:spcPct val="0"/>
              </a:spcBef>
              <a:spcAft>
                <a:spcPct val="0"/>
              </a:spcAft>
            </a:pPr>
            <a:r>
              <a:rPr lang="en-US" sz="4000" dirty="0">
                <a:latin typeface="Cambria" pitchFamily="18" charset="0"/>
                <a:cs typeface="Arial" pitchFamily="34" charset="0"/>
              </a:rPr>
              <a:t>	</a:t>
            </a:r>
            <a:r>
              <a:rPr lang="en-US" sz="4000" i="1" dirty="0">
                <a:latin typeface="Cambria" pitchFamily="18" charset="0"/>
                <a:cs typeface="Arial" pitchFamily="34" charset="0"/>
              </a:rPr>
              <a:t> </a:t>
            </a:r>
            <a:r>
              <a:rPr lang="en-US" sz="3200" dirty="0">
                <a:latin typeface="Cambria" pitchFamily="18" charset="0"/>
                <a:cs typeface="Arial" pitchFamily="34" charset="0"/>
              </a:rPr>
              <a:t>To the chief Musician: </a:t>
            </a:r>
            <a:r>
              <a:rPr lang="en-US" sz="4000" i="1" dirty="0">
                <a:latin typeface="Cambria" pitchFamily="18" charset="0"/>
                <a:cs typeface="Arial" pitchFamily="34" charset="0"/>
              </a:rPr>
              <a:t>Make a joyful noise unto God, all ye lands: 2  Sing forth the </a:t>
            </a:r>
            <a:r>
              <a:rPr lang="en-US" sz="4000" i="1" dirty="0" err="1">
                <a:latin typeface="Cambria" pitchFamily="18" charset="0"/>
                <a:cs typeface="Arial" pitchFamily="34" charset="0"/>
              </a:rPr>
              <a:t>honour</a:t>
            </a:r>
            <a:r>
              <a:rPr lang="en-US" sz="4000" i="1" dirty="0">
                <a:latin typeface="Cambria" pitchFamily="18" charset="0"/>
                <a:cs typeface="Arial" pitchFamily="34" charset="0"/>
              </a:rPr>
              <a:t> of his name: make his praise glorious.*</a:t>
            </a:r>
          </a:p>
        </p:txBody>
      </p:sp>
    </p:spTree>
    <p:extLst>
      <p:ext uri="{BB962C8B-B14F-4D97-AF65-F5344CB8AC3E}">
        <p14:creationId xmlns:p14="http://schemas.microsoft.com/office/powerpoint/2010/main" val="122310017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12816</TotalTime>
  <Words>310</Words>
  <Application>Microsoft Macintosh PowerPoint</Application>
  <PresentationFormat>On-screen Show (4:3)</PresentationFormat>
  <Paragraphs>156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Bradley Hand</vt:lpstr>
      <vt:lpstr>Calibri</vt:lpstr>
      <vt:lpstr>Calibri Light</vt:lpstr>
      <vt:lpstr>Cambria</vt:lpstr>
      <vt:lpstr>Trebuchet MS</vt:lpstr>
      <vt:lpstr>Office Theme</vt:lpstr>
      <vt:lpstr>What is  Worship? Part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193</cp:revision>
  <dcterms:created xsi:type="dcterms:W3CDTF">2018-01-04T23:15:10Z</dcterms:created>
  <dcterms:modified xsi:type="dcterms:W3CDTF">2018-03-18T21:05:23Z</dcterms:modified>
</cp:coreProperties>
</file>