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325" r:id="rId2"/>
    <p:sldId id="327" r:id="rId3"/>
    <p:sldId id="347" r:id="rId4"/>
    <p:sldId id="342" r:id="rId5"/>
    <p:sldId id="346" r:id="rId6"/>
    <p:sldId id="358" r:id="rId7"/>
    <p:sldId id="356" r:id="rId8"/>
    <p:sldId id="359" r:id="rId9"/>
    <p:sldId id="344" r:id="rId10"/>
    <p:sldId id="296" r:id="rId11"/>
    <p:sldId id="343" r:id="rId12"/>
    <p:sldId id="311" r:id="rId13"/>
    <p:sldId id="345" r:id="rId14"/>
    <p:sldId id="337" r:id="rId15"/>
    <p:sldId id="363" r:id="rId16"/>
    <p:sldId id="313" r:id="rId17"/>
    <p:sldId id="314" r:id="rId18"/>
    <p:sldId id="315" r:id="rId19"/>
    <p:sldId id="316" r:id="rId20"/>
    <p:sldId id="317" r:id="rId21"/>
    <p:sldId id="348" r:id="rId22"/>
    <p:sldId id="312" r:id="rId23"/>
    <p:sldId id="318" r:id="rId24"/>
    <p:sldId id="319" r:id="rId25"/>
    <p:sldId id="349" r:id="rId26"/>
    <p:sldId id="350" r:id="rId27"/>
    <p:sldId id="355" r:id="rId28"/>
    <p:sldId id="354" r:id="rId29"/>
    <p:sldId id="362" r:id="rId30"/>
    <p:sldId id="351" r:id="rId31"/>
    <p:sldId id="352" r:id="rId32"/>
    <p:sldId id="353" r:id="rId33"/>
    <p:sldId id="335" r:id="rId34"/>
    <p:sldId id="360" r:id="rId35"/>
    <p:sldId id="361" r:id="rId36"/>
    <p:sldId id="329" r:id="rId37"/>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983" autoAdjust="0"/>
    <p:restoredTop sz="94660"/>
  </p:normalViewPr>
  <p:slideViewPr>
    <p:cSldViewPr>
      <p:cViewPr varScale="1">
        <p:scale>
          <a:sx n="139" d="100"/>
          <a:sy n="139" d="100"/>
        </p:scale>
        <p:origin x="1416" y="1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488"/>
    </p:cViewPr>
  </p:sorterViewPr>
  <p:notesViewPr>
    <p:cSldViewPr>
      <p:cViewPr varScale="1">
        <p:scale>
          <a:sx n="66" d="100"/>
          <a:sy n="66" d="100"/>
        </p:scale>
        <p:origin x="-171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2805A255-A4DC-4F94-AD16-3D176A457DE8}"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82BB6-7030-4FDF-B251-07B82B5BC204}" type="slidenum">
              <a:rPr lang="en-US" smtClean="0"/>
              <a:t>1</a:t>
            </a:fld>
            <a:endParaRPr lang="en-US" dirty="0"/>
          </a:p>
        </p:txBody>
      </p:sp>
    </p:spTree>
    <p:extLst>
      <p:ext uri="{BB962C8B-B14F-4D97-AF65-F5344CB8AC3E}">
        <p14:creationId xmlns:p14="http://schemas.microsoft.com/office/powerpoint/2010/main" val="429065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82BB6-7030-4FDF-B251-07B82B5BC204}" type="slidenum">
              <a:rPr lang="en-US" smtClean="0"/>
              <a:t>9</a:t>
            </a:fld>
            <a:endParaRPr lang="en-US" dirty="0"/>
          </a:p>
        </p:txBody>
      </p:sp>
    </p:spTree>
    <p:extLst>
      <p:ext uri="{BB962C8B-B14F-4D97-AF65-F5344CB8AC3E}">
        <p14:creationId xmlns:p14="http://schemas.microsoft.com/office/powerpoint/2010/main" val="4019096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11188" y="1844675"/>
            <a:ext cx="5903912" cy="1109663"/>
          </a:xfrm>
          <a:effectLst>
            <a:outerShdw dist="17961" dir="2700000" algn="ctr" rotWithShape="0">
              <a:schemeClr val="bg2"/>
            </a:outerShdw>
          </a:effectLst>
        </p:spPr>
        <p:txBody>
          <a:bodyPr/>
          <a:lstStyle>
            <a:lvl1pPr>
              <a:defRPr sz="3200"/>
            </a:lvl1pPr>
          </a:lstStyle>
          <a:p>
            <a:r>
              <a:rPr lang="en-US"/>
              <a:t>Click to edit Master title style</a:t>
            </a:r>
            <a:endParaRPr lang="ru-RU"/>
          </a:p>
        </p:txBody>
      </p:sp>
      <p:sp>
        <p:nvSpPr>
          <p:cNvPr id="5123" name="Rectangle 3"/>
          <p:cNvSpPr>
            <a:spLocks noGrp="1" noChangeArrowheads="1"/>
          </p:cNvSpPr>
          <p:nvPr>
            <p:ph type="subTitle" idx="1"/>
          </p:nvPr>
        </p:nvSpPr>
        <p:spPr>
          <a:xfrm>
            <a:off x="611188" y="2924175"/>
            <a:ext cx="5903912" cy="696913"/>
          </a:xfrm>
          <a:effectLst>
            <a:outerShdw dist="17961" dir="2700000" algn="ctr" rotWithShape="0">
              <a:schemeClr val="bg2"/>
            </a:outerShdw>
          </a:effectLst>
        </p:spPr>
        <p:txBody>
          <a:bodyPr/>
          <a:lstStyle>
            <a:lvl1pPr marL="0" indent="0">
              <a:buFontTx/>
              <a:buNone/>
              <a:defRPr sz="2400" b="1"/>
            </a:lvl1pPr>
          </a:lstStyle>
          <a:p>
            <a:r>
              <a:rPr lang="en-US"/>
              <a:t>Click to edit Master subtitle style</a:t>
            </a:r>
            <a:endParaRPr lang="ru-RU"/>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02350" y="188913"/>
            <a:ext cx="1854200" cy="5543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9750" y="188913"/>
            <a:ext cx="5410200"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836613"/>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24350" y="836613"/>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6564-4C55-4F5B-BD72-479E7D21EDE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16655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88913"/>
            <a:ext cx="74168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539750" y="836613"/>
            <a:ext cx="74168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ransition spd="slow">
    <p:fade/>
  </p:transition>
  <p:hf hdr="0"/>
  <p:txStyles>
    <p:titleStyle>
      <a:lvl1pPr algn="l"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grpSp>
        <p:nvGrpSpPr>
          <p:cNvPr id="8" name="Group 7" title="intersecting circles">
            <a:extLst/>
          </p:cNvPr>
          <p:cNvGrpSpPr>
            <a:grpSpLocks noGrp="1" noUngrp="1" noRot="1" noChangeAspect="1" noMove="1" noResize="1"/>
          </p:cNvGrpSpPr>
          <p:nvPr>
            <p:extLst/>
          </p:nvPr>
        </p:nvGrpSpPr>
        <p:grpSpPr>
          <a:xfrm>
            <a:off x="866610" y="498348"/>
            <a:ext cx="7426998" cy="5861304"/>
            <a:chOff x="1155481" y="498348"/>
            <a:chExt cx="9902663" cy="5861304"/>
          </a:xfrm>
        </p:grpSpPr>
        <p:sp>
          <p:nvSpPr>
            <p:cNvPr id="9" name="Oval 5">
              <a:extLst/>
            </p:cNvPr>
            <p:cNvSpPr>
              <a:spLocks noChangeArrowheads="1"/>
            </p:cNvSpPr>
            <p:nvPr>
              <p:extLst/>
            </p:nvPr>
          </p:nvSpPr>
          <p:spPr bwMode="auto">
            <a:xfrm>
              <a:off x="1155481" y="498348"/>
              <a:ext cx="5861304" cy="5861304"/>
            </a:xfrm>
            <a:prstGeom prst="ellipse">
              <a:avLst/>
            </a:prstGeom>
            <a:solidFill>
              <a:schemeClr val="accent1">
                <a:alpha val="55000"/>
              </a:schemeClr>
            </a:solidFill>
            <a:ln>
              <a:noFill/>
            </a:ln>
          </p:spPr>
        </p:sp>
        <p:sp>
          <p:nvSpPr>
            <p:cNvPr id="10" name="Oval 9">
              <a:extLst/>
            </p:cNvPr>
            <p:cNvSpPr>
              <a:spLocks noChangeArrowheads="1"/>
            </p:cNvSpPr>
            <p:nvPr>
              <p:extLst/>
            </p:nvPr>
          </p:nvSpPr>
          <p:spPr bwMode="auto">
            <a:xfrm>
              <a:off x="5196840" y="498348"/>
              <a:ext cx="5861304" cy="5861304"/>
            </a:xfrm>
            <a:prstGeom prst="ellipse">
              <a:avLst/>
            </a:prstGeom>
            <a:solidFill>
              <a:schemeClr val="accent1">
                <a:alpha val="55000"/>
              </a:schemeClr>
            </a:solidFill>
            <a:ln>
              <a:noFill/>
            </a:ln>
          </p:spPr>
        </p:sp>
        <p:sp>
          <p:nvSpPr>
            <p:cNvPr id="11" name="Oval 5">
              <a:extLst/>
            </p:cNvPr>
            <p:cNvSpPr>
              <a:spLocks noChangeArrowheads="1"/>
            </p:cNvSpPr>
            <p:nvPr>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p:cNvPr>
          <p:cNvSpPr>
            <a:spLocks noGrp="1" noRot="1" noChangeAspect="1" noMove="1" noResize="1" noEditPoints="1" noAdjustHandles="1" noChangeArrowheads="1" noChangeShapeType="1" noTextEdit="1"/>
          </p:cNvSpPr>
          <p:nvPr>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76199" y="2819400"/>
            <a:ext cx="8991600" cy="1381188"/>
          </a:xfrm>
        </p:spPr>
        <p:txBody>
          <a:bodyPr anchor="ctr">
            <a:normAutofit fontScale="90000"/>
          </a:bodyPr>
          <a:lstStyle/>
          <a:p>
            <a:pPr algn="ctr">
              <a:lnSpc>
                <a:spcPct val="90000"/>
              </a:lnSpc>
            </a:pPr>
            <a:r>
              <a:rPr lang="en-US" sz="7300" dirty="0">
                <a:latin typeface="Cambria" panose="02040503050406030204" pitchFamily="18" charset="0"/>
                <a:ea typeface="Cambria" charset="0"/>
                <a:cs typeface="Cambria" charset="0"/>
              </a:rPr>
              <a:t>What </a:t>
            </a:r>
            <a:r>
              <a:rPr lang="en-US" sz="7300" i="1" dirty="0">
                <a:latin typeface="Cambria" panose="02040503050406030204" pitchFamily="18" charset="0"/>
                <a:ea typeface="Cambria" charset="0"/>
                <a:cs typeface="Cambria" charset="0"/>
              </a:rPr>
              <a:t>Do</a:t>
            </a:r>
            <a:r>
              <a:rPr lang="en-US" sz="7300" dirty="0">
                <a:latin typeface="Cambria" panose="02040503050406030204" pitchFamily="18" charset="0"/>
                <a:ea typeface="Cambria" charset="0"/>
                <a:cs typeface="Cambria" charset="0"/>
              </a:rPr>
              <a:t> We Believe?</a:t>
            </a:r>
            <a:br>
              <a:rPr lang="en-US" b="1" dirty="0">
                <a:latin typeface="Cambria" panose="02040503050406030204" pitchFamily="18" charset="0"/>
                <a:ea typeface="Cambria" charset="0"/>
                <a:cs typeface="Cambria" charset="0"/>
              </a:rPr>
            </a:br>
            <a:br>
              <a:rPr lang="en-US" sz="2200" i="1" dirty="0">
                <a:latin typeface="Cambria" panose="02040503050406030204" pitchFamily="18" charset="0"/>
              </a:rPr>
            </a:br>
            <a:r>
              <a:rPr lang="en-US" sz="4000" dirty="0">
                <a:latin typeface="Cambria" panose="02040503050406030204" pitchFamily="18" charset="0"/>
              </a:rPr>
              <a:t> We Are in A Battle 15</a:t>
            </a:r>
            <a:endParaRPr lang="en-US" sz="4000" i="1" dirty="0">
              <a:latin typeface="Cambria" panose="02040503050406030204" pitchFamily="18" charset="0"/>
            </a:endParaRPr>
          </a:p>
        </p:txBody>
      </p:sp>
      <p:sp>
        <p:nvSpPr>
          <p:cNvPr id="3" name="Subtitle 2"/>
          <p:cNvSpPr>
            <a:spLocks noGrp="1"/>
          </p:cNvSpPr>
          <p:nvPr>
            <p:ph type="subTitle" idx="1"/>
          </p:nvPr>
        </p:nvSpPr>
        <p:spPr>
          <a:xfrm>
            <a:off x="76199" y="5105400"/>
            <a:ext cx="9067801" cy="762000"/>
          </a:xfrm>
        </p:spPr>
        <p:txBody>
          <a:bodyPr>
            <a:noAutofit/>
          </a:bodyPr>
          <a:lstStyle/>
          <a:p>
            <a:pPr algn="ctr"/>
            <a:r>
              <a:rPr lang="en-US" sz="2800" dirty="0">
                <a:latin typeface="Cambria" pitchFamily="18" charset="0"/>
              </a:rPr>
              <a:t>GALATIANS 5:1</a:t>
            </a:r>
          </a:p>
          <a:p>
            <a:pPr algn="ctr"/>
            <a:r>
              <a:rPr lang="en-US" sz="2600" b="0" i="1" dirty="0">
                <a:latin typeface="Cambria" pitchFamily="18" charset="0"/>
              </a:rPr>
              <a:t>Stand fast therefore in the liberty wherewith Christ hath made us free, and be not entangled again with the yoke of bondage. </a:t>
            </a:r>
          </a:p>
        </p:txBody>
      </p:sp>
    </p:spTree>
    <p:extLst>
      <p:ext uri="{BB962C8B-B14F-4D97-AF65-F5344CB8AC3E}">
        <p14:creationId xmlns:p14="http://schemas.microsoft.com/office/powerpoint/2010/main" val="2219938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3-25-18</a:t>
            </a:r>
            <a:endParaRPr lang="en-US" dirty="0"/>
          </a:p>
        </p:txBody>
      </p:sp>
      <p:sp>
        <p:nvSpPr>
          <p:cNvPr id="3" name="Footer Placeholder 2"/>
          <p:cNvSpPr>
            <a:spLocks noGrp="1"/>
          </p:cNvSpPr>
          <p:nvPr>
            <p:ph type="ftr" sz="quarter" idx="11"/>
          </p:nvPr>
        </p:nvSpPr>
        <p:spPr/>
        <p:txBody>
          <a:bodyPr/>
          <a:lstStyle/>
          <a:p>
            <a:r>
              <a:rPr lang="en-US" dirty="0"/>
              <a:t>The Battle 2</a:t>
            </a:r>
          </a:p>
        </p:txBody>
      </p:sp>
      <p:sp>
        <p:nvSpPr>
          <p:cNvPr id="4" name="Slide Number Placeholder 3"/>
          <p:cNvSpPr>
            <a:spLocks noGrp="1"/>
          </p:cNvSpPr>
          <p:nvPr>
            <p:ph type="sldNum" sz="quarter" idx="12"/>
          </p:nvPr>
        </p:nvSpPr>
        <p:spPr/>
        <p:txBody>
          <a:bodyPr/>
          <a:lstStyle/>
          <a:p>
            <a:fld id="{8133E312-B0AB-47B4-A199-7B5FF76AB7A0}" type="slidenum">
              <a:rPr lang="en-US" smtClean="0"/>
              <a:pPr/>
              <a:t>10</a:t>
            </a:fld>
            <a:endParaRPr lang="en-US" dirty="0"/>
          </a:p>
        </p:txBody>
      </p:sp>
      <p:sp>
        <p:nvSpPr>
          <p:cNvPr id="5" name="Rectangle 4"/>
          <p:cNvSpPr/>
          <p:nvPr/>
        </p:nvSpPr>
        <p:spPr>
          <a:xfrm>
            <a:off x="228600" y="0"/>
            <a:ext cx="8686800" cy="4708981"/>
          </a:xfrm>
          <a:prstGeom prst="rect">
            <a:avLst/>
          </a:prstGeom>
          <a:solidFill>
            <a:srgbClr val="030101">
              <a:alpha val="80000"/>
            </a:srgbClr>
          </a:solidFill>
        </p:spPr>
        <p:txBody>
          <a:bodyPr wrap="square">
            <a:spAutoFit/>
          </a:bodyPr>
          <a:lstStyle/>
          <a:p>
            <a:r>
              <a:rPr lang="en-US" sz="4400" dirty="0">
                <a:solidFill>
                  <a:schemeClr val="bg1"/>
                </a:solidFill>
                <a:latin typeface="Cambria" panose="02040503050406030204" pitchFamily="18" charset="0"/>
              </a:rPr>
              <a:t>GOD.OF.THIS.EVIL.AGE</a:t>
            </a:r>
          </a:p>
          <a:p>
            <a:r>
              <a:rPr lang="en-US" sz="3600" b="0" dirty="0">
                <a:solidFill>
                  <a:schemeClr val="bg1"/>
                </a:solidFill>
                <a:latin typeface="Cambria" panose="02040503050406030204" pitchFamily="18" charset="0"/>
              </a:rPr>
              <a:t>	29  …</a:t>
            </a:r>
            <a:r>
              <a:rPr lang="en-US" sz="3600" b="0" dirty="0">
                <a:solidFill>
                  <a:srgbClr val="FFFF00"/>
                </a:solidFill>
                <a:latin typeface="Cambria" panose="02040503050406030204" pitchFamily="18" charset="0"/>
              </a:rPr>
              <a:t>And it's my belief that the Bible has every answer for every age already written in the Bible for the believer of that age. </a:t>
            </a:r>
            <a:r>
              <a:rPr lang="en-US" sz="3600" b="0" dirty="0">
                <a:solidFill>
                  <a:schemeClr val="bg1"/>
                </a:solidFill>
                <a:latin typeface="Cambria" panose="02040503050406030204" pitchFamily="18" charset="0"/>
              </a:rPr>
              <a:t>I believe that every-thing that we have need of is written right here, just needs to be interpreted by the Holy Spirit.</a:t>
            </a:r>
          </a:p>
          <a:p>
            <a:pPr algn="r"/>
            <a:r>
              <a:rPr lang="en-US" sz="4000" b="0" dirty="0">
                <a:solidFill>
                  <a:schemeClr val="bg1"/>
                </a:solidFill>
                <a:latin typeface="Cambria" panose="02040503050406030204" pitchFamily="18" charset="0"/>
              </a:rPr>
              <a:t> </a:t>
            </a:r>
            <a:r>
              <a:rPr lang="en-US" sz="3200" b="0" dirty="0">
                <a:solidFill>
                  <a:schemeClr val="bg1"/>
                </a:solidFill>
                <a:latin typeface="Cambria" panose="02040503050406030204" pitchFamily="18" charset="0"/>
              </a:rPr>
              <a:t>65-0801</a:t>
            </a:r>
          </a:p>
        </p:txBody>
      </p:sp>
    </p:spTree>
    <p:extLst>
      <p:ext uri="{BB962C8B-B14F-4D97-AF65-F5344CB8AC3E}">
        <p14:creationId xmlns:p14="http://schemas.microsoft.com/office/powerpoint/2010/main" val="140979575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4E156E-46CB-41A4-8A1D-7389C7D144C5}"/>
              </a:ext>
            </a:extLst>
          </p:cNvPr>
          <p:cNvSpPr txBox="1"/>
          <p:nvPr/>
        </p:nvSpPr>
        <p:spPr>
          <a:xfrm>
            <a:off x="304800" y="152400"/>
            <a:ext cx="8686800" cy="6247864"/>
          </a:xfrm>
          <a:prstGeom prst="rect">
            <a:avLst/>
          </a:prstGeom>
          <a:noFill/>
        </p:spPr>
        <p:txBody>
          <a:bodyPr wrap="square" rtlCol="0">
            <a:spAutoFit/>
          </a:bodyPr>
          <a:lstStyle/>
          <a:p>
            <a:r>
              <a:rPr lang="en-US" sz="4000" b="0" dirty="0">
                <a:solidFill>
                  <a:schemeClr val="bg1"/>
                </a:solidFill>
                <a:latin typeface="+mj-lt"/>
              </a:rPr>
              <a:t>The enemy is not after your money,</a:t>
            </a:r>
          </a:p>
          <a:p>
            <a:r>
              <a:rPr lang="en-US" sz="4000" b="0" dirty="0">
                <a:solidFill>
                  <a:schemeClr val="bg1"/>
                </a:solidFill>
                <a:latin typeface="+mj-lt"/>
              </a:rPr>
              <a:t>Or your stuff. </a:t>
            </a:r>
          </a:p>
          <a:p>
            <a:r>
              <a:rPr lang="en-US" sz="4000" b="0" dirty="0">
                <a:solidFill>
                  <a:schemeClr val="bg1"/>
                </a:solidFill>
                <a:latin typeface="+mj-lt"/>
              </a:rPr>
              <a:t>He wants your Mind. Your Attitude. Your Heart. Your Faith. Your Peace. </a:t>
            </a:r>
          </a:p>
          <a:p>
            <a:endParaRPr lang="en-US" sz="4000" b="0" dirty="0">
              <a:solidFill>
                <a:schemeClr val="bg1"/>
              </a:solidFill>
              <a:latin typeface="+mj-lt"/>
            </a:endParaRPr>
          </a:p>
          <a:p>
            <a:r>
              <a:rPr lang="en-US" sz="4000" b="0" dirty="0">
                <a:solidFill>
                  <a:schemeClr val="bg1"/>
                </a:solidFill>
                <a:latin typeface="+mj-lt"/>
              </a:rPr>
              <a:t>Understand that you’re not being </a:t>
            </a:r>
          </a:p>
          <a:p>
            <a:r>
              <a:rPr lang="en-US" sz="4000" b="0" dirty="0">
                <a:solidFill>
                  <a:schemeClr val="bg1"/>
                </a:solidFill>
                <a:latin typeface="+mj-lt"/>
              </a:rPr>
              <a:t>attacked over the tangible things in your life, the enemy is fighting </a:t>
            </a:r>
          </a:p>
          <a:p>
            <a:r>
              <a:rPr lang="en-US" sz="4000" b="0" dirty="0">
                <a:solidFill>
                  <a:schemeClr val="bg1"/>
                </a:solidFill>
                <a:latin typeface="+mj-lt"/>
              </a:rPr>
              <a:t>over things you cannot see. </a:t>
            </a:r>
          </a:p>
          <a:p>
            <a:endParaRPr lang="en-US" sz="4000" b="0" dirty="0">
              <a:solidFill>
                <a:schemeClr val="bg1"/>
              </a:solidFill>
              <a:latin typeface="+mj-lt"/>
            </a:endParaRPr>
          </a:p>
        </p:txBody>
      </p:sp>
    </p:spTree>
    <p:extLst>
      <p:ext uri="{BB962C8B-B14F-4D97-AF65-F5344CB8AC3E}">
        <p14:creationId xmlns:p14="http://schemas.microsoft.com/office/powerpoint/2010/main" val="382615897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876054-AF7E-4301-BC4F-3F90B9D20A1F}" type="slidenum">
              <a:rPr lang="en-US" smtClean="0"/>
              <a:pPr/>
              <a:t>12</a:t>
            </a:fld>
            <a:endParaRPr lang="en-US" dirty="0"/>
          </a:p>
        </p:txBody>
      </p:sp>
      <p:sp>
        <p:nvSpPr>
          <p:cNvPr id="5" name="Rectangle 4"/>
          <p:cNvSpPr/>
          <p:nvPr/>
        </p:nvSpPr>
        <p:spPr>
          <a:xfrm>
            <a:off x="152400" y="76200"/>
            <a:ext cx="8839200" cy="6124754"/>
          </a:xfrm>
          <a:prstGeom prst="rect">
            <a:avLst/>
          </a:prstGeom>
          <a:solidFill>
            <a:schemeClr val="accent5">
              <a:lumMod val="10000"/>
              <a:alpha val="90000"/>
            </a:schemeClr>
          </a:solidFill>
        </p:spPr>
        <p:txBody>
          <a:bodyPr wrap="square">
            <a:spAutoFit/>
          </a:bodyPr>
          <a:lstStyle/>
          <a:p>
            <a:r>
              <a:rPr lang="en-US" sz="4400" spc="-150" dirty="0">
                <a:solidFill>
                  <a:schemeClr val="bg1"/>
                </a:solidFill>
                <a:latin typeface="Cambria" panose="02040503050406030204" pitchFamily="18" charset="0"/>
              </a:rPr>
              <a:t>GREATEST.BATTLE.EVER.FOUGHT</a:t>
            </a:r>
            <a:r>
              <a:rPr lang="en-US" sz="4000" dirty="0">
                <a:solidFill>
                  <a:schemeClr val="bg1"/>
                </a:solidFill>
                <a:latin typeface="Cambria" panose="02040503050406030204" pitchFamily="18" charset="0"/>
              </a:rPr>
              <a:t>  </a:t>
            </a:r>
          </a:p>
          <a:p>
            <a:r>
              <a:rPr lang="en-US" sz="3200" b="0" dirty="0">
                <a:solidFill>
                  <a:schemeClr val="bg1"/>
                </a:solidFill>
                <a:latin typeface="Cambria" panose="02040503050406030204" pitchFamily="18" charset="0"/>
              </a:rPr>
              <a:t>	30-4  These are ministering Spirits sent from the Presence of God to be ministers… </a:t>
            </a:r>
            <a:r>
              <a:rPr lang="en-US" sz="3200" b="0" dirty="0">
                <a:solidFill>
                  <a:srgbClr val="FFFF00"/>
                </a:solidFill>
                <a:latin typeface="Cambria" panose="02040503050406030204" pitchFamily="18" charset="0"/>
              </a:rPr>
              <a:t>And remember if it ministers something besides the Word, it didn't come from God... </a:t>
            </a:r>
            <a:r>
              <a:rPr lang="en-US" sz="3200" b="0" dirty="0">
                <a:solidFill>
                  <a:schemeClr val="bg1"/>
                </a:solidFill>
                <a:latin typeface="Cambria" panose="02040503050406030204" pitchFamily="18" charset="0"/>
              </a:rPr>
              <a:t>Always in heaven, the Word, God watches over It, He will never send a Spirit to minister something besides the Word.</a:t>
            </a:r>
          </a:p>
          <a:p>
            <a:r>
              <a:rPr lang="en-US" sz="3200" b="0" dirty="0">
                <a:solidFill>
                  <a:schemeClr val="bg1"/>
                </a:solidFill>
                <a:latin typeface="Cambria" panose="02040503050406030204" pitchFamily="18" charset="0"/>
              </a:rPr>
              <a:t>	“…</a:t>
            </a:r>
            <a:r>
              <a:rPr lang="en-US" sz="3200" b="0" i="1" dirty="0">
                <a:solidFill>
                  <a:schemeClr val="bg1"/>
                </a:solidFill>
                <a:latin typeface="Cambria" panose="02040503050406030204" pitchFamily="18" charset="0"/>
              </a:rPr>
              <a:t>Well, the days of miracles is passed." </a:t>
            </a:r>
            <a:r>
              <a:rPr lang="en-US" sz="3200" b="0" dirty="0">
                <a:solidFill>
                  <a:schemeClr val="bg1"/>
                </a:solidFill>
                <a:latin typeface="Cambria" panose="02040503050406030204" pitchFamily="18" charset="0"/>
              </a:rPr>
              <a:t>No, no. That didn't come from God; it's contrary to the Word. </a:t>
            </a:r>
            <a:r>
              <a:rPr lang="en-US" sz="3200" b="0" dirty="0">
                <a:solidFill>
                  <a:srgbClr val="FFFF00"/>
                </a:solidFill>
                <a:latin typeface="Cambria" panose="02040503050406030204" pitchFamily="18" charset="0"/>
              </a:rPr>
              <a:t>He sends the ones that ministers the Spirit of the Word.</a:t>
            </a:r>
          </a:p>
          <a:p>
            <a:pPr algn="r"/>
            <a:r>
              <a:rPr lang="en-US" sz="2800" b="0" dirty="0">
                <a:solidFill>
                  <a:schemeClr val="bg1"/>
                </a:solidFill>
                <a:latin typeface="Cambria" panose="02040503050406030204" pitchFamily="18" charset="0"/>
              </a:rPr>
              <a:t>62-0311</a:t>
            </a:r>
          </a:p>
        </p:txBody>
      </p:sp>
      <p:sp>
        <p:nvSpPr>
          <p:cNvPr id="6" name="Date Placeholder 5"/>
          <p:cNvSpPr>
            <a:spLocks noGrp="1"/>
          </p:cNvSpPr>
          <p:nvPr>
            <p:ph type="dt" sz="half" idx="10"/>
          </p:nvPr>
        </p:nvSpPr>
        <p:spPr/>
        <p:txBody>
          <a:bodyPr/>
          <a:lstStyle/>
          <a:p>
            <a:r>
              <a:rPr lang="en-US"/>
              <a:t>3-25-18</a:t>
            </a:r>
            <a:endParaRPr lang="en-US" dirty="0"/>
          </a:p>
        </p:txBody>
      </p:sp>
      <p:sp>
        <p:nvSpPr>
          <p:cNvPr id="7" name="Footer Placeholder 6"/>
          <p:cNvSpPr>
            <a:spLocks noGrp="1"/>
          </p:cNvSpPr>
          <p:nvPr>
            <p:ph type="ftr" sz="quarter" idx="11"/>
          </p:nvPr>
        </p:nvSpPr>
        <p:spPr/>
        <p:txBody>
          <a:bodyPr/>
          <a:lstStyle/>
          <a:p>
            <a:r>
              <a:rPr lang="en-US" dirty="0"/>
              <a:t>The Battle 2</a:t>
            </a:r>
          </a:p>
        </p:txBody>
      </p:sp>
    </p:spTree>
    <p:extLst>
      <p:ext uri="{BB962C8B-B14F-4D97-AF65-F5344CB8AC3E}">
        <p14:creationId xmlns:p14="http://schemas.microsoft.com/office/powerpoint/2010/main" val="175782709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A20E8B-F9B2-4AA8-B14E-ADBDE5A355F3}"/>
              </a:ext>
            </a:extLst>
          </p:cNvPr>
          <p:cNvSpPr/>
          <p:nvPr/>
        </p:nvSpPr>
        <p:spPr>
          <a:xfrm>
            <a:off x="228600" y="152400"/>
            <a:ext cx="8763000" cy="5969377"/>
          </a:xfrm>
          <a:prstGeom prst="rect">
            <a:avLst/>
          </a:prstGeom>
        </p:spPr>
        <p:txBody>
          <a:bodyPr wrap="square">
            <a:spAutoFit/>
          </a:bodyPr>
          <a:lstStyle/>
          <a:p>
            <a:r>
              <a:rPr lang="en-US" sz="4800" b="0" dirty="0">
                <a:solidFill>
                  <a:schemeClr val="bg1"/>
                </a:solidFill>
                <a:latin typeface="Blackadder ITC" panose="04020505051007020D02" pitchFamily="82" charset="0"/>
                <a:cs typeface="Arabic Typesetting" panose="020B0604020202020204" pitchFamily="66" charset="-78"/>
              </a:rPr>
              <a:t>EXODUS 2:23-25</a:t>
            </a:r>
          </a:p>
          <a:p>
            <a:r>
              <a:rPr lang="en-US" sz="3600" b="0" dirty="0">
                <a:solidFill>
                  <a:schemeClr val="bg1"/>
                </a:solidFill>
                <a:latin typeface="Blackadder ITC" panose="04020505051007020D02" pitchFamily="82" charset="0"/>
                <a:cs typeface="Arabic Typesetting" panose="020B0604020202020204" pitchFamily="66" charset="-78"/>
              </a:rPr>
              <a:t>	And it came to pass in process of time, that the king of Egypt died: and the children of Israel sighed by reason of the bondage, and they cried, and their cry came up unto God by reason of the bondage. 24 And God heard their groaning, </a:t>
            </a:r>
            <a:r>
              <a:rPr lang="en-US" sz="3600" b="0" dirty="0">
                <a:solidFill>
                  <a:srgbClr val="FFFF00"/>
                </a:solidFill>
                <a:latin typeface="Blackadder ITC" panose="04020505051007020D02" pitchFamily="82" charset="0"/>
                <a:cs typeface="Arabic Typesetting" panose="020B0604020202020204" pitchFamily="66" charset="-78"/>
              </a:rPr>
              <a:t>and God remembered his covenant with Abraham, with Isaac, and with Jacob. </a:t>
            </a:r>
            <a:r>
              <a:rPr lang="en-US" sz="3600" b="0" dirty="0">
                <a:solidFill>
                  <a:schemeClr val="bg1"/>
                </a:solidFill>
                <a:latin typeface="Blackadder ITC" panose="04020505051007020D02" pitchFamily="82" charset="0"/>
                <a:cs typeface="Arabic Typesetting" panose="020B0604020202020204" pitchFamily="66" charset="-78"/>
              </a:rPr>
              <a:t>25  And God looked upon the children of Israel, and God had respect unto them.</a:t>
            </a:r>
          </a:p>
          <a:p>
            <a:r>
              <a:rPr lang="en-US" sz="3600" b="0" dirty="0">
                <a:solidFill>
                  <a:schemeClr val="bg1"/>
                </a:solidFill>
                <a:latin typeface="Blackadder ITC" panose="04020505051007020D02" pitchFamily="82" charset="0"/>
                <a:cs typeface="Arabic Typesetting" panose="020B0604020202020204" pitchFamily="66" charset="-78"/>
              </a:rPr>
              <a:t>  </a:t>
            </a:r>
          </a:p>
        </p:txBody>
      </p:sp>
    </p:spTree>
    <p:extLst>
      <p:ext uri="{BB962C8B-B14F-4D97-AF65-F5344CB8AC3E}">
        <p14:creationId xmlns:p14="http://schemas.microsoft.com/office/powerpoint/2010/main" val="40556245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5A9B8E-08C3-8E4F-9E7F-C175E7FA1C8B}"/>
              </a:ext>
            </a:extLst>
          </p:cNvPr>
          <p:cNvSpPr/>
          <p:nvPr/>
        </p:nvSpPr>
        <p:spPr>
          <a:xfrm>
            <a:off x="152400" y="50423"/>
            <a:ext cx="8915400" cy="5940088"/>
          </a:xfrm>
          <a:prstGeom prst="rect">
            <a:avLst/>
          </a:prstGeom>
        </p:spPr>
        <p:txBody>
          <a:bodyPr wrap="square">
            <a:spAutoFit/>
          </a:bodyPr>
          <a:lstStyle/>
          <a:p>
            <a:r>
              <a:rPr lang="en-US" sz="2800" b="0" dirty="0">
                <a:solidFill>
                  <a:schemeClr val="bg1"/>
                </a:solidFill>
                <a:latin typeface="+mj-lt"/>
              </a:rPr>
              <a:t> </a:t>
            </a:r>
            <a:r>
              <a:rPr lang="en-US" sz="4400" dirty="0">
                <a:solidFill>
                  <a:schemeClr val="bg1"/>
                </a:solidFill>
                <a:latin typeface="+mj-lt"/>
              </a:rPr>
              <a:t>JAMES 1:2-3</a:t>
            </a:r>
          </a:p>
          <a:p>
            <a:r>
              <a:rPr lang="en-US" sz="3600" b="0" i="1" dirty="0">
                <a:solidFill>
                  <a:schemeClr val="bg1"/>
                </a:solidFill>
                <a:latin typeface="+mj-lt"/>
              </a:rPr>
              <a:t>	My brethren, count it all joy when ye fall into divers temptations; 3 Knowing this, that the trying of your faith worketh patience. </a:t>
            </a:r>
          </a:p>
          <a:p>
            <a:endParaRPr lang="en-US" sz="2800" b="0" dirty="0">
              <a:solidFill>
                <a:schemeClr val="bg1"/>
              </a:solidFill>
              <a:latin typeface="+mj-lt"/>
            </a:endParaRPr>
          </a:p>
          <a:p>
            <a:r>
              <a:rPr lang="en-US" sz="4000" b="0" i="1" dirty="0">
                <a:solidFill>
                  <a:srgbClr val="FFFF00"/>
                </a:solidFill>
                <a:latin typeface="+mj-lt"/>
              </a:rPr>
              <a:t>hupomone </a:t>
            </a:r>
          </a:p>
          <a:p>
            <a:r>
              <a:rPr lang="en-US" sz="3200" b="0" dirty="0">
                <a:solidFill>
                  <a:schemeClr val="bg1"/>
                </a:solidFill>
                <a:latin typeface="+mj-lt"/>
              </a:rPr>
              <a:t>	Steadfastness, constancy, endurance: in the NT the characteristic of a man who is not swerved from his deliberate purpose and his loyalty to faith and piety by even the greatest trials and sufferings: Heroic Endurance.</a:t>
            </a:r>
          </a:p>
        </p:txBody>
      </p:sp>
    </p:spTree>
    <p:extLst>
      <p:ext uri="{BB962C8B-B14F-4D97-AF65-F5344CB8AC3E}">
        <p14:creationId xmlns:p14="http://schemas.microsoft.com/office/powerpoint/2010/main" val="2697318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1C8D-EEF3-4F4B-9106-A295FE9C93B5}"/>
              </a:ext>
            </a:extLst>
          </p:cNvPr>
          <p:cNvSpPr>
            <a:spLocks noGrp="1"/>
          </p:cNvSpPr>
          <p:nvPr>
            <p:ph type="title"/>
          </p:nvPr>
        </p:nvSpPr>
        <p:spPr>
          <a:xfrm>
            <a:off x="304800" y="152400"/>
            <a:ext cx="8229600" cy="1143000"/>
          </a:xfrm>
        </p:spPr>
        <p:txBody>
          <a:bodyPr/>
          <a:lstStyle/>
          <a:p>
            <a:r>
              <a:rPr lang="en-US" sz="5400" b="0" dirty="0">
                <a:solidFill>
                  <a:srgbClr val="00B0F0"/>
                </a:solidFill>
              </a:rPr>
              <a:t>Response to Warfare</a:t>
            </a:r>
          </a:p>
        </p:txBody>
      </p:sp>
      <p:sp>
        <p:nvSpPr>
          <p:cNvPr id="4" name="Content Placeholder 3">
            <a:extLst>
              <a:ext uri="{FF2B5EF4-FFF2-40B4-BE49-F238E27FC236}">
                <a16:creationId xmlns:a16="http://schemas.microsoft.com/office/drawing/2014/main" id="{E29F4060-1AFE-E94F-A124-AA96FDC2977B}"/>
              </a:ext>
            </a:extLst>
          </p:cNvPr>
          <p:cNvSpPr>
            <a:spLocks noGrp="1"/>
          </p:cNvSpPr>
          <p:nvPr>
            <p:ph sz="half" idx="2"/>
          </p:nvPr>
        </p:nvSpPr>
        <p:spPr>
          <a:xfrm>
            <a:off x="304800" y="1371600"/>
            <a:ext cx="3657600" cy="3951288"/>
          </a:xfrm>
        </p:spPr>
        <p:txBody>
          <a:bodyPr/>
          <a:lstStyle/>
          <a:p>
            <a:pPr marL="0" indent="0">
              <a:buNone/>
            </a:pPr>
            <a:r>
              <a:rPr lang="en-US" sz="2800" b="1" dirty="0"/>
              <a:t>I SAMUEL 28:1</a:t>
            </a:r>
          </a:p>
          <a:p>
            <a:pPr marL="0" indent="0">
              <a:buNone/>
            </a:pPr>
            <a:r>
              <a:rPr lang="en-US" i="1" dirty="0"/>
              <a:t>And it came to pass in those days, that the Philistines gathered their armies together for warfare, to fight with Israel. And </a:t>
            </a:r>
            <a:r>
              <a:rPr lang="en-US" i="1" dirty="0" err="1"/>
              <a:t>Achish</a:t>
            </a:r>
            <a:r>
              <a:rPr lang="en-US" i="1" dirty="0"/>
              <a:t> said unto David, Know thou assuredly, that thou shalt go out with me to battle, thou and thy men.</a:t>
            </a:r>
          </a:p>
        </p:txBody>
      </p:sp>
      <p:sp>
        <p:nvSpPr>
          <p:cNvPr id="6" name="Content Placeholder 5">
            <a:extLst>
              <a:ext uri="{FF2B5EF4-FFF2-40B4-BE49-F238E27FC236}">
                <a16:creationId xmlns:a16="http://schemas.microsoft.com/office/drawing/2014/main" id="{48B21809-6CA5-804A-B831-CBB7962BF20A}"/>
              </a:ext>
            </a:extLst>
          </p:cNvPr>
          <p:cNvSpPr>
            <a:spLocks noGrp="1"/>
          </p:cNvSpPr>
          <p:nvPr>
            <p:ph sz="quarter" idx="4"/>
          </p:nvPr>
        </p:nvSpPr>
        <p:spPr>
          <a:xfrm>
            <a:off x="3962400" y="1295400"/>
            <a:ext cx="5029200" cy="4602163"/>
          </a:xfrm>
        </p:spPr>
        <p:txBody>
          <a:bodyPr/>
          <a:lstStyle/>
          <a:p>
            <a:pPr marL="0" indent="0">
              <a:buNone/>
            </a:pPr>
            <a:r>
              <a:rPr lang="en-US" b="1" dirty="0"/>
              <a:t>II CORINTHIANS 10:4</a:t>
            </a:r>
          </a:p>
          <a:p>
            <a:pPr marL="0" indent="0">
              <a:buNone/>
            </a:pPr>
            <a:r>
              <a:rPr lang="en-US" i="1" dirty="0"/>
              <a:t>	(For the weapons of our warfare are not carnal, but mighty through God to the pulling down of strong holds;) 5 Casting down imaginations, and every high thing that </a:t>
            </a:r>
            <a:r>
              <a:rPr lang="en-US" i="1" dirty="0" err="1"/>
              <a:t>exalteth</a:t>
            </a:r>
            <a:r>
              <a:rPr lang="en-US" i="1" dirty="0"/>
              <a:t> itself against the knowledge of God, and bringing into captivity every thought to the obedience of Christ; 6 And having in a readiness to revenge all disobedience, when your obedience is fulfilled. </a:t>
            </a:r>
          </a:p>
          <a:p>
            <a:endParaRPr lang="en-US" dirty="0"/>
          </a:p>
        </p:txBody>
      </p:sp>
    </p:spTree>
    <p:extLst>
      <p:ext uri="{BB962C8B-B14F-4D97-AF65-F5344CB8AC3E}">
        <p14:creationId xmlns:p14="http://schemas.microsoft.com/office/powerpoint/2010/main" val="5207747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2C9D43-1050-4298-AFA9-6037A3826560}"/>
              </a:ext>
            </a:extLst>
          </p:cNvPr>
          <p:cNvSpPr/>
          <p:nvPr/>
        </p:nvSpPr>
        <p:spPr>
          <a:xfrm>
            <a:off x="152400" y="76200"/>
            <a:ext cx="8839200" cy="6309420"/>
          </a:xfrm>
          <a:prstGeom prst="rect">
            <a:avLst/>
          </a:prstGeom>
        </p:spPr>
        <p:txBody>
          <a:bodyPr wrap="square">
            <a:spAutoFit/>
          </a:bodyPr>
          <a:lstStyle/>
          <a:p>
            <a:r>
              <a:rPr lang="en-US" sz="4400" dirty="0">
                <a:solidFill>
                  <a:schemeClr val="bg1"/>
                </a:solidFill>
                <a:latin typeface="Cambria" panose="02040503050406030204" pitchFamily="18" charset="0"/>
              </a:rPr>
              <a:t>II CHRONICLES 29:1</a:t>
            </a:r>
          </a:p>
          <a:p>
            <a:r>
              <a:rPr lang="en-US" sz="2800" b="0" i="1" dirty="0">
                <a:solidFill>
                  <a:schemeClr val="bg1"/>
                </a:solidFill>
                <a:latin typeface="Cambria" panose="02040503050406030204" pitchFamily="18" charset="0"/>
              </a:rPr>
              <a:t>	</a:t>
            </a:r>
            <a:r>
              <a:rPr lang="en-US" sz="3000" b="0" i="1" dirty="0">
                <a:solidFill>
                  <a:srgbClr val="FFFF00"/>
                </a:solidFill>
                <a:latin typeface="Cambria" panose="02040503050406030204" pitchFamily="18" charset="0"/>
              </a:rPr>
              <a:t>Hezekiah</a:t>
            </a:r>
            <a:r>
              <a:rPr lang="en-US" sz="3000" b="0" i="1" dirty="0">
                <a:solidFill>
                  <a:schemeClr val="bg1"/>
                </a:solidFill>
                <a:latin typeface="Cambria" panose="02040503050406030204" pitchFamily="18" charset="0"/>
              </a:rPr>
              <a:t> began to reign when he was five and twenty years old, and he reigned nine and twenty years in Jerusalem… 2 And he did that which was right in the sight of the LORD, according to all that David his father had done. 3 He in the first year of his reign, in the first month, opened the doors of the house of the LORD, and repaired them. 4 And he brought in the priests and the Levites, and gathered them together into the east street, 5 And said unto them, Hear me, ye Levites, sanctify now yourselves, and sanctify the house of the LORD God of your fathers, and carry forth the filthiness out of the holy place.</a:t>
            </a:r>
          </a:p>
        </p:txBody>
      </p:sp>
    </p:spTree>
    <p:extLst>
      <p:ext uri="{BB962C8B-B14F-4D97-AF65-F5344CB8AC3E}">
        <p14:creationId xmlns:p14="http://schemas.microsoft.com/office/powerpoint/2010/main" val="215518008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07BE1-81AB-4A58-8048-735B079DFA6B}"/>
              </a:ext>
            </a:extLst>
          </p:cNvPr>
          <p:cNvSpPr/>
          <p:nvPr/>
        </p:nvSpPr>
        <p:spPr>
          <a:xfrm>
            <a:off x="228600" y="152400"/>
            <a:ext cx="8686800" cy="5570756"/>
          </a:xfrm>
          <a:prstGeom prst="rect">
            <a:avLst/>
          </a:prstGeom>
        </p:spPr>
        <p:txBody>
          <a:bodyPr wrap="square">
            <a:spAutoFit/>
          </a:bodyPr>
          <a:lstStyle/>
          <a:p>
            <a:r>
              <a:rPr lang="en-US" sz="3600" dirty="0">
                <a:solidFill>
                  <a:schemeClr val="bg1"/>
                </a:solidFill>
                <a:latin typeface="Cambria" panose="02040503050406030204" pitchFamily="18" charset="0"/>
              </a:rPr>
              <a:t>II CHRONICLES 29:15-16</a:t>
            </a:r>
          </a:p>
          <a:p>
            <a:r>
              <a:rPr lang="en-US" sz="3200" b="0" i="1" dirty="0">
                <a:solidFill>
                  <a:schemeClr val="bg1"/>
                </a:solidFill>
                <a:latin typeface="Cambria" panose="02040503050406030204" pitchFamily="18" charset="0"/>
              </a:rPr>
              <a:t>	And they gathered their brethren, and sanctified themselves, and came, according to the commandment of the king, by the words of the LORD, to cleanse the house of the LORD. 16 And the priests went into the inner part of the house of the LORD, to cleanse it, and brought out all the uncleanness that they found in the temple of the LORD into the court of the house of the LORD. And the Levites took it, to carry it out abroad into the brook Kidron.</a:t>
            </a:r>
          </a:p>
        </p:txBody>
      </p:sp>
    </p:spTree>
    <p:extLst>
      <p:ext uri="{BB962C8B-B14F-4D97-AF65-F5344CB8AC3E}">
        <p14:creationId xmlns:p14="http://schemas.microsoft.com/office/powerpoint/2010/main" val="237160309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022F7E-68F7-4309-AFF8-DD33764C2C99}"/>
              </a:ext>
            </a:extLst>
          </p:cNvPr>
          <p:cNvSpPr/>
          <p:nvPr/>
        </p:nvSpPr>
        <p:spPr>
          <a:xfrm>
            <a:off x="228600" y="76201"/>
            <a:ext cx="8610600" cy="6338710"/>
          </a:xfrm>
          <a:prstGeom prst="rect">
            <a:avLst/>
          </a:prstGeom>
        </p:spPr>
        <p:txBody>
          <a:bodyPr wrap="square">
            <a:spAutoFit/>
          </a:bodyPr>
          <a:lstStyle/>
          <a:p>
            <a:r>
              <a:rPr lang="en-US" sz="4400" dirty="0">
                <a:solidFill>
                  <a:schemeClr val="bg1"/>
                </a:solidFill>
                <a:latin typeface="Cambria" panose="02040503050406030204" pitchFamily="18" charset="0"/>
              </a:rPr>
              <a:t>II CHRONICLES 30:25-27</a:t>
            </a:r>
          </a:p>
          <a:p>
            <a:r>
              <a:rPr lang="en-US" sz="3200" b="0" i="1" dirty="0">
                <a:solidFill>
                  <a:schemeClr val="bg1"/>
                </a:solidFill>
                <a:latin typeface="Cambria" panose="02040503050406030204" pitchFamily="18" charset="0"/>
              </a:rPr>
              <a:t>	And all the congregation of Judah, with the priests and the Levites, and all the congregation that came out of Israel, and the strangers that came out of the land of Israel, and that dwelt in Judah, rejoiced. 26 </a:t>
            </a:r>
            <a:r>
              <a:rPr lang="en-US" sz="3200" b="0" i="1" dirty="0">
                <a:solidFill>
                  <a:srgbClr val="FFFF00"/>
                </a:solidFill>
                <a:latin typeface="Cambria" panose="02040503050406030204" pitchFamily="18" charset="0"/>
              </a:rPr>
              <a:t>So there was great joy in Jerusalem: for since the time of Solomon the son of David king of Israel there was not the like in Jerusalem. </a:t>
            </a:r>
            <a:r>
              <a:rPr lang="en-US" sz="3200" b="0" i="1" dirty="0">
                <a:solidFill>
                  <a:schemeClr val="bg1"/>
                </a:solidFill>
                <a:latin typeface="Cambria" panose="02040503050406030204" pitchFamily="18" charset="0"/>
              </a:rPr>
              <a:t>27 Then the priests the Levites arose and blessed the people: and their voice was heard, and their prayer came up to his holy dwelling place, even unto heaven.</a:t>
            </a:r>
          </a:p>
        </p:txBody>
      </p:sp>
    </p:spTree>
    <p:extLst>
      <p:ext uri="{BB962C8B-B14F-4D97-AF65-F5344CB8AC3E}">
        <p14:creationId xmlns:p14="http://schemas.microsoft.com/office/powerpoint/2010/main" val="96567250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97F3AD-411F-40B5-A270-737D7101CE61}"/>
              </a:ext>
            </a:extLst>
          </p:cNvPr>
          <p:cNvSpPr/>
          <p:nvPr/>
        </p:nvSpPr>
        <p:spPr>
          <a:xfrm>
            <a:off x="381000" y="152400"/>
            <a:ext cx="8382000" cy="5201424"/>
          </a:xfrm>
          <a:prstGeom prst="rect">
            <a:avLst/>
          </a:prstGeom>
        </p:spPr>
        <p:txBody>
          <a:bodyPr wrap="square">
            <a:spAutoFit/>
          </a:bodyPr>
          <a:lstStyle/>
          <a:p>
            <a:r>
              <a:rPr lang="en-US" sz="4400" dirty="0">
                <a:solidFill>
                  <a:schemeClr val="bg1"/>
                </a:solidFill>
                <a:latin typeface="Cambria" panose="02040503050406030204" pitchFamily="18" charset="0"/>
              </a:rPr>
              <a:t>II CHRONICLES 31:20-21</a:t>
            </a:r>
          </a:p>
          <a:p>
            <a:r>
              <a:rPr lang="en-US" sz="3600" b="0" i="1" dirty="0">
                <a:solidFill>
                  <a:schemeClr val="bg1"/>
                </a:solidFill>
                <a:latin typeface="Cambria" panose="02040503050406030204" pitchFamily="18" charset="0"/>
              </a:rPr>
              <a:t>	And thus did Hezekiah throughout all Judah, and </a:t>
            </a:r>
            <a:r>
              <a:rPr lang="en-US" sz="3600" b="0" i="1" dirty="0">
                <a:solidFill>
                  <a:srgbClr val="FFFF00"/>
                </a:solidFill>
                <a:latin typeface="Cambria" panose="02040503050406030204" pitchFamily="18" charset="0"/>
              </a:rPr>
              <a:t>wrought that which was good and right and truth before the LORD his God. </a:t>
            </a:r>
            <a:r>
              <a:rPr lang="en-US" sz="3600" b="0" i="1" dirty="0">
                <a:solidFill>
                  <a:schemeClr val="bg1"/>
                </a:solidFill>
                <a:latin typeface="Cambria" panose="02040503050406030204" pitchFamily="18" charset="0"/>
              </a:rPr>
              <a:t>21 And in every work that he began in the service of the house of God, and in the law, and in the commandments, to seek his God, he did it with all his heart, and prospered.</a:t>
            </a:r>
          </a:p>
        </p:txBody>
      </p:sp>
    </p:spTree>
    <p:extLst>
      <p:ext uri="{BB962C8B-B14F-4D97-AF65-F5344CB8AC3E}">
        <p14:creationId xmlns:p14="http://schemas.microsoft.com/office/powerpoint/2010/main" val="339930457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53997-C084-4527-9C99-2D05AB7FEC6F}"/>
              </a:ext>
            </a:extLst>
          </p:cNvPr>
          <p:cNvSpPr>
            <a:spLocks noGrp="1"/>
          </p:cNvSpPr>
          <p:nvPr>
            <p:ph type="title"/>
          </p:nvPr>
        </p:nvSpPr>
        <p:spPr>
          <a:xfrm>
            <a:off x="90862" y="1480312"/>
            <a:ext cx="3722437" cy="2197836"/>
          </a:xfrm>
          <a:solidFill>
            <a:schemeClr val="accent1">
              <a:lumMod val="75000"/>
              <a:alpha val="51000"/>
            </a:schemeClr>
          </a:solidFill>
          <a:ln w="25400" cap="sq">
            <a:solidFill>
              <a:schemeClr val="tx1"/>
            </a:solidFill>
            <a:miter lim="800000"/>
          </a:ln>
        </p:spPr>
        <p:txBody>
          <a:bodyPr>
            <a:normAutofit fontScale="90000"/>
          </a:bodyPr>
          <a:lstStyle/>
          <a:p>
            <a:pPr algn="ctr"/>
            <a:r>
              <a:rPr lang="en-US" sz="4000" b="1" dirty="0">
                <a:solidFill>
                  <a:schemeClr val="bg2"/>
                </a:solidFill>
                <a:latin typeface="Agency FB" panose="020B0503020202020204" pitchFamily="34" charset="0"/>
              </a:rPr>
              <a:t>Birthdays, </a:t>
            </a:r>
            <a:br>
              <a:rPr lang="en-US" sz="4000" b="1" dirty="0">
                <a:solidFill>
                  <a:schemeClr val="bg2"/>
                </a:solidFill>
                <a:latin typeface="Agency FB" panose="020B0503020202020204" pitchFamily="34" charset="0"/>
              </a:rPr>
            </a:br>
            <a:r>
              <a:rPr lang="en-US" sz="4000" b="1" dirty="0">
                <a:solidFill>
                  <a:schemeClr val="bg2"/>
                </a:solidFill>
                <a:latin typeface="Agency FB" panose="020B0503020202020204" pitchFamily="34" charset="0"/>
              </a:rPr>
              <a:t>Anniversaries </a:t>
            </a:r>
            <a:br>
              <a:rPr lang="en-US" sz="4000" b="1" dirty="0">
                <a:solidFill>
                  <a:schemeClr val="bg2"/>
                </a:solidFill>
                <a:latin typeface="Agency FB" panose="020B0503020202020204" pitchFamily="34" charset="0"/>
              </a:rPr>
            </a:br>
            <a:r>
              <a:rPr lang="en-US" sz="4000" b="1" dirty="0">
                <a:solidFill>
                  <a:schemeClr val="bg2"/>
                </a:solidFill>
                <a:latin typeface="Agency FB" panose="020B0503020202020204" pitchFamily="34" charset="0"/>
              </a:rPr>
              <a:t>&amp; Exciting Events</a:t>
            </a:r>
          </a:p>
        </p:txBody>
      </p:sp>
      <p:sp>
        <p:nvSpPr>
          <p:cNvPr id="3" name="Content Placeholder 2">
            <a:extLst>
              <a:ext uri="{FF2B5EF4-FFF2-40B4-BE49-F238E27FC236}">
                <a16:creationId xmlns:a16="http://schemas.microsoft.com/office/drawing/2014/main" id="{75014F10-F693-4ECE-927B-86A5AD65B17E}"/>
              </a:ext>
            </a:extLst>
          </p:cNvPr>
          <p:cNvSpPr>
            <a:spLocks noGrp="1"/>
          </p:cNvSpPr>
          <p:nvPr>
            <p:ph idx="1"/>
          </p:nvPr>
        </p:nvSpPr>
        <p:spPr>
          <a:xfrm>
            <a:off x="4114800" y="152400"/>
            <a:ext cx="4840793" cy="5562200"/>
          </a:xfrm>
        </p:spPr>
        <p:txBody>
          <a:bodyPr anchor="ctr">
            <a:normAutofit/>
          </a:bodyPr>
          <a:lstStyle/>
          <a:p>
            <a:pPr algn="ctr"/>
            <a:r>
              <a:rPr lang="en-US" dirty="0">
                <a:solidFill>
                  <a:schemeClr val="bg1"/>
                </a:solidFill>
                <a:latin typeface="Cambria" panose="02040503050406030204" pitchFamily="18" charset="0"/>
              </a:rPr>
              <a:t>March 26</a:t>
            </a:r>
            <a:r>
              <a:rPr lang="en-US" baseline="30000" dirty="0">
                <a:solidFill>
                  <a:schemeClr val="bg1"/>
                </a:solidFill>
                <a:latin typeface="Cambria" panose="02040503050406030204" pitchFamily="18" charset="0"/>
              </a:rPr>
              <a:t>th</a:t>
            </a:r>
            <a:r>
              <a:rPr lang="en-US" dirty="0">
                <a:solidFill>
                  <a:schemeClr val="bg1"/>
                </a:solidFill>
                <a:latin typeface="Cambria" panose="02040503050406030204" pitchFamily="18" charset="0"/>
              </a:rPr>
              <a:t> </a:t>
            </a:r>
          </a:p>
          <a:p>
            <a:pPr algn="ctr"/>
            <a:r>
              <a:rPr lang="en-US" dirty="0">
                <a:solidFill>
                  <a:schemeClr val="bg1"/>
                </a:solidFill>
                <a:latin typeface="Cambria" panose="02040503050406030204" pitchFamily="18" charset="0"/>
              </a:rPr>
              <a:t>Ben &amp; Rachel Pritchard</a:t>
            </a:r>
          </a:p>
          <a:p>
            <a:pPr algn="ctr"/>
            <a:r>
              <a:rPr lang="en-US" dirty="0">
                <a:latin typeface="Cambria" panose="02040503050406030204" pitchFamily="18" charset="0"/>
              </a:rPr>
              <a:t>Troy &amp; Connie Hughes</a:t>
            </a:r>
          </a:p>
          <a:p>
            <a:pPr algn="ctr"/>
            <a:endParaRPr lang="en-US" dirty="0">
              <a:latin typeface="Cambria" panose="02040503050406030204" pitchFamily="18" charset="0"/>
            </a:endParaRPr>
          </a:p>
          <a:p>
            <a:pPr algn="ctr"/>
            <a:r>
              <a:rPr lang="en-US" dirty="0">
                <a:solidFill>
                  <a:schemeClr val="bg1"/>
                </a:solidFill>
                <a:latin typeface="Cambria" panose="02040503050406030204" pitchFamily="18" charset="0"/>
              </a:rPr>
              <a:t>Mar. 29</a:t>
            </a:r>
            <a:r>
              <a:rPr lang="en-US" baseline="30000" dirty="0">
                <a:solidFill>
                  <a:schemeClr val="bg1"/>
                </a:solidFill>
                <a:latin typeface="Cambria" panose="02040503050406030204" pitchFamily="18" charset="0"/>
              </a:rPr>
              <a:t>th</a:t>
            </a:r>
            <a:r>
              <a:rPr lang="en-US" dirty="0">
                <a:solidFill>
                  <a:schemeClr val="bg1"/>
                </a:solidFill>
                <a:latin typeface="Cambria" panose="02040503050406030204" pitchFamily="18" charset="0"/>
              </a:rPr>
              <a:t> </a:t>
            </a:r>
            <a:r>
              <a:rPr lang="en-US" dirty="0">
                <a:latin typeface="Cambria" panose="02040503050406030204" pitchFamily="18" charset="0"/>
              </a:rPr>
              <a:t>Mike &amp; Angela Pritchard</a:t>
            </a:r>
          </a:p>
          <a:p>
            <a:pPr algn="ctr"/>
            <a:r>
              <a:rPr lang="en-US" dirty="0">
                <a:solidFill>
                  <a:schemeClr val="bg1"/>
                </a:solidFill>
                <a:latin typeface="Cambria" panose="02040503050406030204" pitchFamily="18" charset="0"/>
              </a:rPr>
              <a:t>Immanuel Irish</a:t>
            </a:r>
          </a:p>
          <a:p>
            <a:pPr algn="ctr"/>
            <a:endParaRPr lang="en-US" dirty="0">
              <a:solidFill>
                <a:schemeClr val="bg1"/>
              </a:solidFill>
              <a:latin typeface="Cambria" panose="02040503050406030204" pitchFamily="18" charset="0"/>
            </a:endParaRPr>
          </a:p>
          <a:p>
            <a:pPr algn="ctr"/>
            <a:r>
              <a:rPr lang="en-US" dirty="0">
                <a:latin typeface="Cambria" panose="02040503050406030204" pitchFamily="18" charset="0"/>
              </a:rPr>
              <a:t>Mar. 31</a:t>
            </a:r>
            <a:r>
              <a:rPr lang="en-US" baseline="30000" dirty="0">
                <a:latin typeface="Cambria" panose="02040503050406030204" pitchFamily="18" charset="0"/>
              </a:rPr>
              <a:t>st</a:t>
            </a:r>
            <a:r>
              <a:rPr lang="en-US" dirty="0">
                <a:latin typeface="Cambria" panose="02040503050406030204" pitchFamily="18" charset="0"/>
              </a:rPr>
              <a:t> Noah </a:t>
            </a:r>
            <a:r>
              <a:rPr lang="en-US" dirty="0" err="1">
                <a:latin typeface="Cambria" panose="02040503050406030204" pitchFamily="18" charset="0"/>
              </a:rPr>
              <a:t>Cockman</a:t>
            </a:r>
            <a:endParaRPr lang="en-US" dirty="0">
              <a:solidFill>
                <a:schemeClr val="bg1"/>
              </a:solidFill>
              <a:latin typeface="Cambria" panose="02040503050406030204" pitchFamily="18" charset="0"/>
            </a:endParaRPr>
          </a:p>
          <a:p>
            <a:pPr marL="457200" lvl="1" indent="0">
              <a:buNone/>
            </a:pPr>
            <a:endParaRPr lang="en-US" sz="2800" dirty="0">
              <a:solidFill>
                <a:schemeClr val="bg1"/>
              </a:solidFill>
              <a:latin typeface="Cambria" panose="02040503050406030204" pitchFamily="18" charset="0"/>
            </a:endParaRPr>
          </a:p>
        </p:txBody>
      </p:sp>
      <p:sp>
        <p:nvSpPr>
          <p:cNvPr id="4" name="Date Placeholder 3">
            <a:extLst>
              <a:ext uri="{FF2B5EF4-FFF2-40B4-BE49-F238E27FC236}">
                <a16:creationId xmlns:a16="http://schemas.microsoft.com/office/drawing/2014/main" id="{3FDD3527-E1A1-4825-9482-9B1DADD1BA3A}"/>
              </a:ext>
            </a:extLst>
          </p:cNvPr>
          <p:cNvSpPr>
            <a:spLocks noGrp="1"/>
          </p:cNvSpPr>
          <p:nvPr>
            <p:ph type="dt" sz="half" idx="10"/>
          </p:nvPr>
        </p:nvSpPr>
        <p:spPr>
          <a:xfrm>
            <a:off x="622335" y="6291349"/>
            <a:ext cx="2065310" cy="323968"/>
          </a:xfrm>
        </p:spPr>
        <p:txBody>
          <a:bodyPr>
            <a:normAutofit/>
          </a:bodyPr>
          <a:lstStyle/>
          <a:p>
            <a:pPr>
              <a:spcAft>
                <a:spcPts val="600"/>
              </a:spcAft>
            </a:pPr>
            <a:r>
              <a:rPr lang="en-US" sz="900"/>
              <a:t>3-25-18</a:t>
            </a:r>
            <a:endParaRPr lang="en-US" sz="900" dirty="0"/>
          </a:p>
        </p:txBody>
      </p:sp>
      <p:sp>
        <p:nvSpPr>
          <p:cNvPr id="5" name="Footer Placeholder 4">
            <a:extLst>
              <a:ext uri="{FF2B5EF4-FFF2-40B4-BE49-F238E27FC236}">
                <a16:creationId xmlns:a16="http://schemas.microsoft.com/office/drawing/2014/main" id="{BEBA4AC2-C04B-41BE-8F81-07DCBBC78C90}"/>
              </a:ext>
            </a:extLst>
          </p:cNvPr>
          <p:cNvSpPr>
            <a:spLocks noGrp="1"/>
          </p:cNvSpPr>
          <p:nvPr>
            <p:ph type="ftr" sz="quarter" idx="11"/>
          </p:nvPr>
        </p:nvSpPr>
        <p:spPr>
          <a:xfrm>
            <a:off x="4536886" y="6296683"/>
            <a:ext cx="3327611" cy="313300"/>
          </a:xfrm>
        </p:spPr>
        <p:txBody>
          <a:bodyPr>
            <a:normAutofit/>
          </a:bodyPr>
          <a:lstStyle/>
          <a:p>
            <a:pPr algn="l">
              <a:spcAft>
                <a:spcPts val="600"/>
              </a:spcAft>
            </a:pPr>
            <a:r>
              <a:rPr lang="en-US" sz="900" dirty="0">
                <a:solidFill>
                  <a:schemeClr val="bg1">
                    <a:alpha val="70000"/>
                  </a:schemeClr>
                </a:solidFill>
              </a:rPr>
              <a:t>The Battle 2</a:t>
            </a:r>
          </a:p>
        </p:txBody>
      </p:sp>
      <p:sp>
        <p:nvSpPr>
          <p:cNvPr id="6" name="Slide Number Placeholder 5">
            <a:extLst>
              <a:ext uri="{FF2B5EF4-FFF2-40B4-BE49-F238E27FC236}">
                <a16:creationId xmlns:a16="http://schemas.microsoft.com/office/drawing/2014/main" id="{F6EE862D-6AD4-4191-A14A-D8BA805C1869}"/>
              </a:ext>
            </a:extLst>
          </p:cNvPr>
          <p:cNvSpPr>
            <a:spLocks noGrp="1"/>
          </p:cNvSpPr>
          <p:nvPr>
            <p:ph type="sldNum" sz="quarter" idx="12"/>
          </p:nvPr>
        </p:nvSpPr>
        <p:spPr>
          <a:xfrm>
            <a:off x="7931380" y="6270771"/>
            <a:ext cx="583969" cy="365125"/>
          </a:xfrm>
        </p:spPr>
        <p:txBody>
          <a:bodyPr>
            <a:normAutofit/>
          </a:bodyPr>
          <a:lstStyle/>
          <a:p>
            <a:pPr>
              <a:spcAft>
                <a:spcPts val="600"/>
              </a:spcAft>
            </a:pPr>
            <a:fld id="{95BAE9E0-8399-F344-A8C0-0463BC4FE528}" type="slidenum">
              <a:rPr lang="en-US" sz="900"/>
              <a:pPr>
                <a:spcAft>
                  <a:spcPts val="600"/>
                </a:spcAft>
              </a:pPr>
              <a:t>2</a:t>
            </a:fld>
            <a:endParaRPr lang="en-US" sz="900" dirty="0"/>
          </a:p>
        </p:txBody>
      </p:sp>
      <p:sp>
        <p:nvSpPr>
          <p:cNvPr id="7" name="Rectangle 6">
            <a:extLst>
              <a:ext uri="{FF2B5EF4-FFF2-40B4-BE49-F238E27FC236}">
                <a16:creationId xmlns:a16="http://schemas.microsoft.com/office/drawing/2014/main" id="{14EBBB0A-5C77-4D4D-9E0F-F5D768B279AA}"/>
              </a:ext>
            </a:extLst>
          </p:cNvPr>
          <p:cNvSpPr/>
          <p:nvPr/>
        </p:nvSpPr>
        <p:spPr>
          <a:xfrm>
            <a:off x="152400" y="4495800"/>
            <a:ext cx="3660899" cy="830997"/>
          </a:xfrm>
          <a:prstGeom prst="rect">
            <a:avLst/>
          </a:prstGeom>
        </p:spPr>
        <p:txBody>
          <a:bodyPr wrap="square">
            <a:spAutoFit/>
          </a:bodyPr>
          <a:lstStyle/>
          <a:p>
            <a:pPr algn="ctr"/>
            <a:r>
              <a:rPr lang="en-US" sz="2400" spc="-150" dirty="0">
                <a:solidFill>
                  <a:schemeClr val="bg1"/>
                </a:solidFill>
                <a:latin typeface="Cambria" panose="02040503050406030204" pitchFamily="18" charset="0"/>
              </a:rPr>
              <a:t>March 31 at 7:00 pm</a:t>
            </a:r>
          </a:p>
          <a:p>
            <a:pPr algn="ctr"/>
            <a:r>
              <a:rPr lang="en-US" sz="2400" spc="-150" dirty="0">
                <a:solidFill>
                  <a:schemeClr val="bg1"/>
                </a:solidFill>
                <a:latin typeface="Cambria" panose="02040503050406030204" pitchFamily="18" charset="0"/>
              </a:rPr>
              <a:t>&amp; April 1</a:t>
            </a:r>
            <a:r>
              <a:rPr lang="en-US" sz="2400" spc="-150" baseline="30000" dirty="0">
                <a:solidFill>
                  <a:schemeClr val="bg1"/>
                </a:solidFill>
                <a:latin typeface="Cambria" panose="02040503050406030204" pitchFamily="18" charset="0"/>
              </a:rPr>
              <a:t>st</a:t>
            </a:r>
            <a:r>
              <a:rPr lang="en-US" sz="2400" spc="-150" dirty="0">
                <a:solidFill>
                  <a:schemeClr val="bg1"/>
                </a:solidFill>
                <a:latin typeface="Cambria" panose="02040503050406030204" pitchFamily="18" charset="0"/>
              </a:rPr>
              <a:t> Easter Meetings</a:t>
            </a:r>
          </a:p>
        </p:txBody>
      </p:sp>
    </p:spTree>
    <p:extLst>
      <p:ext uri="{BB962C8B-B14F-4D97-AF65-F5344CB8AC3E}">
        <p14:creationId xmlns:p14="http://schemas.microsoft.com/office/powerpoint/2010/main" val="176095535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A245B2-3D51-4994-943F-1F252EE911F7}"/>
              </a:ext>
            </a:extLst>
          </p:cNvPr>
          <p:cNvSpPr/>
          <p:nvPr/>
        </p:nvSpPr>
        <p:spPr>
          <a:xfrm>
            <a:off x="190500" y="152400"/>
            <a:ext cx="4838700" cy="5816977"/>
          </a:xfrm>
          <a:prstGeom prst="rect">
            <a:avLst/>
          </a:prstGeom>
        </p:spPr>
        <p:txBody>
          <a:bodyPr wrap="square">
            <a:spAutoFit/>
          </a:bodyPr>
          <a:lstStyle/>
          <a:p>
            <a:r>
              <a:rPr lang="en-US" sz="4800" dirty="0">
                <a:solidFill>
                  <a:schemeClr val="bg1"/>
                </a:solidFill>
                <a:latin typeface="Cambria" panose="02040503050406030204" pitchFamily="18" charset="0"/>
              </a:rPr>
              <a:t>II Chron. 32:1</a:t>
            </a:r>
          </a:p>
          <a:p>
            <a:r>
              <a:rPr lang="en-US" sz="3200" b="0" i="1" dirty="0">
                <a:solidFill>
                  <a:schemeClr val="bg1"/>
                </a:solidFill>
                <a:latin typeface="Cambria" panose="02040503050406030204" pitchFamily="18" charset="0"/>
              </a:rPr>
              <a:t>	</a:t>
            </a:r>
            <a:r>
              <a:rPr lang="en-US" sz="3600" b="0" i="1" dirty="0">
                <a:solidFill>
                  <a:schemeClr val="bg1"/>
                </a:solidFill>
                <a:latin typeface="Cambria" panose="02040503050406030204" pitchFamily="18" charset="0"/>
              </a:rPr>
              <a:t>After these things, and the establishment thereof, Sennacherib king of Assyria came, and entered into Judah, and encamped against the fenced cities, and thought to win them for himself.</a:t>
            </a:r>
            <a:endParaRPr lang="en-US" sz="3200" b="0" i="1" dirty="0">
              <a:solidFill>
                <a:schemeClr val="bg1"/>
              </a:solidFill>
              <a:latin typeface="Cambria" panose="02040503050406030204" pitchFamily="18" charset="0"/>
            </a:endParaRPr>
          </a:p>
        </p:txBody>
      </p:sp>
      <p:pic>
        <p:nvPicPr>
          <p:cNvPr id="3" name="Picture 2">
            <a:extLst>
              <a:ext uri="{FF2B5EF4-FFF2-40B4-BE49-F238E27FC236}">
                <a16:creationId xmlns:a16="http://schemas.microsoft.com/office/drawing/2014/main" id="{6C70BB37-0DE9-43F4-89CE-49D350ECF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52400"/>
            <a:ext cx="3771900" cy="4419600"/>
          </a:xfrm>
          <a:prstGeom prst="rect">
            <a:avLst/>
          </a:prstGeom>
        </p:spPr>
      </p:pic>
    </p:spTree>
    <p:extLst>
      <p:ext uri="{BB962C8B-B14F-4D97-AF65-F5344CB8AC3E}">
        <p14:creationId xmlns:p14="http://schemas.microsoft.com/office/powerpoint/2010/main" val="319055229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696428-BFEA-4882-B0A8-BF3FEC97303C}"/>
              </a:ext>
            </a:extLst>
          </p:cNvPr>
          <p:cNvSpPr/>
          <p:nvPr/>
        </p:nvSpPr>
        <p:spPr>
          <a:xfrm>
            <a:off x="152400" y="152400"/>
            <a:ext cx="8839200" cy="5909310"/>
          </a:xfrm>
          <a:prstGeom prst="rect">
            <a:avLst/>
          </a:prstGeom>
        </p:spPr>
        <p:txBody>
          <a:bodyPr wrap="square">
            <a:spAutoFit/>
          </a:bodyPr>
          <a:lstStyle/>
          <a:p>
            <a:r>
              <a:rPr lang="en-US" sz="5400" b="0" i="1" dirty="0">
                <a:solidFill>
                  <a:srgbClr val="FFFF00"/>
                </a:solidFill>
                <a:latin typeface="+mj-lt"/>
              </a:rPr>
              <a:t>Sennacherib</a:t>
            </a:r>
            <a:r>
              <a:rPr lang="en-US" sz="5400" b="0" i="1" dirty="0">
                <a:solidFill>
                  <a:schemeClr val="bg1"/>
                </a:solidFill>
                <a:latin typeface="+mj-lt"/>
              </a:rPr>
              <a:t> </a:t>
            </a:r>
          </a:p>
          <a:p>
            <a:r>
              <a:rPr lang="en-US" sz="3600" b="0" dirty="0">
                <a:solidFill>
                  <a:schemeClr val="bg1"/>
                </a:solidFill>
                <a:latin typeface="+mj-lt"/>
              </a:rPr>
              <a:t>	King of Assyria from 705-681 BCE. He is principally remembered for his military campaigns against Babylon and Judah, and for his building programs – most notably at Nineveh. Born in 740 BC, Nimrud, Iraq; Died January 681 BC, Nineveh.</a:t>
            </a:r>
          </a:p>
          <a:p>
            <a:r>
              <a:rPr lang="en-US" sz="3600" b="0" dirty="0">
                <a:solidFill>
                  <a:schemeClr val="bg1"/>
                </a:solidFill>
                <a:latin typeface="+mj-lt"/>
              </a:rPr>
              <a:t>	In approximately 701 BCE, Sennacherib attacked the fortified cities of Judah, laying siege on Jerusalem, but failed to capture it</a:t>
            </a:r>
            <a:r>
              <a:rPr lang="en-US" sz="3200" b="0" dirty="0">
                <a:solidFill>
                  <a:schemeClr val="bg1"/>
                </a:solidFill>
                <a:latin typeface="+mj-lt"/>
              </a:rPr>
              <a:t>.</a:t>
            </a:r>
          </a:p>
        </p:txBody>
      </p:sp>
    </p:spTree>
    <p:extLst>
      <p:ext uri="{BB962C8B-B14F-4D97-AF65-F5344CB8AC3E}">
        <p14:creationId xmlns:p14="http://schemas.microsoft.com/office/powerpoint/2010/main" val="347371329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44D354-C397-4198-87C7-406A2962E2F2}"/>
              </a:ext>
            </a:extLst>
          </p:cNvPr>
          <p:cNvSpPr/>
          <p:nvPr/>
        </p:nvSpPr>
        <p:spPr>
          <a:xfrm>
            <a:off x="228600" y="152400"/>
            <a:ext cx="8686800" cy="5201424"/>
          </a:xfrm>
          <a:prstGeom prst="rect">
            <a:avLst/>
          </a:prstGeom>
        </p:spPr>
        <p:txBody>
          <a:bodyPr wrap="square">
            <a:spAutoFit/>
          </a:bodyPr>
          <a:lstStyle/>
          <a:p>
            <a:r>
              <a:rPr lang="en-US" sz="4400" dirty="0">
                <a:solidFill>
                  <a:schemeClr val="bg1"/>
                </a:solidFill>
                <a:latin typeface="Cambria" panose="02040503050406030204" pitchFamily="18" charset="0"/>
              </a:rPr>
              <a:t>II CHRONICLES 32:7-8</a:t>
            </a:r>
          </a:p>
          <a:p>
            <a:r>
              <a:rPr lang="en-US" sz="3600" b="0" i="1" dirty="0">
                <a:solidFill>
                  <a:schemeClr val="bg1"/>
                </a:solidFill>
                <a:latin typeface="Cambria" panose="02040503050406030204" pitchFamily="18" charset="0"/>
              </a:rPr>
              <a:t>	Be strong and courageous, be not afraid nor dismayed for the king of Assyria, nor for all the multitude that is with him: for there be more with us than with him: 8 </a:t>
            </a:r>
            <a:r>
              <a:rPr lang="en-US" sz="3600" b="0" i="1" dirty="0">
                <a:solidFill>
                  <a:srgbClr val="FFFF00"/>
                </a:solidFill>
                <a:latin typeface="Cambria" panose="02040503050406030204" pitchFamily="18" charset="0"/>
              </a:rPr>
              <a:t>With him is an arm of flesh; but with us is the LORD our God to help us, and to fight our battles. </a:t>
            </a:r>
            <a:r>
              <a:rPr lang="en-US" sz="3600" b="0" i="1" dirty="0">
                <a:solidFill>
                  <a:schemeClr val="bg1"/>
                </a:solidFill>
                <a:latin typeface="Cambria" panose="02040503050406030204" pitchFamily="18" charset="0"/>
              </a:rPr>
              <a:t>And the people rested themselves upon the words of Hezekiah king of Judah.</a:t>
            </a:r>
          </a:p>
        </p:txBody>
      </p:sp>
    </p:spTree>
    <p:extLst>
      <p:ext uri="{BB962C8B-B14F-4D97-AF65-F5344CB8AC3E}">
        <p14:creationId xmlns:p14="http://schemas.microsoft.com/office/powerpoint/2010/main" val="257511501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780818-EF68-4BB1-B9FC-F4A55CB53F21}"/>
              </a:ext>
            </a:extLst>
          </p:cNvPr>
          <p:cNvSpPr/>
          <p:nvPr/>
        </p:nvSpPr>
        <p:spPr>
          <a:xfrm>
            <a:off x="304800" y="228600"/>
            <a:ext cx="8534400" cy="5277624"/>
          </a:xfrm>
          <a:prstGeom prst="rect">
            <a:avLst/>
          </a:prstGeom>
        </p:spPr>
        <p:txBody>
          <a:bodyPr wrap="square">
            <a:spAutoFit/>
          </a:bodyPr>
          <a:lstStyle/>
          <a:p>
            <a:r>
              <a:rPr lang="en-US" sz="4400" dirty="0">
                <a:solidFill>
                  <a:schemeClr val="bg1"/>
                </a:solidFill>
                <a:latin typeface="Cambria" panose="02040503050406030204" pitchFamily="18" charset="0"/>
              </a:rPr>
              <a:t>II CHRONICLES 32:18-19</a:t>
            </a:r>
          </a:p>
          <a:p>
            <a:r>
              <a:rPr lang="en-US" sz="3600" b="0" i="1" dirty="0">
                <a:solidFill>
                  <a:schemeClr val="bg1"/>
                </a:solidFill>
                <a:latin typeface="Cambria" panose="02040503050406030204" pitchFamily="18" charset="0"/>
              </a:rPr>
              <a:t>	Then they cried with a loud voice </a:t>
            </a:r>
            <a:r>
              <a:rPr lang="en-US" sz="3600" b="0" i="1" dirty="0">
                <a:solidFill>
                  <a:srgbClr val="FFFF00"/>
                </a:solidFill>
                <a:latin typeface="Cambria" panose="02040503050406030204" pitchFamily="18" charset="0"/>
              </a:rPr>
              <a:t>in the Jews' speech</a:t>
            </a:r>
            <a:r>
              <a:rPr lang="en-US" sz="3600" b="0" i="1" dirty="0">
                <a:solidFill>
                  <a:schemeClr val="bg1"/>
                </a:solidFill>
                <a:latin typeface="Cambria" panose="02040503050406030204" pitchFamily="18" charset="0"/>
              </a:rPr>
              <a:t> unto the people of Jerusalem that were on the wall, to </a:t>
            </a:r>
            <a:r>
              <a:rPr lang="en-US" sz="3600" b="0" i="1" u="sng" dirty="0">
                <a:solidFill>
                  <a:schemeClr val="bg1"/>
                </a:solidFill>
                <a:latin typeface="Cambria" panose="02040503050406030204" pitchFamily="18" charset="0"/>
              </a:rPr>
              <a:t>affright</a:t>
            </a:r>
            <a:r>
              <a:rPr lang="en-US" sz="3600" b="0" i="1" dirty="0">
                <a:solidFill>
                  <a:schemeClr val="bg1"/>
                </a:solidFill>
                <a:latin typeface="Cambria" panose="02040503050406030204" pitchFamily="18" charset="0"/>
              </a:rPr>
              <a:t> them, and to </a:t>
            </a:r>
            <a:r>
              <a:rPr lang="en-US" sz="3600" b="0" i="1" u="sng" dirty="0">
                <a:solidFill>
                  <a:schemeClr val="bg1"/>
                </a:solidFill>
                <a:latin typeface="Cambria" panose="02040503050406030204" pitchFamily="18" charset="0"/>
              </a:rPr>
              <a:t>trouble</a:t>
            </a:r>
            <a:r>
              <a:rPr lang="en-US" sz="3600" b="0" i="1" dirty="0">
                <a:solidFill>
                  <a:schemeClr val="bg1"/>
                </a:solidFill>
                <a:latin typeface="Cambria" panose="02040503050406030204" pitchFamily="18" charset="0"/>
              </a:rPr>
              <a:t> them; that they might take the city. 19 </a:t>
            </a:r>
            <a:r>
              <a:rPr lang="en-US" sz="3600" b="0" i="1" dirty="0">
                <a:solidFill>
                  <a:srgbClr val="FFFF00"/>
                </a:solidFill>
                <a:latin typeface="Cambria" panose="02040503050406030204" pitchFamily="18" charset="0"/>
              </a:rPr>
              <a:t>And they spake against the God of Jerusalem, </a:t>
            </a:r>
            <a:r>
              <a:rPr lang="en-US" sz="3600" b="0" i="1" dirty="0">
                <a:solidFill>
                  <a:schemeClr val="bg1"/>
                </a:solidFill>
                <a:latin typeface="Cambria" panose="02040503050406030204" pitchFamily="18" charset="0"/>
              </a:rPr>
              <a:t>as against the gods of the people of the earth, which were the work of the hands of man.</a:t>
            </a:r>
          </a:p>
        </p:txBody>
      </p:sp>
    </p:spTree>
    <p:extLst>
      <p:ext uri="{BB962C8B-B14F-4D97-AF65-F5344CB8AC3E}">
        <p14:creationId xmlns:p14="http://schemas.microsoft.com/office/powerpoint/2010/main" val="63221923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DA0056-3733-4C60-85E8-9A22DFC31D15}"/>
              </a:ext>
            </a:extLst>
          </p:cNvPr>
          <p:cNvSpPr/>
          <p:nvPr/>
        </p:nvSpPr>
        <p:spPr>
          <a:xfrm>
            <a:off x="228600" y="76200"/>
            <a:ext cx="8686800" cy="5632311"/>
          </a:xfrm>
          <a:prstGeom prst="rect">
            <a:avLst/>
          </a:prstGeom>
        </p:spPr>
        <p:txBody>
          <a:bodyPr wrap="square">
            <a:spAutoFit/>
          </a:bodyPr>
          <a:lstStyle/>
          <a:p>
            <a:r>
              <a:rPr lang="en-US" sz="4000" dirty="0">
                <a:solidFill>
                  <a:schemeClr val="bg1"/>
                </a:solidFill>
                <a:latin typeface="Cambria" panose="02040503050406030204" pitchFamily="18" charset="0"/>
              </a:rPr>
              <a:t>II CHRONICLES 32:21-22</a:t>
            </a:r>
          </a:p>
          <a:p>
            <a:r>
              <a:rPr lang="en-US" sz="3200" b="0" i="1" dirty="0">
                <a:solidFill>
                  <a:schemeClr val="bg1"/>
                </a:solidFill>
                <a:latin typeface="Cambria" panose="02040503050406030204" pitchFamily="18" charset="0"/>
              </a:rPr>
              <a:t>	And the LORD sent an angel, which cut off all the mighty men of valour, and the leaders and captains in the camp of the king of Assyria. So he returned with shame of face to his own land. And when he was come into the house of his god, they that came forth of his own bowels slew him there with the sword. 22 Thus the LORD saved Hezekiah and the inhabitants of Jerusalem from the hand of Sennacherib the king of Assyria, and from the hand of all other, and guided them on every side.</a:t>
            </a:r>
          </a:p>
        </p:txBody>
      </p:sp>
    </p:spTree>
    <p:extLst>
      <p:ext uri="{BB962C8B-B14F-4D97-AF65-F5344CB8AC3E}">
        <p14:creationId xmlns:p14="http://schemas.microsoft.com/office/powerpoint/2010/main" val="1327621813"/>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DBCDF6-B42D-45D4-8754-FB6786A2B338}"/>
              </a:ext>
            </a:extLst>
          </p:cNvPr>
          <p:cNvSpPr/>
          <p:nvPr/>
        </p:nvSpPr>
        <p:spPr>
          <a:xfrm>
            <a:off x="228600" y="152400"/>
            <a:ext cx="8648700" cy="5940088"/>
          </a:xfrm>
          <a:prstGeom prst="rect">
            <a:avLst/>
          </a:prstGeom>
        </p:spPr>
        <p:txBody>
          <a:bodyPr wrap="square">
            <a:spAutoFit/>
          </a:bodyPr>
          <a:lstStyle/>
          <a:p>
            <a:r>
              <a:rPr lang="en-US" sz="4000" dirty="0">
                <a:solidFill>
                  <a:schemeClr val="bg1"/>
                </a:solidFill>
                <a:latin typeface="+mn-lt"/>
              </a:rPr>
              <a:t>BELIEVING.GOD</a:t>
            </a:r>
          </a:p>
          <a:p>
            <a:r>
              <a:rPr lang="en-US" sz="3200" b="0" dirty="0">
                <a:solidFill>
                  <a:schemeClr val="bg1"/>
                </a:solidFill>
                <a:latin typeface="+mn-lt"/>
              </a:rPr>
              <a:t>	182 </a:t>
            </a:r>
            <a:r>
              <a:rPr lang="en-US" sz="3200" b="0" dirty="0">
                <a:solidFill>
                  <a:srgbClr val="FFFF00"/>
                </a:solidFill>
                <a:latin typeface="+mn-lt"/>
              </a:rPr>
              <a:t>Not circumstances, not what some-body else said, "</a:t>
            </a:r>
            <a:r>
              <a:rPr lang="en-US" sz="3200" b="0" i="1" dirty="0">
                <a:solidFill>
                  <a:srgbClr val="FFFF00"/>
                </a:solidFill>
                <a:latin typeface="+mn-lt"/>
              </a:rPr>
              <a:t>What if somebody else died when you got the same thing?" </a:t>
            </a:r>
            <a:r>
              <a:rPr lang="en-US" sz="3200" b="0" dirty="0">
                <a:solidFill>
                  <a:srgbClr val="FFFF00"/>
                </a:solidFill>
                <a:latin typeface="+mn-lt"/>
              </a:rPr>
              <a:t>Don't consider it. </a:t>
            </a:r>
          </a:p>
          <a:p>
            <a:r>
              <a:rPr lang="en-US" sz="3200" b="0" dirty="0">
                <a:solidFill>
                  <a:schemeClr val="bg1"/>
                </a:solidFill>
                <a:latin typeface="+mn-lt"/>
              </a:rPr>
              <a:t>	 ... when [Abraham] was about an hundred years old, neither... the deadness of Sarah's womb: She was included in it. God never give Sarah the promise; He give Abraham the promise, but Sarah was included. </a:t>
            </a:r>
          </a:p>
          <a:p>
            <a:r>
              <a:rPr lang="en-US" sz="3200" b="0" dirty="0">
                <a:solidFill>
                  <a:schemeClr val="bg1"/>
                </a:solidFill>
                <a:latin typeface="+mn-lt"/>
              </a:rPr>
              <a:t>	He made the promise in Christ Jesus, and I was included in Him; you were too.</a:t>
            </a:r>
          </a:p>
          <a:p>
            <a:pPr algn="r"/>
            <a:r>
              <a:rPr lang="en-US" sz="2000" b="0" dirty="0">
                <a:solidFill>
                  <a:schemeClr val="bg1"/>
                </a:solidFill>
              </a:rPr>
              <a:t>52-0224</a:t>
            </a:r>
            <a:endParaRPr lang="en-US" sz="3200" b="0" dirty="0">
              <a:solidFill>
                <a:schemeClr val="bg1"/>
              </a:solidFill>
              <a:latin typeface="+mn-lt"/>
            </a:endParaRPr>
          </a:p>
        </p:txBody>
      </p:sp>
    </p:spTree>
    <p:extLst>
      <p:ext uri="{BB962C8B-B14F-4D97-AF65-F5344CB8AC3E}">
        <p14:creationId xmlns:p14="http://schemas.microsoft.com/office/powerpoint/2010/main" val="353899549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4FE34528-F5E5-46E3-A033-C3211DDC341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8991600" cy="687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57023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E9F6AC-966B-480B-9ADA-2C820DD77942}"/>
              </a:ext>
            </a:extLst>
          </p:cNvPr>
          <p:cNvSpPr/>
          <p:nvPr/>
        </p:nvSpPr>
        <p:spPr>
          <a:xfrm>
            <a:off x="152400" y="76200"/>
            <a:ext cx="8839200" cy="5878532"/>
          </a:xfrm>
          <a:prstGeom prst="rect">
            <a:avLst/>
          </a:prstGeom>
        </p:spPr>
        <p:txBody>
          <a:bodyPr wrap="square">
            <a:spAutoFit/>
          </a:bodyPr>
          <a:lstStyle/>
          <a:p>
            <a:r>
              <a:rPr lang="en-US" sz="4000" dirty="0">
                <a:solidFill>
                  <a:schemeClr val="bg1"/>
                </a:solidFill>
                <a:latin typeface="+mj-lt"/>
              </a:rPr>
              <a:t>NUMBERS 13:30-33</a:t>
            </a:r>
          </a:p>
          <a:p>
            <a:r>
              <a:rPr lang="en-US" sz="2800" b="0" i="1" dirty="0">
                <a:solidFill>
                  <a:schemeClr val="bg1"/>
                </a:solidFill>
                <a:latin typeface="+mj-lt"/>
              </a:rPr>
              <a:t>	And Caleb stilled the people before Moses, and said, Let us go up at once, and possess it; for we are well able to overcome it. 31 But the men that went up with him said, We be not able to go up against the people; for they are stronger than we. 32 And they brought up an evil report of the land which they had searched unto the children of Israel, saying, The land, through which we have gone to search it, is a land that </a:t>
            </a:r>
            <a:r>
              <a:rPr lang="en-US" sz="2800" b="0" i="1" dirty="0" err="1">
                <a:solidFill>
                  <a:schemeClr val="bg1"/>
                </a:solidFill>
                <a:latin typeface="+mj-lt"/>
              </a:rPr>
              <a:t>eateth</a:t>
            </a:r>
            <a:r>
              <a:rPr lang="en-US" sz="2800" b="0" i="1" dirty="0">
                <a:solidFill>
                  <a:schemeClr val="bg1"/>
                </a:solidFill>
                <a:latin typeface="+mj-lt"/>
              </a:rPr>
              <a:t> up the inhabitants thereof; and all the people that we saw in it are men of a great stature. 33 And there we saw the giants, the sons of </a:t>
            </a:r>
            <a:r>
              <a:rPr lang="en-US" sz="2800" b="0" i="1" dirty="0" err="1">
                <a:solidFill>
                  <a:schemeClr val="bg1"/>
                </a:solidFill>
                <a:latin typeface="+mj-lt"/>
              </a:rPr>
              <a:t>Anak</a:t>
            </a:r>
            <a:r>
              <a:rPr lang="en-US" sz="2800" b="0" i="1" dirty="0">
                <a:solidFill>
                  <a:schemeClr val="bg1"/>
                </a:solidFill>
                <a:latin typeface="+mj-lt"/>
              </a:rPr>
              <a:t>, which come of the giants: </a:t>
            </a:r>
            <a:r>
              <a:rPr lang="en-US" sz="2800" b="0" i="1" dirty="0">
                <a:solidFill>
                  <a:srgbClr val="FFFF00"/>
                </a:solidFill>
                <a:latin typeface="+mj-lt"/>
              </a:rPr>
              <a:t>and we were in our own sight as grasshoppers, and so we were in their sight.</a:t>
            </a:r>
          </a:p>
        </p:txBody>
      </p:sp>
    </p:spTree>
    <p:extLst>
      <p:ext uri="{BB962C8B-B14F-4D97-AF65-F5344CB8AC3E}">
        <p14:creationId xmlns:p14="http://schemas.microsoft.com/office/powerpoint/2010/main" val="68891956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816A0-9283-4E1E-AAF1-0DAF440F5D36}"/>
              </a:ext>
            </a:extLst>
          </p:cNvPr>
          <p:cNvSpPr/>
          <p:nvPr/>
        </p:nvSpPr>
        <p:spPr>
          <a:xfrm>
            <a:off x="152400" y="167580"/>
            <a:ext cx="8839200" cy="6309420"/>
          </a:xfrm>
          <a:prstGeom prst="rect">
            <a:avLst/>
          </a:prstGeom>
        </p:spPr>
        <p:txBody>
          <a:bodyPr wrap="square">
            <a:spAutoFit/>
          </a:bodyPr>
          <a:lstStyle/>
          <a:p>
            <a:r>
              <a:rPr lang="en-US" sz="4400" dirty="0">
                <a:solidFill>
                  <a:schemeClr val="bg1"/>
                </a:solidFill>
                <a:latin typeface="+mj-lt"/>
              </a:rPr>
              <a:t>PROVING.HIS.WORD</a:t>
            </a:r>
          </a:p>
          <a:p>
            <a:r>
              <a:rPr lang="en-US" sz="4000" b="0" dirty="0">
                <a:solidFill>
                  <a:schemeClr val="bg1"/>
                </a:solidFill>
                <a:latin typeface="+mj-lt"/>
              </a:rPr>
              <a:t>	</a:t>
            </a:r>
            <a:r>
              <a:rPr lang="en-US" sz="3200" b="0" dirty="0">
                <a:solidFill>
                  <a:schemeClr val="bg1"/>
                </a:solidFill>
                <a:latin typeface="+mj-lt"/>
              </a:rPr>
              <a:t>101 Only two of them believed it, that was Joshua and Caleb. </a:t>
            </a:r>
            <a:r>
              <a:rPr lang="en-US" sz="3200" b="0" dirty="0">
                <a:solidFill>
                  <a:srgbClr val="FFFF00"/>
                </a:solidFill>
                <a:latin typeface="+mj-lt"/>
              </a:rPr>
              <a:t>But, the circumstances that's what was what hindered them. </a:t>
            </a:r>
            <a:r>
              <a:rPr lang="en-US" sz="3200" b="0" dirty="0">
                <a:solidFill>
                  <a:schemeClr val="bg1"/>
                </a:solidFill>
                <a:latin typeface="+mj-lt"/>
              </a:rPr>
              <a:t>Because, they said, "</a:t>
            </a:r>
            <a:r>
              <a:rPr lang="en-US" sz="3200" b="0" i="1" dirty="0">
                <a:solidFill>
                  <a:schemeClr val="bg1"/>
                </a:solidFill>
                <a:latin typeface="+mj-lt"/>
              </a:rPr>
              <a:t>We're not able to take that land, because their cities are walled, their people are a great giants. Why, we look like grasshoppers, up aside of them."</a:t>
            </a:r>
          </a:p>
          <a:p>
            <a:r>
              <a:rPr lang="en-US" sz="3200" b="0" dirty="0">
                <a:solidFill>
                  <a:schemeClr val="bg1"/>
                </a:solidFill>
                <a:latin typeface="+mj-lt"/>
              </a:rPr>
              <a:t>	103 </a:t>
            </a:r>
            <a:r>
              <a:rPr lang="en-US" sz="3200" b="0" dirty="0">
                <a:solidFill>
                  <a:srgbClr val="FFFF00"/>
                </a:solidFill>
                <a:latin typeface="+mj-lt"/>
              </a:rPr>
              <a:t>God had give it to them, no matter how big the giants was. The obstacle meant nothing to [Joshua and Caleb], God had said so!</a:t>
            </a:r>
          </a:p>
          <a:p>
            <a:r>
              <a:rPr lang="en-US" sz="3200" b="0" dirty="0">
                <a:solidFill>
                  <a:schemeClr val="bg1"/>
                </a:solidFill>
                <a:latin typeface="+mj-lt"/>
              </a:rPr>
              <a:t>						65-0426</a:t>
            </a:r>
          </a:p>
        </p:txBody>
      </p:sp>
    </p:spTree>
    <p:extLst>
      <p:ext uri="{BB962C8B-B14F-4D97-AF65-F5344CB8AC3E}">
        <p14:creationId xmlns:p14="http://schemas.microsoft.com/office/powerpoint/2010/main" val="127782947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AACED6-C7B6-4FEE-B14E-6B5578CACEE6}"/>
              </a:ext>
            </a:extLst>
          </p:cNvPr>
          <p:cNvSpPr/>
          <p:nvPr/>
        </p:nvSpPr>
        <p:spPr>
          <a:xfrm>
            <a:off x="152400" y="0"/>
            <a:ext cx="8534400" cy="7478970"/>
          </a:xfrm>
          <a:prstGeom prst="rect">
            <a:avLst/>
          </a:prstGeom>
        </p:spPr>
        <p:txBody>
          <a:bodyPr wrap="square">
            <a:spAutoFit/>
          </a:bodyPr>
          <a:lstStyle/>
          <a:p>
            <a:r>
              <a:rPr lang="en-US" sz="4400" dirty="0">
                <a:solidFill>
                  <a:schemeClr val="bg1"/>
                </a:solidFill>
                <a:latin typeface="+mj-lt"/>
              </a:rPr>
              <a:t>MATTHEW 28:17</a:t>
            </a:r>
          </a:p>
          <a:p>
            <a:r>
              <a:rPr lang="en-US" sz="3600" b="0" i="1" dirty="0">
                <a:solidFill>
                  <a:schemeClr val="bg1"/>
                </a:solidFill>
                <a:latin typeface="+mj-lt"/>
              </a:rPr>
              <a:t>	</a:t>
            </a:r>
            <a:r>
              <a:rPr lang="en-US" sz="3200" b="0" i="1" dirty="0">
                <a:solidFill>
                  <a:schemeClr val="bg1"/>
                </a:solidFill>
                <a:latin typeface="+mj-lt"/>
              </a:rPr>
              <a:t>And when they saw him, they worshipped him: but some doubted. 18 And Jesus came and spake unto them, saying, </a:t>
            </a:r>
            <a:r>
              <a:rPr lang="en-US" sz="3200" b="0" i="1" dirty="0">
                <a:solidFill>
                  <a:srgbClr val="FFFF00"/>
                </a:solidFill>
                <a:latin typeface="+mj-lt"/>
              </a:rPr>
              <a:t>All power is given unto me in heaven and in earth.</a:t>
            </a:r>
          </a:p>
          <a:p>
            <a:endParaRPr lang="en-US" sz="3200" b="0" i="1" dirty="0">
              <a:solidFill>
                <a:srgbClr val="FFFF00"/>
              </a:solidFill>
              <a:latin typeface="+mj-lt"/>
            </a:endParaRPr>
          </a:p>
          <a:p>
            <a:r>
              <a:rPr lang="en-US" sz="4000" dirty="0">
                <a:solidFill>
                  <a:schemeClr val="bg1"/>
                </a:solidFill>
                <a:latin typeface="+mj-lt"/>
              </a:rPr>
              <a:t>FAITH.IS.THE.SUBSTANCE</a:t>
            </a:r>
          </a:p>
          <a:p>
            <a:r>
              <a:rPr lang="en-US" sz="3200" b="0" dirty="0">
                <a:solidFill>
                  <a:schemeClr val="bg1"/>
                </a:solidFill>
                <a:latin typeface="+mj-lt"/>
              </a:rPr>
              <a:t>	55 That's a hard word, isn't it? But it's the truth. </a:t>
            </a:r>
            <a:r>
              <a:rPr lang="en-US" sz="3200" b="0" dirty="0">
                <a:solidFill>
                  <a:srgbClr val="FFFF00"/>
                </a:solidFill>
                <a:latin typeface="+mj-lt"/>
              </a:rPr>
              <a:t>He gave all the power and authority that He had to His Church, and you're just afraid to act upon it. </a:t>
            </a:r>
            <a:endParaRPr lang="en-US" sz="3200" b="0" dirty="0">
              <a:solidFill>
                <a:schemeClr val="bg1"/>
              </a:solidFill>
              <a:latin typeface="+mj-lt"/>
            </a:endParaRPr>
          </a:p>
          <a:p>
            <a:pPr algn="r"/>
            <a:r>
              <a:rPr lang="en-US" sz="3200" b="0" dirty="0">
                <a:solidFill>
                  <a:schemeClr val="bg1"/>
                </a:solidFill>
                <a:latin typeface="+mj-lt"/>
              </a:rPr>
              <a:t>51-0508</a:t>
            </a:r>
          </a:p>
          <a:p>
            <a:endParaRPr lang="en-US" sz="3600" b="0" i="1" dirty="0">
              <a:solidFill>
                <a:srgbClr val="FFFF00"/>
              </a:solidFill>
              <a:latin typeface="+mj-lt"/>
            </a:endParaRPr>
          </a:p>
          <a:p>
            <a:endParaRPr lang="en-US" sz="3600" b="0" i="1" dirty="0">
              <a:solidFill>
                <a:schemeClr val="bg1"/>
              </a:solidFill>
              <a:latin typeface="+mj-lt"/>
            </a:endParaRPr>
          </a:p>
        </p:txBody>
      </p:sp>
    </p:spTree>
    <p:extLst>
      <p:ext uri="{BB962C8B-B14F-4D97-AF65-F5344CB8AC3E}">
        <p14:creationId xmlns:p14="http://schemas.microsoft.com/office/powerpoint/2010/main" val="18295901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AA39-3BC2-4073-A4D7-BF2C40C47370}"/>
              </a:ext>
            </a:extLst>
          </p:cNvPr>
          <p:cNvSpPr>
            <a:spLocks noGrp="1"/>
          </p:cNvSpPr>
          <p:nvPr>
            <p:ph type="title"/>
          </p:nvPr>
        </p:nvSpPr>
        <p:spPr>
          <a:xfrm>
            <a:off x="514350" y="457200"/>
            <a:ext cx="7416800" cy="508000"/>
          </a:xfrm>
        </p:spPr>
        <p:txBody>
          <a:bodyPr/>
          <a:lstStyle/>
          <a:p>
            <a:r>
              <a:rPr lang="en-US" sz="4800" dirty="0"/>
              <a:t>The Men’s Campout</a:t>
            </a:r>
          </a:p>
        </p:txBody>
      </p:sp>
      <p:pic>
        <p:nvPicPr>
          <p:cNvPr id="5" name="Content Placeholder 4">
            <a:extLst>
              <a:ext uri="{FF2B5EF4-FFF2-40B4-BE49-F238E27FC236}">
                <a16:creationId xmlns:a16="http://schemas.microsoft.com/office/drawing/2014/main" id="{637490F1-4109-4091-9D2A-E92B807EA77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19200"/>
            <a:ext cx="9076266" cy="5105400"/>
          </a:xfrm>
        </p:spPr>
      </p:pic>
      <p:sp>
        <p:nvSpPr>
          <p:cNvPr id="3" name="Rectangle 2">
            <a:extLst>
              <a:ext uri="{FF2B5EF4-FFF2-40B4-BE49-F238E27FC236}">
                <a16:creationId xmlns:a16="http://schemas.microsoft.com/office/drawing/2014/main" id="{7D3816B5-8E54-40E5-B769-ECB3C5EA2E07}"/>
              </a:ext>
            </a:extLst>
          </p:cNvPr>
          <p:cNvSpPr/>
          <p:nvPr/>
        </p:nvSpPr>
        <p:spPr>
          <a:xfrm>
            <a:off x="-2590800" y="4411008"/>
            <a:ext cx="4572000" cy="1938992"/>
          </a:xfrm>
          <a:prstGeom prst="rect">
            <a:avLst/>
          </a:prstGeom>
        </p:spPr>
        <p:txBody>
          <a:bodyPr>
            <a:spAutoFit/>
          </a:bodyPr>
          <a:lstStyle/>
          <a:p>
            <a:pPr algn="r"/>
            <a:r>
              <a:rPr lang="en-US" sz="2400" dirty="0">
                <a:solidFill>
                  <a:schemeClr val="accent1">
                    <a:lumMod val="40000"/>
                    <a:lumOff val="60000"/>
                  </a:schemeClr>
                </a:solidFill>
              </a:rPr>
              <a:t>April 19-22</a:t>
            </a:r>
          </a:p>
          <a:p>
            <a:pPr algn="r"/>
            <a:endParaRPr lang="en-US" sz="2400" dirty="0">
              <a:solidFill>
                <a:schemeClr val="accent1">
                  <a:lumMod val="40000"/>
                  <a:lumOff val="60000"/>
                </a:schemeClr>
              </a:solidFill>
            </a:endParaRPr>
          </a:p>
          <a:p>
            <a:pPr algn="r"/>
            <a:r>
              <a:rPr lang="en-US" sz="2400" dirty="0">
                <a:solidFill>
                  <a:schemeClr val="accent1">
                    <a:lumMod val="40000"/>
                    <a:lumOff val="60000"/>
                  </a:schemeClr>
                </a:solidFill>
              </a:rPr>
              <a:t>Morrow </a:t>
            </a:r>
          </a:p>
          <a:p>
            <a:pPr algn="r"/>
            <a:r>
              <a:rPr lang="en-US" sz="2400" dirty="0">
                <a:solidFill>
                  <a:schemeClr val="accent1">
                    <a:lumMod val="40000"/>
                    <a:lumOff val="60000"/>
                  </a:schemeClr>
                </a:solidFill>
              </a:rPr>
              <a:t>Mountain</a:t>
            </a:r>
          </a:p>
          <a:p>
            <a:pPr algn="r"/>
            <a:r>
              <a:rPr lang="en-US" sz="2400" dirty="0">
                <a:solidFill>
                  <a:schemeClr val="accent1">
                    <a:lumMod val="40000"/>
                    <a:lumOff val="60000"/>
                  </a:schemeClr>
                </a:solidFill>
              </a:rPr>
              <a:t>State Park</a:t>
            </a:r>
          </a:p>
        </p:txBody>
      </p:sp>
    </p:spTree>
    <p:extLst>
      <p:ext uri="{BB962C8B-B14F-4D97-AF65-F5344CB8AC3E}">
        <p14:creationId xmlns:p14="http://schemas.microsoft.com/office/powerpoint/2010/main" val="1024170953"/>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32E7AC-AC50-480E-857A-EBD2D888DC40}"/>
              </a:ext>
            </a:extLst>
          </p:cNvPr>
          <p:cNvSpPr/>
          <p:nvPr/>
        </p:nvSpPr>
        <p:spPr>
          <a:xfrm>
            <a:off x="228600" y="152400"/>
            <a:ext cx="8610600" cy="5770067"/>
          </a:xfrm>
          <a:prstGeom prst="rect">
            <a:avLst/>
          </a:prstGeom>
        </p:spPr>
        <p:txBody>
          <a:bodyPr wrap="square">
            <a:spAutoFit/>
          </a:bodyPr>
          <a:lstStyle/>
          <a:p>
            <a:pPr marL="0" marR="0">
              <a:spcBef>
                <a:spcPts val="0"/>
              </a:spcBef>
              <a:spcAft>
                <a:spcPts val="0"/>
              </a:spcAft>
            </a:pPr>
            <a:r>
              <a:rPr lang="en-US" sz="4400" dirty="0">
                <a:solidFill>
                  <a:schemeClr val="bg1"/>
                </a:solidFill>
                <a:latin typeface="Cambria" panose="02040503050406030204" pitchFamily="18" charset="0"/>
                <a:ea typeface="Calibri" panose="020F0502020204030204" pitchFamily="34" charset="0"/>
                <a:cs typeface="Times New Roman" panose="02020603050405020304" pitchFamily="18" charset="0"/>
              </a:rPr>
              <a:t>THIRST</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3200" b="0" dirty="0">
                <a:solidFill>
                  <a:schemeClr val="bg1"/>
                </a:solidFill>
                <a:latin typeface="Cambria" panose="02040503050406030204" pitchFamily="18" charset="0"/>
                <a:ea typeface="Calibri" panose="020F0502020204030204" pitchFamily="34" charset="0"/>
                <a:cs typeface="Times New Roman" panose="02020603050405020304" pitchFamily="18" charset="0"/>
              </a:rPr>
              <a:t>29 Now we find, God gives </a:t>
            </a:r>
            <a:r>
              <a:rPr lang="en-US" sz="3200" b="0" dirty="0">
                <a:solidFill>
                  <a:srgbClr val="FFFF00"/>
                </a:solidFill>
                <a:latin typeface="Cambria" panose="02040503050406030204" pitchFamily="18" charset="0"/>
                <a:ea typeface="Calibri" panose="020F0502020204030204" pitchFamily="34" charset="0"/>
                <a:cs typeface="Times New Roman" panose="02020603050405020304" pitchFamily="18" charset="0"/>
              </a:rPr>
              <a:t>the control tower </a:t>
            </a:r>
            <a:r>
              <a:rPr lang="en-US" sz="3200" b="0" dirty="0">
                <a:solidFill>
                  <a:schemeClr val="bg1"/>
                </a:solidFill>
                <a:latin typeface="Cambria" panose="02040503050406030204" pitchFamily="18" charset="0"/>
                <a:ea typeface="Calibri" panose="020F0502020204030204" pitchFamily="34" charset="0"/>
                <a:cs typeface="Times New Roman" panose="02020603050405020304" pitchFamily="18" charset="0"/>
              </a:rPr>
              <a:t>to you, to give to you the things that you need. Now, the control tower in you is what directs you… There is a control tower in the body, that tells you the need that's needed in your body, and it's brought to you by thirst. </a:t>
            </a:r>
          </a:p>
          <a:p>
            <a:pPr marL="0" marR="0" indent="457200">
              <a:spcBef>
                <a:spcPts val="0"/>
              </a:spcBef>
              <a:spcAft>
                <a:spcPts val="0"/>
              </a:spcAft>
            </a:pPr>
            <a:r>
              <a:rPr lang="en-US" sz="3200" b="0" dirty="0">
                <a:solidFill>
                  <a:schemeClr val="bg1"/>
                </a:solidFill>
                <a:latin typeface="Cambria" panose="02040503050406030204" pitchFamily="18" charset="0"/>
                <a:ea typeface="Calibri" panose="020F0502020204030204" pitchFamily="34" charset="0"/>
                <a:cs typeface="Times New Roman" panose="02020603050405020304" pitchFamily="18" charset="0"/>
              </a:rPr>
              <a:t>	Also, there is a control tower in your soul, that tells you the spiritual things that you have need of, something in your spirit, and, by this you can tell what kind of a life is controlling you.</a:t>
            </a:r>
            <a:endParaRPr lang="en-US" sz="2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7578059"/>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C50719-9728-4D53-BCFF-A4453963D132}"/>
              </a:ext>
            </a:extLst>
          </p:cNvPr>
          <p:cNvSpPr/>
          <p:nvPr/>
        </p:nvSpPr>
        <p:spPr>
          <a:xfrm>
            <a:off x="228600" y="228601"/>
            <a:ext cx="8686800" cy="5509200"/>
          </a:xfrm>
          <a:prstGeom prst="rect">
            <a:avLst/>
          </a:prstGeom>
        </p:spPr>
        <p:txBody>
          <a:bodyPr wrap="square">
            <a:spAutoFit/>
          </a:bodyPr>
          <a:lstStyle/>
          <a:p>
            <a:pPr marL="0" marR="0" indent="457200">
              <a:spcBef>
                <a:spcPts val="0"/>
              </a:spcBef>
              <a:spcAft>
                <a:spcPts val="0"/>
              </a:spcAft>
            </a:pPr>
            <a:r>
              <a:rPr lang="en-US" sz="3200" b="0" dirty="0">
                <a:solidFill>
                  <a:schemeClr val="bg1"/>
                </a:solidFill>
                <a:latin typeface="Cambria" panose="02040503050406030204" pitchFamily="18" charset="0"/>
                <a:ea typeface="Calibri" panose="020F0502020204030204" pitchFamily="34" charset="0"/>
                <a:cs typeface="Times New Roman" panose="02020603050405020304" pitchFamily="18" charset="0"/>
              </a:rPr>
              <a:t>30 When you can see what your desires are, then you can tell, by that, what kind of something that's in you, that's creating this desire that you have. See, there is a certain thing that you thirst for, and it can tell you in your soul what this desire is, by the nature of the thirst that you have.… We find there, what's a great trouble today, that too many people try to live between those two desires. For one of them desires the things of the earth, the other desires the things of Heaven.</a:t>
            </a:r>
            <a:endParaRPr lang="en-US" sz="2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3664514"/>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21E203-2452-45FC-9E71-78EAB19A3DF2}"/>
              </a:ext>
            </a:extLst>
          </p:cNvPr>
          <p:cNvSpPr/>
          <p:nvPr/>
        </p:nvSpPr>
        <p:spPr>
          <a:xfrm>
            <a:off x="228600" y="152400"/>
            <a:ext cx="8686800" cy="6986528"/>
          </a:xfrm>
          <a:prstGeom prst="rect">
            <a:avLst/>
          </a:prstGeom>
        </p:spPr>
        <p:txBody>
          <a:bodyPr wrap="square">
            <a:spAutoFit/>
          </a:bodyPr>
          <a:lstStyle/>
          <a:p>
            <a:pPr marL="0" marR="0" indent="457200">
              <a:spcBef>
                <a:spcPts val="0"/>
              </a:spcBef>
              <a:spcAft>
                <a:spcPts val="0"/>
              </a:spcAft>
            </a:pPr>
            <a:r>
              <a:rPr lang="en-US" sz="3200" b="0" dirty="0">
                <a:solidFill>
                  <a:schemeClr val="bg1"/>
                </a:solidFill>
                <a:latin typeface="Cambria" panose="02040503050406030204" pitchFamily="18" charset="0"/>
                <a:ea typeface="Calibri" panose="020F0502020204030204" pitchFamily="34" charset="0"/>
                <a:cs typeface="Times New Roman" panose="02020603050405020304" pitchFamily="18" charset="0"/>
              </a:rPr>
              <a:t>33 Like </a:t>
            </a:r>
            <a:r>
              <a:rPr lang="en-US" sz="3200" dirty="0">
                <a:solidFill>
                  <a:schemeClr val="bg1"/>
                </a:solidFill>
                <a:latin typeface="Cambria" panose="02040503050406030204" pitchFamily="18" charset="0"/>
                <a:ea typeface="Calibri" panose="020F0502020204030204" pitchFamily="34" charset="0"/>
                <a:cs typeface="Times New Roman" panose="02020603050405020304" pitchFamily="18" charset="0"/>
              </a:rPr>
              <a:t>Rom. 7:21, </a:t>
            </a:r>
            <a:r>
              <a:rPr lang="en-US" sz="3200" b="0" dirty="0">
                <a:solidFill>
                  <a:schemeClr val="bg1"/>
                </a:solidFill>
                <a:latin typeface="Cambria" panose="02040503050406030204" pitchFamily="18" charset="0"/>
                <a:ea typeface="Calibri" panose="020F0502020204030204" pitchFamily="34" charset="0"/>
                <a:cs typeface="Times New Roman" panose="02020603050405020304" pitchFamily="18" charset="0"/>
              </a:rPr>
              <a:t>"</a:t>
            </a:r>
            <a:r>
              <a:rPr lang="en-US" sz="3200" b="0" i="1" dirty="0">
                <a:solidFill>
                  <a:schemeClr val="bg1"/>
                </a:solidFill>
                <a:latin typeface="Cambria" panose="02040503050406030204" pitchFamily="18" charset="0"/>
                <a:ea typeface="Calibri" panose="020F0502020204030204" pitchFamily="34" charset="0"/>
                <a:cs typeface="Times New Roman" panose="02020603050405020304" pitchFamily="18" charset="0"/>
              </a:rPr>
              <a:t>When I would do good, then evil is nigh</a:t>
            </a:r>
            <a:r>
              <a:rPr lang="en-US" sz="3200" b="0" dirty="0">
                <a:solidFill>
                  <a:schemeClr val="bg1"/>
                </a:solidFill>
                <a:latin typeface="Cambria" panose="02040503050406030204" pitchFamily="18" charset="0"/>
                <a:ea typeface="Calibri" panose="020F0502020204030204" pitchFamily="34" charset="0"/>
                <a:cs typeface="Times New Roman" panose="02020603050405020304" pitchFamily="18" charset="0"/>
              </a:rPr>
              <a:t>." Did you ever have that experience, Christians? That when you're trying to do something that's worth-while, go to make an effort to do something that's good, then you find out that there is the Devil, on every hand, just to upset you… And that's one good thing I'd like to say this, that Christians might know. </a:t>
            </a:r>
          </a:p>
          <a:p>
            <a:pPr marL="0" marR="0" indent="457200">
              <a:spcBef>
                <a:spcPts val="0"/>
              </a:spcBef>
              <a:spcAft>
                <a:spcPts val="0"/>
              </a:spcAft>
            </a:pPr>
            <a:r>
              <a:rPr lang="en-US" sz="3200" b="0" dirty="0">
                <a:solidFill>
                  <a:schemeClr val="bg1"/>
                </a:solidFill>
                <a:latin typeface="Cambria" panose="02040503050406030204" pitchFamily="18" charset="0"/>
                <a:ea typeface="Calibri" panose="020F0502020204030204" pitchFamily="34" charset="0"/>
                <a:cs typeface="Times New Roman" panose="02020603050405020304" pitchFamily="18" charset="0"/>
              </a:rPr>
              <a:t>	</a:t>
            </a:r>
            <a:r>
              <a:rPr lang="en-US" sz="3200" b="0" dirty="0">
                <a:solidFill>
                  <a:srgbClr val="FFFF00"/>
                </a:solidFill>
                <a:latin typeface="Cambria" panose="02040503050406030204" pitchFamily="18" charset="0"/>
                <a:ea typeface="Calibri" panose="020F0502020204030204" pitchFamily="34" charset="0"/>
                <a:cs typeface="Times New Roman" panose="02020603050405020304" pitchFamily="18" charset="0"/>
              </a:rPr>
              <a:t>That when you are starting to do some-thing, and there is something always trying to upset you in doing it, do it anyhow. </a:t>
            </a:r>
            <a:r>
              <a:rPr lang="en-US" sz="3200" b="0" dirty="0">
                <a:solidFill>
                  <a:schemeClr val="bg1"/>
                </a:solidFill>
                <a:latin typeface="Cambria" panose="02040503050406030204" pitchFamily="18" charset="0"/>
                <a:ea typeface="Calibri" panose="020F0502020204030204" pitchFamily="34" charset="0"/>
                <a:cs typeface="Times New Roman" panose="02020603050405020304" pitchFamily="18" charset="0"/>
              </a:rPr>
              <a:t>That's the Devil there, trying to keep you from doing what's right.</a:t>
            </a:r>
            <a:endParaRPr lang="en-US" sz="2000" b="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indent="457200" algn="r">
              <a:spcBef>
                <a:spcPts val="0"/>
              </a:spcBef>
              <a:spcAft>
                <a:spcPts val="0"/>
              </a:spcAft>
            </a:pPr>
            <a:r>
              <a:rPr lang="en-US" sz="3200" b="0" dirty="0">
                <a:solidFill>
                  <a:schemeClr val="bg1"/>
                </a:solidFill>
                <a:latin typeface="Cambria" panose="02040503050406030204" pitchFamily="18" charset="0"/>
                <a:ea typeface="Calibri" panose="020F0502020204030204" pitchFamily="34" charset="0"/>
                <a:cs typeface="Times New Roman" panose="02020603050405020304" pitchFamily="18" charset="0"/>
              </a:rPr>
              <a:t>65-0919  </a:t>
            </a:r>
            <a:endParaRPr lang="en-US" sz="2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1183301"/>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B59BE7-D07B-40B0-9484-72B4A1691AB8}"/>
              </a:ext>
            </a:extLst>
          </p:cNvPr>
          <p:cNvSpPr/>
          <p:nvPr/>
        </p:nvSpPr>
        <p:spPr>
          <a:xfrm>
            <a:off x="152400" y="76200"/>
            <a:ext cx="8915400" cy="5509200"/>
          </a:xfrm>
          <a:prstGeom prst="rect">
            <a:avLst/>
          </a:prstGeom>
        </p:spPr>
        <p:txBody>
          <a:bodyPr wrap="square">
            <a:spAutoFit/>
          </a:bodyPr>
          <a:lstStyle/>
          <a:p>
            <a:r>
              <a:rPr lang="en-US" sz="4000" spc="-150" dirty="0">
                <a:solidFill>
                  <a:schemeClr val="bg1"/>
                </a:solidFill>
                <a:latin typeface="+mj-lt"/>
              </a:rPr>
              <a:t>SPOKEN.WORD.IS.THE.ORIGINAL.SEED.2</a:t>
            </a:r>
          </a:p>
          <a:p>
            <a:r>
              <a:rPr lang="en-US" sz="3200" b="0" dirty="0">
                <a:solidFill>
                  <a:schemeClr val="bg1"/>
                </a:solidFill>
                <a:latin typeface="+mj-lt"/>
              </a:rPr>
              <a:t>	</a:t>
            </a:r>
            <a:r>
              <a:rPr lang="en-US" sz="3600" b="0" dirty="0">
                <a:solidFill>
                  <a:schemeClr val="bg1"/>
                </a:solidFill>
                <a:latin typeface="+mj-lt"/>
              </a:rPr>
              <a:t>388 Now, the power of the believing Church. </a:t>
            </a:r>
            <a:r>
              <a:rPr lang="en-US" sz="3600" b="0" i="1" dirty="0">
                <a:solidFill>
                  <a:schemeClr val="bg1"/>
                </a:solidFill>
                <a:latin typeface="+mj-lt"/>
              </a:rPr>
              <a:t>"Christ has all power in heavens and earth." </a:t>
            </a:r>
            <a:r>
              <a:rPr lang="en-US" sz="3600" b="0" spc="-150" dirty="0">
                <a:solidFill>
                  <a:schemeClr val="bg1"/>
                </a:solidFill>
                <a:latin typeface="+mj-lt"/>
              </a:rPr>
              <a:t>Believe that? </a:t>
            </a:r>
            <a:r>
              <a:rPr lang="en-US" sz="3600" b="0" spc="-150" dirty="0">
                <a:solidFill>
                  <a:srgbClr val="FFFF00"/>
                </a:solidFill>
                <a:latin typeface="+mj-lt"/>
              </a:rPr>
              <a:t>Now, what if He's in you? </a:t>
            </a:r>
          </a:p>
          <a:p>
            <a:r>
              <a:rPr lang="en-US" sz="3600" b="0" dirty="0">
                <a:solidFill>
                  <a:srgbClr val="FFFF00"/>
                </a:solidFill>
                <a:latin typeface="+mj-lt"/>
              </a:rPr>
              <a:t>	</a:t>
            </a:r>
            <a:r>
              <a:rPr lang="en-US" sz="3600" b="0" dirty="0">
                <a:solidFill>
                  <a:schemeClr val="bg1"/>
                </a:solidFill>
                <a:latin typeface="+mj-lt"/>
              </a:rPr>
              <a:t>Has Christ got all power? Matt. 28:18. He is the Seed-Word in His Body. And He, in us, becomes the Seed-Word in us. </a:t>
            </a:r>
            <a:r>
              <a:rPr lang="en-US" sz="3600" b="0" dirty="0">
                <a:solidFill>
                  <a:srgbClr val="FFFF00"/>
                </a:solidFill>
                <a:latin typeface="+mj-lt"/>
              </a:rPr>
              <a:t>All that God was, He poured into Christ; and all Christ was, was poured into the Church. </a:t>
            </a:r>
          </a:p>
          <a:p>
            <a:pPr algn="r"/>
            <a:r>
              <a:rPr lang="en-US" sz="2400" b="0" dirty="0">
                <a:solidFill>
                  <a:schemeClr val="bg1"/>
                </a:solidFill>
              </a:rPr>
              <a:t>62-0318</a:t>
            </a:r>
            <a:endParaRPr lang="en-US" sz="2400" b="0" dirty="0">
              <a:solidFill>
                <a:schemeClr val="bg1"/>
              </a:solidFill>
              <a:latin typeface="+mj-lt"/>
            </a:endParaRPr>
          </a:p>
        </p:txBody>
      </p:sp>
    </p:spTree>
    <p:extLst>
      <p:ext uri="{BB962C8B-B14F-4D97-AF65-F5344CB8AC3E}">
        <p14:creationId xmlns:p14="http://schemas.microsoft.com/office/powerpoint/2010/main" val="2261228581"/>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D15837-47A7-48A7-8AA9-A4A8CE881689}"/>
              </a:ext>
            </a:extLst>
          </p:cNvPr>
          <p:cNvSpPr/>
          <p:nvPr/>
        </p:nvSpPr>
        <p:spPr>
          <a:xfrm>
            <a:off x="228600" y="76200"/>
            <a:ext cx="8686800" cy="4401205"/>
          </a:xfrm>
          <a:prstGeom prst="rect">
            <a:avLst/>
          </a:prstGeom>
        </p:spPr>
        <p:txBody>
          <a:bodyPr wrap="square">
            <a:spAutoFit/>
          </a:bodyPr>
          <a:lstStyle/>
          <a:p>
            <a:r>
              <a:rPr lang="en-US" sz="4400" dirty="0">
                <a:solidFill>
                  <a:schemeClr val="bg1"/>
                </a:solidFill>
                <a:latin typeface="+mj-lt"/>
              </a:rPr>
              <a:t>GOD.OF.THIS.EVIL.AGE</a:t>
            </a:r>
          </a:p>
          <a:p>
            <a:r>
              <a:rPr lang="en-US" sz="3600" b="0" dirty="0">
                <a:solidFill>
                  <a:schemeClr val="bg1"/>
                </a:solidFill>
                <a:latin typeface="+mj-lt"/>
              </a:rPr>
              <a:t>	69 He raised me up with Him, in the resurrection. </a:t>
            </a:r>
            <a:r>
              <a:rPr lang="en-US" sz="3600" b="0" dirty="0">
                <a:solidFill>
                  <a:srgbClr val="FFFF00"/>
                </a:solidFill>
                <a:latin typeface="+mj-lt"/>
              </a:rPr>
              <a:t>And now we are seated with Him, with power and authority over every devil. </a:t>
            </a:r>
            <a:r>
              <a:rPr lang="en-US" sz="3600" b="0" dirty="0">
                <a:solidFill>
                  <a:schemeClr val="bg1"/>
                </a:solidFill>
                <a:latin typeface="+mj-lt"/>
              </a:rPr>
              <a:t>Oh, if you could only believe what God has given! </a:t>
            </a:r>
          </a:p>
          <a:p>
            <a:r>
              <a:rPr lang="en-US" sz="3200" b="0" dirty="0">
                <a:solidFill>
                  <a:schemeClr val="bg1"/>
                </a:solidFill>
                <a:latin typeface="+mj-lt"/>
              </a:rPr>
              <a:t>	</a:t>
            </a:r>
          </a:p>
          <a:p>
            <a:pPr algn="r"/>
            <a:r>
              <a:rPr lang="en-US" sz="2400" b="0" dirty="0">
                <a:solidFill>
                  <a:schemeClr val="bg1"/>
                </a:solidFill>
              </a:rPr>
              <a:t>65-0801</a:t>
            </a:r>
            <a:endParaRPr lang="en-US" sz="2400" b="0" dirty="0">
              <a:solidFill>
                <a:schemeClr val="bg1"/>
              </a:solidFill>
              <a:latin typeface="+mj-lt"/>
            </a:endParaRPr>
          </a:p>
        </p:txBody>
      </p:sp>
    </p:spTree>
    <p:extLst>
      <p:ext uri="{BB962C8B-B14F-4D97-AF65-F5344CB8AC3E}">
        <p14:creationId xmlns:p14="http://schemas.microsoft.com/office/powerpoint/2010/main" val="3978676449"/>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7C719B-6B07-4C97-95D8-DB980F6EBB44}"/>
              </a:ext>
            </a:extLst>
          </p:cNvPr>
          <p:cNvSpPr/>
          <p:nvPr/>
        </p:nvSpPr>
        <p:spPr>
          <a:xfrm>
            <a:off x="152400" y="0"/>
            <a:ext cx="8839200" cy="6555641"/>
          </a:xfrm>
          <a:prstGeom prst="rect">
            <a:avLst/>
          </a:prstGeom>
        </p:spPr>
        <p:txBody>
          <a:bodyPr wrap="square">
            <a:spAutoFit/>
          </a:bodyPr>
          <a:lstStyle/>
          <a:p>
            <a:r>
              <a:rPr lang="en-US" sz="4000" dirty="0">
                <a:solidFill>
                  <a:schemeClr val="bg1"/>
                </a:solidFill>
                <a:latin typeface="+mn-lt"/>
              </a:rPr>
              <a:t>ASHAMED</a:t>
            </a:r>
          </a:p>
          <a:p>
            <a:r>
              <a:rPr lang="en-US" sz="3200" b="0" dirty="0">
                <a:solidFill>
                  <a:schemeClr val="bg1"/>
                </a:solidFill>
                <a:latin typeface="+mn-lt"/>
              </a:rPr>
              <a:t>	220 Then, if I'm a Christian, been filled with the Spirit, wearing the testimony of Jesus Christ's resurrection… don't let any devil try to push you around, "You don't do this and that." </a:t>
            </a:r>
            <a:r>
              <a:rPr lang="en-US" sz="3200" u="sng" dirty="0">
                <a:solidFill>
                  <a:schemeClr val="bg1"/>
                </a:solidFill>
                <a:latin typeface="+mn-lt"/>
              </a:rPr>
              <a:t>You do do It.</a:t>
            </a:r>
          </a:p>
          <a:p>
            <a:r>
              <a:rPr lang="en-US" sz="3200" b="0" dirty="0">
                <a:solidFill>
                  <a:schemeClr val="bg1"/>
                </a:solidFill>
                <a:latin typeface="+mn-lt"/>
              </a:rPr>
              <a:t>	221 </a:t>
            </a:r>
            <a:r>
              <a:rPr lang="en-US" sz="3200" b="0" dirty="0">
                <a:solidFill>
                  <a:srgbClr val="FFFF00"/>
                </a:solidFill>
                <a:latin typeface="+mn-lt"/>
              </a:rPr>
              <a:t>See, we don't have power. </a:t>
            </a:r>
            <a:r>
              <a:rPr lang="en-US" sz="3200" b="0" dirty="0">
                <a:solidFill>
                  <a:schemeClr val="bg1"/>
                </a:solidFill>
                <a:latin typeface="+mn-lt"/>
              </a:rPr>
              <a:t>That policeman don't have power to stop one car… </a:t>
            </a:r>
            <a:r>
              <a:rPr lang="en-US" sz="3200" b="0" dirty="0">
                <a:solidFill>
                  <a:srgbClr val="FFFF00"/>
                </a:solidFill>
                <a:latin typeface="+mn-lt"/>
              </a:rPr>
              <a:t>But he's got authority.</a:t>
            </a:r>
            <a:r>
              <a:rPr lang="en-US" sz="3200" b="0" dirty="0">
                <a:solidFill>
                  <a:schemeClr val="bg1"/>
                </a:solidFill>
                <a:latin typeface="+mn-lt"/>
              </a:rPr>
              <a:t> And that's the Church. </a:t>
            </a:r>
            <a:r>
              <a:rPr lang="en-US" sz="3200" b="0" dirty="0">
                <a:solidFill>
                  <a:srgbClr val="FFFF00"/>
                </a:solidFill>
                <a:latin typeface="+mn-lt"/>
              </a:rPr>
              <a:t>We have authority, by the resurrection of Jesus Christ and His promised Word, </a:t>
            </a:r>
            <a:r>
              <a:rPr lang="en-US" sz="3200" b="0" dirty="0">
                <a:solidFill>
                  <a:schemeClr val="bg1"/>
                </a:solidFill>
                <a:latin typeface="+mn-lt"/>
              </a:rPr>
              <a:t>hallelujah, </a:t>
            </a:r>
            <a:r>
              <a:rPr lang="en-US" sz="3200" b="0" i="1" dirty="0">
                <a:solidFill>
                  <a:schemeClr val="bg1"/>
                </a:solidFill>
                <a:latin typeface="+mn-lt"/>
              </a:rPr>
              <a:t>"The things that I do shall you do also; more than this will you do, for I go unto the Father.“</a:t>
            </a:r>
          </a:p>
          <a:p>
            <a:pPr algn="r"/>
            <a:r>
              <a:rPr lang="en-US" sz="2800" b="0" dirty="0">
                <a:solidFill>
                  <a:schemeClr val="bg1"/>
                </a:solidFill>
              </a:rPr>
              <a:t>65-0711</a:t>
            </a:r>
            <a:endParaRPr lang="en-US" sz="2800" b="0" i="1" dirty="0">
              <a:solidFill>
                <a:schemeClr val="bg1"/>
              </a:solidFill>
              <a:latin typeface="+mn-lt"/>
            </a:endParaRPr>
          </a:p>
        </p:txBody>
      </p:sp>
    </p:spTree>
    <p:extLst>
      <p:ext uri="{BB962C8B-B14F-4D97-AF65-F5344CB8AC3E}">
        <p14:creationId xmlns:p14="http://schemas.microsoft.com/office/powerpoint/2010/main" val="3228347977"/>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61058D-9FB2-4EA1-8D1A-ABB2A470BE80}"/>
              </a:ext>
            </a:extLst>
          </p:cNvPr>
          <p:cNvSpPr/>
          <p:nvPr/>
        </p:nvSpPr>
        <p:spPr>
          <a:xfrm>
            <a:off x="228600" y="152400"/>
            <a:ext cx="8686800" cy="5632311"/>
          </a:xfrm>
          <a:prstGeom prst="rect">
            <a:avLst/>
          </a:prstGeom>
        </p:spPr>
        <p:txBody>
          <a:bodyPr wrap="square">
            <a:spAutoFit/>
          </a:bodyPr>
          <a:lstStyle/>
          <a:p>
            <a:r>
              <a:rPr lang="en-US" sz="4000" dirty="0">
                <a:solidFill>
                  <a:schemeClr val="bg1"/>
                </a:solidFill>
                <a:latin typeface="Cambria" panose="02040503050406030204" pitchFamily="18" charset="0"/>
              </a:rPr>
              <a:t>CHURCH.AGE.BOOK  </a:t>
            </a:r>
            <a:r>
              <a:rPr lang="en-US" sz="3200" b="0" dirty="0">
                <a:solidFill>
                  <a:schemeClr val="bg1"/>
                </a:solidFill>
                <a:latin typeface="Cambria" panose="02040503050406030204" pitchFamily="18" charset="0"/>
              </a:rPr>
              <a:t>	</a:t>
            </a:r>
          </a:p>
          <a:p>
            <a:r>
              <a:rPr lang="en-US" sz="3200" b="0" dirty="0">
                <a:solidFill>
                  <a:schemeClr val="bg1"/>
                </a:solidFill>
                <a:latin typeface="Cambria" panose="02040503050406030204" pitchFamily="18" charset="0"/>
              </a:rPr>
              <a:t>	 79-2 There He is with the seven stars in His right hand. </a:t>
            </a:r>
            <a:r>
              <a:rPr lang="en-US" sz="3200" b="0" dirty="0">
                <a:solidFill>
                  <a:srgbClr val="FFFF00"/>
                </a:solidFill>
                <a:latin typeface="Cambria" panose="02040503050406030204" pitchFamily="18" charset="0"/>
              </a:rPr>
              <a:t>The right hand or arm signifies the power and authority of God</a:t>
            </a:r>
            <a:r>
              <a:rPr lang="en-US" sz="3200" b="0" dirty="0">
                <a:solidFill>
                  <a:schemeClr val="bg1"/>
                </a:solidFill>
                <a:latin typeface="Cambria" panose="02040503050406030204" pitchFamily="18" charset="0"/>
              </a:rPr>
              <a:t>. Psalms 44:3, In that right hand of power are seven stars, who, according to Revelation 1:20, are the seven church messengers. </a:t>
            </a:r>
          </a:p>
          <a:p>
            <a:r>
              <a:rPr lang="en-US" sz="3200" b="0" dirty="0">
                <a:solidFill>
                  <a:schemeClr val="bg1"/>
                </a:solidFill>
                <a:latin typeface="Cambria" panose="02040503050406030204" pitchFamily="18" charset="0"/>
              </a:rPr>
              <a:t>	</a:t>
            </a:r>
            <a:r>
              <a:rPr lang="en-US" sz="3200" b="0" dirty="0">
                <a:solidFill>
                  <a:srgbClr val="FFFF00"/>
                </a:solidFill>
                <a:latin typeface="Cambria" panose="02040503050406030204" pitchFamily="18" charset="0"/>
              </a:rPr>
              <a:t>This signifies that the very power and authority of God are behind His messengers to every age. </a:t>
            </a:r>
            <a:r>
              <a:rPr lang="en-US" sz="3200" b="0" dirty="0">
                <a:solidFill>
                  <a:schemeClr val="bg1"/>
                </a:solidFill>
                <a:latin typeface="Cambria" panose="02040503050406030204" pitchFamily="18" charset="0"/>
              </a:rPr>
              <a:t>They go forth in the fire and power of the Holy Ghost with the Word.</a:t>
            </a:r>
          </a:p>
        </p:txBody>
      </p:sp>
    </p:spTree>
    <p:extLst>
      <p:ext uri="{BB962C8B-B14F-4D97-AF65-F5344CB8AC3E}">
        <p14:creationId xmlns:p14="http://schemas.microsoft.com/office/powerpoint/2010/main" val="326325071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86641-3636-483C-A69F-C113434EE19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4DD91C69-1739-4E69-9C02-27CBC5325B4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2946399" y="193993"/>
            <a:ext cx="2723725" cy="5978207"/>
          </a:xfrm>
          <a:prstGeom prst="rect">
            <a:avLst/>
          </a:prstGeom>
          <a:ln>
            <a:noFill/>
          </a:ln>
          <a:effectLst>
            <a:softEdge rad="112500"/>
          </a:effectLst>
        </p:spPr>
      </p:pic>
      <p:pic>
        <p:nvPicPr>
          <p:cNvPr id="7" name="Picture 6">
            <a:extLst>
              <a:ext uri="{FF2B5EF4-FFF2-40B4-BE49-F238E27FC236}">
                <a16:creationId xmlns:a16="http://schemas.microsoft.com/office/drawing/2014/main" id="{3D4D9455-CE74-4822-A1C0-86CFC8E314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10885" y="69215"/>
            <a:ext cx="3333115" cy="6858000"/>
          </a:xfrm>
          <a:prstGeom prst="rect">
            <a:avLst/>
          </a:prstGeom>
        </p:spPr>
      </p:pic>
      <p:pic>
        <p:nvPicPr>
          <p:cNvPr id="9" name="Picture 8">
            <a:extLst>
              <a:ext uri="{FF2B5EF4-FFF2-40B4-BE49-F238E27FC236}">
                <a16:creationId xmlns:a16="http://schemas.microsoft.com/office/drawing/2014/main" id="{49D64C2F-2BAF-42D9-A317-06ED434D90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5400" y="0"/>
            <a:ext cx="2971800" cy="6858000"/>
          </a:xfrm>
          <a:prstGeom prst="rect">
            <a:avLst/>
          </a:prstGeom>
        </p:spPr>
      </p:pic>
    </p:spTree>
    <p:extLst>
      <p:ext uri="{BB962C8B-B14F-4D97-AF65-F5344CB8AC3E}">
        <p14:creationId xmlns:p14="http://schemas.microsoft.com/office/powerpoint/2010/main" val="3236381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8E4982-74BD-4FEB-B1B4-4A92FA8828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67143509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uitcase&#10;&#10;Description generated with high confidence">
            <a:extLst>
              <a:ext uri="{FF2B5EF4-FFF2-40B4-BE49-F238E27FC236}">
                <a16:creationId xmlns:a16="http://schemas.microsoft.com/office/drawing/2014/main" id="{C0BE8D62-8294-42E9-AB8D-709841033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50" y="817880"/>
            <a:ext cx="4248150" cy="5867400"/>
          </a:xfrm>
          <a:prstGeom prst="rect">
            <a:avLst/>
          </a:prstGeom>
          <a:ln>
            <a:noFill/>
          </a:ln>
          <a:effectLst>
            <a:softEdge rad="112500"/>
          </a:effectLst>
        </p:spPr>
      </p:pic>
      <p:pic>
        <p:nvPicPr>
          <p:cNvPr id="4" name="Picture 3" descr="A snow covered field&#10;&#10;Description generated with very high confidence">
            <a:extLst>
              <a:ext uri="{FF2B5EF4-FFF2-40B4-BE49-F238E27FC236}">
                <a16:creationId xmlns:a16="http://schemas.microsoft.com/office/drawing/2014/main" id="{F5F2A025-8D6C-498D-857C-3C3D8F7302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95800" y="132080"/>
            <a:ext cx="4648200" cy="6553200"/>
          </a:xfrm>
          <a:prstGeom prst="rect">
            <a:avLst/>
          </a:prstGeom>
          <a:ln>
            <a:noFill/>
          </a:ln>
          <a:effectLst>
            <a:softEdge rad="112500"/>
          </a:effectLst>
        </p:spPr>
      </p:pic>
      <p:sp>
        <p:nvSpPr>
          <p:cNvPr id="5" name="TextBox 4">
            <a:extLst>
              <a:ext uri="{FF2B5EF4-FFF2-40B4-BE49-F238E27FC236}">
                <a16:creationId xmlns:a16="http://schemas.microsoft.com/office/drawing/2014/main" id="{6FC18411-5EB8-4089-B326-1DCFA436D705}"/>
              </a:ext>
            </a:extLst>
          </p:cNvPr>
          <p:cNvSpPr txBox="1"/>
          <p:nvPr/>
        </p:nvSpPr>
        <p:spPr>
          <a:xfrm>
            <a:off x="228600" y="381000"/>
            <a:ext cx="3365665" cy="461665"/>
          </a:xfrm>
          <a:prstGeom prst="rect">
            <a:avLst/>
          </a:prstGeom>
          <a:noFill/>
        </p:spPr>
        <p:txBody>
          <a:bodyPr wrap="none" rtlCol="0">
            <a:spAutoFit/>
          </a:bodyPr>
          <a:lstStyle/>
          <a:p>
            <a:r>
              <a:rPr lang="en-US" sz="2400" dirty="0">
                <a:solidFill>
                  <a:schemeClr val="bg1"/>
                </a:solidFill>
              </a:rPr>
              <a:t>The Ruler at 11:00 pm</a:t>
            </a:r>
          </a:p>
        </p:txBody>
      </p:sp>
    </p:spTree>
    <p:extLst>
      <p:ext uri="{BB962C8B-B14F-4D97-AF65-F5344CB8AC3E}">
        <p14:creationId xmlns:p14="http://schemas.microsoft.com/office/powerpoint/2010/main" val="4311001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d covered in snow&#10;&#10;Description generated with very high confidence">
            <a:extLst>
              <a:ext uri="{FF2B5EF4-FFF2-40B4-BE49-F238E27FC236}">
                <a16:creationId xmlns:a16="http://schemas.microsoft.com/office/drawing/2014/main" id="{B2A1EAA2-9835-44DA-89FA-EDC30ABD3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986218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 covered in snow&#10;&#10;Description generated with very high confidence">
            <a:extLst>
              <a:ext uri="{FF2B5EF4-FFF2-40B4-BE49-F238E27FC236}">
                <a16:creationId xmlns:a16="http://schemas.microsoft.com/office/drawing/2014/main" id="{E72C1A89-D13F-4B65-9A14-A37B4FB6F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D71D6AD1-3A0D-45B0-8D8B-8780FFAF257C}"/>
              </a:ext>
            </a:extLst>
          </p:cNvPr>
          <p:cNvSpPr txBox="1"/>
          <p:nvPr/>
        </p:nvSpPr>
        <p:spPr>
          <a:xfrm flipH="1">
            <a:off x="5074917" y="640081"/>
            <a:ext cx="3002282" cy="1077218"/>
          </a:xfrm>
          <a:prstGeom prst="rect">
            <a:avLst/>
          </a:prstGeom>
          <a:noFill/>
        </p:spPr>
        <p:txBody>
          <a:bodyPr wrap="square" rtlCol="0">
            <a:spAutoFit/>
          </a:bodyPr>
          <a:lstStyle/>
          <a:p>
            <a:r>
              <a:rPr lang="en-US" sz="3200" b="0" dirty="0" err="1"/>
              <a:t>Riner</a:t>
            </a:r>
            <a:r>
              <a:rPr lang="en-US" sz="3200" b="0" dirty="0"/>
              <a:t>, Virginia</a:t>
            </a:r>
          </a:p>
          <a:p>
            <a:r>
              <a:rPr lang="en-US" b="0" dirty="0"/>
              <a:t>3-25-2018  8:00 am</a:t>
            </a:r>
            <a:endParaRPr lang="en-US" sz="3200" b="0" dirty="0"/>
          </a:p>
        </p:txBody>
      </p:sp>
    </p:spTree>
    <p:extLst>
      <p:ext uri="{BB962C8B-B14F-4D97-AF65-F5344CB8AC3E}">
        <p14:creationId xmlns:p14="http://schemas.microsoft.com/office/powerpoint/2010/main" val="418128652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grpSp>
        <p:nvGrpSpPr>
          <p:cNvPr id="8" name="Group 7" title="intersecting circles">
            <a:extLst/>
          </p:cNvPr>
          <p:cNvGrpSpPr>
            <a:grpSpLocks noGrp="1" noUngrp="1" noRot="1" noChangeAspect="1" noMove="1" noResize="1"/>
          </p:cNvGrpSpPr>
          <p:nvPr>
            <p:extLst/>
          </p:nvPr>
        </p:nvGrpSpPr>
        <p:grpSpPr>
          <a:xfrm>
            <a:off x="866610" y="498348"/>
            <a:ext cx="7426998" cy="5861304"/>
            <a:chOff x="1155481" y="498348"/>
            <a:chExt cx="9902663" cy="5861304"/>
          </a:xfrm>
        </p:grpSpPr>
        <p:sp>
          <p:nvSpPr>
            <p:cNvPr id="9" name="Oval 5">
              <a:extLst/>
            </p:cNvPr>
            <p:cNvSpPr>
              <a:spLocks noChangeArrowheads="1"/>
            </p:cNvSpPr>
            <p:nvPr>
              <p:extLst/>
            </p:nvPr>
          </p:nvSpPr>
          <p:spPr bwMode="auto">
            <a:xfrm>
              <a:off x="1155481" y="498348"/>
              <a:ext cx="5861304" cy="5861304"/>
            </a:xfrm>
            <a:prstGeom prst="ellipse">
              <a:avLst/>
            </a:prstGeom>
            <a:solidFill>
              <a:schemeClr val="accent1">
                <a:alpha val="55000"/>
              </a:schemeClr>
            </a:solidFill>
            <a:ln>
              <a:noFill/>
            </a:ln>
          </p:spPr>
        </p:sp>
        <p:sp>
          <p:nvSpPr>
            <p:cNvPr id="10" name="Oval 9">
              <a:extLst/>
            </p:cNvPr>
            <p:cNvSpPr>
              <a:spLocks noChangeArrowheads="1"/>
            </p:cNvSpPr>
            <p:nvPr>
              <p:extLst/>
            </p:nvPr>
          </p:nvSpPr>
          <p:spPr bwMode="auto">
            <a:xfrm>
              <a:off x="5196840" y="498348"/>
              <a:ext cx="5861304" cy="5861304"/>
            </a:xfrm>
            <a:prstGeom prst="ellipse">
              <a:avLst/>
            </a:prstGeom>
            <a:solidFill>
              <a:schemeClr val="accent1">
                <a:alpha val="55000"/>
              </a:schemeClr>
            </a:solidFill>
            <a:ln>
              <a:noFill/>
            </a:ln>
          </p:spPr>
        </p:sp>
        <p:sp>
          <p:nvSpPr>
            <p:cNvPr id="11" name="Oval 5">
              <a:extLst/>
            </p:cNvPr>
            <p:cNvSpPr>
              <a:spLocks noChangeArrowheads="1"/>
            </p:cNvSpPr>
            <p:nvPr>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p:cNvPr>
          <p:cNvSpPr>
            <a:spLocks noGrp="1" noRot="1" noChangeAspect="1" noMove="1" noResize="1" noEditPoints="1" noAdjustHandles="1" noChangeArrowheads="1" noChangeShapeType="1" noTextEdit="1"/>
          </p:cNvSpPr>
          <p:nvPr>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76199" y="2819400"/>
            <a:ext cx="8991600" cy="1381188"/>
          </a:xfrm>
        </p:spPr>
        <p:txBody>
          <a:bodyPr anchor="ctr">
            <a:normAutofit fontScale="90000"/>
          </a:bodyPr>
          <a:lstStyle/>
          <a:p>
            <a:pPr algn="ctr">
              <a:lnSpc>
                <a:spcPct val="90000"/>
              </a:lnSpc>
            </a:pPr>
            <a:r>
              <a:rPr lang="en-US" sz="7300" dirty="0">
                <a:latin typeface="Cambria" panose="02040503050406030204" pitchFamily="18" charset="0"/>
                <a:ea typeface="Cambria" charset="0"/>
                <a:cs typeface="Cambria" charset="0"/>
              </a:rPr>
              <a:t>What </a:t>
            </a:r>
            <a:r>
              <a:rPr lang="en-US" sz="7300" i="1" dirty="0">
                <a:latin typeface="Cambria" panose="02040503050406030204" pitchFamily="18" charset="0"/>
                <a:ea typeface="Cambria" charset="0"/>
                <a:cs typeface="Cambria" charset="0"/>
              </a:rPr>
              <a:t>Do</a:t>
            </a:r>
            <a:r>
              <a:rPr lang="en-US" sz="7300" dirty="0">
                <a:latin typeface="Cambria" panose="02040503050406030204" pitchFamily="18" charset="0"/>
                <a:ea typeface="Cambria" charset="0"/>
                <a:cs typeface="Cambria" charset="0"/>
              </a:rPr>
              <a:t> We Believe?</a:t>
            </a:r>
            <a:br>
              <a:rPr lang="en-US" b="1" dirty="0">
                <a:latin typeface="Cambria" panose="02040503050406030204" pitchFamily="18" charset="0"/>
                <a:ea typeface="Cambria" charset="0"/>
                <a:cs typeface="Cambria" charset="0"/>
              </a:rPr>
            </a:br>
            <a:br>
              <a:rPr lang="en-US" sz="2200" i="1" dirty="0">
                <a:latin typeface="Cambria" panose="02040503050406030204" pitchFamily="18" charset="0"/>
              </a:rPr>
            </a:br>
            <a:r>
              <a:rPr lang="en-US" sz="4000" dirty="0">
                <a:latin typeface="Cambria" panose="02040503050406030204" pitchFamily="18" charset="0"/>
              </a:rPr>
              <a:t> We Are in A Battle 15</a:t>
            </a:r>
            <a:endParaRPr lang="en-US" sz="4000" i="1" dirty="0">
              <a:latin typeface="Cambria" panose="02040503050406030204" pitchFamily="18" charset="0"/>
            </a:endParaRPr>
          </a:p>
        </p:txBody>
      </p:sp>
      <p:sp>
        <p:nvSpPr>
          <p:cNvPr id="3" name="Subtitle 2"/>
          <p:cNvSpPr>
            <a:spLocks noGrp="1"/>
          </p:cNvSpPr>
          <p:nvPr>
            <p:ph type="subTitle" idx="1"/>
          </p:nvPr>
        </p:nvSpPr>
        <p:spPr>
          <a:xfrm>
            <a:off x="76199" y="5105400"/>
            <a:ext cx="9067801" cy="762000"/>
          </a:xfrm>
        </p:spPr>
        <p:txBody>
          <a:bodyPr>
            <a:noAutofit/>
          </a:bodyPr>
          <a:lstStyle/>
          <a:p>
            <a:pPr algn="ctr"/>
            <a:r>
              <a:rPr lang="en-US" sz="2800" dirty="0">
                <a:latin typeface="Cambria" pitchFamily="18" charset="0"/>
              </a:rPr>
              <a:t>GALATIANS 5:1</a:t>
            </a:r>
          </a:p>
          <a:p>
            <a:pPr algn="ctr"/>
            <a:r>
              <a:rPr lang="en-US" sz="2600" b="0" i="1" dirty="0">
                <a:latin typeface="Cambria" pitchFamily="18" charset="0"/>
              </a:rPr>
              <a:t>Stand fast therefore in the liberty wherewith Christ hath made us free, and be not entangled again with the yoke of bondage. </a:t>
            </a:r>
          </a:p>
        </p:txBody>
      </p:sp>
    </p:spTree>
    <p:extLst>
      <p:ext uri="{BB962C8B-B14F-4D97-AF65-F5344CB8AC3E}">
        <p14:creationId xmlns:p14="http://schemas.microsoft.com/office/powerpoint/2010/main" val="1883290448"/>
      </p:ext>
    </p:extLst>
  </p:cSld>
  <p:clrMapOvr>
    <a:masterClrMapping/>
  </p:clrMapOvr>
  <p:transition spd="slow">
    <p:fade/>
  </p:transition>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5046</TotalTime>
  <Words>590</Words>
  <Application>Microsoft Macintosh PowerPoint</Application>
  <PresentationFormat>On-screen Show (4:3)</PresentationFormat>
  <Paragraphs>122</Paragraphs>
  <Slides>36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Agency FB</vt:lpstr>
      <vt:lpstr>Arabic Typesetting</vt:lpstr>
      <vt:lpstr>Arial</vt:lpstr>
      <vt:lpstr>Blackadder ITC</vt:lpstr>
      <vt:lpstr>Calibri</vt:lpstr>
      <vt:lpstr>Cambria</vt:lpstr>
      <vt:lpstr>Times New Roman</vt:lpstr>
      <vt:lpstr>template</vt:lpstr>
      <vt:lpstr>What Do We Believe?   We Are in A Battle 15</vt:lpstr>
      <vt:lpstr>Birthdays,  Anniversaries  &amp; Exciting Events</vt:lpstr>
      <vt:lpstr>The Men’s Campout</vt:lpstr>
      <vt:lpstr>PowerPoint Presentation</vt:lpstr>
      <vt:lpstr>PowerPoint Presentation</vt:lpstr>
      <vt:lpstr>PowerPoint Presentation</vt:lpstr>
      <vt:lpstr>PowerPoint Presentation</vt:lpstr>
      <vt:lpstr>PowerPoint Presentation</vt:lpstr>
      <vt:lpstr>What Do We Believe?   We Are in A Battle 15</vt:lpstr>
      <vt:lpstr>PowerPoint Presentation</vt:lpstr>
      <vt:lpstr>PowerPoint Presentation</vt:lpstr>
      <vt:lpstr>PowerPoint Presentation</vt:lpstr>
      <vt:lpstr>PowerPoint Presentation</vt:lpstr>
      <vt:lpstr>PowerPoint Presentation</vt:lpstr>
      <vt:lpstr>Response to Warfare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Barry Coffey</dc:creator>
  <cp:lastModifiedBy>Barry Coffey</cp:lastModifiedBy>
  <cp:revision>122</cp:revision>
  <dcterms:created xsi:type="dcterms:W3CDTF">2009-08-29T15:33:33Z</dcterms:created>
  <dcterms:modified xsi:type="dcterms:W3CDTF">2018-03-25T14:41:36Z</dcterms:modified>
</cp:coreProperties>
</file>