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25" r:id="rId2"/>
    <p:sldId id="327" r:id="rId3"/>
    <p:sldId id="347" r:id="rId4"/>
    <p:sldId id="343" r:id="rId5"/>
    <p:sldId id="350" r:id="rId6"/>
    <p:sldId id="351" r:id="rId7"/>
    <p:sldId id="405" r:id="rId8"/>
    <p:sldId id="409" r:id="rId9"/>
    <p:sldId id="410" r:id="rId10"/>
    <p:sldId id="411" r:id="rId11"/>
    <p:sldId id="412" r:id="rId12"/>
    <p:sldId id="413" r:id="rId13"/>
    <p:sldId id="414" r:id="rId14"/>
    <p:sldId id="415" r:id="rId15"/>
    <p:sldId id="416" r:id="rId16"/>
    <p:sldId id="417" r:id="rId17"/>
    <p:sldId id="418" r:id="rId18"/>
    <p:sldId id="389" r:id="rId19"/>
    <p:sldId id="387" r:id="rId20"/>
    <p:sldId id="388" r:id="rId21"/>
    <p:sldId id="353" r:id="rId22"/>
    <p:sldId id="356" r:id="rId23"/>
    <p:sldId id="401" r:id="rId24"/>
    <p:sldId id="402" r:id="rId25"/>
    <p:sldId id="403" r:id="rId26"/>
    <p:sldId id="360" r:id="rId27"/>
    <p:sldId id="358" r:id="rId28"/>
    <p:sldId id="398" r:id="rId29"/>
    <p:sldId id="390" r:id="rId30"/>
    <p:sldId id="391" r:id="rId31"/>
    <p:sldId id="394" r:id="rId32"/>
    <p:sldId id="395" r:id="rId33"/>
    <p:sldId id="396" r:id="rId34"/>
    <p:sldId id="397" r:id="rId35"/>
    <p:sldId id="361" r:id="rId36"/>
    <p:sldId id="362" r:id="rId37"/>
    <p:sldId id="364" r:id="rId38"/>
    <p:sldId id="374" r:id="rId39"/>
    <p:sldId id="383" r:id="rId40"/>
    <p:sldId id="384" r:id="rId41"/>
    <p:sldId id="385" r:id="rId42"/>
    <p:sldId id="386" r:id="rId43"/>
    <p:sldId id="400" r:id="rId44"/>
    <p:sldId id="408" r:id="rId45"/>
    <p:sldId id="399" r:id="rId46"/>
    <p:sldId id="404" r:id="rId47"/>
    <p:sldId id="406" r:id="rId48"/>
    <p:sldId id="407" r:id="rId4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83" autoAdjust="0"/>
    <p:restoredTop sz="94660"/>
  </p:normalViewPr>
  <p:slideViewPr>
    <p:cSldViewPr>
      <p:cViewPr>
        <p:scale>
          <a:sx n="63" d="100"/>
          <a:sy n="63" d="100"/>
        </p:scale>
        <p:origin x="944" y="6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0992"/>
    </p:cViewPr>
  </p:sorter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805A255-A4DC-4F94-AD16-3D176A457DE8}"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dirty="0"/>
          </a:p>
        </p:txBody>
      </p:sp>
    </p:spTree>
    <p:extLst>
      <p:ext uri="{BB962C8B-B14F-4D97-AF65-F5344CB8AC3E}">
        <p14:creationId xmlns:p14="http://schemas.microsoft.com/office/powerpoint/2010/main" val="429065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690B69E8-31A0-4370-A64C-B4A097C215BF}" type="slidenum">
              <a:rPr lang="en-US" smtClean="0"/>
              <a:pPr/>
              <a:t>16</a:t>
            </a:fld>
            <a:endParaRPr lang="en-US"/>
          </a:p>
        </p:txBody>
      </p:sp>
    </p:spTree>
    <p:extLst>
      <p:ext uri="{BB962C8B-B14F-4D97-AF65-F5344CB8AC3E}">
        <p14:creationId xmlns:p14="http://schemas.microsoft.com/office/powerpoint/2010/main" val="223055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17</a:t>
            </a:fld>
            <a:endParaRPr lang="en-US"/>
          </a:p>
        </p:txBody>
      </p:sp>
    </p:spTree>
    <p:extLst>
      <p:ext uri="{BB962C8B-B14F-4D97-AF65-F5344CB8AC3E}">
        <p14:creationId xmlns:p14="http://schemas.microsoft.com/office/powerpoint/2010/main" val="379136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8</a:t>
            </a:fld>
            <a:endParaRPr lang="en-US"/>
          </a:p>
        </p:txBody>
      </p:sp>
    </p:spTree>
    <p:extLst>
      <p:ext uri="{BB962C8B-B14F-4D97-AF65-F5344CB8AC3E}">
        <p14:creationId xmlns:p14="http://schemas.microsoft.com/office/powerpoint/2010/main" val="153850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DDDC14-48FD-4F5A-848D-59AE65BE2DEA}" type="slidenum">
              <a:rPr lang="en-US" smtClean="0"/>
              <a:pPr/>
              <a:t>9</a:t>
            </a:fld>
            <a:endParaRPr lang="en-US"/>
          </a:p>
        </p:txBody>
      </p:sp>
    </p:spTree>
    <p:extLst>
      <p:ext uri="{BB962C8B-B14F-4D97-AF65-F5344CB8AC3E}">
        <p14:creationId xmlns:p14="http://schemas.microsoft.com/office/powerpoint/2010/main" val="132176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10</a:t>
            </a:fld>
            <a:endParaRPr lang="en-US"/>
          </a:p>
        </p:txBody>
      </p:sp>
    </p:spTree>
    <p:extLst>
      <p:ext uri="{BB962C8B-B14F-4D97-AF65-F5344CB8AC3E}">
        <p14:creationId xmlns:p14="http://schemas.microsoft.com/office/powerpoint/2010/main" val="281857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11</a:t>
            </a:fld>
            <a:endParaRPr lang="en-US"/>
          </a:p>
        </p:txBody>
      </p:sp>
    </p:spTree>
    <p:extLst>
      <p:ext uri="{BB962C8B-B14F-4D97-AF65-F5344CB8AC3E}">
        <p14:creationId xmlns:p14="http://schemas.microsoft.com/office/powerpoint/2010/main" val="144445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12</a:t>
            </a:fld>
            <a:endParaRPr lang="en-US"/>
          </a:p>
        </p:txBody>
      </p:sp>
    </p:spTree>
    <p:extLst>
      <p:ext uri="{BB962C8B-B14F-4D97-AF65-F5344CB8AC3E}">
        <p14:creationId xmlns:p14="http://schemas.microsoft.com/office/powerpoint/2010/main" val="484622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13</a:t>
            </a:fld>
            <a:endParaRPr lang="en-US"/>
          </a:p>
        </p:txBody>
      </p:sp>
    </p:spTree>
    <p:extLst>
      <p:ext uri="{BB962C8B-B14F-4D97-AF65-F5344CB8AC3E}">
        <p14:creationId xmlns:p14="http://schemas.microsoft.com/office/powerpoint/2010/main" val="41372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a:t>* If any of</a:t>
            </a:r>
            <a:r>
              <a:rPr lang="en-US" baseline="0" dirty="0"/>
              <a:t> these issues caused a schedule delay or need to be discussed further, include details in next slide.</a:t>
            </a:r>
          </a:p>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14</a:t>
            </a:fld>
            <a:endParaRPr lang="en-US"/>
          </a:p>
        </p:txBody>
      </p:sp>
    </p:spTree>
    <p:extLst>
      <p:ext uri="{BB962C8B-B14F-4D97-AF65-F5344CB8AC3E}">
        <p14:creationId xmlns:p14="http://schemas.microsoft.com/office/powerpoint/2010/main" val="54374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15</a:t>
            </a:fld>
            <a:endParaRPr lang="en-US"/>
          </a:p>
        </p:txBody>
      </p:sp>
    </p:spTree>
    <p:extLst>
      <p:ext uri="{BB962C8B-B14F-4D97-AF65-F5344CB8AC3E}">
        <p14:creationId xmlns:p14="http://schemas.microsoft.com/office/powerpoint/2010/main" val="303465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1844675"/>
            <a:ext cx="5903912" cy="1109663"/>
          </a:xfrm>
          <a:effectLst>
            <a:outerShdw dist="17961" dir="2700000" algn="ctr" rotWithShape="0">
              <a:schemeClr val="bg2"/>
            </a:outerShdw>
          </a:effectLst>
        </p:spPr>
        <p:txBody>
          <a:bodyPr/>
          <a:lstStyle>
            <a:lvl1pP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611188" y="2924175"/>
            <a:ext cx="5903912" cy="696913"/>
          </a:xfrm>
          <a:effectLst>
            <a:outerShdw dist="17961" dir="2700000" algn="ctr" rotWithShape="0">
              <a:schemeClr val="bg2"/>
            </a:outerShdw>
          </a:effectLst>
        </p:spPr>
        <p:txBody>
          <a:bodyPr/>
          <a:lstStyle>
            <a:lvl1pPr marL="0" indent="0">
              <a:buFontTx/>
              <a:buNone/>
              <a:defRPr sz="2400" b="1"/>
            </a:lvl1pPr>
          </a:lstStyle>
          <a:p>
            <a:r>
              <a:rPr lang="en-US"/>
              <a:t>Click to edit Master subtitle style</a:t>
            </a:r>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02350" y="188913"/>
            <a:ext cx="1854200"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88913"/>
            <a:ext cx="54102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836613"/>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6564-4C55-4F5B-BD72-479E7D21ED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665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889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539750" y="836613"/>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ransition spd="slow">
    <p:fade/>
  </p:transition>
  <p:hf hdr="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gn="ctr">
              <a:lnSpc>
                <a:spcPct val="90000"/>
              </a:lnSpc>
            </a:pPr>
            <a:r>
              <a:rPr lang="en-US" sz="7300" dirty="0">
                <a:latin typeface="Cambria" panose="02040503050406030204" pitchFamily="18" charset="0"/>
                <a:ea typeface="Cambria" charset="0"/>
                <a:cs typeface="Cambria" charset="0"/>
              </a:rPr>
              <a:t>What </a:t>
            </a:r>
            <a:r>
              <a:rPr lang="en-US" sz="7300" i="1" dirty="0">
                <a:latin typeface="Cambria" panose="02040503050406030204" pitchFamily="18" charset="0"/>
                <a:ea typeface="Cambria" charset="0"/>
                <a:cs typeface="Cambria" charset="0"/>
              </a:rPr>
              <a:t>Do</a:t>
            </a:r>
            <a:r>
              <a:rPr lang="en-US" sz="7300" dirty="0">
                <a:latin typeface="Cambria" panose="02040503050406030204" pitchFamily="18" charset="0"/>
                <a:ea typeface="Cambria" charset="0"/>
                <a:cs typeface="Cambria" charset="0"/>
              </a:rPr>
              <a:t> We Believe?</a:t>
            </a:r>
            <a:br>
              <a:rPr lang="en-US" b="1" dirty="0">
                <a:latin typeface="Cambria" panose="02040503050406030204" pitchFamily="18" charset="0"/>
                <a:ea typeface="Cambria" charset="0"/>
                <a:cs typeface="Cambria" charset="0"/>
              </a:rPr>
            </a:br>
            <a:br>
              <a:rPr lang="en-US" sz="2200" i="1" dirty="0">
                <a:latin typeface="Cambria" panose="02040503050406030204" pitchFamily="18" charset="0"/>
              </a:rPr>
            </a:br>
            <a:r>
              <a:rPr lang="en-US" sz="4000" dirty="0">
                <a:latin typeface="Cambria" panose="02040503050406030204" pitchFamily="18" charset="0"/>
              </a:rPr>
              <a:t> The Perfect Kingdom 16</a:t>
            </a:r>
            <a:endParaRPr lang="en-US" sz="4000" i="1" dirty="0">
              <a:latin typeface="Cambria" panose="02040503050406030204" pitchFamily="18" charset="0"/>
            </a:endParaRPr>
          </a:p>
        </p:txBody>
      </p:sp>
      <p:sp>
        <p:nvSpPr>
          <p:cNvPr id="3" name="Subtitle 2"/>
          <p:cNvSpPr>
            <a:spLocks noGrp="1"/>
          </p:cNvSpPr>
          <p:nvPr>
            <p:ph type="subTitle" idx="1"/>
          </p:nvPr>
        </p:nvSpPr>
        <p:spPr>
          <a:xfrm>
            <a:off x="76199" y="5257800"/>
            <a:ext cx="9067801" cy="1406652"/>
          </a:xfrm>
          <a:solidFill>
            <a:schemeClr val="tx2">
              <a:lumMod val="95000"/>
              <a:lumOff val="5000"/>
              <a:alpha val="45000"/>
            </a:schemeClr>
          </a:solidFill>
        </p:spPr>
        <p:txBody>
          <a:bodyPr>
            <a:noAutofit/>
          </a:bodyPr>
          <a:lstStyle/>
          <a:p>
            <a:pPr algn="ctr"/>
            <a:r>
              <a:rPr lang="en-US" altLang="en-US" sz="1800" b="0" i="1" dirty="0"/>
              <a:t>Remember the former things of old: for I am God, and there is none else; I am God, and there is none like me, 10 Declaring the end from the beginning, and from ancient times the things that are not yet done, saying, My counsel shall stand, and I will do all my pleasure:</a:t>
            </a:r>
            <a:r>
              <a:rPr lang="en-US" altLang="en-US" sz="1800" b="0" dirty="0"/>
              <a:t> </a:t>
            </a:r>
          </a:p>
          <a:p>
            <a:pPr algn="ctr"/>
            <a:r>
              <a:rPr lang="en-US" altLang="en-US" sz="1800" b="0" dirty="0"/>
              <a:t>Isaiah 46: 9-10</a:t>
            </a:r>
            <a:endParaRPr lang="en-US" sz="1800" b="0" i="1" dirty="0">
              <a:latin typeface="Cambria" pitchFamily="18" charset="0"/>
            </a:endParaRPr>
          </a:p>
        </p:txBody>
      </p:sp>
    </p:spTree>
    <p:extLst>
      <p:ext uri="{BB962C8B-B14F-4D97-AF65-F5344CB8AC3E}">
        <p14:creationId xmlns:p14="http://schemas.microsoft.com/office/powerpoint/2010/main" val="22199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11/13/2011</a:t>
            </a:r>
          </a:p>
        </p:txBody>
      </p:sp>
      <p:sp>
        <p:nvSpPr>
          <p:cNvPr id="5" name="Footer Placeholder 4"/>
          <p:cNvSpPr>
            <a:spLocks noGrp="1"/>
          </p:cNvSpPr>
          <p:nvPr>
            <p:ph type="ftr" sz="quarter" idx="11"/>
          </p:nvPr>
        </p:nvSpPr>
        <p:spPr/>
        <p:txBody>
          <a:bodyPr/>
          <a:lstStyle/>
          <a:p>
            <a:r>
              <a:rPr lang="en-US"/>
              <a:t>Time To Go</a:t>
            </a:r>
          </a:p>
        </p:txBody>
      </p:sp>
      <p:sp>
        <p:nvSpPr>
          <p:cNvPr id="6" name="Slide Number Placeholder 5"/>
          <p:cNvSpPr>
            <a:spLocks noGrp="1"/>
          </p:cNvSpPr>
          <p:nvPr>
            <p:ph type="sldNum" sz="quarter" idx="12"/>
          </p:nvPr>
        </p:nvSpPr>
        <p:spPr/>
        <p:txBody>
          <a:bodyPr/>
          <a:lstStyle/>
          <a:p>
            <a:fld id="{515FC477-0A05-4F3E-8EE9-E015C9089D56}" type="slidenum">
              <a:rPr lang="en-US" smtClean="0"/>
              <a:t>10</a:t>
            </a:fld>
            <a:endParaRPr lang="en-US"/>
          </a:p>
        </p:txBody>
      </p:sp>
      <p:sp>
        <p:nvSpPr>
          <p:cNvPr id="7" name="Rectangle 6"/>
          <p:cNvSpPr/>
          <p:nvPr/>
        </p:nvSpPr>
        <p:spPr>
          <a:xfrm>
            <a:off x="609600" y="914400"/>
            <a:ext cx="7848600" cy="4708981"/>
          </a:xfrm>
          <a:prstGeom prst="rect">
            <a:avLst/>
          </a:prstGeom>
        </p:spPr>
        <p:txBody>
          <a:bodyPr wrap="square">
            <a:spAutoFit/>
          </a:bodyPr>
          <a:lstStyle/>
          <a:p>
            <a:r>
              <a:rPr lang="en-US" sz="4400" dirty="0">
                <a:solidFill>
                  <a:schemeClr val="bg1"/>
                </a:solidFill>
                <a:latin typeface="+mj-lt"/>
              </a:rPr>
              <a:t>THE.RAPTURE</a:t>
            </a:r>
          </a:p>
          <a:p>
            <a:r>
              <a:rPr lang="en-US" sz="3200" b="0" dirty="0">
                <a:solidFill>
                  <a:schemeClr val="bg1"/>
                </a:solidFill>
                <a:latin typeface="+mj-lt"/>
              </a:rPr>
              <a:t>	105  Enoch was raptured, the seventh, showing that it's the seventh church age that takes the Rapture. Now, there's no doubt, we're in the seventh church age.</a:t>
            </a:r>
          </a:p>
          <a:p>
            <a:r>
              <a:rPr lang="en-US" sz="3200" b="0" dirty="0">
                <a:solidFill>
                  <a:schemeClr val="bg1"/>
                </a:solidFill>
                <a:latin typeface="+mj-lt"/>
              </a:rPr>
              <a:t>	Now, it's the seventh church age that takes the Rapture. All of the other six died. But Enoch was translated, because, "He was not found. God took him." </a:t>
            </a:r>
          </a:p>
        </p:txBody>
      </p:sp>
    </p:spTree>
    <p:extLst>
      <p:ext uri="{BB962C8B-B14F-4D97-AF65-F5344CB8AC3E}">
        <p14:creationId xmlns:p14="http://schemas.microsoft.com/office/powerpoint/2010/main" val="197782016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11/13/2011</a:t>
            </a:r>
          </a:p>
        </p:txBody>
      </p:sp>
      <p:sp>
        <p:nvSpPr>
          <p:cNvPr id="3" name="Footer Placeholder 2"/>
          <p:cNvSpPr>
            <a:spLocks noGrp="1"/>
          </p:cNvSpPr>
          <p:nvPr>
            <p:ph type="ftr" sz="quarter" idx="11"/>
          </p:nvPr>
        </p:nvSpPr>
        <p:spPr/>
        <p:txBody>
          <a:bodyPr/>
          <a:lstStyle/>
          <a:p>
            <a:r>
              <a:rPr lang="en-US"/>
              <a:t>Time To Go</a:t>
            </a:r>
          </a:p>
        </p:txBody>
      </p:sp>
      <p:sp>
        <p:nvSpPr>
          <p:cNvPr id="4" name="Slide Number Placeholder 3"/>
          <p:cNvSpPr>
            <a:spLocks noGrp="1"/>
          </p:cNvSpPr>
          <p:nvPr>
            <p:ph type="sldNum" sz="quarter" idx="12"/>
          </p:nvPr>
        </p:nvSpPr>
        <p:spPr/>
        <p:txBody>
          <a:bodyPr/>
          <a:lstStyle/>
          <a:p>
            <a:fld id="{515FC477-0A05-4F3E-8EE9-E015C9089D56}" type="slidenum">
              <a:rPr lang="en-US" smtClean="0"/>
              <a:t>11</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657688">
            <a:off x="4800339" y="738054"/>
            <a:ext cx="3404982" cy="46997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6698">
            <a:off x="886629" y="554464"/>
            <a:ext cx="3566759" cy="5548292"/>
          </a:xfrm>
          <a:prstGeom prst="rect">
            <a:avLst/>
          </a:prstGeom>
        </p:spPr>
      </p:pic>
    </p:spTree>
    <p:extLst>
      <p:ext uri="{BB962C8B-B14F-4D97-AF65-F5344CB8AC3E}">
        <p14:creationId xmlns:p14="http://schemas.microsoft.com/office/powerpoint/2010/main" val="305474447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857500" y="152400"/>
            <a:ext cx="3429000" cy="621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11/13/2011</a:t>
            </a:r>
          </a:p>
        </p:txBody>
      </p:sp>
      <p:sp>
        <p:nvSpPr>
          <p:cNvPr id="3" name="Footer Placeholder 2"/>
          <p:cNvSpPr>
            <a:spLocks noGrp="1"/>
          </p:cNvSpPr>
          <p:nvPr>
            <p:ph type="ftr" sz="quarter" idx="11"/>
          </p:nvPr>
        </p:nvSpPr>
        <p:spPr/>
        <p:txBody>
          <a:bodyPr/>
          <a:lstStyle/>
          <a:p>
            <a:r>
              <a:rPr lang="en-US"/>
              <a:t>Time To Go</a:t>
            </a:r>
          </a:p>
        </p:txBody>
      </p:sp>
      <p:sp>
        <p:nvSpPr>
          <p:cNvPr id="4" name="Slide Number Placeholder 3"/>
          <p:cNvSpPr>
            <a:spLocks noGrp="1"/>
          </p:cNvSpPr>
          <p:nvPr>
            <p:ph type="sldNum" sz="quarter" idx="12"/>
          </p:nvPr>
        </p:nvSpPr>
        <p:spPr/>
        <p:txBody>
          <a:bodyPr/>
          <a:lstStyle/>
          <a:p>
            <a:fld id="{515FC477-0A05-4F3E-8EE9-E015C9089D56}" type="slidenum">
              <a:rPr lang="en-US" smtClean="0"/>
              <a:t>12</a:t>
            </a:fld>
            <a:endParaRPr lang="en-US"/>
          </a:p>
        </p:txBody>
      </p:sp>
    </p:spTree>
    <p:extLst>
      <p:ext uri="{BB962C8B-B14F-4D97-AF65-F5344CB8AC3E}">
        <p14:creationId xmlns:p14="http://schemas.microsoft.com/office/powerpoint/2010/main" val="46776495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8753400" cy="677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a:t>11/13/2011</a:t>
            </a:r>
          </a:p>
        </p:txBody>
      </p:sp>
      <p:sp>
        <p:nvSpPr>
          <p:cNvPr id="5" name="Footer Placeholder 4"/>
          <p:cNvSpPr>
            <a:spLocks noGrp="1"/>
          </p:cNvSpPr>
          <p:nvPr>
            <p:ph type="ftr" sz="quarter" idx="11"/>
          </p:nvPr>
        </p:nvSpPr>
        <p:spPr/>
        <p:txBody>
          <a:bodyPr/>
          <a:lstStyle/>
          <a:p>
            <a:r>
              <a:rPr lang="en-US"/>
              <a:t>Time To Go</a:t>
            </a:r>
          </a:p>
        </p:txBody>
      </p:sp>
      <p:sp>
        <p:nvSpPr>
          <p:cNvPr id="6" name="Slide Number Placeholder 5"/>
          <p:cNvSpPr>
            <a:spLocks noGrp="1"/>
          </p:cNvSpPr>
          <p:nvPr>
            <p:ph type="sldNum" sz="quarter" idx="12"/>
          </p:nvPr>
        </p:nvSpPr>
        <p:spPr/>
        <p:txBody>
          <a:bodyPr/>
          <a:lstStyle/>
          <a:p>
            <a:fld id="{515FC477-0A05-4F3E-8EE9-E015C9089D56}" type="slidenum">
              <a:rPr lang="en-US" smtClean="0"/>
              <a:t>13</a:t>
            </a:fld>
            <a:endParaRPr lang="en-US"/>
          </a:p>
        </p:txBody>
      </p:sp>
    </p:spTree>
    <p:extLst>
      <p:ext uri="{BB962C8B-B14F-4D97-AF65-F5344CB8AC3E}">
        <p14:creationId xmlns:p14="http://schemas.microsoft.com/office/powerpoint/2010/main" val="195053824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0"/>
            <a:ext cx="8763000" cy="6924973"/>
          </a:xfrm>
          <a:prstGeom prst="rect">
            <a:avLst/>
          </a:prstGeom>
        </p:spPr>
        <p:txBody>
          <a:bodyPr wrap="square">
            <a:spAutoFit/>
          </a:bodyPr>
          <a:lstStyle/>
          <a:p>
            <a:r>
              <a:rPr lang="en-US" sz="4000" dirty="0">
                <a:solidFill>
                  <a:schemeClr val="bg1"/>
                </a:solidFill>
                <a:latin typeface="+mj-lt"/>
              </a:rPr>
              <a:t>Isn't the world going to be totally collapsed after the Rapture?</a:t>
            </a:r>
          </a:p>
          <a:p>
            <a:r>
              <a:rPr lang="en-US" sz="2400" b="0" dirty="0">
                <a:solidFill>
                  <a:schemeClr val="bg1"/>
                </a:solidFill>
                <a:latin typeface="+mj-lt"/>
              </a:rPr>
              <a:t>	</a:t>
            </a:r>
            <a:r>
              <a:rPr lang="en-US" sz="2800" b="0" dirty="0">
                <a:solidFill>
                  <a:schemeClr val="bg1"/>
                </a:solidFill>
                <a:latin typeface="+mj-lt"/>
              </a:rPr>
              <a:t>When all the Christians on the planet disappear, there will certainly be massive confusion. However, the majority of people will still be on earth, and </a:t>
            </a:r>
            <a:r>
              <a:rPr lang="en-US" sz="2800" b="0" dirty="0" err="1">
                <a:solidFill>
                  <a:schemeClr val="bg1"/>
                </a:solidFill>
                <a:latin typeface="+mj-lt"/>
              </a:rPr>
              <a:t>communi</a:t>
            </a:r>
            <a:r>
              <a:rPr lang="en-US" sz="2800" b="0" dirty="0">
                <a:solidFill>
                  <a:schemeClr val="bg1"/>
                </a:solidFill>
                <a:latin typeface="+mj-lt"/>
              </a:rPr>
              <a:t>-cations will be their first priority to maintain. Therefore, I believe it will not be a problem to coordinate activities to rescue and care for your pets. </a:t>
            </a:r>
          </a:p>
          <a:p>
            <a:r>
              <a:rPr lang="en-US" sz="2800" b="0" dirty="0">
                <a:solidFill>
                  <a:schemeClr val="bg1"/>
                </a:solidFill>
                <a:latin typeface="+mj-lt"/>
              </a:rPr>
              <a:t>	As far as the data about all registered pets, it is located on servers as well as our own server in Lansing, Michigan (away from political and military hot spots to minimize chance of destruction if there is a post-Rapture war). The non-Christian administrators assigned to coordinate our efforts after we're gone are also located in multiple locations.</a:t>
            </a:r>
          </a:p>
        </p:txBody>
      </p:sp>
      <p:sp>
        <p:nvSpPr>
          <p:cNvPr id="7" name="Date Placeholder 6"/>
          <p:cNvSpPr>
            <a:spLocks noGrp="1"/>
          </p:cNvSpPr>
          <p:nvPr>
            <p:ph type="dt" sz="half" idx="10"/>
          </p:nvPr>
        </p:nvSpPr>
        <p:spPr/>
        <p:txBody>
          <a:bodyPr/>
          <a:lstStyle/>
          <a:p>
            <a:r>
              <a:rPr lang="en-US"/>
              <a:t>11/13/2011</a:t>
            </a:r>
          </a:p>
        </p:txBody>
      </p:sp>
      <p:sp>
        <p:nvSpPr>
          <p:cNvPr id="8" name="Footer Placeholder 7"/>
          <p:cNvSpPr>
            <a:spLocks noGrp="1"/>
          </p:cNvSpPr>
          <p:nvPr>
            <p:ph type="ftr" sz="quarter" idx="11"/>
          </p:nvPr>
        </p:nvSpPr>
        <p:spPr/>
        <p:txBody>
          <a:bodyPr/>
          <a:lstStyle/>
          <a:p>
            <a:r>
              <a:rPr lang="en-US"/>
              <a:t>Time To Go</a:t>
            </a:r>
          </a:p>
        </p:txBody>
      </p:sp>
      <p:sp>
        <p:nvSpPr>
          <p:cNvPr id="9" name="Slide Number Placeholder 8"/>
          <p:cNvSpPr>
            <a:spLocks noGrp="1"/>
          </p:cNvSpPr>
          <p:nvPr>
            <p:ph type="sldNum" sz="quarter" idx="12"/>
          </p:nvPr>
        </p:nvSpPr>
        <p:spPr/>
        <p:txBody>
          <a:bodyPr/>
          <a:lstStyle/>
          <a:p>
            <a:fld id="{515FC477-0A05-4F3E-8EE9-E015C9089D56}" type="slidenum">
              <a:rPr lang="en-US" smtClean="0"/>
              <a:t>14</a:t>
            </a:fld>
            <a:endParaRPr lang="en-US"/>
          </a:p>
        </p:txBody>
      </p:sp>
    </p:spTree>
    <p:custDataLst>
      <p:tags r:id="rId1"/>
    </p:custDataLst>
    <p:extLst>
      <p:ext uri="{BB962C8B-B14F-4D97-AF65-F5344CB8AC3E}">
        <p14:creationId xmlns:p14="http://schemas.microsoft.com/office/powerpoint/2010/main" val="401663064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11/13/2011</a:t>
            </a:r>
          </a:p>
        </p:txBody>
      </p:sp>
      <p:sp>
        <p:nvSpPr>
          <p:cNvPr id="5" name="Footer Placeholder 4"/>
          <p:cNvSpPr>
            <a:spLocks noGrp="1"/>
          </p:cNvSpPr>
          <p:nvPr>
            <p:ph type="ftr" sz="quarter" idx="11"/>
          </p:nvPr>
        </p:nvSpPr>
        <p:spPr/>
        <p:txBody>
          <a:bodyPr/>
          <a:lstStyle/>
          <a:p>
            <a:r>
              <a:rPr lang="en-US"/>
              <a:t>Time To Go</a:t>
            </a:r>
          </a:p>
        </p:txBody>
      </p:sp>
      <p:sp>
        <p:nvSpPr>
          <p:cNvPr id="6" name="Slide Number Placeholder 5"/>
          <p:cNvSpPr>
            <a:spLocks noGrp="1"/>
          </p:cNvSpPr>
          <p:nvPr>
            <p:ph type="sldNum" sz="quarter" idx="12"/>
          </p:nvPr>
        </p:nvSpPr>
        <p:spPr/>
        <p:txBody>
          <a:bodyPr/>
          <a:lstStyle/>
          <a:p>
            <a:fld id="{515FC477-0A05-4F3E-8EE9-E015C9089D56}" type="slidenum">
              <a:rPr lang="en-US" smtClean="0"/>
              <a:t>15</a:t>
            </a:fld>
            <a:endParaRPr lang="en-US"/>
          </a:p>
        </p:txBody>
      </p:sp>
      <p:sp>
        <p:nvSpPr>
          <p:cNvPr id="7" name="Rectangle 6"/>
          <p:cNvSpPr/>
          <p:nvPr/>
        </p:nvSpPr>
        <p:spPr>
          <a:xfrm>
            <a:off x="266700" y="375433"/>
            <a:ext cx="8610600" cy="6107133"/>
          </a:xfrm>
          <a:prstGeom prst="rect">
            <a:avLst/>
          </a:prstGeom>
        </p:spPr>
        <p:txBody>
          <a:bodyPr wrap="square">
            <a:spAutoFit/>
          </a:bodyPr>
          <a:lstStyle/>
          <a:p>
            <a:r>
              <a:rPr lang="en-US" sz="3200" b="0" dirty="0">
                <a:solidFill>
                  <a:schemeClr val="bg1"/>
                </a:solidFill>
                <a:latin typeface="+mj-lt"/>
              </a:rPr>
              <a:t>PSALM 27:5</a:t>
            </a:r>
          </a:p>
          <a:p>
            <a:r>
              <a:rPr lang="en-US" sz="2800" b="0" i="1" dirty="0">
                <a:solidFill>
                  <a:schemeClr val="bg1"/>
                </a:solidFill>
                <a:latin typeface="+mj-lt"/>
              </a:rPr>
              <a:t>     For in the time of trouble he shall hide me in his pavilion: in the secret of his tabernacle shall he hide me; he shall set me up upon a rock.</a:t>
            </a:r>
          </a:p>
          <a:p>
            <a:endParaRPr lang="en-US" sz="2800" b="0" dirty="0">
              <a:solidFill>
                <a:schemeClr val="bg1"/>
              </a:solidFill>
              <a:latin typeface="+mj-lt"/>
            </a:endParaRPr>
          </a:p>
          <a:p>
            <a:r>
              <a:rPr lang="en-US" sz="3200" b="0" dirty="0">
                <a:solidFill>
                  <a:schemeClr val="bg1"/>
                </a:solidFill>
                <a:latin typeface="+mj-lt"/>
              </a:rPr>
              <a:t>PSALM 37:39</a:t>
            </a:r>
          </a:p>
          <a:p>
            <a:r>
              <a:rPr lang="en-US" sz="2800" b="0" dirty="0">
                <a:solidFill>
                  <a:schemeClr val="bg1"/>
                </a:solidFill>
                <a:latin typeface="+mj-lt"/>
              </a:rPr>
              <a:t>     </a:t>
            </a:r>
            <a:r>
              <a:rPr lang="en-US" sz="2800" b="0" i="1" dirty="0">
                <a:solidFill>
                  <a:schemeClr val="bg1"/>
                </a:solidFill>
                <a:latin typeface="+mj-lt"/>
              </a:rPr>
              <a:t>But the salvation of the righteous is of the LORD: he is their strength in the time of trouble.</a:t>
            </a:r>
          </a:p>
          <a:p>
            <a:endParaRPr lang="en-US" sz="2800" b="0" dirty="0">
              <a:solidFill>
                <a:schemeClr val="bg1"/>
              </a:solidFill>
              <a:latin typeface="+mj-lt"/>
            </a:endParaRPr>
          </a:p>
          <a:p>
            <a:r>
              <a:rPr lang="en-US" sz="3200" b="0" dirty="0">
                <a:solidFill>
                  <a:schemeClr val="bg1"/>
                </a:solidFill>
                <a:latin typeface="+mj-lt"/>
              </a:rPr>
              <a:t>ISAIAH 33:2</a:t>
            </a:r>
          </a:p>
          <a:p>
            <a:r>
              <a:rPr lang="en-US" sz="2800" b="0" dirty="0">
                <a:solidFill>
                  <a:schemeClr val="bg1"/>
                </a:solidFill>
                <a:latin typeface="+mj-lt"/>
              </a:rPr>
              <a:t>     </a:t>
            </a:r>
            <a:r>
              <a:rPr lang="en-US" sz="2800" b="0" i="1" dirty="0">
                <a:solidFill>
                  <a:schemeClr val="bg1"/>
                </a:solidFill>
                <a:latin typeface="+mj-lt"/>
              </a:rPr>
              <a:t>O LORD, be gracious unto us; we have waited for thee: be thou their arm every morning, our salvation also in the time of trouble.</a:t>
            </a:r>
          </a:p>
        </p:txBody>
      </p:sp>
    </p:spTree>
    <p:extLst>
      <p:ext uri="{BB962C8B-B14F-4D97-AF65-F5344CB8AC3E}">
        <p14:creationId xmlns:p14="http://schemas.microsoft.com/office/powerpoint/2010/main" val="2161703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t>11/13/2011</a:t>
            </a:r>
          </a:p>
        </p:txBody>
      </p:sp>
      <p:sp>
        <p:nvSpPr>
          <p:cNvPr id="3" name="Footer Placeholder 2"/>
          <p:cNvSpPr>
            <a:spLocks noGrp="1"/>
          </p:cNvSpPr>
          <p:nvPr>
            <p:ph type="ftr" sz="quarter" idx="11"/>
          </p:nvPr>
        </p:nvSpPr>
        <p:spPr/>
        <p:txBody>
          <a:bodyPr/>
          <a:lstStyle/>
          <a:p>
            <a:pPr>
              <a:defRPr/>
            </a:pPr>
            <a:r>
              <a:rPr lang="en-US"/>
              <a:t>Time To Go</a:t>
            </a:r>
          </a:p>
        </p:txBody>
      </p:sp>
      <p:sp>
        <p:nvSpPr>
          <p:cNvPr id="4" name="Slide Number Placeholder 3"/>
          <p:cNvSpPr>
            <a:spLocks noGrp="1"/>
          </p:cNvSpPr>
          <p:nvPr>
            <p:ph type="sldNum" sz="quarter" idx="12"/>
          </p:nvPr>
        </p:nvSpPr>
        <p:spPr/>
        <p:txBody>
          <a:bodyPr/>
          <a:lstStyle/>
          <a:p>
            <a:pPr>
              <a:defRPr/>
            </a:pPr>
            <a:fld id="{49E441C5-C6E1-4DF7-8A60-510DB80F17FB}" type="slidenum">
              <a:rPr lang="en-US" smtClean="0"/>
              <a:pPr>
                <a:defRPr/>
              </a:pPr>
              <a:t>16</a:t>
            </a:fld>
            <a:endParaRPr lang="en-US"/>
          </a:p>
        </p:txBody>
      </p:sp>
      <p:sp>
        <p:nvSpPr>
          <p:cNvPr id="23557" name="Rectangle 1"/>
          <p:cNvSpPr>
            <a:spLocks noChangeArrowheads="1"/>
          </p:cNvSpPr>
          <p:nvPr/>
        </p:nvSpPr>
        <p:spPr bwMode="auto">
          <a:xfrm>
            <a:off x="228600" y="381000"/>
            <a:ext cx="8686800" cy="5755422"/>
          </a:xfrm>
          <a:prstGeom prst="rect">
            <a:avLst/>
          </a:prstGeom>
          <a:noFill/>
          <a:ln w="9525">
            <a:noFill/>
            <a:miter lim="800000"/>
            <a:headEnd/>
            <a:tailEnd/>
          </a:ln>
        </p:spPr>
        <p:txBody>
          <a:bodyPr wrap="square" anchor="ctr">
            <a:spAutoFit/>
          </a:bodyPr>
          <a:lstStyle/>
          <a:p>
            <a:r>
              <a:rPr lang="en-US" sz="4800" dirty="0">
                <a:solidFill>
                  <a:schemeClr val="bg1"/>
                </a:solidFill>
                <a:latin typeface="Cambria" pitchFamily="18" charset="0"/>
                <a:ea typeface="Calibri" pitchFamily="34" charset="0"/>
                <a:cs typeface="Times New Roman" pitchFamily="18" charset="0"/>
              </a:rPr>
              <a:t>THE.BREACH  </a:t>
            </a:r>
            <a:r>
              <a:rPr lang="en-US" sz="4000" b="0" dirty="0">
                <a:solidFill>
                  <a:schemeClr val="bg1"/>
                </a:solidFill>
                <a:latin typeface="Cambria" pitchFamily="18" charset="0"/>
                <a:ea typeface="Calibri" pitchFamily="34" charset="0"/>
                <a:cs typeface="Times New Roman" pitchFamily="18" charset="0"/>
              </a:rPr>
              <a:t>63-0317</a:t>
            </a:r>
            <a:endParaRPr lang="en-US" sz="4000" b="0" dirty="0">
              <a:solidFill>
                <a:schemeClr val="bg1"/>
              </a:solidFill>
              <a:ea typeface="Calibri" pitchFamily="34" charset="0"/>
              <a:cs typeface="Times New Roman" pitchFamily="18" charset="0"/>
            </a:endParaRPr>
          </a:p>
          <a:p>
            <a:pPr eaLnBrk="0" hangingPunct="0"/>
            <a:r>
              <a:rPr lang="en-US" sz="3200" b="0" dirty="0">
                <a:solidFill>
                  <a:schemeClr val="bg1"/>
                </a:solidFill>
                <a:latin typeface="Cambria" pitchFamily="18" charset="0"/>
                <a:ea typeface="Calibri" pitchFamily="34" charset="0"/>
                <a:cs typeface="Times New Roman" pitchFamily="18" charset="0"/>
              </a:rPr>
              <a:t>	74-1 …And now, we know that this Book of Redemption will not be thoroughly understood: it's probed at through six church ages, but at the end, when the seventh angel begins to sound his mystery, he winds up all of the loose ends that these fellows probed at, and the mysteries comes down from God as the Word of God and reveals the entire revelation of God. Then the Godhead... All the mysteries: serpent's seed and whatever-more is to be revealed.</a:t>
            </a:r>
            <a:endParaRPr lang="en-US" sz="3200" b="0" dirty="0">
              <a:solidFill>
                <a:schemeClr val="bg1"/>
              </a:solidFill>
            </a:endParaRPr>
          </a:p>
        </p:txBody>
      </p:sp>
    </p:spTree>
    <p:extLst>
      <p:ext uri="{BB962C8B-B14F-4D97-AF65-F5344CB8AC3E}">
        <p14:creationId xmlns:p14="http://schemas.microsoft.com/office/powerpoint/2010/main" val="370537171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11/13/2011</a:t>
            </a:r>
          </a:p>
        </p:txBody>
      </p:sp>
      <p:sp>
        <p:nvSpPr>
          <p:cNvPr id="3" name="Footer Placeholder 2"/>
          <p:cNvSpPr>
            <a:spLocks noGrp="1"/>
          </p:cNvSpPr>
          <p:nvPr>
            <p:ph type="ftr" sz="quarter" idx="11"/>
          </p:nvPr>
        </p:nvSpPr>
        <p:spPr/>
        <p:txBody>
          <a:bodyPr/>
          <a:lstStyle/>
          <a:p>
            <a:pPr>
              <a:defRPr/>
            </a:pPr>
            <a:r>
              <a:rPr lang="en-US"/>
              <a:t>Time To Go</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17</a:t>
            </a:fld>
            <a:endParaRPr lang="en-US"/>
          </a:p>
        </p:txBody>
      </p:sp>
      <p:sp>
        <p:nvSpPr>
          <p:cNvPr id="5" name="Rectangle 4"/>
          <p:cNvSpPr/>
          <p:nvPr/>
        </p:nvSpPr>
        <p:spPr>
          <a:xfrm>
            <a:off x="381000" y="457200"/>
            <a:ext cx="8153400" cy="5016758"/>
          </a:xfrm>
          <a:prstGeom prst="rect">
            <a:avLst/>
          </a:prstGeom>
        </p:spPr>
        <p:txBody>
          <a:bodyPr wrap="square">
            <a:spAutoFit/>
          </a:bodyPr>
          <a:lstStyle/>
          <a:p>
            <a:pPr eaLnBrk="0" hangingPunct="0"/>
            <a:r>
              <a:rPr lang="en-US" sz="3200" b="0" dirty="0">
                <a:solidFill>
                  <a:schemeClr val="bg1"/>
                </a:solidFill>
                <a:latin typeface="Cambria" pitchFamily="18" charset="0"/>
                <a:cs typeface="Calibri" pitchFamily="34" charset="0"/>
              </a:rPr>
              <a:t>	74-2  …At the sounding of the seventh church age, the last church age, all the loose ends that through these church ages have been probed at, will be wound up together. And when the Seals are broke and the mystery is revealed, down comes the Angel, the Messenger, Christ, setting His foot upon the land and upon the sea with a rainbow over His head. Now remember, this seventh angel is on earth at the time of this coming.</a:t>
            </a:r>
            <a:endParaRPr lang="en-US" sz="4400" b="0" dirty="0">
              <a:solidFill>
                <a:schemeClr val="bg1"/>
              </a:solidFill>
            </a:endParaRPr>
          </a:p>
        </p:txBody>
      </p:sp>
    </p:spTree>
    <p:extLst>
      <p:ext uri="{BB962C8B-B14F-4D97-AF65-F5344CB8AC3E}">
        <p14:creationId xmlns:p14="http://schemas.microsoft.com/office/powerpoint/2010/main" val="193639967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56837-725E-44B2-BA61-5CC6CE81787A}"/>
              </a:ext>
            </a:extLst>
          </p:cNvPr>
          <p:cNvSpPr/>
          <p:nvPr/>
        </p:nvSpPr>
        <p:spPr>
          <a:xfrm>
            <a:off x="304800" y="228600"/>
            <a:ext cx="8534400" cy="5509200"/>
          </a:xfrm>
          <a:prstGeom prst="rect">
            <a:avLst/>
          </a:prstGeom>
        </p:spPr>
        <p:txBody>
          <a:bodyPr wrap="square">
            <a:spAutoFit/>
          </a:bodyPr>
          <a:lstStyle/>
          <a:p>
            <a:r>
              <a:rPr lang="en-US" sz="4000" dirty="0">
                <a:solidFill>
                  <a:schemeClr val="bg1"/>
                </a:solidFill>
                <a:latin typeface="+mn-lt"/>
              </a:rPr>
              <a:t>HEAR.YE.HIM</a:t>
            </a:r>
          </a:p>
          <a:p>
            <a:r>
              <a:rPr lang="en-US" sz="3200" b="0" dirty="0">
                <a:solidFill>
                  <a:schemeClr val="bg1"/>
                </a:solidFill>
                <a:latin typeface="+mn-lt"/>
              </a:rPr>
              <a:t>	...You tell things, and you have to take it back because you're mortal. </a:t>
            </a:r>
            <a:r>
              <a:rPr lang="en-US" sz="3200" b="0" dirty="0">
                <a:solidFill>
                  <a:srgbClr val="FFFF00"/>
                </a:solidFill>
                <a:latin typeface="+mn-lt"/>
              </a:rPr>
              <a:t>But God can't say anything and take it back, because He's God. 	</a:t>
            </a:r>
            <a:r>
              <a:rPr lang="en-US" sz="3200" b="0" dirty="0">
                <a:solidFill>
                  <a:schemeClr val="bg1"/>
                </a:solidFill>
                <a:latin typeface="+mn-lt"/>
              </a:rPr>
              <a:t>Something can come up, and we won't keep our promises; we don't know the future. God does. So He can't say anything and then take it back, say, "</a:t>
            </a:r>
            <a:r>
              <a:rPr lang="en-US" sz="3200" b="0" i="1" dirty="0">
                <a:solidFill>
                  <a:schemeClr val="bg1"/>
                </a:solidFill>
                <a:latin typeface="+mn-lt"/>
              </a:rPr>
              <a:t>I was mistaken</a:t>
            </a:r>
            <a:r>
              <a:rPr lang="en-US" sz="3200" b="0" dirty="0">
                <a:solidFill>
                  <a:schemeClr val="bg1"/>
                </a:solidFill>
                <a:latin typeface="+mn-lt"/>
              </a:rPr>
              <a:t>." He wouldn't be God and do that. He's never mistaken. He's always perfect.</a:t>
            </a:r>
          </a:p>
          <a:p>
            <a:pPr algn="r"/>
            <a:r>
              <a:rPr lang="en-US" sz="2400" b="0" dirty="0">
                <a:solidFill>
                  <a:schemeClr val="bg1"/>
                </a:solidFill>
                <a:latin typeface="+mn-lt"/>
              </a:rPr>
              <a:t>57-0519</a:t>
            </a:r>
          </a:p>
        </p:txBody>
      </p:sp>
    </p:spTree>
    <p:extLst>
      <p:ext uri="{BB962C8B-B14F-4D97-AF65-F5344CB8AC3E}">
        <p14:creationId xmlns:p14="http://schemas.microsoft.com/office/powerpoint/2010/main" val="406446704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C82AC-16A1-4C0B-9FBB-3BEE90EF341C}"/>
              </a:ext>
            </a:extLst>
          </p:cNvPr>
          <p:cNvSpPr/>
          <p:nvPr/>
        </p:nvSpPr>
        <p:spPr>
          <a:xfrm>
            <a:off x="266700" y="152400"/>
            <a:ext cx="8610600" cy="6555641"/>
          </a:xfrm>
          <a:prstGeom prst="rect">
            <a:avLst/>
          </a:prstGeom>
        </p:spPr>
        <p:txBody>
          <a:bodyPr wrap="square">
            <a:spAutoFit/>
          </a:bodyPr>
          <a:lstStyle/>
          <a:p>
            <a:r>
              <a:rPr lang="en-US" sz="3600" dirty="0">
                <a:solidFill>
                  <a:schemeClr val="bg1"/>
                </a:solidFill>
                <a:latin typeface="+mj-lt"/>
              </a:rPr>
              <a:t>THINGS.THAT.ARE.TO.BE</a:t>
            </a:r>
          </a:p>
          <a:p>
            <a:r>
              <a:rPr lang="en-US" sz="2800" b="0" dirty="0">
                <a:solidFill>
                  <a:schemeClr val="bg1"/>
                </a:solidFill>
                <a:latin typeface="+mj-lt"/>
              </a:rPr>
              <a:t>	 62  He's gone to prepare a place, a perfect place where no evil exists, no sickness, no old age, no death exists. It's </a:t>
            </a:r>
            <a:r>
              <a:rPr lang="en-US" sz="2800" b="0" dirty="0">
                <a:solidFill>
                  <a:srgbClr val="FFFF00"/>
                </a:solidFill>
                <a:latin typeface="+mj-lt"/>
              </a:rPr>
              <a:t>a perfect place </a:t>
            </a:r>
            <a:r>
              <a:rPr lang="en-US" sz="2800" b="0" dirty="0">
                <a:solidFill>
                  <a:schemeClr val="bg1"/>
                </a:solidFill>
                <a:latin typeface="+mj-lt"/>
              </a:rPr>
              <a:t>calling you to that perfection, and you have to be perfect to get there. </a:t>
            </a:r>
            <a:r>
              <a:rPr lang="en-US" sz="2800" b="0" dirty="0">
                <a:solidFill>
                  <a:srgbClr val="FFFF00"/>
                </a:solidFill>
                <a:latin typeface="+mj-lt"/>
              </a:rPr>
              <a:t>It's a perfect Kingdom, </a:t>
            </a:r>
            <a:r>
              <a:rPr lang="en-US" sz="2800" b="0" dirty="0">
                <a:solidFill>
                  <a:schemeClr val="bg1"/>
                </a:solidFill>
                <a:latin typeface="+mj-lt"/>
              </a:rPr>
              <a:t>so it must be a perfect people come. </a:t>
            </a:r>
          </a:p>
          <a:p>
            <a:r>
              <a:rPr lang="en-US" sz="2800" b="0" dirty="0">
                <a:solidFill>
                  <a:schemeClr val="bg1"/>
                </a:solidFill>
                <a:latin typeface="+mj-lt"/>
              </a:rPr>
              <a:t>	Because, you have to stand and be married to a perfect Son of God, and you must be a perfect Bride. So how can you do it through anything else but the perfect Word of God, which is, "</a:t>
            </a:r>
            <a:r>
              <a:rPr lang="en-US" sz="2800" b="0" i="1" dirty="0">
                <a:solidFill>
                  <a:schemeClr val="bg1"/>
                </a:solidFill>
                <a:latin typeface="+mj-lt"/>
              </a:rPr>
              <a:t>The Waters of separation, that washes us from our sins</a:t>
            </a:r>
            <a:r>
              <a:rPr lang="en-US" sz="2800" b="0" dirty="0">
                <a:solidFill>
                  <a:schemeClr val="bg1"/>
                </a:solidFill>
                <a:latin typeface="+mj-lt"/>
              </a:rPr>
              <a:t>"? She stands perfect, virgin, unadulterated. She never sinned, in the first place. Amen. She was trapped into it. There's the Father's House that He's gone to prepare.</a:t>
            </a:r>
          </a:p>
          <a:p>
            <a:pPr algn="r"/>
            <a:r>
              <a:rPr lang="en-US" sz="2000" b="0" dirty="0">
                <a:solidFill>
                  <a:schemeClr val="bg1"/>
                </a:solidFill>
                <a:latin typeface="+mj-lt"/>
              </a:rPr>
              <a:t>65-1205</a:t>
            </a:r>
          </a:p>
        </p:txBody>
      </p:sp>
    </p:spTree>
    <p:extLst>
      <p:ext uri="{BB962C8B-B14F-4D97-AF65-F5344CB8AC3E}">
        <p14:creationId xmlns:p14="http://schemas.microsoft.com/office/powerpoint/2010/main" val="227903622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3997-C084-4527-9C99-2D05AB7FEC6F}"/>
              </a:ext>
            </a:extLst>
          </p:cNvPr>
          <p:cNvSpPr>
            <a:spLocks noGrp="1"/>
          </p:cNvSpPr>
          <p:nvPr>
            <p:ph type="title"/>
          </p:nvPr>
        </p:nvSpPr>
        <p:spPr>
          <a:xfrm>
            <a:off x="90862" y="1480312"/>
            <a:ext cx="3722437" cy="2197836"/>
          </a:xfrm>
          <a:solidFill>
            <a:schemeClr val="accent1">
              <a:lumMod val="75000"/>
              <a:alpha val="51000"/>
            </a:schemeClr>
          </a:solidFill>
          <a:ln w="25400" cap="sq">
            <a:solidFill>
              <a:schemeClr val="tx1"/>
            </a:solidFill>
            <a:miter lim="800000"/>
          </a:ln>
        </p:spPr>
        <p:txBody>
          <a:bodyPr>
            <a:normAutofit/>
          </a:bodyPr>
          <a:lstStyle/>
          <a:p>
            <a:pPr algn="ctr"/>
            <a:r>
              <a:rPr lang="en-US" sz="4000" b="1" dirty="0">
                <a:solidFill>
                  <a:schemeClr val="bg2"/>
                </a:solidFill>
                <a:latin typeface="Agency FB" panose="020B0503020202020204" pitchFamily="34" charset="0"/>
              </a:rPr>
              <a:t>Birthdays,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Anniversaries </a:t>
            </a:r>
            <a:br>
              <a:rPr lang="en-US" sz="4000" b="1" dirty="0">
                <a:solidFill>
                  <a:schemeClr val="bg2"/>
                </a:solidFill>
                <a:latin typeface="Agency FB" panose="020B0503020202020204" pitchFamily="34" charset="0"/>
              </a:rPr>
            </a:br>
            <a:r>
              <a:rPr lang="en-US" sz="4000" b="1" dirty="0">
                <a:solidFill>
                  <a:schemeClr val="bg2"/>
                </a:solidFill>
                <a:latin typeface="Agency FB" panose="020B0503020202020204" pitchFamily="34" charset="0"/>
              </a:rPr>
              <a:t>&amp; Exciting Events</a:t>
            </a:r>
          </a:p>
        </p:txBody>
      </p:sp>
      <p:sp>
        <p:nvSpPr>
          <p:cNvPr id="3" name="Content Placeholder 2">
            <a:extLst>
              <a:ext uri="{FF2B5EF4-FFF2-40B4-BE49-F238E27FC236}">
                <a16:creationId xmlns:a16="http://schemas.microsoft.com/office/drawing/2014/main" id="{75014F10-F693-4ECE-927B-86A5AD65B17E}"/>
              </a:ext>
            </a:extLst>
          </p:cNvPr>
          <p:cNvSpPr>
            <a:spLocks noGrp="1"/>
          </p:cNvSpPr>
          <p:nvPr>
            <p:ph idx="1"/>
          </p:nvPr>
        </p:nvSpPr>
        <p:spPr>
          <a:xfrm>
            <a:off x="3962400" y="152400"/>
            <a:ext cx="4993193" cy="5562200"/>
          </a:xfrm>
        </p:spPr>
        <p:txBody>
          <a:bodyPr anchor="ctr">
            <a:normAutofit/>
          </a:bodyPr>
          <a:lstStyle/>
          <a:p>
            <a:pPr algn="ctr"/>
            <a:r>
              <a:rPr lang="en-US" sz="3200" dirty="0">
                <a:solidFill>
                  <a:schemeClr val="bg1"/>
                </a:solidFill>
                <a:latin typeface="Cambria" panose="02040503050406030204" pitchFamily="18" charset="0"/>
              </a:rPr>
              <a:t>April 8</a:t>
            </a:r>
            <a:r>
              <a:rPr lang="en-US" sz="3200" baseline="30000" dirty="0">
                <a:solidFill>
                  <a:schemeClr val="bg1"/>
                </a:solidFill>
                <a:latin typeface="Cambria" panose="02040503050406030204" pitchFamily="18" charset="0"/>
              </a:rPr>
              <a:t>th</a:t>
            </a:r>
            <a:r>
              <a:rPr lang="en-US" sz="3200" dirty="0">
                <a:solidFill>
                  <a:schemeClr val="bg1"/>
                </a:solidFill>
                <a:latin typeface="Cambria" panose="02040503050406030204" pitchFamily="18" charset="0"/>
              </a:rPr>
              <a:t> Rachel Pritchard</a:t>
            </a:r>
          </a:p>
          <a:p>
            <a:pPr algn="ctr"/>
            <a:r>
              <a:rPr lang="en-US" sz="3200" dirty="0">
                <a:latin typeface="Cambria" panose="02040503050406030204" pitchFamily="18" charset="0"/>
              </a:rPr>
              <a:t>April 11</a:t>
            </a:r>
            <a:r>
              <a:rPr lang="en-US" sz="3200" baseline="30000" dirty="0">
                <a:latin typeface="Cambria" panose="02040503050406030204" pitchFamily="18" charset="0"/>
              </a:rPr>
              <a:t>th</a:t>
            </a:r>
            <a:r>
              <a:rPr lang="en-US" sz="3200" dirty="0">
                <a:latin typeface="Cambria" panose="02040503050406030204" pitchFamily="18" charset="0"/>
              </a:rPr>
              <a:t> Crystal Johnson</a:t>
            </a:r>
          </a:p>
          <a:p>
            <a:pPr algn="ctr"/>
            <a:r>
              <a:rPr lang="en-US" sz="3200" dirty="0">
                <a:solidFill>
                  <a:schemeClr val="bg1"/>
                </a:solidFill>
                <a:latin typeface="Cambria" panose="02040503050406030204" pitchFamily="18" charset="0"/>
              </a:rPr>
              <a:t>Hannah Gunter</a:t>
            </a:r>
          </a:p>
          <a:p>
            <a:pPr algn="ctr"/>
            <a:r>
              <a:rPr lang="en-US" sz="3200" dirty="0">
                <a:latin typeface="Cambria" panose="02040503050406030204" pitchFamily="18" charset="0"/>
              </a:rPr>
              <a:t>April 18</a:t>
            </a:r>
            <a:r>
              <a:rPr lang="en-US" sz="3200" baseline="30000" dirty="0">
                <a:latin typeface="Cambria" panose="02040503050406030204" pitchFamily="18" charset="0"/>
              </a:rPr>
              <a:t>th</a:t>
            </a:r>
            <a:r>
              <a:rPr lang="en-US" sz="3200" dirty="0">
                <a:latin typeface="Cambria" panose="02040503050406030204" pitchFamily="18" charset="0"/>
              </a:rPr>
              <a:t> Joel Franklin</a:t>
            </a:r>
          </a:p>
          <a:p>
            <a:pPr algn="ctr"/>
            <a:r>
              <a:rPr lang="en-US" sz="3200" dirty="0">
                <a:solidFill>
                  <a:schemeClr val="bg1"/>
                </a:solidFill>
                <a:latin typeface="Cambria" panose="02040503050406030204" pitchFamily="18" charset="0"/>
              </a:rPr>
              <a:t>April 21</a:t>
            </a:r>
            <a:r>
              <a:rPr lang="en-US" sz="3200" baseline="30000" dirty="0">
                <a:solidFill>
                  <a:schemeClr val="bg1"/>
                </a:solidFill>
                <a:latin typeface="Cambria" panose="02040503050406030204" pitchFamily="18" charset="0"/>
              </a:rPr>
              <a:t>st</a:t>
            </a:r>
            <a:r>
              <a:rPr lang="en-US" sz="3200" dirty="0">
                <a:solidFill>
                  <a:schemeClr val="bg1"/>
                </a:solidFill>
                <a:latin typeface="Cambria" panose="02040503050406030204" pitchFamily="18" charset="0"/>
              </a:rPr>
              <a:t> John </a:t>
            </a:r>
            <a:r>
              <a:rPr lang="en-US" sz="3200" dirty="0" err="1">
                <a:solidFill>
                  <a:schemeClr val="bg1"/>
                </a:solidFill>
                <a:latin typeface="Cambria" panose="02040503050406030204" pitchFamily="18" charset="0"/>
              </a:rPr>
              <a:t>Cockman</a:t>
            </a:r>
            <a:endParaRPr lang="en-US" sz="3200" dirty="0">
              <a:solidFill>
                <a:schemeClr val="bg1"/>
              </a:solidFill>
              <a:latin typeface="Cambria" panose="02040503050406030204" pitchFamily="18" charset="0"/>
            </a:endParaRPr>
          </a:p>
        </p:txBody>
      </p:sp>
      <p:sp>
        <p:nvSpPr>
          <p:cNvPr id="4" name="Date Placeholder 3">
            <a:extLst>
              <a:ext uri="{FF2B5EF4-FFF2-40B4-BE49-F238E27FC236}">
                <a16:creationId xmlns:a16="http://schemas.microsoft.com/office/drawing/2014/main" id="{3FDD3527-E1A1-4825-9482-9B1DADD1BA3A}"/>
              </a:ext>
            </a:extLst>
          </p:cNvPr>
          <p:cNvSpPr>
            <a:spLocks noGrp="1"/>
          </p:cNvSpPr>
          <p:nvPr>
            <p:ph type="dt" sz="half" idx="10"/>
          </p:nvPr>
        </p:nvSpPr>
        <p:spPr>
          <a:xfrm>
            <a:off x="622335" y="6291349"/>
            <a:ext cx="2065310" cy="323968"/>
          </a:xfrm>
        </p:spPr>
        <p:txBody>
          <a:bodyPr>
            <a:normAutofit/>
          </a:bodyPr>
          <a:lstStyle/>
          <a:p>
            <a:pPr>
              <a:spcAft>
                <a:spcPts val="600"/>
              </a:spcAft>
            </a:pPr>
            <a:r>
              <a:rPr lang="en-US" sz="900"/>
              <a:t>4-8-2017</a:t>
            </a:r>
            <a:endParaRPr lang="en-US" sz="900" dirty="0"/>
          </a:p>
        </p:txBody>
      </p:sp>
      <p:sp>
        <p:nvSpPr>
          <p:cNvPr id="5" name="Footer Placeholder 4">
            <a:extLst>
              <a:ext uri="{FF2B5EF4-FFF2-40B4-BE49-F238E27FC236}">
                <a16:creationId xmlns:a16="http://schemas.microsoft.com/office/drawing/2014/main" id="{BEBA4AC2-C04B-41BE-8F81-07DCBBC78C90}"/>
              </a:ext>
            </a:extLst>
          </p:cNvPr>
          <p:cNvSpPr>
            <a:spLocks noGrp="1"/>
          </p:cNvSpPr>
          <p:nvPr>
            <p:ph type="ftr" sz="quarter" idx="11"/>
          </p:nvPr>
        </p:nvSpPr>
        <p:spPr>
          <a:xfrm>
            <a:off x="4536886" y="6296683"/>
            <a:ext cx="3327611" cy="313300"/>
          </a:xfrm>
        </p:spPr>
        <p:txBody>
          <a:bodyPr>
            <a:normAutofit/>
          </a:bodyPr>
          <a:lstStyle/>
          <a:p>
            <a:pPr algn="l">
              <a:spcAft>
                <a:spcPts val="600"/>
              </a:spcAft>
            </a:pPr>
            <a:r>
              <a:rPr lang="en-US" sz="900">
                <a:solidFill>
                  <a:schemeClr val="bg1">
                    <a:alpha val="70000"/>
                  </a:schemeClr>
                </a:solidFill>
              </a:rPr>
              <a:t>The Perfect Kingdom </a:t>
            </a:r>
            <a:endParaRPr lang="en-US" sz="900" dirty="0">
              <a:solidFill>
                <a:schemeClr val="bg1">
                  <a:alpha val="70000"/>
                </a:schemeClr>
              </a:solidFill>
            </a:endParaRPr>
          </a:p>
        </p:txBody>
      </p:sp>
      <p:sp>
        <p:nvSpPr>
          <p:cNvPr id="6" name="Slide Number Placeholder 5">
            <a:extLst>
              <a:ext uri="{FF2B5EF4-FFF2-40B4-BE49-F238E27FC236}">
                <a16:creationId xmlns:a16="http://schemas.microsoft.com/office/drawing/2014/main" id="{F6EE862D-6AD4-4191-A14A-D8BA805C1869}"/>
              </a:ext>
            </a:extLst>
          </p:cNvPr>
          <p:cNvSpPr>
            <a:spLocks noGrp="1"/>
          </p:cNvSpPr>
          <p:nvPr>
            <p:ph type="sldNum" sz="quarter" idx="12"/>
          </p:nvPr>
        </p:nvSpPr>
        <p:spPr>
          <a:xfrm>
            <a:off x="7931380" y="6270771"/>
            <a:ext cx="583969" cy="365125"/>
          </a:xfrm>
        </p:spPr>
        <p:txBody>
          <a:bodyPr>
            <a:normAutofit/>
          </a:bodyPr>
          <a:lstStyle/>
          <a:p>
            <a:pPr>
              <a:spcAft>
                <a:spcPts val="600"/>
              </a:spcAft>
            </a:pPr>
            <a:fld id="{95BAE9E0-8399-F344-A8C0-0463BC4FE528}" type="slidenum">
              <a:rPr lang="en-US" sz="900"/>
              <a:pPr>
                <a:spcAft>
                  <a:spcPts val="600"/>
                </a:spcAft>
              </a:pPr>
              <a:t>2</a:t>
            </a:fld>
            <a:endParaRPr lang="en-US" sz="900" dirty="0"/>
          </a:p>
        </p:txBody>
      </p:sp>
      <p:sp>
        <p:nvSpPr>
          <p:cNvPr id="7" name="Rectangle 6">
            <a:extLst>
              <a:ext uri="{FF2B5EF4-FFF2-40B4-BE49-F238E27FC236}">
                <a16:creationId xmlns:a16="http://schemas.microsoft.com/office/drawing/2014/main" id="{14EBBB0A-5C77-4D4D-9E0F-F5D768B279AA}"/>
              </a:ext>
            </a:extLst>
          </p:cNvPr>
          <p:cNvSpPr/>
          <p:nvPr/>
        </p:nvSpPr>
        <p:spPr>
          <a:xfrm>
            <a:off x="152400" y="4495800"/>
            <a:ext cx="3660899" cy="1200329"/>
          </a:xfrm>
          <a:prstGeom prst="rect">
            <a:avLst/>
          </a:prstGeom>
        </p:spPr>
        <p:txBody>
          <a:bodyPr wrap="square">
            <a:spAutoFit/>
          </a:bodyPr>
          <a:lstStyle/>
          <a:p>
            <a:pPr algn="ctr"/>
            <a:r>
              <a:rPr lang="en-US" sz="2400" spc="-150" dirty="0">
                <a:solidFill>
                  <a:schemeClr val="bg1"/>
                </a:solidFill>
                <a:latin typeface="Cambria" panose="02040503050406030204" pitchFamily="18" charset="0"/>
              </a:rPr>
              <a:t> April 19-22</a:t>
            </a:r>
            <a:r>
              <a:rPr lang="en-US" sz="2400" spc="-150" baseline="30000" dirty="0">
                <a:solidFill>
                  <a:schemeClr val="bg1"/>
                </a:solidFill>
                <a:latin typeface="Cambria" panose="02040503050406030204" pitchFamily="18" charset="0"/>
              </a:rPr>
              <a:t>nd</a:t>
            </a:r>
            <a:endParaRPr lang="en-US" sz="2400" spc="-150" dirty="0">
              <a:solidFill>
                <a:schemeClr val="bg1"/>
              </a:solidFill>
              <a:latin typeface="Cambria" panose="02040503050406030204" pitchFamily="18" charset="0"/>
            </a:endParaRPr>
          </a:p>
          <a:p>
            <a:pPr algn="ctr"/>
            <a:r>
              <a:rPr lang="en-US" sz="2400" spc="-150" dirty="0">
                <a:solidFill>
                  <a:schemeClr val="bg1"/>
                </a:solidFill>
                <a:latin typeface="Cambria" panose="02040503050406030204" pitchFamily="18" charset="0"/>
              </a:rPr>
              <a:t>Men’s Campout</a:t>
            </a:r>
          </a:p>
          <a:p>
            <a:pPr algn="ctr"/>
            <a:endParaRPr lang="en-US" sz="2400" spc="-15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76095535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F9CF1-331D-4030-8441-75B8FF3E4EA1}"/>
              </a:ext>
            </a:extLst>
          </p:cNvPr>
          <p:cNvSpPr/>
          <p:nvPr/>
        </p:nvSpPr>
        <p:spPr>
          <a:xfrm>
            <a:off x="228600" y="228600"/>
            <a:ext cx="8686800" cy="5755422"/>
          </a:xfrm>
          <a:prstGeom prst="rect">
            <a:avLst/>
          </a:prstGeom>
        </p:spPr>
        <p:txBody>
          <a:bodyPr wrap="square">
            <a:spAutoFit/>
          </a:bodyPr>
          <a:lstStyle/>
          <a:p>
            <a:r>
              <a:rPr lang="en-US" sz="3600" dirty="0">
                <a:solidFill>
                  <a:schemeClr val="bg1"/>
                </a:solidFill>
                <a:latin typeface="+mj-lt"/>
              </a:rPr>
              <a:t>THE.FUTURE.HOME</a:t>
            </a:r>
          </a:p>
          <a:p>
            <a:r>
              <a:rPr lang="en-US" sz="2800" b="0" dirty="0">
                <a:solidFill>
                  <a:schemeClr val="bg1"/>
                </a:solidFill>
                <a:latin typeface="+mj-lt"/>
              </a:rPr>
              <a:t>	 449 "N</a:t>
            </a:r>
            <a:r>
              <a:rPr lang="en-US" sz="2800" b="0" i="1" dirty="0">
                <a:solidFill>
                  <a:schemeClr val="bg1"/>
                </a:solidFill>
                <a:latin typeface="+mj-lt"/>
              </a:rPr>
              <a:t>othing shall hurt or destroy in all My holy Mountain, </a:t>
            </a:r>
            <a:r>
              <a:rPr lang="en-US" sz="2800" b="0" i="1" dirty="0" err="1">
                <a:solidFill>
                  <a:schemeClr val="bg1"/>
                </a:solidFill>
                <a:latin typeface="+mj-lt"/>
              </a:rPr>
              <a:t>saith</a:t>
            </a:r>
            <a:r>
              <a:rPr lang="en-US" sz="2800" b="0" i="1" dirty="0">
                <a:solidFill>
                  <a:schemeClr val="bg1"/>
                </a:solidFill>
                <a:latin typeface="+mj-lt"/>
              </a:rPr>
              <a:t> the Lord." </a:t>
            </a:r>
            <a:r>
              <a:rPr lang="en-US" sz="2800" b="0" dirty="0">
                <a:solidFill>
                  <a:schemeClr val="bg1"/>
                </a:solidFill>
                <a:latin typeface="+mj-lt"/>
              </a:rPr>
              <a:t>The City is not a cube. It is a Mountain. And the width by the breadth by the height, are equal; fifteen hundred miles this way, that way, all the way around; and fifteen hundred miles high. So it's just a great Mountain, like the pyramid, and the City is on the Mountain. Glory!</a:t>
            </a:r>
          </a:p>
          <a:p>
            <a:r>
              <a:rPr lang="en-US" sz="2800" b="0" dirty="0">
                <a:solidFill>
                  <a:schemeClr val="bg1"/>
                </a:solidFill>
                <a:latin typeface="+mj-lt"/>
              </a:rPr>
              <a:t>	450 There you are, there is the paradises of God, the Light of the world, that </a:t>
            </a:r>
            <a:r>
              <a:rPr lang="en-US" sz="2800" b="0" dirty="0">
                <a:solidFill>
                  <a:srgbClr val="FFFF00"/>
                </a:solidFill>
                <a:latin typeface="+mj-lt"/>
              </a:rPr>
              <a:t>perfect Kingdom. </a:t>
            </a:r>
            <a:r>
              <a:rPr lang="en-US" sz="2800" b="0" dirty="0">
                <a:solidFill>
                  <a:schemeClr val="bg1"/>
                </a:solidFill>
                <a:latin typeface="+mj-lt"/>
              </a:rPr>
              <a:t>Not the seventh day; the Eternal one! Not the Millennium; the New Earth! </a:t>
            </a:r>
          </a:p>
          <a:p>
            <a:pPr algn="r"/>
            <a:r>
              <a:rPr lang="en-US" sz="2400" b="0" dirty="0">
                <a:solidFill>
                  <a:schemeClr val="bg1"/>
                </a:solidFill>
              </a:rPr>
              <a:t>64-0802</a:t>
            </a:r>
            <a:endParaRPr lang="en-US" sz="2400" b="0" dirty="0">
              <a:solidFill>
                <a:schemeClr val="bg1"/>
              </a:solidFill>
              <a:latin typeface="+mj-lt"/>
            </a:endParaRPr>
          </a:p>
        </p:txBody>
      </p:sp>
    </p:spTree>
    <p:extLst>
      <p:ext uri="{BB962C8B-B14F-4D97-AF65-F5344CB8AC3E}">
        <p14:creationId xmlns:p14="http://schemas.microsoft.com/office/powerpoint/2010/main" val="297033854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4" name="Text Box 6">
            <a:extLst>
              <a:ext uri="{FF2B5EF4-FFF2-40B4-BE49-F238E27FC236}">
                <a16:creationId xmlns:a16="http://schemas.microsoft.com/office/drawing/2014/main" id="{80220F99-AC37-452D-AAB4-77EF3733A024}"/>
              </a:ext>
            </a:extLst>
          </p:cNvPr>
          <p:cNvSpPr txBox="1">
            <a:spLocks noChangeArrowheads="1"/>
          </p:cNvSpPr>
          <p:nvPr/>
        </p:nvSpPr>
        <p:spPr bwMode="auto">
          <a:xfrm>
            <a:off x="609600" y="620455"/>
            <a:ext cx="8458200" cy="1446550"/>
          </a:xfrm>
          <a:prstGeom prst="rect">
            <a:avLst/>
          </a:prstGeom>
          <a:noFill/>
          <a:ln>
            <a:noFill/>
          </a:ln>
          <a:effectLst/>
          <a:extLst>
            <a:ext uri="{909E8E84-426E-40DD-AFC4-6F175D3DCCD1}">
              <a14:hiddenFill xmlns:a14="http://schemas.microsoft.com/office/drawing/2010/main">
                <a:solidFill>
                  <a:srgbClr val="75757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dirty="0"/>
              <a:t>God makes His moves Sovereignly…</a:t>
            </a:r>
            <a:endParaRPr lang="en-US" altLang="en-US" sz="3600" dirty="0">
              <a:solidFill>
                <a:srgbClr val="7D7D7D"/>
              </a:solidFill>
            </a:endParaRPr>
          </a:p>
        </p:txBody>
      </p:sp>
      <p:sp>
        <p:nvSpPr>
          <p:cNvPr id="48135" name="Text Box 7">
            <a:extLst>
              <a:ext uri="{FF2B5EF4-FFF2-40B4-BE49-F238E27FC236}">
                <a16:creationId xmlns:a16="http://schemas.microsoft.com/office/drawing/2014/main" id="{8B1396D7-9CB7-4B6F-8C1E-B8EDD22952A9}"/>
              </a:ext>
            </a:extLst>
          </p:cNvPr>
          <p:cNvSpPr txBox="1">
            <a:spLocks noChangeArrowheads="1"/>
          </p:cNvSpPr>
          <p:nvPr/>
        </p:nvSpPr>
        <p:spPr bwMode="auto">
          <a:xfrm>
            <a:off x="609600" y="2057400"/>
            <a:ext cx="63246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solidFill>
                  <a:schemeClr val="bg1"/>
                </a:solidFill>
              </a:rPr>
              <a:t>He tells, in advance, what His next move will be.</a:t>
            </a:r>
          </a:p>
          <a:p>
            <a:endParaRPr lang="en-US" altLang="en-US" dirty="0"/>
          </a:p>
        </p:txBody>
      </p:sp>
      <p:sp>
        <p:nvSpPr>
          <p:cNvPr id="48136" name="Text Box 8">
            <a:extLst>
              <a:ext uri="{FF2B5EF4-FFF2-40B4-BE49-F238E27FC236}">
                <a16:creationId xmlns:a16="http://schemas.microsoft.com/office/drawing/2014/main" id="{7394C463-6481-48C6-8927-81268D40E136}"/>
              </a:ext>
            </a:extLst>
          </p:cNvPr>
          <p:cNvSpPr txBox="1">
            <a:spLocks noChangeArrowheads="1"/>
          </p:cNvSpPr>
          <p:nvPr/>
        </p:nvSpPr>
        <p:spPr bwMode="auto">
          <a:xfrm>
            <a:off x="685800" y="3276600"/>
            <a:ext cx="78486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7D7D7D"/>
                </a:solidFill>
              </a:rPr>
              <a:t>… to those who have ears to hear.</a:t>
            </a:r>
          </a:p>
          <a:p>
            <a:pPr>
              <a:spcBef>
                <a:spcPct val="50000"/>
              </a:spcBef>
            </a:pPr>
            <a:endParaRPr lang="en-US" altLang="en-US" sz="2800" dirty="0"/>
          </a:p>
        </p:txBody>
      </p:sp>
      <p:sp>
        <p:nvSpPr>
          <p:cNvPr id="2" name="Rectangle 1">
            <a:extLst>
              <a:ext uri="{FF2B5EF4-FFF2-40B4-BE49-F238E27FC236}">
                <a16:creationId xmlns:a16="http://schemas.microsoft.com/office/drawing/2014/main" id="{6C74251C-06BE-46D2-A37B-348C3C03B126}"/>
              </a:ext>
            </a:extLst>
          </p:cNvPr>
          <p:cNvSpPr/>
          <p:nvPr/>
        </p:nvSpPr>
        <p:spPr>
          <a:xfrm>
            <a:off x="599440" y="5017889"/>
            <a:ext cx="8239760" cy="1261884"/>
          </a:xfrm>
          <a:prstGeom prst="rect">
            <a:avLst/>
          </a:prstGeom>
        </p:spPr>
        <p:txBody>
          <a:bodyPr wrap="square">
            <a:spAutoFit/>
          </a:bodyPr>
          <a:lstStyle/>
          <a:p>
            <a:pPr>
              <a:buFontTx/>
              <a:buNone/>
            </a:pPr>
            <a:r>
              <a:rPr lang="en-US" altLang="en-US" sz="2400" b="0" dirty="0">
                <a:solidFill>
                  <a:schemeClr val="bg1"/>
                </a:solidFill>
                <a:latin typeface="+mj-lt"/>
              </a:rPr>
              <a:t>GENESIS 18:17  </a:t>
            </a:r>
          </a:p>
          <a:p>
            <a:pPr>
              <a:buFontTx/>
              <a:buNone/>
            </a:pPr>
            <a:r>
              <a:rPr lang="en-US" altLang="en-US" sz="2400" b="0" i="1" dirty="0">
                <a:solidFill>
                  <a:schemeClr val="bg1"/>
                </a:solidFill>
                <a:latin typeface="+mj-lt"/>
              </a:rPr>
              <a:t>	And the LORD said, Shall I hide from Abraham that thing which I do;</a:t>
            </a:r>
            <a:r>
              <a:rPr lang="en-US" altLang="en-US" sz="2800" b="0" dirty="0">
                <a:solidFill>
                  <a:schemeClr val="bg1"/>
                </a:solidFill>
                <a:latin typeface="+mj-lt"/>
              </a:rPr>
              <a:t> </a:t>
            </a:r>
          </a:p>
        </p:txBody>
      </p:sp>
    </p:spTree>
    <p:extLst>
      <p:ext uri="{BB962C8B-B14F-4D97-AF65-F5344CB8AC3E}">
        <p14:creationId xmlns:p14="http://schemas.microsoft.com/office/powerpoint/2010/main" val="400192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1000" fill="hold"/>
                                        <p:tgtEl>
                                          <p:spTgt spid="48135"/>
                                        </p:tgtEl>
                                        <p:attrNameLst>
                                          <p:attrName>ppt_x</p:attrName>
                                        </p:attrNameLst>
                                      </p:cBhvr>
                                      <p:tavLst>
                                        <p:tav tm="0">
                                          <p:val>
                                            <p:strVal val="#ppt_x"/>
                                          </p:val>
                                        </p:tav>
                                        <p:tav tm="100000">
                                          <p:val>
                                            <p:strVal val="#ppt_x"/>
                                          </p:val>
                                        </p:tav>
                                      </p:tavLst>
                                    </p:anim>
                                    <p:anim calcmode="lin" valueType="num">
                                      <p:cBhvr additive="base">
                                        <p:cTn id="8" dur="1000" fill="hold"/>
                                        <p:tgtEl>
                                          <p:spTgt spid="481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6"/>
                                        </p:tgtEl>
                                        <p:attrNameLst>
                                          <p:attrName>style.visibility</p:attrName>
                                        </p:attrNameLst>
                                      </p:cBhvr>
                                      <p:to>
                                        <p:strVal val="visible"/>
                                      </p:to>
                                    </p:set>
                                    <p:anim calcmode="lin" valueType="num">
                                      <p:cBhvr additive="base">
                                        <p:cTn id="13" dur="1000" fill="hold"/>
                                        <p:tgtEl>
                                          <p:spTgt spid="48136"/>
                                        </p:tgtEl>
                                        <p:attrNameLst>
                                          <p:attrName>ppt_x</p:attrName>
                                        </p:attrNameLst>
                                      </p:cBhvr>
                                      <p:tavLst>
                                        <p:tav tm="0">
                                          <p:val>
                                            <p:strVal val="1+#ppt_w/2"/>
                                          </p:val>
                                        </p:tav>
                                        <p:tav tm="100000">
                                          <p:val>
                                            <p:strVal val="#ppt_x"/>
                                          </p:val>
                                        </p:tav>
                                      </p:tavLst>
                                    </p:anim>
                                    <p:anim calcmode="lin" valueType="num">
                                      <p:cBhvr additive="base">
                                        <p:cTn id="14" dur="10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8136">
                                            <p:txEl>
                                              <p:pRg st="0" end="0"/>
                                            </p:txEl>
                                          </p:spTgt>
                                        </p:tgtEl>
                                        <p:attrNameLst>
                                          <p:attrName>style.visibility</p:attrName>
                                        </p:attrNameLst>
                                      </p:cBhvr>
                                      <p:to>
                                        <p:strVal val="visible"/>
                                      </p:to>
                                    </p:set>
                                    <p:animEffect transition="in" filter="fade">
                                      <p:cBhvr>
                                        <p:cTn id="19" dur="1000"/>
                                        <p:tgtEl>
                                          <p:spTgt spid="48136">
                                            <p:txEl>
                                              <p:pRg st="0" end="0"/>
                                            </p:txEl>
                                          </p:spTgt>
                                        </p:tgtEl>
                                      </p:cBhvr>
                                    </p:animEffect>
                                    <p:anim calcmode="lin" valueType="num">
                                      <p:cBhvr>
                                        <p:cTn id="20" dur="1000" fill="hold"/>
                                        <p:tgtEl>
                                          <p:spTgt spid="4813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81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06493D4-F60E-4FB1-BADA-7A7EFBA89736}"/>
              </a:ext>
            </a:extLst>
          </p:cNvPr>
          <p:cNvSpPr>
            <a:spLocks noGrp="1"/>
          </p:cNvSpPr>
          <p:nvPr>
            <p:ph type="ftr" sz="quarter" idx="11"/>
          </p:nvPr>
        </p:nvSpPr>
        <p:spPr/>
        <p:txBody>
          <a:bodyPr/>
          <a:lstStyle/>
          <a:p>
            <a:endParaRPr lang="en-US" altLang="en-US" dirty="0"/>
          </a:p>
        </p:txBody>
      </p:sp>
      <p:sp>
        <p:nvSpPr>
          <p:cNvPr id="5" name="Slide Number Placeholder 5">
            <a:extLst>
              <a:ext uri="{FF2B5EF4-FFF2-40B4-BE49-F238E27FC236}">
                <a16:creationId xmlns:a16="http://schemas.microsoft.com/office/drawing/2014/main" id="{4BDEC70D-4A8E-4445-8E00-17B119C757FA}"/>
              </a:ext>
            </a:extLst>
          </p:cNvPr>
          <p:cNvSpPr>
            <a:spLocks noGrp="1"/>
          </p:cNvSpPr>
          <p:nvPr>
            <p:ph type="sldNum" sz="quarter" idx="12"/>
          </p:nvPr>
        </p:nvSpPr>
        <p:spPr/>
        <p:txBody>
          <a:bodyPr/>
          <a:lstStyle/>
          <a:p>
            <a:endParaRPr lang="en-US" altLang="en-US" dirty="0"/>
          </a:p>
        </p:txBody>
      </p:sp>
      <p:sp>
        <p:nvSpPr>
          <p:cNvPr id="25602" name="Rectangle 2">
            <a:extLst>
              <a:ext uri="{FF2B5EF4-FFF2-40B4-BE49-F238E27FC236}">
                <a16:creationId xmlns:a16="http://schemas.microsoft.com/office/drawing/2014/main" id="{54842477-6F19-4570-8F84-54050182A760}"/>
              </a:ext>
            </a:extLst>
          </p:cNvPr>
          <p:cNvSpPr>
            <a:spLocks noGrp="1" noChangeArrowheads="1"/>
          </p:cNvSpPr>
          <p:nvPr>
            <p:ph type="title"/>
          </p:nvPr>
        </p:nvSpPr>
        <p:spPr>
          <a:xfrm>
            <a:off x="228600" y="488950"/>
            <a:ext cx="7416800" cy="508000"/>
          </a:xfrm>
        </p:spPr>
        <p:txBody>
          <a:bodyPr/>
          <a:lstStyle/>
          <a:p>
            <a:r>
              <a:rPr lang="en-US" altLang="en-US" sz="7200" b="0" i="1" dirty="0"/>
              <a:t>Prophecy</a:t>
            </a:r>
          </a:p>
        </p:txBody>
      </p:sp>
      <p:sp>
        <p:nvSpPr>
          <p:cNvPr id="25603" name="Rectangle 3">
            <a:extLst>
              <a:ext uri="{FF2B5EF4-FFF2-40B4-BE49-F238E27FC236}">
                <a16:creationId xmlns:a16="http://schemas.microsoft.com/office/drawing/2014/main" id="{740D142D-FB36-4B55-9C7F-973B14E83C82}"/>
              </a:ext>
            </a:extLst>
          </p:cNvPr>
          <p:cNvSpPr>
            <a:spLocks noGrp="1" noChangeArrowheads="1"/>
          </p:cNvSpPr>
          <p:nvPr>
            <p:ph type="body" idx="1"/>
          </p:nvPr>
        </p:nvSpPr>
        <p:spPr>
          <a:xfrm>
            <a:off x="539750" y="1219200"/>
            <a:ext cx="7537450" cy="4895850"/>
          </a:xfrm>
        </p:spPr>
        <p:txBody>
          <a:bodyPr/>
          <a:lstStyle/>
          <a:p>
            <a:pPr marL="0" indent="0">
              <a:buNone/>
            </a:pPr>
            <a:r>
              <a:rPr lang="en-US" altLang="en-US" i="1" dirty="0"/>
              <a:t>  </a:t>
            </a:r>
            <a:r>
              <a:rPr lang="en-US" altLang="en-US" i="1" dirty="0" err="1"/>
              <a:t>propheteia</a:t>
            </a:r>
            <a:r>
              <a:rPr lang="en-US" altLang="en-US" i="1" dirty="0"/>
              <a:t>; </a:t>
            </a:r>
          </a:p>
          <a:p>
            <a:pPr marL="609600" indent="-609600">
              <a:buFontTx/>
              <a:buNone/>
            </a:pPr>
            <a:r>
              <a:rPr lang="en-US" altLang="en-US" sz="3200" dirty="0"/>
              <a:t>-a discourse emanating from divine inspiration and declaring the purposes of God, whether by reproving and admonishing the wicked, or comforting the afflicted, or revealing things hidden; esp. by foretelling future events.</a:t>
            </a:r>
          </a:p>
        </p:txBody>
      </p:sp>
    </p:spTree>
    <p:extLst>
      <p:ext uri="{BB962C8B-B14F-4D97-AF65-F5344CB8AC3E}">
        <p14:creationId xmlns:p14="http://schemas.microsoft.com/office/powerpoint/2010/main" val="2323040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10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diamond(in)">
                                      <p:cBhvr>
                                        <p:cTn id="12" dur="20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diamond(in)">
                                      <p:cBhvr>
                                        <p:cTn id="17" dur="20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EBD7507-47FF-4DCB-B36A-F540C2CD9C54}"/>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DEDE1F03-5F39-4E84-B49E-F007957694F4}"/>
              </a:ext>
            </a:extLst>
          </p:cNvPr>
          <p:cNvSpPr>
            <a:spLocks noGrp="1"/>
          </p:cNvSpPr>
          <p:nvPr>
            <p:ph type="sldNum" sz="quarter" idx="12"/>
          </p:nvPr>
        </p:nvSpPr>
        <p:spPr/>
        <p:txBody>
          <a:bodyPr/>
          <a:lstStyle/>
          <a:p>
            <a:fld id="{ED2F0FAF-9B2C-4AFC-AEE0-162CCB6CCCDB}" type="slidenum">
              <a:rPr lang="en-US" altLang="en-US"/>
              <a:pPr/>
              <a:t>23</a:t>
            </a:fld>
            <a:endParaRPr lang="en-US" altLang="en-US"/>
          </a:p>
        </p:txBody>
      </p:sp>
      <p:sp>
        <p:nvSpPr>
          <p:cNvPr id="9218" name="Rectangle 2">
            <a:extLst>
              <a:ext uri="{FF2B5EF4-FFF2-40B4-BE49-F238E27FC236}">
                <a16:creationId xmlns:a16="http://schemas.microsoft.com/office/drawing/2014/main" id="{2DEFD33B-0675-4FF7-BF53-B7628ADDF00A}"/>
              </a:ext>
            </a:extLst>
          </p:cNvPr>
          <p:cNvSpPr>
            <a:spLocks noGrp="1" noChangeArrowheads="1"/>
          </p:cNvSpPr>
          <p:nvPr>
            <p:ph type="title"/>
          </p:nvPr>
        </p:nvSpPr>
        <p:spPr>
          <a:xfrm>
            <a:off x="228600" y="228600"/>
            <a:ext cx="8763000" cy="1143000"/>
          </a:xfrm>
        </p:spPr>
        <p:txBody>
          <a:bodyPr/>
          <a:lstStyle/>
          <a:p>
            <a:r>
              <a:rPr lang="en-US" altLang="en-US" sz="4000" spc="-150" dirty="0"/>
              <a:t>“EVENTS MADE CLEAR BY PROPHECY”</a:t>
            </a:r>
            <a:br>
              <a:rPr lang="en-US" altLang="en-US" sz="3200" dirty="0"/>
            </a:br>
            <a:r>
              <a:rPr lang="en-US" altLang="en-US" sz="3200" dirty="0"/>
              <a:t>   </a:t>
            </a:r>
            <a:r>
              <a:rPr lang="en-US" altLang="en-US" sz="2400" b="0" dirty="0"/>
              <a:t>65-0801</a:t>
            </a:r>
          </a:p>
        </p:txBody>
      </p:sp>
      <p:sp>
        <p:nvSpPr>
          <p:cNvPr id="9219" name="Rectangle 3">
            <a:extLst>
              <a:ext uri="{FF2B5EF4-FFF2-40B4-BE49-F238E27FC236}">
                <a16:creationId xmlns:a16="http://schemas.microsoft.com/office/drawing/2014/main" id="{0A0CF892-70BB-4F4D-B8D9-ADD98011ED08}"/>
              </a:ext>
            </a:extLst>
          </p:cNvPr>
          <p:cNvSpPr>
            <a:spLocks noGrp="1" noChangeArrowheads="1"/>
          </p:cNvSpPr>
          <p:nvPr>
            <p:ph type="body" idx="1"/>
          </p:nvPr>
        </p:nvSpPr>
        <p:spPr>
          <a:xfrm>
            <a:off x="762000" y="1356360"/>
            <a:ext cx="8001000" cy="4895850"/>
          </a:xfrm>
          <a:noFill/>
        </p:spPr>
        <p:txBody>
          <a:bodyPr/>
          <a:lstStyle/>
          <a:p>
            <a:pPr>
              <a:buFontTx/>
              <a:buNone/>
            </a:pPr>
            <a:r>
              <a:rPr lang="en-US" altLang="en-US" dirty="0"/>
              <a:t>  		13 </a:t>
            </a:r>
            <a:r>
              <a:rPr lang="en-US" altLang="en-US" sz="3200" dirty="0"/>
              <a:t>… Now, the Bible is a different Book from all other sacred books. The Bible is a different Book. It is a Book of prophecy, foretelling future events. And It's also the Revelation of Jesus Christ. All the way from Genesis to Revelation, brings Him out in His fullness, what He was and is.</a:t>
            </a:r>
            <a:endParaRPr lang="en-US" altLang="en-US" dirty="0"/>
          </a:p>
        </p:txBody>
      </p:sp>
    </p:spTree>
    <p:extLst>
      <p:ext uri="{BB962C8B-B14F-4D97-AF65-F5344CB8AC3E}">
        <p14:creationId xmlns:p14="http://schemas.microsoft.com/office/powerpoint/2010/main" val="967339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out)">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amond(in)">
                                      <p:cBhvr>
                                        <p:cTn id="12" dur="1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35FC5E5-5875-4821-A5EF-2E97B3C17319}"/>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FFADEB17-FB04-4F8A-854D-6CD235BD5F00}"/>
              </a:ext>
            </a:extLst>
          </p:cNvPr>
          <p:cNvSpPr>
            <a:spLocks noGrp="1"/>
          </p:cNvSpPr>
          <p:nvPr>
            <p:ph type="sldNum" sz="quarter" idx="12"/>
          </p:nvPr>
        </p:nvSpPr>
        <p:spPr/>
        <p:txBody>
          <a:bodyPr/>
          <a:lstStyle/>
          <a:p>
            <a:fld id="{28022416-2F09-4A64-A87B-659B19C5BA30}" type="slidenum">
              <a:rPr lang="en-US" altLang="en-US"/>
              <a:pPr/>
              <a:t>24</a:t>
            </a:fld>
            <a:endParaRPr lang="en-US" altLang="en-US"/>
          </a:p>
        </p:txBody>
      </p:sp>
      <p:sp>
        <p:nvSpPr>
          <p:cNvPr id="26626" name="Rectangle 2">
            <a:extLst>
              <a:ext uri="{FF2B5EF4-FFF2-40B4-BE49-F238E27FC236}">
                <a16:creationId xmlns:a16="http://schemas.microsoft.com/office/drawing/2014/main" id="{AD49BDA2-E267-4ADB-80EE-C59CF47CAA47}"/>
              </a:ext>
            </a:extLst>
          </p:cNvPr>
          <p:cNvSpPr>
            <a:spLocks noGrp="1" noChangeArrowheads="1"/>
          </p:cNvSpPr>
          <p:nvPr>
            <p:ph type="title"/>
          </p:nvPr>
        </p:nvSpPr>
        <p:spPr>
          <a:xfrm>
            <a:off x="304800" y="4953000"/>
            <a:ext cx="8610600" cy="1676400"/>
          </a:xfrm>
        </p:spPr>
        <p:txBody>
          <a:bodyPr/>
          <a:lstStyle/>
          <a:p>
            <a:pPr algn="ctr"/>
            <a:r>
              <a:rPr lang="en-US" altLang="en-US" sz="3200" b="0" i="1" dirty="0"/>
              <a:t>The lion hath roared, who will not fear? the Lord GOD hath spoken, who can but prophesy?</a:t>
            </a:r>
            <a:r>
              <a:rPr lang="en-US" altLang="en-US" sz="3200" b="0" dirty="0"/>
              <a:t> </a:t>
            </a:r>
            <a:r>
              <a:rPr lang="en-US" altLang="en-US" sz="1800" b="0" dirty="0"/>
              <a:t>AMOS 3:8</a:t>
            </a:r>
            <a:r>
              <a:rPr lang="en-US" altLang="en-US" sz="3200" b="0" dirty="0"/>
              <a:t> </a:t>
            </a:r>
          </a:p>
        </p:txBody>
      </p:sp>
      <p:sp>
        <p:nvSpPr>
          <p:cNvPr id="26627" name="Rectangle 3">
            <a:extLst>
              <a:ext uri="{FF2B5EF4-FFF2-40B4-BE49-F238E27FC236}">
                <a16:creationId xmlns:a16="http://schemas.microsoft.com/office/drawing/2014/main" id="{658AA6E6-7E2F-4C4E-A1A5-2F7F72769CA5}"/>
              </a:ext>
            </a:extLst>
          </p:cNvPr>
          <p:cNvSpPr>
            <a:spLocks noGrp="1" noChangeArrowheads="1"/>
          </p:cNvSpPr>
          <p:nvPr>
            <p:ph type="body" idx="1"/>
          </p:nvPr>
        </p:nvSpPr>
        <p:spPr>
          <a:xfrm>
            <a:off x="304800" y="457200"/>
            <a:ext cx="8534400" cy="4038600"/>
          </a:xfrm>
        </p:spPr>
        <p:txBody>
          <a:bodyPr/>
          <a:lstStyle/>
          <a:p>
            <a:pPr>
              <a:buFontTx/>
              <a:buNone/>
            </a:pPr>
            <a:r>
              <a:rPr lang="en-US" altLang="en-US" sz="3200" dirty="0"/>
              <a:t>		“… it won't take just ordinary study and thinking to make this Book </a:t>
            </a:r>
            <a:r>
              <a:rPr lang="en-US" altLang="en-US" sz="2400" dirty="0"/>
              <a:t>[of Revelation] </a:t>
            </a:r>
            <a:r>
              <a:rPr lang="en-US" altLang="en-US" sz="3200" dirty="0"/>
              <a:t>real. It is going to take the operation of the Holy Ghost. That means this Book can't be revealed to anyone but </a:t>
            </a:r>
            <a:r>
              <a:rPr lang="en-US" altLang="en-US" sz="3200" dirty="0">
                <a:solidFill>
                  <a:srgbClr val="FFFF00"/>
                </a:solidFill>
              </a:rPr>
              <a:t>a special class of people. </a:t>
            </a:r>
            <a:r>
              <a:rPr lang="en-US" altLang="en-US" sz="3200" dirty="0"/>
              <a:t>It will take one with prophetic insight.”</a:t>
            </a:r>
            <a:r>
              <a:rPr lang="en-US" altLang="en-US" dirty="0"/>
              <a:t>										</a:t>
            </a:r>
            <a:r>
              <a:rPr lang="en-US" altLang="en-US" sz="2000" dirty="0"/>
              <a:t>16-1 C/A Book</a:t>
            </a:r>
          </a:p>
        </p:txBody>
      </p:sp>
    </p:spTree>
    <p:extLst>
      <p:ext uri="{BB962C8B-B14F-4D97-AF65-F5344CB8AC3E}">
        <p14:creationId xmlns:p14="http://schemas.microsoft.com/office/powerpoint/2010/main" val="2465528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edge">
                                      <p:cBhvr>
                                        <p:cTn id="7" dur="1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edge">
                                      <p:cBhvr>
                                        <p:cTn id="12"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9F912E8-5EB3-41D1-A1D3-B2822EF2FF5A}"/>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B5CAA9B9-AEDA-426B-8480-63823422C1B4}"/>
              </a:ext>
            </a:extLst>
          </p:cNvPr>
          <p:cNvSpPr>
            <a:spLocks noGrp="1"/>
          </p:cNvSpPr>
          <p:nvPr>
            <p:ph type="sldNum" sz="quarter" idx="12"/>
          </p:nvPr>
        </p:nvSpPr>
        <p:spPr/>
        <p:txBody>
          <a:bodyPr/>
          <a:lstStyle/>
          <a:p>
            <a:fld id="{BF4040A3-11A9-4F9B-9883-99832CBCA41F}" type="slidenum">
              <a:rPr lang="en-US" altLang="en-US"/>
              <a:pPr/>
              <a:t>25</a:t>
            </a:fld>
            <a:endParaRPr lang="en-US" altLang="en-US"/>
          </a:p>
        </p:txBody>
      </p:sp>
      <p:sp>
        <p:nvSpPr>
          <p:cNvPr id="27651" name="Rectangle 3">
            <a:extLst>
              <a:ext uri="{FF2B5EF4-FFF2-40B4-BE49-F238E27FC236}">
                <a16:creationId xmlns:a16="http://schemas.microsoft.com/office/drawing/2014/main" id="{0D1157FE-C0F5-42F9-9A58-CF6F19115C5A}"/>
              </a:ext>
            </a:extLst>
          </p:cNvPr>
          <p:cNvSpPr>
            <a:spLocks noGrp="1" noChangeArrowheads="1"/>
          </p:cNvSpPr>
          <p:nvPr>
            <p:ph type="body" idx="1"/>
          </p:nvPr>
        </p:nvSpPr>
        <p:spPr>
          <a:xfrm>
            <a:off x="533400" y="533400"/>
            <a:ext cx="8229600" cy="4895850"/>
          </a:xfrm>
        </p:spPr>
        <p:txBody>
          <a:bodyPr/>
          <a:lstStyle/>
          <a:p>
            <a:pPr marL="609600" indent="-609600">
              <a:buNone/>
            </a:pPr>
            <a:r>
              <a:rPr lang="en-US" altLang="en-US" sz="4400" b="1" dirty="0"/>
              <a:t>II Peter 1:20 - 21</a:t>
            </a:r>
          </a:p>
          <a:p>
            <a:pPr marL="609600" indent="-609600">
              <a:buFontTx/>
              <a:buNone/>
            </a:pPr>
            <a:r>
              <a:rPr lang="en-US" altLang="en-US" sz="3600" i="1" dirty="0"/>
              <a:t>		 Knowing this first, that no prophecy of the scripture is of any private interpretation. 21 For the prophecy came not in old time by the will of man: but holy men of God </a:t>
            </a:r>
            <a:r>
              <a:rPr lang="en-US" altLang="en-US" sz="3600" i="1" dirty="0" err="1"/>
              <a:t>spake</a:t>
            </a:r>
            <a:r>
              <a:rPr lang="en-US" altLang="en-US" sz="3600" i="1" dirty="0"/>
              <a:t> as they were moved by the Holy Ghost.</a:t>
            </a:r>
          </a:p>
        </p:txBody>
      </p:sp>
    </p:spTree>
    <p:extLst>
      <p:ext uri="{BB962C8B-B14F-4D97-AF65-F5344CB8AC3E}">
        <p14:creationId xmlns:p14="http://schemas.microsoft.com/office/powerpoint/2010/main" val="1501567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in)">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F0DC148-8A23-48E6-9E80-4BD490711B98}"/>
              </a:ext>
            </a:extLst>
          </p:cNvPr>
          <p:cNvSpPr>
            <a:spLocks noGrp="1"/>
          </p:cNvSpPr>
          <p:nvPr>
            <p:ph type="ftr" sz="quarter" idx="11"/>
          </p:nvPr>
        </p:nvSpPr>
        <p:spPr/>
        <p:txBody>
          <a:bodyPr/>
          <a:lstStyle/>
          <a:p>
            <a:r>
              <a:rPr lang="en-US" altLang="en-US"/>
              <a:t>The Perfect Kingdom </a:t>
            </a:r>
          </a:p>
        </p:txBody>
      </p:sp>
      <p:sp>
        <p:nvSpPr>
          <p:cNvPr id="6" name="Slide Number Placeholder 5">
            <a:extLst>
              <a:ext uri="{FF2B5EF4-FFF2-40B4-BE49-F238E27FC236}">
                <a16:creationId xmlns:a16="http://schemas.microsoft.com/office/drawing/2014/main" id="{7A57EC4F-1A8B-4A25-8278-A50C50F57DBA}"/>
              </a:ext>
            </a:extLst>
          </p:cNvPr>
          <p:cNvSpPr>
            <a:spLocks noGrp="1"/>
          </p:cNvSpPr>
          <p:nvPr>
            <p:ph type="sldNum" sz="quarter" idx="12"/>
          </p:nvPr>
        </p:nvSpPr>
        <p:spPr/>
        <p:txBody>
          <a:bodyPr/>
          <a:lstStyle/>
          <a:p>
            <a:fld id="{F255D126-A76E-40E5-A461-CAE361C73315}" type="slidenum">
              <a:rPr lang="en-US" altLang="en-US"/>
              <a:pPr/>
              <a:t>26</a:t>
            </a:fld>
            <a:endParaRPr lang="en-US" altLang="en-US"/>
          </a:p>
        </p:txBody>
      </p:sp>
      <p:sp>
        <p:nvSpPr>
          <p:cNvPr id="51202" name="Rectangle 2">
            <a:extLst>
              <a:ext uri="{FF2B5EF4-FFF2-40B4-BE49-F238E27FC236}">
                <a16:creationId xmlns:a16="http://schemas.microsoft.com/office/drawing/2014/main" id="{7801BEA7-C459-434B-B0C9-6616DA5E0599}"/>
              </a:ext>
            </a:extLst>
          </p:cNvPr>
          <p:cNvSpPr>
            <a:spLocks noGrp="1" noChangeArrowheads="1"/>
          </p:cNvSpPr>
          <p:nvPr>
            <p:ph type="title"/>
          </p:nvPr>
        </p:nvSpPr>
        <p:spPr>
          <a:xfrm>
            <a:off x="381000" y="609600"/>
            <a:ext cx="8153400" cy="508000"/>
          </a:xfrm>
        </p:spPr>
        <p:txBody>
          <a:bodyPr/>
          <a:lstStyle/>
          <a:p>
            <a:r>
              <a:rPr lang="en-US" altLang="en-US" sz="4000" dirty="0"/>
              <a:t>Inspiration to Interpret Prophecy Belongs to a Special Few</a:t>
            </a:r>
          </a:p>
        </p:txBody>
      </p:sp>
      <p:sp>
        <p:nvSpPr>
          <p:cNvPr id="51203" name="Rectangle 3">
            <a:extLst>
              <a:ext uri="{FF2B5EF4-FFF2-40B4-BE49-F238E27FC236}">
                <a16:creationId xmlns:a16="http://schemas.microsoft.com/office/drawing/2014/main" id="{DF9D7AD6-8DC6-4490-B72E-F3D1DF88478D}"/>
              </a:ext>
            </a:extLst>
          </p:cNvPr>
          <p:cNvSpPr>
            <a:spLocks noGrp="1" noChangeArrowheads="1"/>
          </p:cNvSpPr>
          <p:nvPr>
            <p:ph type="body" idx="1"/>
          </p:nvPr>
        </p:nvSpPr>
        <p:spPr>
          <a:xfrm>
            <a:off x="685800" y="2057400"/>
            <a:ext cx="8077200" cy="3810000"/>
          </a:xfrm>
          <a:solidFill>
            <a:schemeClr val="bg2"/>
          </a:solidFill>
        </p:spPr>
        <p:txBody>
          <a:bodyPr/>
          <a:lstStyle/>
          <a:p>
            <a:pPr>
              <a:buFontTx/>
              <a:buNone/>
            </a:pPr>
            <a:r>
              <a:rPr lang="en-US" altLang="en-US" sz="3200" b="1" dirty="0"/>
              <a:t>	ACTS 7:36-37</a:t>
            </a:r>
          </a:p>
          <a:p>
            <a:pPr>
              <a:buFontTx/>
              <a:buNone/>
            </a:pPr>
            <a:r>
              <a:rPr lang="en-US" altLang="en-US" dirty="0"/>
              <a:t>		</a:t>
            </a:r>
            <a:r>
              <a:rPr lang="en-US" altLang="en-US" i="1" dirty="0"/>
              <a:t>He brought them out, after that he had shewed wonders and signs in the land of Egypt, and in the Red sea, and in the wilderness forty years. 37 </a:t>
            </a:r>
            <a:r>
              <a:rPr lang="en-US" altLang="en-US" i="1" u="sng" dirty="0"/>
              <a:t>This is that Moses,</a:t>
            </a:r>
            <a:r>
              <a:rPr lang="en-US" altLang="en-US" i="1" dirty="0"/>
              <a:t> which said unto the children of Israel, A prophet shall the Lord your God raise up unto you of your brethren, like unto me; him shall ye hear. </a:t>
            </a:r>
          </a:p>
        </p:txBody>
      </p:sp>
    </p:spTree>
    <p:extLst>
      <p:ext uri="{BB962C8B-B14F-4D97-AF65-F5344CB8AC3E}">
        <p14:creationId xmlns:p14="http://schemas.microsoft.com/office/powerpoint/2010/main" val="3537743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left)">
                                      <p:cBhvr>
                                        <p:cTn id="7" dur="1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amond(out)">
                                      <p:cBhvr>
                                        <p:cTn id="12" dur="10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diamond(out)">
                                      <p:cBhvr>
                                        <p:cTn id="17" dur="10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63325CD6-CE5E-4269-8B55-0079ECF2F7EC}"/>
              </a:ext>
            </a:extLst>
          </p:cNvPr>
          <p:cNvSpPr>
            <a:spLocks noGrp="1"/>
          </p:cNvSpPr>
          <p:nvPr>
            <p:ph type="ftr" sz="quarter" idx="11"/>
          </p:nvPr>
        </p:nvSpPr>
        <p:spPr/>
        <p:txBody>
          <a:bodyPr/>
          <a:lstStyle/>
          <a:p>
            <a:endParaRPr lang="en-US" altLang="en-US" dirty="0"/>
          </a:p>
        </p:txBody>
      </p:sp>
      <p:sp>
        <p:nvSpPr>
          <p:cNvPr id="5" name="Slide Number Placeholder 5">
            <a:extLst>
              <a:ext uri="{FF2B5EF4-FFF2-40B4-BE49-F238E27FC236}">
                <a16:creationId xmlns:a16="http://schemas.microsoft.com/office/drawing/2014/main" id="{32B5E4B7-E318-45C1-A5BC-C704AA67E987}"/>
              </a:ext>
            </a:extLst>
          </p:cNvPr>
          <p:cNvSpPr>
            <a:spLocks noGrp="1"/>
          </p:cNvSpPr>
          <p:nvPr>
            <p:ph type="sldNum" sz="quarter" idx="12"/>
          </p:nvPr>
        </p:nvSpPr>
        <p:spPr/>
        <p:txBody>
          <a:bodyPr/>
          <a:lstStyle/>
          <a:p>
            <a:fld id="{39D1313B-84C8-469D-A181-972F86B2140F}" type="slidenum">
              <a:rPr lang="en-US" altLang="en-US"/>
              <a:pPr/>
              <a:t>27</a:t>
            </a:fld>
            <a:endParaRPr lang="en-US" altLang="en-US"/>
          </a:p>
        </p:txBody>
      </p:sp>
      <p:sp>
        <p:nvSpPr>
          <p:cNvPr id="24578" name="Rectangle 2">
            <a:extLst>
              <a:ext uri="{FF2B5EF4-FFF2-40B4-BE49-F238E27FC236}">
                <a16:creationId xmlns:a16="http://schemas.microsoft.com/office/drawing/2014/main" id="{1E8726F5-B87B-4535-80ED-FF5C2F49604A}"/>
              </a:ext>
            </a:extLst>
          </p:cNvPr>
          <p:cNvSpPr>
            <a:spLocks noGrp="1" noChangeArrowheads="1"/>
          </p:cNvSpPr>
          <p:nvPr>
            <p:ph type="title"/>
          </p:nvPr>
        </p:nvSpPr>
        <p:spPr>
          <a:xfrm>
            <a:off x="228600" y="152400"/>
            <a:ext cx="8686800" cy="1371600"/>
          </a:xfrm>
        </p:spPr>
        <p:txBody>
          <a:bodyPr/>
          <a:lstStyle/>
          <a:p>
            <a:pPr algn="ctr"/>
            <a:r>
              <a:rPr lang="en-US" altLang="en-US" sz="4400" dirty="0"/>
              <a:t>The Infallible God </a:t>
            </a:r>
            <a:br>
              <a:rPr lang="en-US" altLang="en-US" sz="4400" dirty="0"/>
            </a:br>
            <a:r>
              <a:rPr lang="en-US" altLang="en-US" sz="4400" dirty="0"/>
              <a:t>Speaking Through Fallible Man</a:t>
            </a:r>
            <a:endParaRPr lang="en-US" altLang="en-US" sz="4400" i="1" dirty="0"/>
          </a:p>
        </p:txBody>
      </p:sp>
      <p:sp>
        <p:nvSpPr>
          <p:cNvPr id="24579" name="Rectangle 3">
            <a:extLst>
              <a:ext uri="{FF2B5EF4-FFF2-40B4-BE49-F238E27FC236}">
                <a16:creationId xmlns:a16="http://schemas.microsoft.com/office/drawing/2014/main" id="{EA14128B-D960-4A9D-A2C0-F2F60D757200}"/>
              </a:ext>
            </a:extLst>
          </p:cNvPr>
          <p:cNvSpPr>
            <a:spLocks noGrp="1" noChangeArrowheads="1"/>
          </p:cNvSpPr>
          <p:nvPr>
            <p:ph type="body" idx="1"/>
          </p:nvPr>
        </p:nvSpPr>
        <p:spPr>
          <a:xfrm>
            <a:off x="228600" y="1828800"/>
            <a:ext cx="8686800" cy="4419600"/>
          </a:xfrm>
        </p:spPr>
        <p:txBody>
          <a:bodyPr/>
          <a:lstStyle/>
          <a:p>
            <a:pPr>
              <a:lnSpc>
                <a:spcPct val="80000"/>
              </a:lnSpc>
              <a:buFontTx/>
              <a:buNone/>
            </a:pPr>
            <a:r>
              <a:rPr lang="en-US" altLang="en-US" b="1" dirty="0"/>
              <a:t>ACTS 5:39  </a:t>
            </a:r>
          </a:p>
          <a:p>
            <a:pPr>
              <a:lnSpc>
                <a:spcPct val="80000"/>
              </a:lnSpc>
              <a:buFontTx/>
              <a:buNone/>
            </a:pPr>
            <a:r>
              <a:rPr lang="en-US" altLang="en-US" b="1" dirty="0"/>
              <a:t>	</a:t>
            </a:r>
            <a:r>
              <a:rPr lang="en-US" altLang="en-US" i="1" dirty="0"/>
              <a:t>But if it be of God, ye cannot overthrow it; lest haply ye be found even to fight against God. </a:t>
            </a:r>
          </a:p>
          <a:p>
            <a:pPr>
              <a:lnSpc>
                <a:spcPct val="80000"/>
              </a:lnSpc>
              <a:buFontTx/>
              <a:buNone/>
            </a:pPr>
            <a:r>
              <a:rPr lang="en-US" altLang="en-US" b="1" dirty="0"/>
              <a:t>PSALM 33:11</a:t>
            </a:r>
          </a:p>
          <a:p>
            <a:pPr>
              <a:lnSpc>
                <a:spcPct val="80000"/>
              </a:lnSpc>
              <a:buFontTx/>
              <a:buNone/>
            </a:pPr>
            <a:r>
              <a:rPr lang="en-US" altLang="en-US" dirty="0"/>
              <a:t>	</a:t>
            </a:r>
            <a:r>
              <a:rPr lang="en-US" altLang="en-US" i="1" dirty="0"/>
              <a:t>The counsel of the LORD </a:t>
            </a:r>
            <a:r>
              <a:rPr lang="en-US" altLang="en-US" i="1" dirty="0" err="1"/>
              <a:t>standeth</a:t>
            </a:r>
            <a:r>
              <a:rPr lang="en-US" altLang="en-US" i="1" dirty="0"/>
              <a:t> for ever, the thoughts of his heart to all generations. </a:t>
            </a:r>
          </a:p>
          <a:p>
            <a:pPr>
              <a:lnSpc>
                <a:spcPct val="80000"/>
              </a:lnSpc>
              <a:buFontTx/>
              <a:buNone/>
            </a:pPr>
            <a:endParaRPr lang="en-US" altLang="en-US" b="1" dirty="0"/>
          </a:p>
          <a:p>
            <a:pPr>
              <a:lnSpc>
                <a:spcPct val="80000"/>
              </a:lnSpc>
              <a:buFontTx/>
              <a:buNone/>
            </a:pPr>
            <a:r>
              <a:rPr lang="en-US" altLang="en-US" b="1" dirty="0"/>
              <a:t>PROVERBS 21:30 </a:t>
            </a:r>
          </a:p>
          <a:p>
            <a:pPr>
              <a:lnSpc>
                <a:spcPct val="80000"/>
              </a:lnSpc>
              <a:buFontTx/>
              <a:buNone/>
            </a:pPr>
            <a:r>
              <a:rPr lang="en-US" altLang="en-US" dirty="0"/>
              <a:t>	 </a:t>
            </a:r>
            <a:r>
              <a:rPr lang="en-US" altLang="en-US" i="1" dirty="0"/>
              <a:t>There is no wisdom nor understanding nor counsel against the LORD.  31 The horse is prepared against the day of battle: but safety is of the LORD. </a:t>
            </a:r>
          </a:p>
        </p:txBody>
      </p:sp>
    </p:spTree>
    <p:extLst>
      <p:ext uri="{BB962C8B-B14F-4D97-AF65-F5344CB8AC3E}">
        <p14:creationId xmlns:p14="http://schemas.microsoft.com/office/powerpoint/2010/main" val="83714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dissolve">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dissolve">
                                      <p:cBhvr>
                                        <p:cTn id="22" dur="500"/>
                                        <p:tgtEl>
                                          <p:spTgt spid="245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dissolve">
                                      <p:cBhvr>
                                        <p:cTn id="27" dur="500"/>
                                        <p:tgtEl>
                                          <p:spTgt spid="245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dissolve">
                                      <p:cBhvr>
                                        <p:cTn id="37"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B00A61-FD3F-472C-98E7-F3FA278B04A8}"/>
              </a:ext>
            </a:extLst>
          </p:cNvPr>
          <p:cNvSpPr/>
          <p:nvPr/>
        </p:nvSpPr>
        <p:spPr>
          <a:xfrm>
            <a:off x="381000" y="304800"/>
            <a:ext cx="8305800" cy="4708981"/>
          </a:xfrm>
          <a:prstGeom prst="rect">
            <a:avLst/>
          </a:prstGeom>
        </p:spPr>
        <p:txBody>
          <a:bodyPr wrap="square">
            <a:spAutoFit/>
          </a:bodyPr>
          <a:lstStyle/>
          <a:p>
            <a:r>
              <a:rPr lang="en-US" sz="3200" b="0" i="1" dirty="0">
                <a:solidFill>
                  <a:schemeClr val="bg1"/>
                </a:solidFill>
                <a:latin typeface="+mn-lt"/>
              </a:rPr>
              <a:t> </a:t>
            </a:r>
            <a:r>
              <a:rPr lang="en-US" sz="4400" dirty="0">
                <a:solidFill>
                  <a:schemeClr val="bg1"/>
                </a:solidFill>
                <a:latin typeface="+mn-lt"/>
              </a:rPr>
              <a:t>Numbers 21:8-9</a:t>
            </a:r>
          </a:p>
          <a:p>
            <a:r>
              <a:rPr lang="en-US" sz="3200" b="0" i="1" dirty="0">
                <a:solidFill>
                  <a:schemeClr val="bg1"/>
                </a:solidFill>
                <a:latin typeface="+mn-lt"/>
              </a:rPr>
              <a:t> 	And the Lord said unto Moses, Make thee a fiery serpent, and set it upon a pole: and it shall come to pass, that everyone that is bitten, when he </a:t>
            </a:r>
            <a:r>
              <a:rPr lang="en-US" sz="3200" b="0" i="1" dirty="0" err="1">
                <a:solidFill>
                  <a:schemeClr val="bg1"/>
                </a:solidFill>
                <a:latin typeface="+mn-lt"/>
              </a:rPr>
              <a:t>looketh</a:t>
            </a:r>
            <a:r>
              <a:rPr lang="en-US" sz="3200" b="0" i="1" dirty="0">
                <a:solidFill>
                  <a:schemeClr val="bg1"/>
                </a:solidFill>
                <a:latin typeface="+mn-lt"/>
              </a:rPr>
              <a:t> upon it, shall live.</a:t>
            </a:r>
          </a:p>
          <a:p>
            <a:r>
              <a:rPr lang="en-US" sz="3200" b="0" i="1" dirty="0">
                <a:solidFill>
                  <a:schemeClr val="bg1"/>
                </a:solidFill>
                <a:latin typeface="+mn-lt"/>
              </a:rPr>
              <a:t>	And Moses made a serpent of brass, and put it upon a pole, and it came to pass, that if a serpent had bitten any man, when he beheld the serpent of brass, he lived."</a:t>
            </a:r>
          </a:p>
        </p:txBody>
      </p:sp>
    </p:spTree>
    <p:extLst>
      <p:ext uri="{BB962C8B-B14F-4D97-AF65-F5344CB8AC3E}">
        <p14:creationId xmlns:p14="http://schemas.microsoft.com/office/powerpoint/2010/main" val="201769938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3111F1-FA3C-4368-81D8-831E3BBC7B5B}"/>
              </a:ext>
            </a:extLst>
          </p:cNvPr>
          <p:cNvSpPr/>
          <p:nvPr/>
        </p:nvSpPr>
        <p:spPr>
          <a:xfrm>
            <a:off x="381000" y="152400"/>
            <a:ext cx="8420100" cy="5139869"/>
          </a:xfrm>
          <a:prstGeom prst="rect">
            <a:avLst/>
          </a:prstGeom>
        </p:spPr>
        <p:txBody>
          <a:bodyPr wrap="square">
            <a:spAutoFit/>
          </a:bodyPr>
          <a:lstStyle/>
          <a:p>
            <a:r>
              <a:rPr lang="en-US" sz="4000" dirty="0">
                <a:solidFill>
                  <a:schemeClr val="bg1"/>
                </a:solidFill>
                <a:latin typeface="+mj-lt"/>
              </a:rPr>
              <a:t>DOCTOR.MOSES</a:t>
            </a:r>
          </a:p>
          <a:p>
            <a:r>
              <a:rPr lang="en-US" sz="3200" b="0" dirty="0">
                <a:solidFill>
                  <a:schemeClr val="bg1"/>
                </a:solidFill>
                <a:latin typeface="+mj-lt"/>
              </a:rPr>
              <a:t>	34 And the pole represented the cross. Everything represented Christ. Why did He foreshow that…? In the mind of God, Christ was already crucified. For He was the Lamb slain from the foundation of the world. </a:t>
            </a:r>
          </a:p>
          <a:p>
            <a:r>
              <a:rPr lang="en-US" sz="3200" b="0" dirty="0">
                <a:solidFill>
                  <a:schemeClr val="bg1"/>
                </a:solidFill>
                <a:latin typeface="+mj-lt"/>
              </a:rPr>
              <a:t>	Back in Eden, Christ in God's thoughts, which became His Word, had not yet materialized. But He knew it was, for He had promised it. </a:t>
            </a:r>
            <a:endParaRPr lang="en-US" sz="2400" b="0" dirty="0">
              <a:solidFill>
                <a:schemeClr val="bg1"/>
              </a:solidFill>
              <a:latin typeface="+mj-lt"/>
            </a:endParaRPr>
          </a:p>
        </p:txBody>
      </p:sp>
    </p:spTree>
    <p:extLst>
      <p:ext uri="{BB962C8B-B14F-4D97-AF65-F5344CB8AC3E}">
        <p14:creationId xmlns:p14="http://schemas.microsoft.com/office/powerpoint/2010/main" val="2468852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AA39-3BC2-4073-A4D7-BF2C40C47370}"/>
              </a:ext>
            </a:extLst>
          </p:cNvPr>
          <p:cNvSpPr>
            <a:spLocks noGrp="1"/>
          </p:cNvSpPr>
          <p:nvPr>
            <p:ph type="title"/>
          </p:nvPr>
        </p:nvSpPr>
        <p:spPr>
          <a:xfrm>
            <a:off x="514350" y="457200"/>
            <a:ext cx="7416800" cy="508000"/>
          </a:xfrm>
        </p:spPr>
        <p:txBody>
          <a:bodyPr/>
          <a:lstStyle/>
          <a:p>
            <a:r>
              <a:rPr lang="en-US" sz="4800" dirty="0"/>
              <a:t>The Men’s Campout</a:t>
            </a:r>
          </a:p>
        </p:txBody>
      </p:sp>
      <p:pic>
        <p:nvPicPr>
          <p:cNvPr id="5" name="Content Placeholder 4">
            <a:extLst>
              <a:ext uri="{FF2B5EF4-FFF2-40B4-BE49-F238E27FC236}">
                <a16:creationId xmlns:a16="http://schemas.microsoft.com/office/drawing/2014/main" id="{637490F1-4109-4091-9D2A-E92B807EA7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19200"/>
            <a:ext cx="9076266" cy="5105400"/>
          </a:xfrm>
        </p:spPr>
      </p:pic>
      <p:sp>
        <p:nvSpPr>
          <p:cNvPr id="3" name="Rectangle 2">
            <a:extLst>
              <a:ext uri="{FF2B5EF4-FFF2-40B4-BE49-F238E27FC236}">
                <a16:creationId xmlns:a16="http://schemas.microsoft.com/office/drawing/2014/main" id="{7D3816B5-8E54-40E5-B769-ECB3C5EA2E07}"/>
              </a:ext>
            </a:extLst>
          </p:cNvPr>
          <p:cNvSpPr/>
          <p:nvPr/>
        </p:nvSpPr>
        <p:spPr>
          <a:xfrm>
            <a:off x="-2590800" y="4411008"/>
            <a:ext cx="4572000" cy="1938992"/>
          </a:xfrm>
          <a:prstGeom prst="rect">
            <a:avLst/>
          </a:prstGeom>
        </p:spPr>
        <p:txBody>
          <a:bodyPr>
            <a:spAutoFit/>
          </a:bodyPr>
          <a:lstStyle/>
          <a:p>
            <a:pPr algn="r"/>
            <a:r>
              <a:rPr lang="en-US" sz="2400" dirty="0">
                <a:solidFill>
                  <a:schemeClr val="accent1">
                    <a:lumMod val="40000"/>
                    <a:lumOff val="60000"/>
                  </a:schemeClr>
                </a:solidFill>
              </a:rPr>
              <a:t>April 19-22</a:t>
            </a:r>
          </a:p>
          <a:p>
            <a:pPr algn="r"/>
            <a:endParaRPr lang="en-US" sz="2400" dirty="0">
              <a:solidFill>
                <a:schemeClr val="accent1">
                  <a:lumMod val="40000"/>
                  <a:lumOff val="60000"/>
                </a:schemeClr>
              </a:solidFill>
            </a:endParaRPr>
          </a:p>
          <a:p>
            <a:pPr algn="r"/>
            <a:r>
              <a:rPr lang="en-US" sz="2400" dirty="0">
                <a:solidFill>
                  <a:schemeClr val="accent1">
                    <a:lumMod val="40000"/>
                    <a:lumOff val="60000"/>
                  </a:schemeClr>
                </a:solidFill>
              </a:rPr>
              <a:t>Morrow </a:t>
            </a:r>
          </a:p>
          <a:p>
            <a:pPr algn="r"/>
            <a:r>
              <a:rPr lang="en-US" sz="2400" dirty="0">
                <a:solidFill>
                  <a:schemeClr val="accent1">
                    <a:lumMod val="40000"/>
                    <a:lumOff val="60000"/>
                  </a:schemeClr>
                </a:solidFill>
              </a:rPr>
              <a:t>Mountain</a:t>
            </a:r>
          </a:p>
          <a:p>
            <a:pPr algn="r"/>
            <a:r>
              <a:rPr lang="en-US" sz="2400" dirty="0">
                <a:solidFill>
                  <a:schemeClr val="accent1">
                    <a:lumMod val="40000"/>
                    <a:lumOff val="60000"/>
                  </a:schemeClr>
                </a:solidFill>
              </a:rPr>
              <a:t>State Park</a:t>
            </a:r>
          </a:p>
        </p:txBody>
      </p:sp>
    </p:spTree>
    <p:extLst>
      <p:ext uri="{BB962C8B-B14F-4D97-AF65-F5344CB8AC3E}">
        <p14:creationId xmlns:p14="http://schemas.microsoft.com/office/powerpoint/2010/main" val="1024170953"/>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DA66D-CD8E-48EE-9A16-22AB0A54A03D}"/>
              </a:ext>
            </a:extLst>
          </p:cNvPr>
          <p:cNvSpPr/>
          <p:nvPr/>
        </p:nvSpPr>
        <p:spPr>
          <a:xfrm>
            <a:off x="381000" y="228600"/>
            <a:ext cx="8382000" cy="4401205"/>
          </a:xfrm>
          <a:prstGeom prst="rect">
            <a:avLst/>
          </a:prstGeom>
        </p:spPr>
        <p:txBody>
          <a:bodyPr wrap="square">
            <a:spAutoFit/>
          </a:bodyPr>
          <a:lstStyle/>
          <a:p>
            <a:r>
              <a:rPr lang="en-US" sz="3200" b="0" dirty="0">
                <a:solidFill>
                  <a:schemeClr val="bg1"/>
                </a:solidFill>
                <a:latin typeface="+mj-lt"/>
              </a:rPr>
              <a:t>	And He let the children of Israel draw interest before the deposit was made. So to show that it was, Him knowing what was going to be, He made something here that represented... </a:t>
            </a:r>
          </a:p>
          <a:p>
            <a:r>
              <a:rPr lang="en-US" sz="3200" b="0" dirty="0">
                <a:solidFill>
                  <a:schemeClr val="bg1"/>
                </a:solidFill>
                <a:latin typeface="+mj-lt"/>
              </a:rPr>
              <a:t>	</a:t>
            </a:r>
            <a:r>
              <a:rPr lang="en-US" sz="3200" b="0" dirty="0">
                <a:solidFill>
                  <a:srgbClr val="FFFF00"/>
                </a:solidFill>
                <a:latin typeface="+mj-lt"/>
              </a:rPr>
              <a:t>So through the serpent, they could see what was going to happen, and through that, they received healing.</a:t>
            </a:r>
          </a:p>
          <a:p>
            <a:pPr algn="r"/>
            <a:r>
              <a:rPr lang="en-US" sz="2400" b="0" dirty="0">
                <a:solidFill>
                  <a:schemeClr val="bg1"/>
                </a:solidFill>
                <a:latin typeface="+mj-lt"/>
              </a:rPr>
              <a:t>55-0114</a:t>
            </a:r>
          </a:p>
        </p:txBody>
      </p:sp>
    </p:spTree>
    <p:extLst>
      <p:ext uri="{BB962C8B-B14F-4D97-AF65-F5344CB8AC3E}">
        <p14:creationId xmlns:p14="http://schemas.microsoft.com/office/powerpoint/2010/main" val="2174970834"/>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0C13A6C-F649-4402-896F-7937FB3951A5}"/>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353C535F-98DA-430F-B708-1D9F5F69C74D}"/>
              </a:ext>
            </a:extLst>
          </p:cNvPr>
          <p:cNvSpPr>
            <a:spLocks noGrp="1"/>
          </p:cNvSpPr>
          <p:nvPr>
            <p:ph type="sldNum" sz="quarter" idx="12"/>
          </p:nvPr>
        </p:nvSpPr>
        <p:spPr/>
        <p:txBody>
          <a:bodyPr/>
          <a:lstStyle/>
          <a:p>
            <a:fld id="{D98CF326-B210-4007-9A90-8AC02A5C0DCE}" type="slidenum">
              <a:rPr lang="en-US" altLang="en-US"/>
              <a:pPr/>
              <a:t>31</a:t>
            </a:fld>
            <a:endParaRPr lang="en-US" altLang="en-US"/>
          </a:p>
        </p:txBody>
      </p:sp>
      <p:sp>
        <p:nvSpPr>
          <p:cNvPr id="33794" name="Rectangle 2">
            <a:extLst>
              <a:ext uri="{FF2B5EF4-FFF2-40B4-BE49-F238E27FC236}">
                <a16:creationId xmlns:a16="http://schemas.microsoft.com/office/drawing/2014/main" id="{89118753-18EF-4164-B540-829173CDB63B}"/>
              </a:ext>
            </a:extLst>
          </p:cNvPr>
          <p:cNvSpPr>
            <a:spLocks noGrp="1" noChangeArrowheads="1"/>
          </p:cNvSpPr>
          <p:nvPr>
            <p:ph type="title"/>
          </p:nvPr>
        </p:nvSpPr>
        <p:spPr>
          <a:xfrm>
            <a:off x="685800" y="0"/>
            <a:ext cx="8229600" cy="1143000"/>
          </a:xfrm>
        </p:spPr>
        <p:txBody>
          <a:bodyPr/>
          <a:lstStyle/>
          <a:p>
            <a:r>
              <a:rPr lang="en-US" altLang="en-US"/>
              <a:t>Interpreting dreams</a:t>
            </a:r>
          </a:p>
        </p:txBody>
      </p:sp>
      <p:sp>
        <p:nvSpPr>
          <p:cNvPr id="33795" name="Rectangle 3">
            <a:extLst>
              <a:ext uri="{FF2B5EF4-FFF2-40B4-BE49-F238E27FC236}">
                <a16:creationId xmlns:a16="http://schemas.microsoft.com/office/drawing/2014/main" id="{89BF198E-CFEF-4140-B20E-E9DD03CD4287}"/>
              </a:ext>
            </a:extLst>
          </p:cNvPr>
          <p:cNvSpPr>
            <a:spLocks noGrp="1" noChangeArrowheads="1"/>
          </p:cNvSpPr>
          <p:nvPr>
            <p:ph type="body" idx="1"/>
          </p:nvPr>
        </p:nvSpPr>
        <p:spPr>
          <a:xfrm>
            <a:off x="457200" y="1143000"/>
            <a:ext cx="8458200" cy="4876800"/>
          </a:xfrm>
          <a:solidFill>
            <a:schemeClr val="bg2">
              <a:lumMod val="75000"/>
            </a:schemeClr>
          </a:solidFill>
        </p:spPr>
        <p:txBody>
          <a:bodyPr/>
          <a:lstStyle/>
          <a:p>
            <a:pPr>
              <a:buFontTx/>
              <a:buNone/>
            </a:pPr>
            <a:r>
              <a:rPr lang="en-US" altLang="en-US" sz="3200" b="1" dirty="0">
                <a:solidFill>
                  <a:schemeClr val="folHlink"/>
                </a:solidFill>
              </a:rPr>
              <a:t>  	 Blasphemous Names </a:t>
            </a:r>
          </a:p>
          <a:p>
            <a:pPr>
              <a:buFontTx/>
              <a:buNone/>
            </a:pPr>
            <a:r>
              <a:rPr lang="en-US" altLang="en-US" sz="2400" dirty="0">
                <a:solidFill>
                  <a:schemeClr val="folHlink"/>
                </a:solidFill>
              </a:rPr>
              <a:t>		17-3 Now, no more than I picked up the letter and opened it, before I read it, I saw her dream. Now, that's the way dreams are interpreted. Now, many of you has come to me with dreams and say things to me about dreams. I say, "Wait a minute. You never told it all"; and go back and pick it up. Then if you can't tell what you dreamed, how do you know the interpretation's right or not? You've got to see the dream. A vision has to show the dream. And when you see the dream that the person dreamed, and could tell them before they tell you, then you know the interpretation... </a:t>
            </a:r>
            <a:r>
              <a:rPr lang="en-US" altLang="en-US" sz="1800" dirty="0">
                <a:solidFill>
                  <a:schemeClr val="folHlink"/>
                </a:solidFill>
              </a:rPr>
              <a:t>November 11 1964</a:t>
            </a:r>
          </a:p>
          <a:p>
            <a:pPr>
              <a:buFontTx/>
              <a:buNone/>
            </a:pPr>
            <a:r>
              <a:rPr lang="en-US" altLang="en-US" sz="1800" dirty="0">
                <a:solidFill>
                  <a:schemeClr val="folHlink"/>
                </a:solidFill>
              </a:rPr>
              <a:t>                                                    See Daniel 2:26 - 28</a:t>
            </a:r>
          </a:p>
        </p:txBody>
      </p:sp>
    </p:spTree>
    <p:extLst>
      <p:ext uri="{BB962C8B-B14F-4D97-AF65-F5344CB8AC3E}">
        <p14:creationId xmlns:p14="http://schemas.microsoft.com/office/powerpoint/2010/main" val="3110582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10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5">
                                            <p:bg/>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3795">
                                            <p:txEl>
                                              <p:pRg st="0" end="0"/>
                                            </p:txEl>
                                          </p:spTgt>
                                        </p:tgtEl>
                                        <p:attrNameLst>
                                          <p:attrName>style.visibility</p:attrName>
                                        </p:attrNameLst>
                                      </p:cBhvr>
                                      <p:to>
                                        <p:strVal val="visible"/>
                                      </p:to>
                                    </p:set>
                                    <p:animEffect transition="in" filter="dissolve">
                                      <p:cBhvr>
                                        <p:cTn id="16" dur="1000"/>
                                        <p:tgtEl>
                                          <p:spTgt spid="337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795">
                                            <p:txEl>
                                              <p:pRg st="1" end="1"/>
                                            </p:txEl>
                                          </p:spTgt>
                                        </p:tgtEl>
                                        <p:attrNameLst>
                                          <p:attrName>style.visibility</p:attrName>
                                        </p:attrNameLst>
                                      </p:cBhvr>
                                      <p:to>
                                        <p:strVal val="visible"/>
                                      </p:to>
                                    </p:set>
                                    <p:animEffect transition="in" filter="dissolve">
                                      <p:cBhvr>
                                        <p:cTn id="21" dur="1000"/>
                                        <p:tgtEl>
                                          <p:spTgt spid="3379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dissolve">
                                      <p:cBhvr>
                                        <p:cTn id="26" dur="1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257DF1D-DB70-43D4-9981-BCD106C530C2}"/>
              </a:ext>
            </a:extLst>
          </p:cNvPr>
          <p:cNvSpPr>
            <a:spLocks noGrp="1"/>
          </p:cNvSpPr>
          <p:nvPr>
            <p:ph type="ftr" sz="quarter" idx="11"/>
          </p:nvPr>
        </p:nvSpPr>
        <p:spPr/>
        <p:txBody>
          <a:bodyPr/>
          <a:lstStyle/>
          <a:p>
            <a:r>
              <a:rPr lang="en-US" altLang="en-US"/>
              <a:t>The Perfect Kingdom </a:t>
            </a:r>
          </a:p>
        </p:txBody>
      </p:sp>
      <p:sp>
        <p:nvSpPr>
          <p:cNvPr id="10" name="Slide Number Placeholder 5">
            <a:extLst>
              <a:ext uri="{FF2B5EF4-FFF2-40B4-BE49-F238E27FC236}">
                <a16:creationId xmlns:a16="http://schemas.microsoft.com/office/drawing/2014/main" id="{0BD6D618-1804-4BFF-9CBC-1BC91BBAB109}"/>
              </a:ext>
            </a:extLst>
          </p:cNvPr>
          <p:cNvSpPr>
            <a:spLocks noGrp="1"/>
          </p:cNvSpPr>
          <p:nvPr>
            <p:ph type="sldNum" sz="quarter" idx="12"/>
          </p:nvPr>
        </p:nvSpPr>
        <p:spPr/>
        <p:txBody>
          <a:bodyPr/>
          <a:lstStyle/>
          <a:p>
            <a:fld id="{EFCC480E-DF35-452A-B5D5-AC715B720D71}" type="slidenum">
              <a:rPr lang="en-US" altLang="en-US"/>
              <a:pPr/>
              <a:t>32</a:t>
            </a:fld>
            <a:endParaRPr lang="en-US" altLang="en-US"/>
          </a:p>
        </p:txBody>
      </p:sp>
      <p:sp>
        <p:nvSpPr>
          <p:cNvPr id="35842" name="Rectangle 2">
            <a:extLst>
              <a:ext uri="{FF2B5EF4-FFF2-40B4-BE49-F238E27FC236}">
                <a16:creationId xmlns:a16="http://schemas.microsoft.com/office/drawing/2014/main" id="{4E7C5800-AE6E-4A1F-A664-68C3C681D4C3}"/>
              </a:ext>
            </a:extLst>
          </p:cNvPr>
          <p:cNvSpPr>
            <a:spLocks noGrp="1" noChangeArrowheads="1"/>
          </p:cNvSpPr>
          <p:nvPr>
            <p:ph type="title"/>
          </p:nvPr>
        </p:nvSpPr>
        <p:spPr/>
        <p:txBody>
          <a:bodyPr/>
          <a:lstStyle/>
          <a:p>
            <a:r>
              <a:rPr lang="en-US" altLang="en-US" sz="4800" spc="-150" dirty="0"/>
              <a:t>Only Four World Powers</a:t>
            </a:r>
          </a:p>
        </p:txBody>
      </p:sp>
      <p:graphicFrame>
        <p:nvGraphicFramePr>
          <p:cNvPr id="35844" name="Object 4">
            <a:extLst>
              <a:ext uri="{FF2B5EF4-FFF2-40B4-BE49-F238E27FC236}">
                <a16:creationId xmlns:a16="http://schemas.microsoft.com/office/drawing/2014/main" id="{028C9B28-54A5-48C3-A6D0-C0DC60BF76EC}"/>
              </a:ext>
            </a:extLst>
          </p:cNvPr>
          <p:cNvGraphicFramePr>
            <a:graphicFrameLocks noGrp="1" noChangeAspect="1"/>
          </p:cNvGraphicFramePr>
          <p:nvPr>
            <p:ph idx="1"/>
          </p:nvPr>
        </p:nvGraphicFramePr>
        <p:xfrm>
          <a:off x="685800" y="1026467"/>
          <a:ext cx="3200400" cy="5465378"/>
        </p:xfrm>
        <a:graphic>
          <a:graphicData uri="http://schemas.openxmlformats.org/presentationml/2006/ole">
            <mc:AlternateContent xmlns:mc="http://schemas.openxmlformats.org/markup-compatibility/2006">
              <mc:Choice xmlns:v="urn:schemas-microsoft-com:vml" Requires="v">
                <p:oleObj spid="_x0000_s2064" name="CorelDRAW" r:id="rId3" imgW="3810902" imgH="6007856" progId="CorelDRAW.Graphic.10">
                  <p:embed/>
                </p:oleObj>
              </mc:Choice>
              <mc:Fallback>
                <p:oleObj name="CorelDRAW" r:id="rId3" imgW="3810902" imgH="6007856" progId="CorelDRAW.Graphic.10">
                  <p:embed/>
                  <p:pic>
                    <p:nvPicPr>
                      <p:cNvPr id="35844" name="Object 4">
                        <a:extLst>
                          <a:ext uri="{FF2B5EF4-FFF2-40B4-BE49-F238E27FC236}">
                            <a16:creationId xmlns:a16="http://schemas.microsoft.com/office/drawing/2014/main" id="{028C9B28-54A5-48C3-A6D0-C0DC60BF7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26467"/>
                        <a:ext cx="3200400" cy="5465378"/>
                      </a:xfrm>
                      <a:prstGeom prst="rect">
                        <a:avLst/>
                      </a:prstGeom>
                      <a:ln>
                        <a:noFill/>
                      </a:ln>
                    </p:spPr>
                  </p:pic>
                </p:oleObj>
              </mc:Fallback>
            </mc:AlternateContent>
          </a:graphicData>
        </a:graphic>
      </p:graphicFrame>
      <p:sp>
        <p:nvSpPr>
          <p:cNvPr id="35845" name="Text Box 5">
            <a:extLst>
              <a:ext uri="{FF2B5EF4-FFF2-40B4-BE49-F238E27FC236}">
                <a16:creationId xmlns:a16="http://schemas.microsoft.com/office/drawing/2014/main" id="{03DF95CD-7E17-4B1E-A60B-B61A92FB4CBD}"/>
              </a:ext>
            </a:extLst>
          </p:cNvPr>
          <p:cNvSpPr txBox="1">
            <a:spLocks noChangeArrowheads="1"/>
          </p:cNvSpPr>
          <p:nvPr/>
        </p:nvSpPr>
        <p:spPr bwMode="auto">
          <a:xfrm>
            <a:off x="4248150" y="10264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Gold = Babylon</a:t>
            </a:r>
          </a:p>
        </p:txBody>
      </p:sp>
      <p:sp>
        <p:nvSpPr>
          <p:cNvPr id="35846" name="Text Box 6">
            <a:extLst>
              <a:ext uri="{FF2B5EF4-FFF2-40B4-BE49-F238E27FC236}">
                <a16:creationId xmlns:a16="http://schemas.microsoft.com/office/drawing/2014/main" id="{F10101E4-A4C9-4BD8-8574-A9EED2B11F1C}"/>
              </a:ext>
            </a:extLst>
          </p:cNvPr>
          <p:cNvSpPr txBox="1">
            <a:spLocks noChangeArrowheads="1"/>
          </p:cNvSpPr>
          <p:nvPr/>
        </p:nvSpPr>
        <p:spPr bwMode="auto">
          <a:xfrm>
            <a:off x="4248150" y="1817686"/>
            <a:ext cx="4591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chemeClr val="bg1"/>
                </a:solidFill>
              </a:rPr>
              <a:t>Silver = Medes &amp; Persians</a:t>
            </a:r>
          </a:p>
        </p:txBody>
      </p:sp>
      <p:sp>
        <p:nvSpPr>
          <p:cNvPr id="35847" name="Text Box 7">
            <a:extLst>
              <a:ext uri="{FF2B5EF4-FFF2-40B4-BE49-F238E27FC236}">
                <a16:creationId xmlns:a16="http://schemas.microsoft.com/office/drawing/2014/main" id="{68EE10DA-8320-44A0-B36B-7A98DBA9AEDA}"/>
              </a:ext>
            </a:extLst>
          </p:cNvPr>
          <p:cNvSpPr txBox="1">
            <a:spLocks noChangeArrowheads="1"/>
          </p:cNvSpPr>
          <p:nvPr/>
        </p:nvSpPr>
        <p:spPr bwMode="auto">
          <a:xfrm>
            <a:off x="4248150" y="2978237"/>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Brass = Greece</a:t>
            </a:r>
          </a:p>
        </p:txBody>
      </p:sp>
      <p:sp>
        <p:nvSpPr>
          <p:cNvPr id="35848" name="Text Box 8">
            <a:extLst>
              <a:ext uri="{FF2B5EF4-FFF2-40B4-BE49-F238E27FC236}">
                <a16:creationId xmlns:a16="http://schemas.microsoft.com/office/drawing/2014/main" id="{7AAAD889-A20D-4A01-B8A9-1D6E25D3306C}"/>
              </a:ext>
            </a:extLst>
          </p:cNvPr>
          <p:cNvSpPr txBox="1">
            <a:spLocks noChangeArrowheads="1"/>
          </p:cNvSpPr>
          <p:nvPr/>
        </p:nvSpPr>
        <p:spPr bwMode="auto">
          <a:xfrm>
            <a:off x="4286250" y="4138788"/>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Iron = Rome</a:t>
            </a:r>
          </a:p>
        </p:txBody>
      </p:sp>
      <p:sp>
        <p:nvSpPr>
          <p:cNvPr id="35849" name="Text Box 9">
            <a:extLst>
              <a:ext uri="{FF2B5EF4-FFF2-40B4-BE49-F238E27FC236}">
                <a16:creationId xmlns:a16="http://schemas.microsoft.com/office/drawing/2014/main" id="{2E4E4B91-E468-4545-B641-006D0641E93C}"/>
              </a:ext>
            </a:extLst>
          </p:cNvPr>
          <p:cNvSpPr txBox="1">
            <a:spLocks noChangeArrowheads="1"/>
          </p:cNvSpPr>
          <p:nvPr/>
        </p:nvSpPr>
        <p:spPr bwMode="auto">
          <a:xfrm>
            <a:off x="4343400" y="5105400"/>
            <a:ext cx="4591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chemeClr val="bg1"/>
                </a:solidFill>
              </a:rPr>
              <a:t>Iron &amp; Clay in the feet</a:t>
            </a:r>
          </a:p>
          <a:p>
            <a:pPr>
              <a:spcBef>
                <a:spcPct val="50000"/>
              </a:spcBef>
            </a:pPr>
            <a:r>
              <a:rPr lang="en-US" altLang="en-US" sz="2400" dirty="0">
                <a:solidFill>
                  <a:schemeClr val="bg1"/>
                </a:solidFill>
              </a:rPr>
              <a:t>This is where we are now</a:t>
            </a:r>
          </a:p>
        </p:txBody>
      </p:sp>
    </p:spTree>
    <p:extLst>
      <p:ext uri="{BB962C8B-B14F-4D97-AF65-F5344CB8AC3E}">
        <p14:creationId xmlns:p14="http://schemas.microsoft.com/office/powerpoint/2010/main" val="2613011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5842"/>
                                        </p:tgtEl>
                                        <p:attrNameLst>
                                          <p:attrName>style.color</p:attrName>
                                        </p:attrNameLst>
                                      </p:cBhvr>
                                      <p:to>
                                        <p:clrVal>
                                          <a:schemeClr val="accent2"/>
                                        </p:clrVal>
                                      </p:to>
                                    </p:set>
                                    <p:set>
                                      <p:cBhvr>
                                        <p:cTn id="7" dur="500" fill="hold"/>
                                        <p:tgtEl>
                                          <p:spTgt spid="35842"/>
                                        </p:tgtEl>
                                        <p:attrNameLst>
                                          <p:attrName>fillcolor</p:attrName>
                                        </p:attrNameLst>
                                      </p:cBhvr>
                                      <p:to>
                                        <p:clrVal>
                                          <a:schemeClr val="accent2"/>
                                        </p:clrVal>
                                      </p:to>
                                    </p:set>
                                    <p:set>
                                      <p:cBhvr>
                                        <p:cTn id="8" dur="500" fill="hold"/>
                                        <p:tgtEl>
                                          <p:spTgt spid="35842"/>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dissolve">
                                      <p:cBhvr>
                                        <p:cTn id="13" dur="2000"/>
                                        <p:tgtEl>
                                          <p:spTgt spid="358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5"/>
                                        </p:tgtEl>
                                        <p:attrNameLst>
                                          <p:attrName>style.visibility</p:attrName>
                                        </p:attrNameLst>
                                      </p:cBhvr>
                                      <p:to>
                                        <p:strVal val="visible"/>
                                      </p:to>
                                    </p:set>
                                    <p:anim calcmode="lin" valueType="num">
                                      <p:cBhvr additive="base">
                                        <p:cTn id="18" dur="1000" fill="hold"/>
                                        <p:tgtEl>
                                          <p:spTgt spid="35845"/>
                                        </p:tgtEl>
                                        <p:attrNameLst>
                                          <p:attrName>ppt_x</p:attrName>
                                        </p:attrNameLst>
                                      </p:cBhvr>
                                      <p:tavLst>
                                        <p:tav tm="0">
                                          <p:val>
                                            <p:strVal val="0-#ppt_w/2"/>
                                          </p:val>
                                        </p:tav>
                                        <p:tav tm="100000">
                                          <p:val>
                                            <p:strVal val="#ppt_x"/>
                                          </p:val>
                                        </p:tav>
                                      </p:tavLst>
                                    </p:anim>
                                    <p:anim calcmode="lin" valueType="num">
                                      <p:cBhvr additive="base">
                                        <p:cTn id="19" dur="10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6"/>
                                        </p:tgtEl>
                                        <p:attrNameLst>
                                          <p:attrName>style.visibility</p:attrName>
                                        </p:attrNameLst>
                                      </p:cBhvr>
                                      <p:to>
                                        <p:strVal val="visible"/>
                                      </p:to>
                                    </p:set>
                                    <p:anim calcmode="lin" valueType="num">
                                      <p:cBhvr additive="base">
                                        <p:cTn id="24" dur="1000" fill="hold"/>
                                        <p:tgtEl>
                                          <p:spTgt spid="35846"/>
                                        </p:tgtEl>
                                        <p:attrNameLst>
                                          <p:attrName>ppt_x</p:attrName>
                                        </p:attrNameLst>
                                      </p:cBhvr>
                                      <p:tavLst>
                                        <p:tav tm="0">
                                          <p:val>
                                            <p:strVal val="0-#ppt_w/2"/>
                                          </p:val>
                                        </p:tav>
                                        <p:tav tm="100000">
                                          <p:val>
                                            <p:strVal val="#ppt_x"/>
                                          </p:val>
                                        </p:tav>
                                      </p:tavLst>
                                    </p:anim>
                                    <p:anim calcmode="lin" valueType="num">
                                      <p:cBhvr additive="base">
                                        <p:cTn id="25" dur="10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5847"/>
                                        </p:tgtEl>
                                        <p:attrNameLst>
                                          <p:attrName>style.visibility</p:attrName>
                                        </p:attrNameLst>
                                      </p:cBhvr>
                                      <p:to>
                                        <p:strVal val="visible"/>
                                      </p:to>
                                    </p:set>
                                    <p:anim calcmode="lin" valueType="num">
                                      <p:cBhvr additive="base">
                                        <p:cTn id="30" dur="500" fill="hold"/>
                                        <p:tgtEl>
                                          <p:spTgt spid="35847"/>
                                        </p:tgtEl>
                                        <p:attrNameLst>
                                          <p:attrName>ppt_x</p:attrName>
                                        </p:attrNameLst>
                                      </p:cBhvr>
                                      <p:tavLst>
                                        <p:tav tm="0">
                                          <p:val>
                                            <p:strVal val="0-#ppt_w/2"/>
                                          </p:val>
                                        </p:tav>
                                        <p:tav tm="100000">
                                          <p:val>
                                            <p:strVal val="#ppt_x"/>
                                          </p:val>
                                        </p:tav>
                                      </p:tavLst>
                                    </p:anim>
                                    <p:anim calcmode="lin" valueType="num">
                                      <p:cBhvr additive="base">
                                        <p:cTn id="31"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5848"/>
                                        </p:tgtEl>
                                        <p:attrNameLst>
                                          <p:attrName>style.visibility</p:attrName>
                                        </p:attrNameLst>
                                      </p:cBhvr>
                                      <p:to>
                                        <p:strVal val="visible"/>
                                      </p:to>
                                    </p:set>
                                    <p:anim calcmode="lin" valueType="num">
                                      <p:cBhvr additive="base">
                                        <p:cTn id="36" dur="500" fill="hold"/>
                                        <p:tgtEl>
                                          <p:spTgt spid="35848"/>
                                        </p:tgtEl>
                                        <p:attrNameLst>
                                          <p:attrName>ppt_x</p:attrName>
                                        </p:attrNameLst>
                                      </p:cBhvr>
                                      <p:tavLst>
                                        <p:tav tm="0">
                                          <p:val>
                                            <p:strVal val="0-#ppt_w/2"/>
                                          </p:val>
                                        </p:tav>
                                        <p:tav tm="100000">
                                          <p:val>
                                            <p:strVal val="#ppt_x"/>
                                          </p:val>
                                        </p:tav>
                                      </p:tavLst>
                                    </p:anim>
                                    <p:anim calcmode="lin" valueType="num">
                                      <p:cBhvr additive="base">
                                        <p:cTn id="37"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5849"/>
                                        </p:tgtEl>
                                        <p:attrNameLst>
                                          <p:attrName>style.visibility</p:attrName>
                                        </p:attrNameLst>
                                      </p:cBhvr>
                                      <p:to>
                                        <p:strVal val="visible"/>
                                      </p:to>
                                    </p:set>
                                    <p:anim calcmode="lin" valueType="num">
                                      <p:cBhvr additive="base">
                                        <p:cTn id="42" dur="1000" fill="hold"/>
                                        <p:tgtEl>
                                          <p:spTgt spid="35849"/>
                                        </p:tgtEl>
                                        <p:attrNameLst>
                                          <p:attrName>ppt_x</p:attrName>
                                        </p:attrNameLst>
                                      </p:cBhvr>
                                      <p:tavLst>
                                        <p:tav tm="0">
                                          <p:val>
                                            <p:strVal val="#ppt_x"/>
                                          </p:val>
                                        </p:tav>
                                        <p:tav tm="100000">
                                          <p:val>
                                            <p:strVal val="#ppt_x"/>
                                          </p:val>
                                        </p:tav>
                                      </p:tavLst>
                                    </p:anim>
                                    <p:anim calcmode="lin" valueType="num">
                                      <p:cBhvr additive="base">
                                        <p:cTn id="43" dur="10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5" grpId="0"/>
      <p:bldP spid="35846" grpId="0"/>
      <p:bldP spid="35847" grpId="0"/>
      <p:bldP spid="35848" grpId="0"/>
      <p:bldP spid="358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93210FD-9BD1-4BAF-876D-F791CAA267D9}"/>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FC9E2E0F-74D0-48F5-AE11-844C069DC008}"/>
              </a:ext>
            </a:extLst>
          </p:cNvPr>
          <p:cNvSpPr>
            <a:spLocks noGrp="1"/>
          </p:cNvSpPr>
          <p:nvPr>
            <p:ph type="sldNum" sz="quarter" idx="12"/>
          </p:nvPr>
        </p:nvSpPr>
        <p:spPr/>
        <p:txBody>
          <a:bodyPr/>
          <a:lstStyle/>
          <a:p>
            <a:fld id="{D273A6FD-A715-42D3-825F-A00F57BD5BE2}" type="slidenum">
              <a:rPr lang="en-US" altLang="en-US"/>
              <a:pPr/>
              <a:t>33</a:t>
            </a:fld>
            <a:endParaRPr lang="en-US" altLang="en-US"/>
          </a:p>
        </p:txBody>
      </p:sp>
      <p:sp>
        <p:nvSpPr>
          <p:cNvPr id="41986" name="Rectangle 2">
            <a:extLst>
              <a:ext uri="{FF2B5EF4-FFF2-40B4-BE49-F238E27FC236}">
                <a16:creationId xmlns:a16="http://schemas.microsoft.com/office/drawing/2014/main" id="{D3CAF196-8C82-49CB-AD87-0CC62520DE26}"/>
              </a:ext>
            </a:extLst>
          </p:cNvPr>
          <p:cNvSpPr>
            <a:spLocks noGrp="1" noChangeArrowheads="1"/>
          </p:cNvSpPr>
          <p:nvPr>
            <p:ph type="title"/>
          </p:nvPr>
        </p:nvSpPr>
        <p:spPr>
          <a:xfrm>
            <a:off x="304800" y="457200"/>
            <a:ext cx="8534400" cy="508000"/>
          </a:xfrm>
        </p:spPr>
        <p:txBody>
          <a:bodyPr/>
          <a:lstStyle/>
          <a:p>
            <a:r>
              <a:rPr lang="en-US" altLang="en-US" sz="4400" dirty="0"/>
              <a:t>Nahum Saw this 2718 Years Ago</a:t>
            </a:r>
          </a:p>
        </p:txBody>
      </p:sp>
      <p:sp>
        <p:nvSpPr>
          <p:cNvPr id="41987" name="Rectangle 3">
            <a:extLst>
              <a:ext uri="{FF2B5EF4-FFF2-40B4-BE49-F238E27FC236}">
                <a16:creationId xmlns:a16="http://schemas.microsoft.com/office/drawing/2014/main" id="{AED2E371-14CE-4AA6-8347-866E67AA20A8}"/>
              </a:ext>
            </a:extLst>
          </p:cNvPr>
          <p:cNvSpPr>
            <a:spLocks noGrp="1" noChangeArrowheads="1"/>
          </p:cNvSpPr>
          <p:nvPr>
            <p:ph type="body" idx="1"/>
          </p:nvPr>
        </p:nvSpPr>
        <p:spPr>
          <a:xfrm>
            <a:off x="1737360" y="1600200"/>
            <a:ext cx="7086600" cy="3352800"/>
          </a:xfrm>
        </p:spPr>
        <p:txBody>
          <a:bodyPr/>
          <a:lstStyle/>
          <a:p>
            <a:pPr>
              <a:buFontTx/>
              <a:buNone/>
            </a:pPr>
            <a:r>
              <a:rPr lang="en-US" altLang="en-US" sz="4400" b="1" dirty="0"/>
              <a:t>Nahum 2:4 </a:t>
            </a:r>
          </a:p>
          <a:p>
            <a:pPr>
              <a:buFontTx/>
              <a:buNone/>
            </a:pPr>
            <a:r>
              <a:rPr lang="en-US" altLang="en-US" sz="3600" i="1" dirty="0"/>
              <a:t>	The chariots shall rage in the streets, they shall </a:t>
            </a:r>
            <a:r>
              <a:rPr lang="en-US" altLang="en-US" sz="3600" i="1" dirty="0" err="1"/>
              <a:t>justle</a:t>
            </a:r>
            <a:r>
              <a:rPr lang="en-US" altLang="en-US" sz="3600" i="1" dirty="0"/>
              <a:t> one against another in the broad ways: they shall seem like torches, they shall run like the lightnings. </a:t>
            </a:r>
            <a:endParaRPr lang="en-US" altLang="en-US" i="1" dirty="0"/>
          </a:p>
        </p:txBody>
      </p:sp>
    </p:spTree>
    <p:extLst>
      <p:ext uri="{BB962C8B-B14F-4D97-AF65-F5344CB8AC3E}">
        <p14:creationId xmlns:p14="http://schemas.microsoft.com/office/powerpoint/2010/main" val="28685966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1986"/>
                                        </p:tgtEl>
                                        <p:attrNameLst>
                                          <p:attrName>style.visibility</p:attrName>
                                        </p:attrNameLst>
                                      </p:cBhvr>
                                      <p:to>
                                        <p:strVal val="visible"/>
                                      </p:to>
                                    </p:set>
                                    <p:anim calcmode="lin" valueType="num">
                                      <p:cBhvr additive="base">
                                        <p:cTn id="17" dur="500" fill="hold"/>
                                        <p:tgtEl>
                                          <p:spTgt spid="41986"/>
                                        </p:tgtEl>
                                        <p:attrNameLst>
                                          <p:attrName>ppt_x</p:attrName>
                                        </p:attrNameLst>
                                      </p:cBhvr>
                                      <p:tavLst>
                                        <p:tav tm="0">
                                          <p:val>
                                            <p:strVal val="1+#ppt_w/2"/>
                                          </p:val>
                                        </p:tav>
                                        <p:tav tm="100000">
                                          <p:val>
                                            <p:strVal val="#ppt_x"/>
                                          </p:val>
                                        </p:tav>
                                      </p:tavLst>
                                    </p:anim>
                                    <p:anim calcmode="lin" valueType="num">
                                      <p:cBhvr additive="base">
                                        <p:cTn id="1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A21AD7F-6C41-48FE-81E6-84CFA3DB5B5B}"/>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45BBF3FB-1E9A-4EF3-88C9-66F1E95E85C9}"/>
              </a:ext>
            </a:extLst>
          </p:cNvPr>
          <p:cNvSpPr>
            <a:spLocks noGrp="1"/>
          </p:cNvSpPr>
          <p:nvPr>
            <p:ph type="sldNum" sz="quarter" idx="12"/>
          </p:nvPr>
        </p:nvSpPr>
        <p:spPr/>
        <p:txBody>
          <a:bodyPr/>
          <a:lstStyle/>
          <a:p>
            <a:fld id="{D9158D0C-BA2F-4CB3-9457-D63C814AA063}" type="slidenum">
              <a:rPr lang="en-US" altLang="en-US"/>
              <a:pPr/>
              <a:t>34</a:t>
            </a:fld>
            <a:endParaRPr lang="en-US" altLang="en-US"/>
          </a:p>
        </p:txBody>
      </p:sp>
      <p:sp>
        <p:nvSpPr>
          <p:cNvPr id="43010" name="Rectangle 2">
            <a:extLst>
              <a:ext uri="{FF2B5EF4-FFF2-40B4-BE49-F238E27FC236}">
                <a16:creationId xmlns:a16="http://schemas.microsoft.com/office/drawing/2014/main" id="{981F9B5B-B153-4ACC-AE7B-FB422009C5A0}"/>
              </a:ext>
            </a:extLst>
          </p:cNvPr>
          <p:cNvSpPr>
            <a:spLocks noGrp="1" noChangeArrowheads="1"/>
          </p:cNvSpPr>
          <p:nvPr>
            <p:ph type="title"/>
          </p:nvPr>
        </p:nvSpPr>
        <p:spPr/>
        <p:txBody>
          <a:bodyPr/>
          <a:lstStyle/>
          <a:p>
            <a:r>
              <a:rPr lang="en-US" altLang="en-US"/>
              <a:t>Nahum saw this 2718 years ago</a:t>
            </a:r>
          </a:p>
        </p:txBody>
      </p:sp>
      <p:sp>
        <p:nvSpPr>
          <p:cNvPr id="43011" name="Rectangle 3">
            <a:extLst>
              <a:ext uri="{FF2B5EF4-FFF2-40B4-BE49-F238E27FC236}">
                <a16:creationId xmlns:a16="http://schemas.microsoft.com/office/drawing/2014/main" id="{9CA0EDBB-00D1-4C93-BE9C-7EB541C3302F}"/>
              </a:ext>
            </a:extLst>
          </p:cNvPr>
          <p:cNvSpPr>
            <a:spLocks noGrp="1" noChangeArrowheads="1"/>
          </p:cNvSpPr>
          <p:nvPr>
            <p:ph type="body" idx="1"/>
          </p:nvPr>
        </p:nvSpPr>
        <p:spPr>
          <a:xfrm>
            <a:off x="609600" y="914400"/>
            <a:ext cx="8077200" cy="4895850"/>
          </a:xfrm>
        </p:spPr>
        <p:txBody>
          <a:bodyPr/>
          <a:lstStyle/>
          <a:p>
            <a:pPr>
              <a:buFontTx/>
              <a:buNone/>
            </a:pPr>
            <a:r>
              <a:rPr lang="en-US" altLang="en-US" dirty="0"/>
              <a:t>The prophet said this is like “Outer Drive” in Chicago. Raging = driving furiously. Broad ways = many lanes.</a:t>
            </a:r>
          </a:p>
          <a:p>
            <a:pPr>
              <a:buFontTx/>
              <a:buNone/>
            </a:pPr>
            <a:r>
              <a:rPr lang="en-US" altLang="en-US" dirty="0"/>
              <a:t>The cars and headlights </a:t>
            </a:r>
            <a:r>
              <a:rPr lang="en-US" altLang="en-US" sz="2400" dirty="0"/>
              <a:t>(torches)</a:t>
            </a:r>
            <a:r>
              <a:rPr lang="en-US" altLang="en-US" dirty="0"/>
              <a:t> moving speedily. </a:t>
            </a:r>
            <a:r>
              <a:rPr lang="en-US" altLang="en-US" sz="2400" dirty="0"/>
              <a:t>(Like the lightnings)</a:t>
            </a:r>
          </a:p>
          <a:p>
            <a:pPr>
              <a:buFontTx/>
              <a:buNone/>
            </a:pPr>
            <a:r>
              <a:rPr lang="en-US" altLang="en-US" dirty="0"/>
              <a:t>Jostling against one another = wrecks</a:t>
            </a:r>
          </a:p>
          <a:p>
            <a:pPr>
              <a:buFontTx/>
              <a:buNone/>
            </a:pPr>
            <a:endParaRPr lang="en-US" altLang="en-US" dirty="0"/>
          </a:p>
        </p:txBody>
      </p:sp>
    </p:spTree>
    <p:extLst>
      <p:ext uri="{BB962C8B-B14F-4D97-AF65-F5344CB8AC3E}">
        <p14:creationId xmlns:p14="http://schemas.microsoft.com/office/powerpoint/2010/main" val="1975929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ox(in)">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ox(in)">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ox(in)">
                                      <p:cBhvr>
                                        <p:cTn id="1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12DD0D8-1C11-4563-871E-017FAC6958E2}"/>
              </a:ext>
            </a:extLst>
          </p:cNvPr>
          <p:cNvSpPr>
            <a:spLocks noGrp="1"/>
          </p:cNvSpPr>
          <p:nvPr>
            <p:ph type="ftr" sz="quarter" idx="11"/>
          </p:nvPr>
        </p:nvSpPr>
        <p:spPr/>
        <p:txBody>
          <a:bodyPr/>
          <a:lstStyle/>
          <a:p>
            <a:r>
              <a:rPr lang="en-US" altLang="en-US"/>
              <a:t>The Perfect Kingdom </a:t>
            </a:r>
          </a:p>
        </p:txBody>
      </p:sp>
      <p:sp>
        <p:nvSpPr>
          <p:cNvPr id="7" name="Slide Number Placeholder 5">
            <a:extLst>
              <a:ext uri="{FF2B5EF4-FFF2-40B4-BE49-F238E27FC236}">
                <a16:creationId xmlns:a16="http://schemas.microsoft.com/office/drawing/2014/main" id="{9B7B62E3-12C9-425C-B9A5-BD27912A7374}"/>
              </a:ext>
            </a:extLst>
          </p:cNvPr>
          <p:cNvSpPr>
            <a:spLocks noGrp="1"/>
          </p:cNvSpPr>
          <p:nvPr>
            <p:ph type="sldNum" sz="quarter" idx="12"/>
          </p:nvPr>
        </p:nvSpPr>
        <p:spPr/>
        <p:txBody>
          <a:bodyPr/>
          <a:lstStyle/>
          <a:p>
            <a:fld id="{2023E682-21C3-48B9-BEED-69EE5BAC8F83}" type="slidenum">
              <a:rPr lang="en-US" altLang="en-US"/>
              <a:pPr/>
              <a:t>35</a:t>
            </a:fld>
            <a:endParaRPr lang="en-US" altLang="en-US"/>
          </a:p>
        </p:txBody>
      </p:sp>
      <p:sp>
        <p:nvSpPr>
          <p:cNvPr id="64514" name="Rectangle 2">
            <a:extLst>
              <a:ext uri="{FF2B5EF4-FFF2-40B4-BE49-F238E27FC236}">
                <a16:creationId xmlns:a16="http://schemas.microsoft.com/office/drawing/2014/main" id="{2E0C47DF-FB1A-44EA-BA43-C2CA0B41DAB5}"/>
              </a:ext>
            </a:extLst>
          </p:cNvPr>
          <p:cNvSpPr>
            <a:spLocks noGrp="1" noChangeArrowheads="1"/>
          </p:cNvSpPr>
          <p:nvPr>
            <p:ph type="title"/>
          </p:nvPr>
        </p:nvSpPr>
        <p:spPr>
          <a:xfrm>
            <a:off x="457200" y="228600"/>
            <a:ext cx="8229600" cy="1143000"/>
          </a:xfrm>
        </p:spPr>
        <p:txBody>
          <a:bodyPr/>
          <a:lstStyle/>
          <a:p>
            <a:r>
              <a:rPr lang="en-US" altLang="en-US" sz="3600"/>
              <a:t>Inspiration to Interpret Prophecy Belongs to a Special Few</a:t>
            </a:r>
          </a:p>
        </p:txBody>
      </p:sp>
      <p:sp>
        <p:nvSpPr>
          <p:cNvPr id="64515" name="Rectangle 3">
            <a:extLst>
              <a:ext uri="{FF2B5EF4-FFF2-40B4-BE49-F238E27FC236}">
                <a16:creationId xmlns:a16="http://schemas.microsoft.com/office/drawing/2014/main" id="{3676E135-70BF-497A-B597-AC7C8F9E254F}"/>
              </a:ext>
            </a:extLst>
          </p:cNvPr>
          <p:cNvSpPr>
            <a:spLocks noGrp="1" noChangeArrowheads="1"/>
          </p:cNvSpPr>
          <p:nvPr>
            <p:ph type="body" idx="1"/>
          </p:nvPr>
        </p:nvSpPr>
        <p:spPr>
          <a:xfrm>
            <a:off x="228600" y="1950720"/>
            <a:ext cx="4267200" cy="4907280"/>
          </a:xfrm>
          <a:solidFill>
            <a:schemeClr val="bg2"/>
          </a:solidFill>
        </p:spPr>
        <p:txBody>
          <a:bodyPr/>
          <a:lstStyle/>
          <a:p>
            <a:pPr>
              <a:lnSpc>
                <a:spcPct val="110000"/>
              </a:lnSpc>
              <a:buFontTx/>
              <a:buNone/>
            </a:pPr>
            <a:r>
              <a:rPr lang="en-US" altLang="en-US" sz="2800" dirty="0"/>
              <a:t>	</a:t>
            </a:r>
            <a:r>
              <a:rPr lang="en-US" altLang="en-US" sz="2400" b="1" dirty="0"/>
              <a:t>AMOS 9:11 </a:t>
            </a:r>
            <a:endParaRPr lang="en-US" altLang="en-US" sz="2000" b="1" dirty="0"/>
          </a:p>
          <a:p>
            <a:pPr>
              <a:lnSpc>
                <a:spcPct val="110000"/>
              </a:lnSpc>
              <a:buFontTx/>
              <a:buNone/>
            </a:pPr>
            <a:r>
              <a:rPr lang="en-US" altLang="en-US" sz="2000" dirty="0"/>
              <a:t>	</a:t>
            </a:r>
            <a:r>
              <a:rPr lang="en-US" altLang="en-US" sz="2200" i="1" dirty="0"/>
              <a:t>In that day will I </a:t>
            </a:r>
            <a:r>
              <a:rPr lang="en-US" altLang="en-US" sz="2200" i="1" dirty="0">
                <a:solidFill>
                  <a:srgbClr val="F2F8A2"/>
                </a:solidFill>
              </a:rPr>
              <a:t>raise up the tabernacle of David</a:t>
            </a:r>
            <a:r>
              <a:rPr lang="en-US" altLang="en-US" sz="2200" i="1" dirty="0"/>
              <a:t> that is fallen, and close up the breaches thereof; and I will raise up his ruins, and I will build it as in the days of old:12 That they may possess the remnant of Edom, and of all the heathen, which are called by my name, </a:t>
            </a:r>
            <a:r>
              <a:rPr lang="en-US" altLang="en-US" sz="2200" i="1" dirty="0" err="1"/>
              <a:t>saith</a:t>
            </a:r>
            <a:r>
              <a:rPr lang="en-US" altLang="en-US" sz="2200" i="1" dirty="0"/>
              <a:t> the LORD that doeth this.</a:t>
            </a:r>
          </a:p>
        </p:txBody>
      </p:sp>
      <p:sp>
        <p:nvSpPr>
          <p:cNvPr id="64516" name="Text Box 4">
            <a:extLst>
              <a:ext uri="{FF2B5EF4-FFF2-40B4-BE49-F238E27FC236}">
                <a16:creationId xmlns:a16="http://schemas.microsoft.com/office/drawing/2014/main" id="{5AE27B62-BEC6-4628-B49D-C2E129CA1FC7}"/>
              </a:ext>
            </a:extLst>
          </p:cNvPr>
          <p:cNvSpPr txBox="1">
            <a:spLocks noChangeArrowheads="1"/>
          </p:cNvSpPr>
          <p:nvPr/>
        </p:nvSpPr>
        <p:spPr bwMode="auto">
          <a:xfrm>
            <a:off x="457200" y="146304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Read Acts 15:12 to 22</a:t>
            </a:r>
          </a:p>
        </p:txBody>
      </p:sp>
      <p:sp>
        <p:nvSpPr>
          <p:cNvPr id="64517" name="Text Box 5">
            <a:extLst>
              <a:ext uri="{FF2B5EF4-FFF2-40B4-BE49-F238E27FC236}">
                <a16:creationId xmlns:a16="http://schemas.microsoft.com/office/drawing/2014/main" id="{A71DF6AC-2AD1-41CD-A7AF-8CC1B74AF12A}"/>
              </a:ext>
            </a:extLst>
          </p:cNvPr>
          <p:cNvSpPr txBox="1">
            <a:spLocks noChangeArrowheads="1"/>
          </p:cNvSpPr>
          <p:nvPr/>
        </p:nvSpPr>
        <p:spPr bwMode="auto">
          <a:xfrm>
            <a:off x="4724400" y="1950720"/>
            <a:ext cx="4191000" cy="45243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0" dirty="0">
                <a:solidFill>
                  <a:schemeClr val="bg1"/>
                </a:solidFill>
                <a:latin typeface="+mj-lt"/>
              </a:rPr>
              <a:t>ACTS 15:14 - 16</a:t>
            </a:r>
            <a:endParaRPr lang="en-US" altLang="en-US" sz="2800" b="0" i="1" dirty="0">
              <a:solidFill>
                <a:schemeClr val="bg1"/>
              </a:solidFill>
              <a:latin typeface="+mj-lt"/>
            </a:endParaRPr>
          </a:p>
          <a:p>
            <a:r>
              <a:rPr lang="en-US" altLang="en-US" sz="2400" b="0" i="1" dirty="0">
                <a:solidFill>
                  <a:schemeClr val="bg1"/>
                </a:solidFill>
                <a:latin typeface="+mj-lt"/>
              </a:rPr>
              <a:t>Simeon hath declared how God at the first did visit the Gentiles, to take out of them a people for his name. 15 And to this agree the words of the prophets; as it is written,  16  After this I will return, and will build again the tabernacle of David, which is fallen down; and I will build again the ruins thereof, and I will set it up:</a:t>
            </a:r>
          </a:p>
        </p:txBody>
      </p:sp>
    </p:spTree>
    <p:extLst>
      <p:ext uri="{BB962C8B-B14F-4D97-AF65-F5344CB8AC3E}">
        <p14:creationId xmlns:p14="http://schemas.microsoft.com/office/powerpoint/2010/main" val="922744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up)">
                                      <p:cBhvr>
                                        <p:cTn id="7" dur="1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4516">
                                            <p:txEl>
                                              <p:pRg st="0" end="0"/>
                                            </p:txEl>
                                          </p:spTgt>
                                        </p:tgtEl>
                                        <p:attrNameLst>
                                          <p:attrName>style.visibility</p:attrName>
                                        </p:attrNameLst>
                                      </p:cBhvr>
                                      <p:to>
                                        <p:strVal val="visible"/>
                                      </p:to>
                                    </p:set>
                                    <p:anim calcmode="lin" valueType="num">
                                      <p:cBhvr additive="base">
                                        <p:cTn id="12" dur="5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64515">
                                            <p:txEl>
                                              <p:pRg st="0" end="0"/>
                                            </p:txEl>
                                          </p:spTgt>
                                        </p:tgtEl>
                                        <p:attrNameLst>
                                          <p:attrName>style.visibility</p:attrName>
                                        </p:attrNameLst>
                                      </p:cBhvr>
                                      <p:to>
                                        <p:strVal val="visible"/>
                                      </p:to>
                                    </p:set>
                                    <p:animEffect transition="in" filter="wipe(up)">
                                      <p:cBhvr>
                                        <p:cTn id="18" dur="1000"/>
                                        <p:tgtEl>
                                          <p:spTgt spid="645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4515">
                                            <p:txEl>
                                              <p:pRg st="1" end="1"/>
                                            </p:txEl>
                                          </p:spTgt>
                                        </p:tgtEl>
                                        <p:attrNameLst>
                                          <p:attrName>style.visibility</p:attrName>
                                        </p:attrNameLst>
                                      </p:cBhvr>
                                      <p:to>
                                        <p:strVal val="visible"/>
                                      </p:to>
                                    </p:set>
                                    <p:animEffect transition="in" filter="wipe(up)">
                                      <p:cBhvr>
                                        <p:cTn id="23" dur="1000"/>
                                        <p:tgtEl>
                                          <p:spTgt spid="6451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64517">
                                            <p:txEl>
                                              <p:pRg st="0" end="0"/>
                                            </p:txEl>
                                          </p:spTgt>
                                        </p:tgtEl>
                                        <p:attrNameLst>
                                          <p:attrName>style.visibility</p:attrName>
                                        </p:attrNameLst>
                                      </p:cBhvr>
                                      <p:to>
                                        <p:strVal val="visible"/>
                                      </p:to>
                                    </p:set>
                                    <p:animEffect transition="in" filter="wipe(left)">
                                      <p:cBhvr>
                                        <p:cTn id="28" dur="500"/>
                                        <p:tgtEl>
                                          <p:spTgt spid="645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4517">
                                            <p:txEl>
                                              <p:pRg st="1" end="1"/>
                                            </p:txEl>
                                          </p:spTgt>
                                        </p:tgtEl>
                                        <p:attrNameLst>
                                          <p:attrName>style.visibility</p:attrName>
                                        </p:attrNameLst>
                                      </p:cBhvr>
                                      <p:to>
                                        <p:strVal val="visible"/>
                                      </p:to>
                                    </p:set>
                                    <p:animEffect transition="in" filter="wipe(left)">
                                      <p:cBhvr>
                                        <p:cTn id="33" dur="500"/>
                                        <p:tgtEl>
                                          <p:spTgt spid="645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AA0325-AA98-4CED-8F55-7D6DC67D07E2}"/>
              </a:ext>
            </a:extLst>
          </p:cNvPr>
          <p:cNvSpPr>
            <a:spLocks noGrp="1"/>
          </p:cNvSpPr>
          <p:nvPr>
            <p:ph type="ftr" sz="quarter" idx="11"/>
          </p:nvPr>
        </p:nvSpPr>
        <p:spPr/>
        <p:txBody>
          <a:bodyPr/>
          <a:lstStyle/>
          <a:p>
            <a:r>
              <a:rPr lang="en-US" altLang="en-US" dirty="0"/>
              <a:t> </a:t>
            </a:r>
          </a:p>
        </p:txBody>
      </p:sp>
      <p:sp>
        <p:nvSpPr>
          <p:cNvPr id="6" name="Slide Number Placeholder 5">
            <a:extLst>
              <a:ext uri="{FF2B5EF4-FFF2-40B4-BE49-F238E27FC236}">
                <a16:creationId xmlns:a16="http://schemas.microsoft.com/office/drawing/2014/main" id="{87FA5328-7463-43DE-9413-C4E3B9794CFB}"/>
              </a:ext>
            </a:extLst>
          </p:cNvPr>
          <p:cNvSpPr>
            <a:spLocks noGrp="1"/>
          </p:cNvSpPr>
          <p:nvPr>
            <p:ph type="sldNum" sz="quarter" idx="12"/>
          </p:nvPr>
        </p:nvSpPr>
        <p:spPr/>
        <p:txBody>
          <a:bodyPr/>
          <a:lstStyle/>
          <a:p>
            <a:fld id="{03647DB1-C45B-4C8C-AA8C-AB3F39C47025}" type="slidenum">
              <a:rPr lang="en-US" altLang="en-US"/>
              <a:pPr/>
              <a:t>36</a:t>
            </a:fld>
            <a:endParaRPr lang="en-US" altLang="en-US"/>
          </a:p>
        </p:txBody>
      </p:sp>
      <p:sp>
        <p:nvSpPr>
          <p:cNvPr id="65538" name="Rectangle 2">
            <a:extLst>
              <a:ext uri="{FF2B5EF4-FFF2-40B4-BE49-F238E27FC236}">
                <a16:creationId xmlns:a16="http://schemas.microsoft.com/office/drawing/2014/main" id="{708DED34-60DE-4977-A040-FF69442E229D}"/>
              </a:ext>
            </a:extLst>
          </p:cNvPr>
          <p:cNvSpPr>
            <a:spLocks noGrp="1" noChangeArrowheads="1"/>
          </p:cNvSpPr>
          <p:nvPr>
            <p:ph type="title"/>
          </p:nvPr>
        </p:nvSpPr>
        <p:spPr>
          <a:xfrm>
            <a:off x="152400" y="0"/>
            <a:ext cx="8610600" cy="1143000"/>
          </a:xfrm>
        </p:spPr>
        <p:txBody>
          <a:bodyPr/>
          <a:lstStyle/>
          <a:p>
            <a:r>
              <a:rPr lang="en-US" altLang="en-US" sz="3600" dirty="0"/>
              <a:t>Inspiration to Interpret Prophecy Belongs to a Special Few</a:t>
            </a:r>
          </a:p>
        </p:txBody>
      </p:sp>
      <p:sp>
        <p:nvSpPr>
          <p:cNvPr id="65540" name="Text Box 4">
            <a:extLst>
              <a:ext uri="{FF2B5EF4-FFF2-40B4-BE49-F238E27FC236}">
                <a16:creationId xmlns:a16="http://schemas.microsoft.com/office/drawing/2014/main" id="{A217D2C7-D9D8-485C-9A71-690DC8F92A8D}"/>
              </a:ext>
            </a:extLst>
          </p:cNvPr>
          <p:cNvSpPr txBox="1">
            <a:spLocks noChangeArrowheads="1"/>
          </p:cNvSpPr>
          <p:nvPr/>
        </p:nvSpPr>
        <p:spPr bwMode="auto">
          <a:xfrm>
            <a:off x="228600" y="1219200"/>
            <a:ext cx="8915400" cy="529375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dirty="0">
                <a:solidFill>
                  <a:schemeClr val="bg1"/>
                </a:solidFill>
                <a:latin typeface="+mj-lt"/>
              </a:rPr>
              <a:t>ACTS 2:16  </a:t>
            </a:r>
            <a:r>
              <a:rPr lang="en-US" altLang="en-US" sz="2600" b="0" i="1" dirty="0">
                <a:solidFill>
                  <a:schemeClr val="bg1"/>
                </a:solidFill>
                <a:latin typeface="+mj-lt"/>
              </a:rPr>
              <a:t>But </a:t>
            </a:r>
            <a:r>
              <a:rPr lang="en-US" altLang="en-US" sz="2600" b="0" i="1" u="sng" dirty="0">
                <a:solidFill>
                  <a:schemeClr val="bg1"/>
                </a:solidFill>
                <a:latin typeface="+mj-lt"/>
              </a:rPr>
              <a:t>this is that which was spoken by the prophet Joel;</a:t>
            </a:r>
            <a:r>
              <a:rPr lang="en-US" altLang="en-US" sz="2600" b="0" i="1" dirty="0">
                <a:solidFill>
                  <a:schemeClr val="bg1"/>
                </a:solidFill>
                <a:latin typeface="+mj-lt"/>
              </a:rPr>
              <a:t> 17 And it shall come to pass in the last days,</a:t>
            </a:r>
            <a:r>
              <a:rPr lang="en-US" altLang="en-US" sz="2600" b="0" dirty="0">
                <a:solidFill>
                  <a:schemeClr val="bg1"/>
                </a:solidFill>
                <a:latin typeface="+mj-lt"/>
              </a:rPr>
              <a:t> </a:t>
            </a:r>
            <a:r>
              <a:rPr lang="en-US" altLang="en-US" sz="2600" b="0" i="1" dirty="0" err="1">
                <a:solidFill>
                  <a:schemeClr val="bg1"/>
                </a:solidFill>
                <a:latin typeface="+mj-lt"/>
              </a:rPr>
              <a:t>saith</a:t>
            </a:r>
            <a:r>
              <a:rPr lang="en-US" altLang="en-US" sz="2600" b="0" i="1" dirty="0">
                <a:solidFill>
                  <a:schemeClr val="bg1"/>
                </a:solidFill>
                <a:latin typeface="+mj-lt"/>
              </a:rPr>
              <a:t> God, I will pour out of my Spirit upon all flesh: and your sons and your daughters shall prophesy, and your young men shall see visions, and your old men shall dream dreams: 18 And on my servants and on my handmaidens I will pour out in those days of my Spirit; and they shall prophesy: 19 And I will shew wonders in heaven above, and signs in the earth beneath; blood, and fire, and </a:t>
            </a:r>
            <a:r>
              <a:rPr lang="en-US" altLang="en-US" sz="2600" b="0" i="1" dirty="0" err="1">
                <a:solidFill>
                  <a:schemeClr val="bg1"/>
                </a:solidFill>
                <a:latin typeface="+mj-lt"/>
              </a:rPr>
              <a:t>vapour</a:t>
            </a:r>
            <a:r>
              <a:rPr lang="en-US" altLang="en-US" sz="2600" b="0" i="1" dirty="0">
                <a:solidFill>
                  <a:schemeClr val="bg1"/>
                </a:solidFill>
                <a:latin typeface="+mj-lt"/>
              </a:rPr>
              <a:t> of smoke: 20 The sun shall be turned into darkness, and the moon into blood, before that great and notable day of the Lord come: 21 And it shall come to pass, that whosoever shall call on the name of the Lord shall be saved.          (</a:t>
            </a:r>
            <a:r>
              <a:rPr lang="en-US" altLang="en-US" sz="2600" b="1" dirty="0">
                <a:solidFill>
                  <a:srgbClr val="F2F8A2"/>
                </a:solidFill>
              </a:rPr>
              <a:t>Compare</a:t>
            </a:r>
            <a:r>
              <a:rPr lang="en-US" altLang="en-US" sz="2600" b="1" i="1" dirty="0">
                <a:solidFill>
                  <a:srgbClr val="F2F8A2"/>
                </a:solidFill>
              </a:rPr>
              <a:t> </a:t>
            </a:r>
            <a:r>
              <a:rPr lang="en-US" altLang="en-US" sz="2600" dirty="0">
                <a:solidFill>
                  <a:srgbClr val="F2F8A2"/>
                </a:solidFill>
              </a:rPr>
              <a:t>Joel 2:28 – 32)</a:t>
            </a:r>
          </a:p>
        </p:txBody>
      </p:sp>
    </p:spTree>
    <p:extLst>
      <p:ext uri="{BB962C8B-B14F-4D97-AF65-F5344CB8AC3E}">
        <p14:creationId xmlns:p14="http://schemas.microsoft.com/office/powerpoint/2010/main" val="1636119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5B6C55-0915-40CC-8D5C-1963989F4F79}"/>
              </a:ext>
            </a:extLst>
          </p:cNvPr>
          <p:cNvSpPr>
            <a:spLocks noGrp="1"/>
          </p:cNvSpPr>
          <p:nvPr>
            <p:ph type="ftr" sz="quarter" idx="11"/>
          </p:nvPr>
        </p:nvSpPr>
        <p:spPr/>
        <p:txBody>
          <a:bodyPr/>
          <a:lstStyle/>
          <a:p>
            <a:r>
              <a:rPr lang="en-US" altLang="en-US"/>
              <a:t>The Perfect Kingdom </a:t>
            </a:r>
          </a:p>
        </p:txBody>
      </p:sp>
      <p:sp>
        <p:nvSpPr>
          <p:cNvPr id="6" name="Slide Number Placeholder 5">
            <a:extLst>
              <a:ext uri="{FF2B5EF4-FFF2-40B4-BE49-F238E27FC236}">
                <a16:creationId xmlns:a16="http://schemas.microsoft.com/office/drawing/2014/main" id="{0833475C-78D5-49CC-8BAD-263636A5BB71}"/>
              </a:ext>
            </a:extLst>
          </p:cNvPr>
          <p:cNvSpPr>
            <a:spLocks noGrp="1"/>
          </p:cNvSpPr>
          <p:nvPr>
            <p:ph type="sldNum" sz="quarter" idx="12"/>
          </p:nvPr>
        </p:nvSpPr>
        <p:spPr/>
        <p:txBody>
          <a:bodyPr/>
          <a:lstStyle/>
          <a:p>
            <a:fld id="{56AAFE97-B9D1-4C27-BB07-D71663B17540}" type="slidenum">
              <a:rPr lang="en-US" altLang="en-US"/>
              <a:pPr/>
              <a:t>37</a:t>
            </a:fld>
            <a:endParaRPr lang="en-US" altLang="en-US"/>
          </a:p>
        </p:txBody>
      </p:sp>
      <p:sp>
        <p:nvSpPr>
          <p:cNvPr id="67586" name="Rectangle 2">
            <a:extLst>
              <a:ext uri="{FF2B5EF4-FFF2-40B4-BE49-F238E27FC236}">
                <a16:creationId xmlns:a16="http://schemas.microsoft.com/office/drawing/2014/main" id="{1904EB44-7679-4C0D-BCCA-A966A5EC25C3}"/>
              </a:ext>
            </a:extLst>
          </p:cNvPr>
          <p:cNvSpPr>
            <a:spLocks noGrp="1" noChangeArrowheads="1"/>
          </p:cNvSpPr>
          <p:nvPr>
            <p:ph type="title"/>
          </p:nvPr>
        </p:nvSpPr>
        <p:spPr>
          <a:xfrm>
            <a:off x="381000" y="297180"/>
            <a:ext cx="8229600" cy="1143000"/>
          </a:xfrm>
        </p:spPr>
        <p:txBody>
          <a:bodyPr/>
          <a:lstStyle/>
          <a:p>
            <a:r>
              <a:rPr lang="en-US" altLang="en-US" sz="4400" dirty="0"/>
              <a:t>Jesus Went To The Cross Under Inspiration Of This </a:t>
            </a:r>
            <a:r>
              <a:rPr lang="en-US" altLang="en-US" sz="4400" dirty="0">
                <a:solidFill>
                  <a:srgbClr val="F2F8A2"/>
                </a:solidFill>
              </a:rPr>
              <a:t>One Verse</a:t>
            </a:r>
          </a:p>
        </p:txBody>
      </p:sp>
      <p:sp>
        <p:nvSpPr>
          <p:cNvPr id="67587" name="Rectangle 3">
            <a:extLst>
              <a:ext uri="{FF2B5EF4-FFF2-40B4-BE49-F238E27FC236}">
                <a16:creationId xmlns:a16="http://schemas.microsoft.com/office/drawing/2014/main" id="{45DFEDBE-6862-4000-B2E7-FAC81E133154}"/>
              </a:ext>
            </a:extLst>
          </p:cNvPr>
          <p:cNvSpPr>
            <a:spLocks noGrp="1" noChangeArrowheads="1"/>
          </p:cNvSpPr>
          <p:nvPr>
            <p:ph type="body" idx="1"/>
          </p:nvPr>
        </p:nvSpPr>
        <p:spPr>
          <a:xfrm>
            <a:off x="1828800" y="2286000"/>
            <a:ext cx="7086600" cy="3810000"/>
          </a:xfrm>
        </p:spPr>
        <p:txBody>
          <a:bodyPr/>
          <a:lstStyle/>
          <a:p>
            <a:pPr>
              <a:buFontTx/>
              <a:buNone/>
            </a:pPr>
            <a:r>
              <a:rPr lang="en-US" altLang="en-US"/>
              <a:t>	</a:t>
            </a:r>
          </a:p>
        </p:txBody>
      </p:sp>
      <p:sp>
        <p:nvSpPr>
          <p:cNvPr id="67588" name="Text Box 4">
            <a:extLst>
              <a:ext uri="{FF2B5EF4-FFF2-40B4-BE49-F238E27FC236}">
                <a16:creationId xmlns:a16="http://schemas.microsoft.com/office/drawing/2014/main" id="{FEBB8DCD-AB0F-4888-8A9F-22D85C68AA96}"/>
              </a:ext>
            </a:extLst>
          </p:cNvPr>
          <p:cNvSpPr txBox="1">
            <a:spLocks noChangeArrowheads="1"/>
          </p:cNvSpPr>
          <p:nvPr/>
        </p:nvSpPr>
        <p:spPr bwMode="auto">
          <a:xfrm>
            <a:off x="1066800" y="1905000"/>
            <a:ext cx="777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chemeClr val="bg1"/>
                </a:solidFill>
                <a:latin typeface="+mn-lt"/>
              </a:rPr>
              <a:t>PSALM 16:8-11</a:t>
            </a:r>
          </a:p>
          <a:p>
            <a:r>
              <a:rPr lang="en-US" altLang="en-US" sz="2800" dirty="0">
                <a:solidFill>
                  <a:schemeClr val="bg1"/>
                </a:solidFill>
                <a:latin typeface="+mn-lt"/>
              </a:rPr>
              <a:t>	 </a:t>
            </a:r>
            <a:r>
              <a:rPr lang="en-US" altLang="en-US" sz="2800" b="0" i="1" dirty="0">
                <a:solidFill>
                  <a:schemeClr val="bg1"/>
                </a:solidFill>
                <a:latin typeface="+mn-lt"/>
              </a:rPr>
              <a:t>I have set the LORD always before me: because he is at my right hand, I shall not be moved. 9 Therefore my heart is glad, and my glory </a:t>
            </a:r>
            <a:r>
              <a:rPr lang="en-US" altLang="en-US" sz="2800" b="0" i="1" dirty="0" err="1">
                <a:solidFill>
                  <a:schemeClr val="bg1"/>
                </a:solidFill>
                <a:latin typeface="+mn-lt"/>
              </a:rPr>
              <a:t>rejoiceth</a:t>
            </a:r>
            <a:r>
              <a:rPr lang="en-US" altLang="en-US" sz="2800" b="0" i="1" dirty="0">
                <a:solidFill>
                  <a:schemeClr val="bg1"/>
                </a:solidFill>
                <a:latin typeface="+mn-lt"/>
              </a:rPr>
              <a:t>: my flesh also shall rest in hope. 10 </a:t>
            </a:r>
            <a:r>
              <a:rPr lang="en-US" altLang="en-US" sz="2800" b="0" i="1" dirty="0">
                <a:solidFill>
                  <a:srgbClr val="F2F8A2"/>
                </a:solidFill>
                <a:latin typeface="+mn-lt"/>
              </a:rPr>
              <a:t>For thou wilt not leave my soul in hell; neither wilt thou suffer thine Holy One to see corruption. </a:t>
            </a:r>
            <a:r>
              <a:rPr lang="en-US" altLang="en-US" sz="2800" b="0" i="1" dirty="0">
                <a:solidFill>
                  <a:schemeClr val="bg1"/>
                </a:solidFill>
                <a:latin typeface="+mn-lt"/>
              </a:rPr>
              <a:t>11 Thou wilt shew me the path of life: in thy presence is fulness of joy; at thy right hand there are pleasures for evermore.</a:t>
            </a:r>
          </a:p>
        </p:txBody>
      </p:sp>
    </p:spTree>
    <p:extLst>
      <p:ext uri="{BB962C8B-B14F-4D97-AF65-F5344CB8AC3E}">
        <p14:creationId xmlns:p14="http://schemas.microsoft.com/office/powerpoint/2010/main" val="4043585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DFACC7D-A489-426F-961A-2A2C387B6ED4}"/>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0DA5628A-5E3C-4DCF-A15F-D06B33158818}"/>
              </a:ext>
            </a:extLst>
          </p:cNvPr>
          <p:cNvSpPr>
            <a:spLocks noGrp="1"/>
          </p:cNvSpPr>
          <p:nvPr>
            <p:ph type="sldNum" sz="quarter" idx="12"/>
          </p:nvPr>
        </p:nvSpPr>
        <p:spPr/>
        <p:txBody>
          <a:bodyPr/>
          <a:lstStyle/>
          <a:p>
            <a:fld id="{B929B24C-C284-4A0E-AD05-1BF6C29DED3D}" type="slidenum">
              <a:rPr lang="en-US" altLang="en-US"/>
              <a:pPr/>
              <a:t>38</a:t>
            </a:fld>
            <a:endParaRPr lang="en-US" altLang="en-US"/>
          </a:p>
        </p:txBody>
      </p:sp>
      <p:sp>
        <p:nvSpPr>
          <p:cNvPr id="31746" name="Rectangle 2">
            <a:extLst>
              <a:ext uri="{FF2B5EF4-FFF2-40B4-BE49-F238E27FC236}">
                <a16:creationId xmlns:a16="http://schemas.microsoft.com/office/drawing/2014/main" id="{69FB7076-D138-4313-9855-877FDE0602E3}"/>
              </a:ext>
            </a:extLst>
          </p:cNvPr>
          <p:cNvSpPr>
            <a:spLocks noGrp="1" noChangeArrowheads="1"/>
          </p:cNvSpPr>
          <p:nvPr>
            <p:ph type="title"/>
          </p:nvPr>
        </p:nvSpPr>
        <p:spPr>
          <a:xfrm>
            <a:off x="76200" y="228600"/>
            <a:ext cx="8839200" cy="2362200"/>
          </a:xfrm>
        </p:spPr>
        <p:txBody>
          <a:bodyPr/>
          <a:lstStyle/>
          <a:p>
            <a:pPr algn="l"/>
            <a:r>
              <a:rPr lang="en-US" altLang="en-US" sz="4400" b="0" dirty="0"/>
              <a:t>God speaks to the prophet in visions and dreams. Not impressions.</a:t>
            </a:r>
            <a:br>
              <a:rPr lang="en-US" altLang="en-US" sz="3600" i="1" dirty="0"/>
            </a:br>
            <a:endParaRPr lang="en-US" altLang="en-US" sz="3600" i="1" dirty="0"/>
          </a:p>
        </p:txBody>
      </p:sp>
      <p:sp>
        <p:nvSpPr>
          <p:cNvPr id="31747" name="Rectangle 3">
            <a:extLst>
              <a:ext uri="{FF2B5EF4-FFF2-40B4-BE49-F238E27FC236}">
                <a16:creationId xmlns:a16="http://schemas.microsoft.com/office/drawing/2014/main" id="{0D29C01F-13D1-490C-BBFE-980AC6AA4DF0}"/>
              </a:ext>
            </a:extLst>
          </p:cNvPr>
          <p:cNvSpPr>
            <a:spLocks noGrp="1" noChangeArrowheads="1"/>
          </p:cNvSpPr>
          <p:nvPr>
            <p:ph type="body" idx="1"/>
          </p:nvPr>
        </p:nvSpPr>
        <p:spPr>
          <a:xfrm>
            <a:off x="1798320" y="2209800"/>
            <a:ext cx="7086600" cy="2895600"/>
          </a:xfrm>
        </p:spPr>
        <p:txBody>
          <a:bodyPr/>
          <a:lstStyle/>
          <a:p>
            <a:pPr marL="0" indent="0">
              <a:buNone/>
            </a:pPr>
            <a:r>
              <a:rPr lang="en-US" altLang="en-US" sz="4000" b="1" dirty="0"/>
              <a:t>Numbers 12:6 </a:t>
            </a:r>
          </a:p>
          <a:p>
            <a:pPr marL="0" indent="0">
              <a:buNone/>
            </a:pPr>
            <a:r>
              <a:rPr lang="en-US" altLang="en-US" sz="3200" i="1" dirty="0"/>
              <a:t>	And he said, Hear now my words: If there be a prophet among you, I the LORD will make myself known unto him in a vision, and will speak unto him in a dream.       </a:t>
            </a:r>
          </a:p>
        </p:txBody>
      </p:sp>
    </p:spTree>
    <p:extLst>
      <p:ext uri="{BB962C8B-B14F-4D97-AF65-F5344CB8AC3E}">
        <p14:creationId xmlns:p14="http://schemas.microsoft.com/office/powerpoint/2010/main" val="580573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3.33333E-6 4.44444E-6 L 3.33333E-6 -0.07223 " pathEditMode="relative" rAng="0" ptsTypes="AA">
                                      <p:cBhvr>
                                        <p:cTn id="6" dur="250" accel="50000" decel="50000" autoRev="1" fill="hold">
                                          <p:stCondLst>
                                            <p:cond delay="0"/>
                                          </p:stCondLst>
                                        </p:cTn>
                                        <p:tgtEl>
                                          <p:spTgt spid="31746"/>
                                        </p:tgtEl>
                                        <p:attrNameLst>
                                          <p:attrName>ppt_x</p:attrName>
                                          <p:attrName>ppt_y</p:attrName>
                                        </p:attrNameLst>
                                      </p:cBhvr>
                                      <p:rCtr x="0" y="-3611"/>
                                    </p:animMotion>
                                    <p:animRot by="1500000">
                                      <p:cBhvr>
                                        <p:cTn id="7" dur="125" fill="hold">
                                          <p:stCondLst>
                                            <p:cond delay="0"/>
                                          </p:stCondLst>
                                        </p:cTn>
                                        <p:tgtEl>
                                          <p:spTgt spid="31746"/>
                                        </p:tgtEl>
                                        <p:attrNameLst>
                                          <p:attrName>r</p:attrName>
                                        </p:attrNameLst>
                                      </p:cBhvr>
                                    </p:animRot>
                                    <p:animRot by="-1500000">
                                      <p:cBhvr>
                                        <p:cTn id="8" dur="125" fill="hold">
                                          <p:stCondLst>
                                            <p:cond delay="125"/>
                                          </p:stCondLst>
                                        </p:cTn>
                                        <p:tgtEl>
                                          <p:spTgt spid="31746"/>
                                        </p:tgtEl>
                                        <p:attrNameLst>
                                          <p:attrName>r</p:attrName>
                                        </p:attrNameLst>
                                      </p:cBhvr>
                                    </p:animRot>
                                    <p:animRot by="-1500000">
                                      <p:cBhvr>
                                        <p:cTn id="9" dur="125" fill="hold">
                                          <p:stCondLst>
                                            <p:cond delay="250"/>
                                          </p:stCondLst>
                                        </p:cTn>
                                        <p:tgtEl>
                                          <p:spTgt spid="31746"/>
                                        </p:tgtEl>
                                        <p:attrNameLst>
                                          <p:attrName>r</p:attrName>
                                        </p:attrNameLst>
                                      </p:cBhvr>
                                    </p:animRot>
                                    <p:animRot by="1500000">
                                      <p:cBhvr>
                                        <p:cTn id="10" dur="125" fill="hold">
                                          <p:stCondLst>
                                            <p:cond delay="375"/>
                                          </p:stCondLst>
                                        </p:cTn>
                                        <p:tgtEl>
                                          <p:spTgt spid="3174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wedge">
                                      <p:cBhvr>
                                        <p:cTn id="15" dur="1000"/>
                                        <p:tgtEl>
                                          <p:spTgt spid="317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wedge">
                                      <p:cBhvr>
                                        <p:cTn id="20" dur="1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0351E120-A8FA-4BB1-99DD-5E5A695FE957}"/>
              </a:ext>
            </a:extLst>
          </p:cNvPr>
          <p:cNvSpPr>
            <a:spLocks noGrp="1"/>
          </p:cNvSpPr>
          <p:nvPr>
            <p:ph type="ftr" sz="quarter" idx="11"/>
          </p:nvPr>
        </p:nvSpPr>
        <p:spPr/>
        <p:txBody>
          <a:bodyPr/>
          <a:lstStyle/>
          <a:p>
            <a:r>
              <a:rPr lang="en-US" altLang="en-US"/>
              <a:t>The Perfect Kingdom </a:t>
            </a:r>
          </a:p>
        </p:txBody>
      </p:sp>
      <p:sp>
        <p:nvSpPr>
          <p:cNvPr id="4" name="Slide Number Placeholder 5">
            <a:extLst>
              <a:ext uri="{FF2B5EF4-FFF2-40B4-BE49-F238E27FC236}">
                <a16:creationId xmlns:a16="http://schemas.microsoft.com/office/drawing/2014/main" id="{5199881C-C513-4E79-BFEE-B5594E863A10}"/>
              </a:ext>
            </a:extLst>
          </p:cNvPr>
          <p:cNvSpPr>
            <a:spLocks noGrp="1"/>
          </p:cNvSpPr>
          <p:nvPr>
            <p:ph type="sldNum" sz="quarter" idx="12"/>
          </p:nvPr>
        </p:nvSpPr>
        <p:spPr/>
        <p:txBody>
          <a:bodyPr/>
          <a:lstStyle/>
          <a:p>
            <a:fld id="{F1EAFF6D-BCBD-4480-90EF-B8FF1B7F9121}" type="slidenum">
              <a:rPr lang="en-US" altLang="en-US"/>
              <a:pPr/>
              <a:t>39</a:t>
            </a:fld>
            <a:endParaRPr lang="en-US" altLang="en-US"/>
          </a:p>
        </p:txBody>
      </p:sp>
      <p:sp>
        <p:nvSpPr>
          <p:cNvPr id="44035" name="Rectangle 3">
            <a:extLst>
              <a:ext uri="{FF2B5EF4-FFF2-40B4-BE49-F238E27FC236}">
                <a16:creationId xmlns:a16="http://schemas.microsoft.com/office/drawing/2014/main" id="{5FCF6892-CBE7-469A-9CFD-5BCA6CA9876A}"/>
              </a:ext>
            </a:extLst>
          </p:cNvPr>
          <p:cNvSpPr>
            <a:spLocks noGrp="1" noChangeArrowheads="1"/>
          </p:cNvSpPr>
          <p:nvPr>
            <p:ph type="body" idx="1"/>
          </p:nvPr>
        </p:nvSpPr>
        <p:spPr>
          <a:xfrm>
            <a:off x="304800" y="304800"/>
            <a:ext cx="8534400" cy="5486400"/>
          </a:xfrm>
        </p:spPr>
        <p:txBody>
          <a:bodyPr/>
          <a:lstStyle/>
          <a:p>
            <a:pPr>
              <a:buFontTx/>
              <a:buNone/>
            </a:pPr>
            <a:r>
              <a:rPr lang="en-US" altLang="en-US" sz="3600" dirty="0">
                <a:solidFill>
                  <a:srgbClr val="FFFF00"/>
                </a:solidFill>
              </a:rPr>
              <a:t>Noah</a:t>
            </a:r>
            <a:r>
              <a:rPr lang="en-US" altLang="en-US" sz="3600" dirty="0"/>
              <a:t> was preparing for 120 years for something that had never before happened: Rain.</a:t>
            </a:r>
          </a:p>
          <a:p>
            <a:pPr>
              <a:buFontTx/>
              <a:buNone/>
            </a:pPr>
            <a:endParaRPr lang="en-US" altLang="en-US" sz="3600" dirty="0"/>
          </a:p>
          <a:p>
            <a:pPr>
              <a:buFontTx/>
              <a:buNone/>
            </a:pPr>
            <a:r>
              <a:rPr lang="en-US" altLang="en-US" sz="3600" dirty="0">
                <a:solidFill>
                  <a:srgbClr val="FFFF00"/>
                </a:solidFill>
              </a:rPr>
              <a:t>Abraham &amp; Sarah </a:t>
            </a:r>
            <a:r>
              <a:rPr lang="en-US" altLang="en-US" sz="3600" dirty="0"/>
              <a:t>waited 30 years to have a child … Sarah at the age of 90 and Abraham 100.</a:t>
            </a:r>
          </a:p>
        </p:txBody>
      </p:sp>
    </p:spTree>
    <p:extLst>
      <p:ext uri="{BB962C8B-B14F-4D97-AF65-F5344CB8AC3E}">
        <p14:creationId xmlns:p14="http://schemas.microsoft.com/office/powerpoint/2010/main" val="748592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10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10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E156E-46CB-41A4-8A1D-7389C7D144C5}"/>
              </a:ext>
            </a:extLst>
          </p:cNvPr>
          <p:cNvSpPr txBox="1"/>
          <p:nvPr/>
        </p:nvSpPr>
        <p:spPr>
          <a:xfrm>
            <a:off x="304800" y="152400"/>
            <a:ext cx="8686800" cy="6247864"/>
          </a:xfrm>
          <a:prstGeom prst="rect">
            <a:avLst/>
          </a:prstGeom>
          <a:noFill/>
        </p:spPr>
        <p:txBody>
          <a:bodyPr wrap="square" rtlCol="0">
            <a:spAutoFit/>
          </a:bodyPr>
          <a:lstStyle/>
          <a:p>
            <a:r>
              <a:rPr lang="en-US" sz="4000" b="0" dirty="0">
                <a:solidFill>
                  <a:schemeClr val="bg1"/>
                </a:solidFill>
                <a:latin typeface="+mj-lt"/>
              </a:rPr>
              <a:t>The enemy is not after your money,</a:t>
            </a:r>
          </a:p>
          <a:p>
            <a:r>
              <a:rPr lang="en-US" sz="4000" b="0" dirty="0">
                <a:solidFill>
                  <a:schemeClr val="bg1"/>
                </a:solidFill>
                <a:latin typeface="+mj-lt"/>
              </a:rPr>
              <a:t>Or your stuff. </a:t>
            </a:r>
          </a:p>
          <a:p>
            <a:r>
              <a:rPr lang="en-US" sz="4000" b="0" dirty="0">
                <a:solidFill>
                  <a:schemeClr val="bg1"/>
                </a:solidFill>
                <a:latin typeface="+mj-lt"/>
              </a:rPr>
              <a:t>He wants your Mind. Your Attitude. Your Heart. Your Faith. Your Peace. </a:t>
            </a:r>
          </a:p>
          <a:p>
            <a:endParaRPr lang="en-US" sz="4000" b="0" dirty="0">
              <a:solidFill>
                <a:schemeClr val="bg1"/>
              </a:solidFill>
              <a:latin typeface="+mj-lt"/>
            </a:endParaRPr>
          </a:p>
          <a:p>
            <a:r>
              <a:rPr lang="en-US" sz="4000" b="0" dirty="0">
                <a:solidFill>
                  <a:schemeClr val="bg1"/>
                </a:solidFill>
                <a:latin typeface="+mj-lt"/>
              </a:rPr>
              <a:t>Understand that you’re not being </a:t>
            </a:r>
          </a:p>
          <a:p>
            <a:r>
              <a:rPr lang="en-US" sz="4000" b="0" dirty="0">
                <a:solidFill>
                  <a:schemeClr val="bg1"/>
                </a:solidFill>
                <a:latin typeface="+mj-lt"/>
              </a:rPr>
              <a:t>attacked over the tangible things in your life, the enemy is fighting </a:t>
            </a:r>
          </a:p>
          <a:p>
            <a:r>
              <a:rPr lang="en-US" sz="4000" b="0" dirty="0">
                <a:solidFill>
                  <a:schemeClr val="bg1"/>
                </a:solidFill>
                <a:latin typeface="+mj-lt"/>
              </a:rPr>
              <a:t>over things you cannot see. </a:t>
            </a:r>
          </a:p>
          <a:p>
            <a:endParaRPr lang="en-US" sz="4000" b="0" dirty="0">
              <a:solidFill>
                <a:schemeClr val="bg1"/>
              </a:solidFill>
              <a:latin typeface="+mj-lt"/>
            </a:endParaRPr>
          </a:p>
        </p:txBody>
      </p:sp>
    </p:spTree>
    <p:extLst>
      <p:ext uri="{BB962C8B-B14F-4D97-AF65-F5344CB8AC3E}">
        <p14:creationId xmlns:p14="http://schemas.microsoft.com/office/powerpoint/2010/main" val="3826158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0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C91D24D-6788-4E51-8807-607190412C08}"/>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A677807F-B17D-4911-929F-2B035AB044C1}"/>
              </a:ext>
            </a:extLst>
          </p:cNvPr>
          <p:cNvSpPr>
            <a:spLocks noGrp="1"/>
          </p:cNvSpPr>
          <p:nvPr>
            <p:ph type="sldNum" sz="quarter" idx="12"/>
          </p:nvPr>
        </p:nvSpPr>
        <p:spPr/>
        <p:txBody>
          <a:bodyPr/>
          <a:lstStyle/>
          <a:p>
            <a:fld id="{45A29A15-1062-4877-9C35-A9C02352B21C}" type="slidenum">
              <a:rPr lang="en-US" altLang="en-US"/>
              <a:pPr/>
              <a:t>40</a:t>
            </a:fld>
            <a:endParaRPr lang="en-US" altLang="en-US"/>
          </a:p>
        </p:txBody>
      </p:sp>
      <p:sp>
        <p:nvSpPr>
          <p:cNvPr id="45058" name="Rectangle 2">
            <a:extLst>
              <a:ext uri="{FF2B5EF4-FFF2-40B4-BE49-F238E27FC236}">
                <a16:creationId xmlns:a16="http://schemas.microsoft.com/office/drawing/2014/main" id="{FF2EC021-09C6-4313-80D8-E53A8B2AEEC9}"/>
              </a:ext>
            </a:extLst>
          </p:cNvPr>
          <p:cNvSpPr>
            <a:spLocks noGrp="1" noChangeArrowheads="1"/>
          </p:cNvSpPr>
          <p:nvPr>
            <p:ph type="title"/>
          </p:nvPr>
        </p:nvSpPr>
        <p:spPr>
          <a:xfrm>
            <a:off x="228600" y="387350"/>
            <a:ext cx="7416800" cy="508000"/>
          </a:xfrm>
        </p:spPr>
        <p:txBody>
          <a:bodyPr/>
          <a:lstStyle/>
          <a:p>
            <a:r>
              <a:rPr lang="en-US" altLang="en-US" sz="4400" dirty="0"/>
              <a:t>The Prophet Isaiah Spoke:</a:t>
            </a:r>
          </a:p>
        </p:txBody>
      </p:sp>
      <p:sp>
        <p:nvSpPr>
          <p:cNvPr id="45059" name="Rectangle 3">
            <a:extLst>
              <a:ext uri="{FF2B5EF4-FFF2-40B4-BE49-F238E27FC236}">
                <a16:creationId xmlns:a16="http://schemas.microsoft.com/office/drawing/2014/main" id="{AEA636B2-C1CB-4B0E-97CF-CAF515FCCB82}"/>
              </a:ext>
            </a:extLst>
          </p:cNvPr>
          <p:cNvSpPr>
            <a:spLocks noGrp="1" noChangeArrowheads="1"/>
          </p:cNvSpPr>
          <p:nvPr>
            <p:ph type="body" idx="1"/>
          </p:nvPr>
        </p:nvSpPr>
        <p:spPr>
          <a:xfrm>
            <a:off x="533400" y="1219200"/>
            <a:ext cx="8375650" cy="4895850"/>
          </a:xfrm>
        </p:spPr>
        <p:txBody>
          <a:bodyPr/>
          <a:lstStyle/>
          <a:p>
            <a:pPr>
              <a:buFontTx/>
              <a:buNone/>
            </a:pPr>
            <a:r>
              <a:rPr lang="en-US" altLang="en-US" sz="3200" dirty="0"/>
              <a:t>712 years before John the Baptist about the voice of one crying in the wilderness </a:t>
            </a:r>
            <a:r>
              <a:rPr lang="en-US" altLang="en-US" sz="2000" dirty="0"/>
              <a:t>40:3</a:t>
            </a:r>
          </a:p>
          <a:p>
            <a:pPr>
              <a:buFontTx/>
              <a:buNone/>
            </a:pPr>
            <a:r>
              <a:rPr lang="en-US" altLang="en-US" sz="3200" dirty="0"/>
              <a:t>740 years before the fulfillment, of the birth of Christ </a:t>
            </a:r>
            <a:r>
              <a:rPr lang="en-US" altLang="en-US" sz="2000" dirty="0"/>
              <a:t>7:14 &amp; 9:6</a:t>
            </a:r>
            <a:r>
              <a:rPr lang="en-US" altLang="en-US" sz="3200" dirty="0"/>
              <a:t>  </a:t>
            </a:r>
          </a:p>
          <a:p>
            <a:pPr>
              <a:buFontTx/>
              <a:buNone/>
            </a:pPr>
            <a:r>
              <a:rPr lang="en-US" altLang="en-US" sz="3200" dirty="0"/>
              <a:t>2700 years ago of the glory of the LORD in the midst of this present day gross darkness </a:t>
            </a:r>
            <a:r>
              <a:rPr lang="en-US" altLang="en-US" sz="2000" dirty="0"/>
              <a:t>60:1,2</a:t>
            </a:r>
          </a:p>
        </p:txBody>
      </p:sp>
    </p:spTree>
    <p:extLst>
      <p:ext uri="{BB962C8B-B14F-4D97-AF65-F5344CB8AC3E}">
        <p14:creationId xmlns:p14="http://schemas.microsoft.com/office/powerpoint/2010/main" val="973973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9029D7A-B720-4143-BA3C-6352D0C158E5}"/>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2C613154-D45D-405D-904B-0573F6563A6F}"/>
              </a:ext>
            </a:extLst>
          </p:cNvPr>
          <p:cNvSpPr>
            <a:spLocks noGrp="1"/>
          </p:cNvSpPr>
          <p:nvPr>
            <p:ph type="sldNum" sz="quarter" idx="12"/>
          </p:nvPr>
        </p:nvSpPr>
        <p:spPr/>
        <p:txBody>
          <a:bodyPr/>
          <a:lstStyle/>
          <a:p>
            <a:fld id="{9C78A03D-87E9-4F72-AC8F-D03FA4D5F705}" type="slidenum">
              <a:rPr lang="en-US" altLang="en-US"/>
              <a:pPr/>
              <a:t>41</a:t>
            </a:fld>
            <a:endParaRPr lang="en-US" altLang="en-US"/>
          </a:p>
        </p:txBody>
      </p:sp>
      <p:sp>
        <p:nvSpPr>
          <p:cNvPr id="46082" name="Rectangle 2">
            <a:extLst>
              <a:ext uri="{FF2B5EF4-FFF2-40B4-BE49-F238E27FC236}">
                <a16:creationId xmlns:a16="http://schemas.microsoft.com/office/drawing/2014/main" id="{39E2529A-BB6A-43BB-9A37-6BAC8722997B}"/>
              </a:ext>
            </a:extLst>
          </p:cNvPr>
          <p:cNvSpPr>
            <a:spLocks noGrp="1" noChangeArrowheads="1"/>
          </p:cNvSpPr>
          <p:nvPr>
            <p:ph type="title"/>
          </p:nvPr>
        </p:nvSpPr>
        <p:spPr>
          <a:xfrm>
            <a:off x="228600" y="228600"/>
            <a:ext cx="8686800" cy="1371600"/>
          </a:xfrm>
        </p:spPr>
        <p:txBody>
          <a:bodyPr/>
          <a:lstStyle/>
          <a:p>
            <a:r>
              <a:rPr lang="en-US" altLang="en-US" sz="4400" dirty="0"/>
              <a:t>Time Is Nothing Where Prophecy Is Concerned</a:t>
            </a:r>
          </a:p>
        </p:txBody>
      </p:sp>
      <p:sp>
        <p:nvSpPr>
          <p:cNvPr id="46083" name="Rectangle 3">
            <a:extLst>
              <a:ext uri="{FF2B5EF4-FFF2-40B4-BE49-F238E27FC236}">
                <a16:creationId xmlns:a16="http://schemas.microsoft.com/office/drawing/2014/main" id="{1881F309-4D2E-4894-8347-D8433BFDD15E}"/>
              </a:ext>
            </a:extLst>
          </p:cNvPr>
          <p:cNvSpPr>
            <a:spLocks noGrp="1" noChangeArrowheads="1"/>
          </p:cNvSpPr>
          <p:nvPr>
            <p:ph type="body" idx="1"/>
          </p:nvPr>
        </p:nvSpPr>
        <p:spPr>
          <a:xfrm>
            <a:off x="685800" y="1905000"/>
            <a:ext cx="8229600" cy="4191000"/>
          </a:xfrm>
        </p:spPr>
        <p:txBody>
          <a:bodyPr/>
          <a:lstStyle/>
          <a:p>
            <a:r>
              <a:rPr lang="en-US" altLang="en-US" sz="3200" dirty="0"/>
              <a:t>1500 years before fulfillment, Moses spoke of Jesus coming as a prophet </a:t>
            </a:r>
            <a:r>
              <a:rPr lang="en-US" altLang="en-US" sz="2000" dirty="0" err="1"/>
              <a:t>Deut</a:t>
            </a:r>
            <a:r>
              <a:rPr lang="en-US" altLang="en-US" sz="2000" dirty="0"/>
              <a:t> 18:15</a:t>
            </a:r>
          </a:p>
          <a:p>
            <a:r>
              <a:rPr lang="en-US" altLang="en-US" sz="3200" dirty="0"/>
              <a:t>1520 years before he rose with Christ, Job spoke of the resurrection. </a:t>
            </a:r>
            <a:r>
              <a:rPr lang="en-US" altLang="en-US" sz="3200" i="1" dirty="0"/>
              <a:t>“… in my flesh I shall see God”</a:t>
            </a:r>
            <a:r>
              <a:rPr lang="en-US" altLang="en-US" sz="2000" dirty="0"/>
              <a:t> </a:t>
            </a:r>
          </a:p>
          <a:p>
            <a:r>
              <a:rPr lang="en-US" altLang="en-US" sz="2000" dirty="0"/>
              <a:t>Job 19:16 &amp; Matt 27:52</a:t>
            </a:r>
          </a:p>
          <a:p>
            <a:endParaRPr lang="en-US" altLang="en-US" dirty="0"/>
          </a:p>
        </p:txBody>
      </p:sp>
    </p:spTree>
    <p:extLst>
      <p:ext uri="{BB962C8B-B14F-4D97-AF65-F5344CB8AC3E}">
        <p14:creationId xmlns:p14="http://schemas.microsoft.com/office/powerpoint/2010/main" val="2658257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edge">
                                      <p:cBhvr>
                                        <p:cTn id="7" dur="10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wedge">
                                      <p:cBhvr>
                                        <p:cTn id="12" dur="10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wedge">
                                      <p:cBhvr>
                                        <p:cTn id="17" dur="10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wedge">
                                      <p:cBhvr>
                                        <p:cTn id="22" dur="1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270D613-B46C-4EAE-9F70-A2FB5F78250B}"/>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A9C56689-5B3E-42B9-8876-3829029AF311}"/>
              </a:ext>
            </a:extLst>
          </p:cNvPr>
          <p:cNvSpPr>
            <a:spLocks noGrp="1"/>
          </p:cNvSpPr>
          <p:nvPr>
            <p:ph type="sldNum" sz="quarter" idx="12"/>
          </p:nvPr>
        </p:nvSpPr>
        <p:spPr/>
        <p:txBody>
          <a:bodyPr/>
          <a:lstStyle/>
          <a:p>
            <a:fld id="{704074DC-6B10-4256-B920-45E827DAB200}" type="slidenum">
              <a:rPr lang="en-US" altLang="en-US"/>
              <a:pPr/>
              <a:t>42</a:t>
            </a:fld>
            <a:endParaRPr lang="en-US" altLang="en-US"/>
          </a:p>
        </p:txBody>
      </p:sp>
      <p:sp>
        <p:nvSpPr>
          <p:cNvPr id="47106" name="Rectangle 2">
            <a:extLst>
              <a:ext uri="{FF2B5EF4-FFF2-40B4-BE49-F238E27FC236}">
                <a16:creationId xmlns:a16="http://schemas.microsoft.com/office/drawing/2014/main" id="{1628AD67-9A59-4337-A8A0-C10E94699A4D}"/>
              </a:ext>
            </a:extLst>
          </p:cNvPr>
          <p:cNvSpPr>
            <a:spLocks noGrp="1" noChangeArrowheads="1"/>
          </p:cNvSpPr>
          <p:nvPr>
            <p:ph type="title"/>
          </p:nvPr>
        </p:nvSpPr>
        <p:spPr>
          <a:xfrm>
            <a:off x="304800" y="304800"/>
            <a:ext cx="6705600" cy="1143000"/>
          </a:xfrm>
        </p:spPr>
        <p:txBody>
          <a:bodyPr/>
          <a:lstStyle/>
          <a:p>
            <a:r>
              <a:rPr lang="en-US" altLang="en-US" sz="4400" dirty="0">
                <a:solidFill>
                  <a:srgbClr val="FFFF00"/>
                </a:solidFill>
              </a:rPr>
              <a:t>Amos spoke of our day </a:t>
            </a:r>
            <a:br>
              <a:rPr lang="en-US" altLang="en-US" sz="4400" dirty="0">
                <a:solidFill>
                  <a:srgbClr val="FFFF00"/>
                </a:solidFill>
              </a:rPr>
            </a:br>
            <a:r>
              <a:rPr lang="en-US" altLang="en-US" sz="4400" dirty="0">
                <a:solidFill>
                  <a:srgbClr val="FFFF00"/>
                </a:solidFill>
              </a:rPr>
              <a:t>2780 years ago</a:t>
            </a:r>
          </a:p>
        </p:txBody>
      </p:sp>
      <p:sp>
        <p:nvSpPr>
          <p:cNvPr id="47107" name="Rectangle 3">
            <a:extLst>
              <a:ext uri="{FF2B5EF4-FFF2-40B4-BE49-F238E27FC236}">
                <a16:creationId xmlns:a16="http://schemas.microsoft.com/office/drawing/2014/main" id="{3F40187F-55F6-4A70-8610-FB81F4E8FD36}"/>
              </a:ext>
            </a:extLst>
          </p:cNvPr>
          <p:cNvSpPr>
            <a:spLocks noGrp="1" noChangeArrowheads="1"/>
          </p:cNvSpPr>
          <p:nvPr>
            <p:ph type="body" idx="1"/>
          </p:nvPr>
        </p:nvSpPr>
        <p:spPr>
          <a:xfrm>
            <a:off x="304800" y="1752600"/>
            <a:ext cx="8763000" cy="4667250"/>
          </a:xfrm>
        </p:spPr>
        <p:txBody>
          <a:bodyPr/>
          <a:lstStyle/>
          <a:p>
            <a:pPr>
              <a:buFontTx/>
              <a:buNone/>
            </a:pPr>
            <a:r>
              <a:rPr lang="en-US" altLang="en-US" sz="3200" i="1" dirty="0"/>
              <a:t>	</a:t>
            </a:r>
            <a:r>
              <a:rPr lang="en-US" altLang="en-US" sz="4000" b="1" dirty="0"/>
              <a:t> Amos 8:11-12 </a:t>
            </a:r>
          </a:p>
          <a:p>
            <a:pPr>
              <a:buFontTx/>
              <a:buNone/>
            </a:pPr>
            <a:r>
              <a:rPr lang="en-US" altLang="en-US" sz="3200" i="1" dirty="0"/>
              <a:t>		 Behold, the days come, </a:t>
            </a:r>
            <a:r>
              <a:rPr lang="en-US" altLang="en-US" sz="3200" i="1" dirty="0" err="1"/>
              <a:t>saith</a:t>
            </a:r>
            <a:r>
              <a:rPr lang="en-US" altLang="en-US" sz="3200" i="1" dirty="0"/>
              <a:t> the Lord GOD, that I will send a famine in the land, not a famine of bread, nor a thirst for water, but of hearing the words of the LORD: 12 And they shall wander from sea to sea, and from the north even to the east, they shall run to and </a:t>
            </a:r>
            <a:r>
              <a:rPr lang="en-US" altLang="en-US" sz="3200" i="1" dirty="0" err="1"/>
              <a:t>fro</a:t>
            </a:r>
            <a:r>
              <a:rPr lang="en-US" altLang="en-US" sz="3200" i="1" dirty="0"/>
              <a:t> to seek the word of the LORD, and shall not find it.</a:t>
            </a:r>
            <a:r>
              <a:rPr lang="en-US" altLang="en-US" sz="3200" dirty="0"/>
              <a:t>  </a:t>
            </a:r>
            <a:br>
              <a:rPr lang="en-US" altLang="en-US" sz="3200" dirty="0"/>
            </a:br>
            <a:r>
              <a:rPr lang="en-US" altLang="en-US" sz="3200" dirty="0"/>
              <a:t>                                                </a:t>
            </a:r>
            <a:endParaRPr lang="en-US" altLang="en-US" sz="2400" dirty="0"/>
          </a:p>
        </p:txBody>
      </p:sp>
    </p:spTree>
    <p:extLst>
      <p:ext uri="{BB962C8B-B14F-4D97-AF65-F5344CB8AC3E}">
        <p14:creationId xmlns:p14="http://schemas.microsoft.com/office/powerpoint/2010/main" val="535601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1000" fill="hold"/>
                                        <p:tgtEl>
                                          <p:spTgt spid="47106"/>
                                        </p:tgtEl>
                                        <p:attrNameLst>
                                          <p:attrName>ppt_x</p:attrName>
                                        </p:attrNameLst>
                                      </p:cBhvr>
                                      <p:tavLst>
                                        <p:tav tm="0">
                                          <p:val>
                                            <p:strVal val="#ppt_x"/>
                                          </p:val>
                                        </p:tav>
                                        <p:tav tm="100000">
                                          <p:val>
                                            <p:strVal val="#ppt_x"/>
                                          </p:val>
                                        </p:tav>
                                      </p:tavLst>
                                    </p:anim>
                                    <p:anim calcmode="lin" valueType="num">
                                      <p:cBhvr additive="base">
                                        <p:cTn id="8" dur="1000" fill="hold"/>
                                        <p:tgtEl>
                                          <p:spTgt spid="471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Effect transition="in" filter="wipe(up)">
                                      <p:cBhvr>
                                        <p:cTn id="13" dur="2000"/>
                                        <p:tgtEl>
                                          <p:spTgt spid="471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Effect transition="in" filter="wipe(up)">
                                      <p:cBhvr>
                                        <p:cTn id="18" dur="20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C2E6AC-2343-416F-816B-CBBEC41522E5}"/>
              </a:ext>
            </a:extLst>
          </p:cNvPr>
          <p:cNvSpPr/>
          <p:nvPr/>
        </p:nvSpPr>
        <p:spPr>
          <a:xfrm>
            <a:off x="304800" y="228600"/>
            <a:ext cx="8610600" cy="5386090"/>
          </a:xfrm>
          <a:prstGeom prst="rect">
            <a:avLst/>
          </a:prstGeom>
        </p:spPr>
        <p:txBody>
          <a:bodyPr wrap="square">
            <a:spAutoFit/>
          </a:bodyPr>
          <a:lstStyle/>
          <a:p>
            <a:r>
              <a:rPr lang="en-US" sz="3600" dirty="0">
                <a:solidFill>
                  <a:schemeClr val="bg1"/>
                </a:solidFill>
                <a:latin typeface="+mj-lt"/>
              </a:rPr>
              <a:t>A.PRISONER</a:t>
            </a:r>
          </a:p>
          <a:p>
            <a:r>
              <a:rPr lang="en-US" sz="2800" b="0" dirty="0">
                <a:solidFill>
                  <a:schemeClr val="bg1"/>
                </a:solidFill>
                <a:latin typeface="+mj-lt"/>
              </a:rPr>
              <a:t>	6  …May we remember, in our minds, as we walk upon the street and rub arms with the world, we're not supposed to be like those. And we step aside and give them the place, Lord, and their rightful position here on earth. We'll take the back seat, knowing that we are delegates from another world. We have a Kingdom that's coming into power, Lord. And our great King will soon arrive and take over all the kingdoms that's in His domain. And He shall rule and reign; with Him here on earth, thousand years, and be with Him forever.</a:t>
            </a:r>
          </a:p>
          <a:p>
            <a:pPr algn="r"/>
            <a:r>
              <a:rPr lang="en-US" sz="2800" b="0" dirty="0">
                <a:solidFill>
                  <a:schemeClr val="bg1"/>
                </a:solidFill>
              </a:rPr>
              <a:t>63-0717</a:t>
            </a:r>
            <a:endParaRPr lang="en-US" sz="2800" b="0" dirty="0">
              <a:solidFill>
                <a:schemeClr val="bg1"/>
              </a:solidFill>
              <a:latin typeface="+mj-lt"/>
            </a:endParaRPr>
          </a:p>
        </p:txBody>
      </p:sp>
    </p:spTree>
    <p:extLst>
      <p:ext uri="{BB962C8B-B14F-4D97-AF65-F5344CB8AC3E}">
        <p14:creationId xmlns:p14="http://schemas.microsoft.com/office/powerpoint/2010/main" val="156610392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B3BF8-EA9A-4620-9308-0ADC67825131}"/>
              </a:ext>
            </a:extLst>
          </p:cNvPr>
          <p:cNvSpPr/>
          <p:nvPr/>
        </p:nvSpPr>
        <p:spPr>
          <a:xfrm>
            <a:off x="304800" y="152400"/>
            <a:ext cx="8610600" cy="5755422"/>
          </a:xfrm>
          <a:prstGeom prst="rect">
            <a:avLst/>
          </a:prstGeom>
        </p:spPr>
        <p:txBody>
          <a:bodyPr wrap="square">
            <a:spAutoFit/>
          </a:bodyPr>
          <a:lstStyle/>
          <a:p>
            <a:r>
              <a:rPr lang="en-US" sz="4400" dirty="0">
                <a:solidFill>
                  <a:schemeClr val="bg1"/>
                </a:solidFill>
                <a:latin typeface="+mj-lt"/>
              </a:rPr>
              <a:t>THE.FUTURE.HOME</a:t>
            </a:r>
          </a:p>
          <a:p>
            <a:r>
              <a:rPr lang="en-US" sz="3600" b="0" dirty="0">
                <a:solidFill>
                  <a:schemeClr val="bg1"/>
                </a:solidFill>
                <a:latin typeface="+mj-lt"/>
              </a:rPr>
              <a:t>	451 While it's going through the Millennium, it's going through its sanctifying process, but still must be burned. Which, the Blood redeemed the people, it shows... the price is paid, that thousand years. But then it has to be cleansed by Fire; </a:t>
            </a:r>
            <a:r>
              <a:rPr lang="en-US" sz="3600" b="0" dirty="0">
                <a:solidFill>
                  <a:srgbClr val="FFFF00"/>
                </a:solidFill>
                <a:latin typeface="+mj-lt"/>
              </a:rPr>
              <a:t>just like you were, His delegates of this City, the delegation.</a:t>
            </a:r>
          </a:p>
          <a:p>
            <a:pPr algn="r"/>
            <a:r>
              <a:rPr lang="en-US" sz="3600" b="0" dirty="0">
                <a:solidFill>
                  <a:schemeClr val="bg1"/>
                </a:solidFill>
              </a:rPr>
              <a:t>64-0802</a:t>
            </a:r>
            <a:endParaRPr lang="en-US" sz="3600" b="0" dirty="0">
              <a:solidFill>
                <a:schemeClr val="bg1"/>
              </a:solidFill>
              <a:latin typeface="+mj-lt"/>
            </a:endParaRPr>
          </a:p>
        </p:txBody>
      </p:sp>
    </p:spTree>
    <p:extLst>
      <p:ext uri="{BB962C8B-B14F-4D97-AF65-F5344CB8AC3E}">
        <p14:creationId xmlns:p14="http://schemas.microsoft.com/office/powerpoint/2010/main" val="1518457734"/>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DEDECB-92E2-4ED0-A8BE-CFDFCC322444}"/>
              </a:ext>
            </a:extLst>
          </p:cNvPr>
          <p:cNvSpPr/>
          <p:nvPr/>
        </p:nvSpPr>
        <p:spPr>
          <a:xfrm>
            <a:off x="381000" y="304800"/>
            <a:ext cx="8305800" cy="4154984"/>
          </a:xfrm>
          <a:prstGeom prst="rect">
            <a:avLst/>
          </a:prstGeom>
        </p:spPr>
        <p:txBody>
          <a:bodyPr wrap="square">
            <a:spAutoFit/>
          </a:bodyPr>
          <a:lstStyle/>
          <a:p>
            <a:r>
              <a:rPr lang="en-US" sz="4000" dirty="0">
                <a:solidFill>
                  <a:schemeClr val="bg1"/>
                </a:solidFill>
                <a:latin typeface="+mj-lt"/>
              </a:rPr>
              <a:t>GENESIS 2:8</a:t>
            </a:r>
          </a:p>
          <a:p>
            <a:r>
              <a:rPr lang="en-US" sz="3200" b="0" i="1" dirty="0">
                <a:solidFill>
                  <a:schemeClr val="bg1"/>
                </a:solidFill>
                <a:latin typeface="+mj-lt"/>
              </a:rPr>
              <a:t>	And the LORD God planted a garden eastward in Eden; and there he put the man whom he had formed. 9 And out of the ground made the LORD God to grow every tree that is pleasant to the sight, and good for food; the tree of life also in the midst of the garden, and the tree of knowledge of good and evil.</a:t>
            </a:r>
          </a:p>
        </p:txBody>
      </p:sp>
    </p:spTree>
    <p:extLst>
      <p:ext uri="{BB962C8B-B14F-4D97-AF65-F5344CB8AC3E}">
        <p14:creationId xmlns:p14="http://schemas.microsoft.com/office/powerpoint/2010/main" val="400435301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56206CB-0E4B-4AEB-93F0-DF2B15AE4DCE}"/>
              </a:ext>
            </a:extLst>
          </p:cNvPr>
          <p:cNvSpPr>
            <a:spLocks noGrp="1"/>
          </p:cNvSpPr>
          <p:nvPr>
            <p:ph type="ftr" sz="quarter" idx="11"/>
          </p:nvPr>
        </p:nvSpPr>
        <p:spPr/>
        <p:txBody>
          <a:bodyPr/>
          <a:lstStyle/>
          <a:p>
            <a:r>
              <a:rPr lang="en-US" altLang="en-US" dirty="0"/>
              <a:t> </a:t>
            </a:r>
          </a:p>
        </p:txBody>
      </p:sp>
      <p:sp>
        <p:nvSpPr>
          <p:cNvPr id="5" name="Slide Number Placeholder 5">
            <a:extLst>
              <a:ext uri="{FF2B5EF4-FFF2-40B4-BE49-F238E27FC236}">
                <a16:creationId xmlns:a16="http://schemas.microsoft.com/office/drawing/2014/main" id="{8C3203F9-3093-47A0-A0F5-801A33A6312E}"/>
              </a:ext>
            </a:extLst>
          </p:cNvPr>
          <p:cNvSpPr>
            <a:spLocks noGrp="1"/>
          </p:cNvSpPr>
          <p:nvPr>
            <p:ph type="sldNum" sz="quarter" idx="12"/>
          </p:nvPr>
        </p:nvSpPr>
        <p:spPr/>
        <p:txBody>
          <a:bodyPr/>
          <a:lstStyle/>
          <a:p>
            <a:fld id="{5D55D8C8-B35D-4488-A207-8CC8065161C0}" type="slidenum">
              <a:rPr lang="en-US" altLang="en-US"/>
              <a:pPr/>
              <a:t>46</a:t>
            </a:fld>
            <a:endParaRPr lang="en-US" altLang="en-US"/>
          </a:p>
        </p:txBody>
      </p:sp>
      <p:sp>
        <p:nvSpPr>
          <p:cNvPr id="19460" name="Rectangle 4">
            <a:extLst>
              <a:ext uri="{FF2B5EF4-FFF2-40B4-BE49-F238E27FC236}">
                <a16:creationId xmlns:a16="http://schemas.microsoft.com/office/drawing/2014/main" id="{5E62E452-0387-4F24-BC81-470E1224CB31}"/>
              </a:ext>
            </a:extLst>
          </p:cNvPr>
          <p:cNvSpPr>
            <a:spLocks noGrp="1" noChangeArrowheads="1"/>
          </p:cNvSpPr>
          <p:nvPr>
            <p:ph type="title"/>
          </p:nvPr>
        </p:nvSpPr>
        <p:spPr>
          <a:xfrm>
            <a:off x="0" y="0"/>
            <a:ext cx="9144000" cy="2209800"/>
          </a:xfrm>
        </p:spPr>
        <p:txBody>
          <a:bodyPr/>
          <a:lstStyle/>
          <a:p>
            <a:pPr algn="ctr">
              <a:lnSpc>
                <a:spcPct val="80000"/>
              </a:lnSpc>
            </a:pPr>
            <a:r>
              <a:rPr lang="en-US" altLang="en-US" b="0" i="1" dirty="0"/>
              <a:t>Surely the Lord GOD will do nothing, but he </a:t>
            </a:r>
            <a:r>
              <a:rPr lang="en-US" altLang="en-US" b="0" i="1" dirty="0" err="1"/>
              <a:t>revealeth</a:t>
            </a:r>
            <a:r>
              <a:rPr lang="en-US" altLang="en-US" b="0" i="1" dirty="0"/>
              <a:t> his secret unto his servants the prophets. </a:t>
            </a:r>
            <a:r>
              <a:rPr lang="en-US" altLang="en-US" sz="2400" dirty="0"/>
              <a:t>AMOS 3:7</a:t>
            </a:r>
            <a:r>
              <a:rPr lang="en-US" altLang="en-US" dirty="0"/>
              <a:t> </a:t>
            </a:r>
          </a:p>
        </p:txBody>
      </p:sp>
      <p:sp>
        <p:nvSpPr>
          <p:cNvPr id="19461" name="Rectangle 5">
            <a:extLst>
              <a:ext uri="{FF2B5EF4-FFF2-40B4-BE49-F238E27FC236}">
                <a16:creationId xmlns:a16="http://schemas.microsoft.com/office/drawing/2014/main" id="{81E7F63A-4418-4C8A-9134-0A960678E3B5}"/>
              </a:ext>
            </a:extLst>
          </p:cNvPr>
          <p:cNvSpPr>
            <a:spLocks noGrp="1" noChangeArrowheads="1"/>
          </p:cNvSpPr>
          <p:nvPr>
            <p:ph type="body" idx="1"/>
          </p:nvPr>
        </p:nvSpPr>
        <p:spPr>
          <a:xfrm>
            <a:off x="342900" y="1905000"/>
            <a:ext cx="8458200" cy="4267200"/>
          </a:xfrm>
        </p:spPr>
        <p:txBody>
          <a:bodyPr/>
          <a:lstStyle/>
          <a:p>
            <a:pPr>
              <a:buFontTx/>
              <a:buNone/>
            </a:pPr>
            <a:r>
              <a:rPr lang="en-US" altLang="en-US" sz="3200" b="1" dirty="0"/>
              <a:t>HEBREWS.CHAPTER.SEVEN.1 </a:t>
            </a:r>
          </a:p>
          <a:p>
            <a:pPr>
              <a:buFontTx/>
              <a:buNone/>
            </a:pPr>
            <a:r>
              <a:rPr lang="en-US" altLang="en-US" sz="3200" dirty="0"/>
              <a:t>		Great perilous times are at hand, and more trouble laying in the road. And we know there'll never be better times. </a:t>
            </a:r>
          </a:p>
          <a:p>
            <a:pPr>
              <a:buFontTx/>
              <a:buNone/>
            </a:pPr>
            <a:r>
              <a:rPr lang="en-US" altLang="en-US" sz="3200" dirty="0"/>
              <a:t>		We know that we're at the end; times will continue to get worse and worse until Jesus comes, according to the Scriptures.” </a:t>
            </a:r>
          </a:p>
          <a:p>
            <a:pPr algn="r">
              <a:buFontTx/>
              <a:buNone/>
            </a:pPr>
            <a:r>
              <a:rPr lang="en-US" altLang="en-US" dirty="0"/>
              <a:t>Sept 15 1957</a:t>
            </a:r>
          </a:p>
        </p:txBody>
      </p:sp>
    </p:spTree>
    <p:extLst>
      <p:ext uri="{BB962C8B-B14F-4D97-AF65-F5344CB8AC3E}">
        <p14:creationId xmlns:p14="http://schemas.microsoft.com/office/powerpoint/2010/main" val="3813760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up)">
                                      <p:cBhvr>
                                        <p:cTn id="7" dur="30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up)">
                                      <p:cBhvr>
                                        <p:cTn id="12" dur="30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up)">
                                      <p:cBhvr>
                                        <p:cTn id="17" dur="3000"/>
                                        <p:tgtEl>
                                          <p:spTgt spid="194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up)">
                                      <p:cBhvr>
                                        <p:cTn id="22" dur="3000"/>
                                        <p:tgtEl>
                                          <p:spTgt spid="1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6EDA-1F51-4E4A-994B-B7CA9F7B98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D192A3-79D1-4DE2-ADA1-1825F3127B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297485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F711C0-9F0B-42D8-842E-C33D7E92B720}"/>
              </a:ext>
            </a:extLst>
          </p:cNvPr>
          <p:cNvSpPr>
            <a:spLocks noGrp="1"/>
          </p:cNvSpPr>
          <p:nvPr>
            <p:ph type="ftr" sz="quarter" idx="11"/>
          </p:nvPr>
        </p:nvSpPr>
        <p:spPr/>
        <p:txBody>
          <a:bodyPr/>
          <a:lstStyle/>
          <a:p>
            <a:r>
              <a:rPr lang="en-US" altLang="en-US"/>
              <a:t>The Perfect Kingdom </a:t>
            </a:r>
          </a:p>
        </p:txBody>
      </p:sp>
      <p:sp>
        <p:nvSpPr>
          <p:cNvPr id="6" name="Slide Number Placeholder 5">
            <a:extLst>
              <a:ext uri="{FF2B5EF4-FFF2-40B4-BE49-F238E27FC236}">
                <a16:creationId xmlns:a16="http://schemas.microsoft.com/office/drawing/2014/main" id="{9C7AD064-A23D-48F1-8CEF-DE3D022CD1D9}"/>
              </a:ext>
            </a:extLst>
          </p:cNvPr>
          <p:cNvSpPr>
            <a:spLocks noGrp="1"/>
          </p:cNvSpPr>
          <p:nvPr>
            <p:ph type="sldNum" sz="quarter" idx="12"/>
          </p:nvPr>
        </p:nvSpPr>
        <p:spPr/>
        <p:txBody>
          <a:bodyPr/>
          <a:lstStyle/>
          <a:p>
            <a:fld id="{0162540C-546E-4AF2-B8B5-F38C4F805394}" type="slidenum">
              <a:rPr lang="en-US" altLang="en-US"/>
              <a:pPr/>
              <a:t>48</a:t>
            </a:fld>
            <a:endParaRPr lang="en-US" altLang="en-US"/>
          </a:p>
        </p:txBody>
      </p:sp>
      <p:sp>
        <p:nvSpPr>
          <p:cNvPr id="30722" name="Rectangle 2">
            <a:extLst>
              <a:ext uri="{FF2B5EF4-FFF2-40B4-BE49-F238E27FC236}">
                <a16:creationId xmlns:a16="http://schemas.microsoft.com/office/drawing/2014/main" id="{DDDD8AE2-3A74-446A-AAC0-CF15976C19CC}"/>
              </a:ext>
            </a:extLst>
          </p:cNvPr>
          <p:cNvSpPr>
            <a:spLocks noGrp="1" noChangeArrowheads="1"/>
          </p:cNvSpPr>
          <p:nvPr>
            <p:ph type="title"/>
          </p:nvPr>
        </p:nvSpPr>
        <p:spPr>
          <a:xfrm>
            <a:off x="152400" y="188913"/>
            <a:ext cx="8839200" cy="508000"/>
          </a:xfrm>
        </p:spPr>
        <p:txBody>
          <a:bodyPr/>
          <a:lstStyle/>
          <a:p>
            <a:r>
              <a:rPr lang="en-US" altLang="en-US" sz="4400" spc="-150" dirty="0">
                <a:solidFill>
                  <a:schemeClr val="folHlink"/>
                </a:solidFill>
              </a:rPr>
              <a:t>Recognizing True Vs False Prophesy</a:t>
            </a:r>
          </a:p>
        </p:txBody>
      </p:sp>
      <p:sp>
        <p:nvSpPr>
          <p:cNvPr id="30723" name="Rectangle 3">
            <a:extLst>
              <a:ext uri="{FF2B5EF4-FFF2-40B4-BE49-F238E27FC236}">
                <a16:creationId xmlns:a16="http://schemas.microsoft.com/office/drawing/2014/main" id="{8EC8B46E-8B4F-4BD5-B043-4E73EFC2253C}"/>
              </a:ext>
            </a:extLst>
          </p:cNvPr>
          <p:cNvSpPr>
            <a:spLocks noGrp="1" noChangeArrowheads="1"/>
          </p:cNvSpPr>
          <p:nvPr>
            <p:ph type="body" idx="1"/>
          </p:nvPr>
        </p:nvSpPr>
        <p:spPr>
          <a:xfrm>
            <a:off x="457200" y="3886200"/>
            <a:ext cx="8153400" cy="1447800"/>
          </a:xfrm>
        </p:spPr>
        <p:txBody>
          <a:bodyPr/>
          <a:lstStyle/>
          <a:p>
            <a:pPr marL="0" indent="0">
              <a:buNone/>
            </a:pPr>
            <a:r>
              <a:rPr lang="en-US" altLang="en-US" sz="3600" b="1" dirty="0">
                <a:solidFill>
                  <a:srgbClr val="C0C0C0"/>
                </a:solidFill>
              </a:rPr>
              <a:t>Ezekiel 33:33 </a:t>
            </a:r>
          </a:p>
          <a:p>
            <a:pPr marL="0" indent="0">
              <a:buNone/>
            </a:pPr>
            <a:r>
              <a:rPr lang="en-US" altLang="en-US" sz="3200" i="1" dirty="0">
                <a:solidFill>
                  <a:srgbClr val="C0C0C0"/>
                </a:solidFill>
              </a:rPr>
              <a:t>	And when this cometh to pass, (lo, it will come,) then shall they know that a prophet hath been among them</a:t>
            </a:r>
            <a:endParaRPr lang="en-US" altLang="en-US" dirty="0">
              <a:solidFill>
                <a:srgbClr val="C0C0C0"/>
              </a:solidFill>
            </a:endParaRPr>
          </a:p>
        </p:txBody>
      </p:sp>
      <p:sp>
        <p:nvSpPr>
          <p:cNvPr id="30724" name="Text Box 4">
            <a:extLst>
              <a:ext uri="{FF2B5EF4-FFF2-40B4-BE49-F238E27FC236}">
                <a16:creationId xmlns:a16="http://schemas.microsoft.com/office/drawing/2014/main" id="{A4448B64-7645-4EBC-892C-44BC0718872D}"/>
              </a:ext>
            </a:extLst>
          </p:cNvPr>
          <p:cNvSpPr txBox="1">
            <a:spLocks noChangeArrowheads="1"/>
          </p:cNvSpPr>
          <p:nvPr/>
        </p:nvSpPr>
        <p:spPr bwMode="auto">
          <a:xfrm>
            <a:off x="457200" y="990600"/>
            <a:ext cx="83058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bg1"/>
                </a:solidFill>
                <a:effectLst>
                  <a:outerShdw blurRad="38100" dist="38100" dir="2700000" algn="tl">
                    <a:srgbClr val="000000">
                      <a:alpha val="43137"/>
                    </a:srgbClr>
                  </a:outerShdw>
                </a:effectLst>
                <a:latin typeface="+mj-lt"/>
              </a:rPr>
              <a:t>Deuteronomy 18:22 </a:t>
            </a:r>
            <a:r>
              <a:rPr lang="en-US" altLang="en-US" sz="2800" b="0" i="1" dirty="0">
                <a:solidFill>
                  <a:schemeClr val="bg1"/>
                </a:solidFill>
                <a:effectLst>
                  <a:outerShdw blurRad="38100" dist="38100" dir="2700000" algn="tl">
                    <a:srgbClr val="000000">
                      <a:alpha val="43137"/>
                    </a:srgbClr>
                  </a:outerShdw>
                </a:effectLst>
                <a:latin typeface="+mj-lt"/>
              </a:rPr>
              <a:t>	</a:t>
            </a:r>
          </a:p>
          <a:p>
            <a:pPr>
              <a:spcBef>
                <a:spcPct val="50000"/>
              </a:spcBef>
            </a:pPr>
            <a:r>
              <a:rPr lang="en-US" altLang="en-US" sz="2800" b="0" i="1" dirty="0">
                <a:solidFill>
                  <a:schemeClr val="bg1"/>
                </a:solidFill>
                <a:effectLst>
                  <a:outerShdw blurRad="38100" dist="38100" dir="2700000" algn="tl">
                    <a:srgbClr val="000000">
                      <a:alpha val="43137"/>
                    </a:srgbClr>
                  </a:outerShdw>
                </a:effectLst>
                <a:latin typeface="+mj-lt"/>
              </a:rPr>
              <a:t>When a prophet </a:t>
            </a:r>
            <a:r>
              <a:rPr lang="en-US" altLang="en-US" sz="2800" b="0" i="1" dirty="0" err="1">
                <a:solidFill>
                  <a:schemeClr val="bg1"/>
                </a:solidFill>
                <a:effectLst>
                  <a:outerShdw blurRad="38100" dist="38100" dir="2700000" algn="tl">
                    <a:srgbClr val="000000">
                      <a:alpha val="43137"/>
                    </a:srgbClr>
                  </a:outerShdw>
                </a:effectLst>
                <a:latin typeface="+mj-lt"/>
              </a:rPr>
              <a:t>speaketh</a:t>
            </a:r>
            <a:r>
              <a:rPr lang="en-US" altLang="en-US" sz="2800" b="0" i="1" dirty="0">
                <a:solidFill>
                  <a:schemeClr val="bg1"/>
                </a:solidFill>
                <a:effectLst>
                  <a:outerShdw blurRad="38100" dist="38100" dir="2700000" algn="tl">
                    <a:srgbClr val="000000">
                      <a:alpha val="43137"/>
                    </a:srgbClr>
                  </a:outerShdw>
                </a:effectLst>
                <a:latin typeface="+mj-lt"/>
              </a:rPr>
              <a:t> in the name of the LORD, if the thing follow not, nor come to pass, that is the thing which the LORD hath not spoken, but the prophet hath </a:t>
            </a:r>
            <a:r>
              <a:rPr lang="en-US" altLang="en-US" sz="2800" b="0" i="1" spc="-150" dirty="0">
                <a:solidFill>
                  <a:schemeClr val="bg1"/>
                </a:solidFill>
                <a:effectLst>
                  <a:outerShdw blurRad="38100" dist="38100" dir="2700000" algn="tl">
                    <a:srgbClr val="000000">
                      <a:alpha val="43137"/>
                    </a:srgbClr>
                  </a:outerShdw>
                </a:effectLst>
                <a:latin typeface="+mj-lt"/>
              </a:rPr>
              <a:t>spoken it presumptuously: thou shalt not be afraid of him.</a:t>
            </a:r>
            <a:r>
              <a:rPr lang="en-US" altLang="en-US" sz="2000" b="0" i="1" spc="-150" dirty="0">
                <a:solidFill>
                  <a:schemeClr val="bg1"/>
                </a:solidFill>
                <a:effectLst>
                  <a:outerShdw blurRad="38100" dist="38100" dir="2700000" algn="tl">
                    <a:srgbClr val="000000">
                      <a:alpha val="43137"/>
                    </a:srgbClr>
                  </a:outerShdw>
                </a:effectLst>
                <a:latin typeface="+mj-lt"/>
              </a:rPr>
              <a:t>                </a:t>
            </a:r>
            <a:endParaRPr lang="en-US" altLang="en-US" sz="2000" b="0" spc="-15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68748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ircle(out)">
                                      <p:cBhvr>
                                        <p:cTn id="7" dur="20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circle(out)">
                                      <p:cBhvr>
                                        <p:cTn id="12" dur="10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circle(out)">
                                      <p:cBhvr>
                                        <p:cTn id="17" dur="1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4FE34528-F5E5-46E3-A033-C3211DDC34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8991600" cy="687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5702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58E9AC7-9AFA-41F8-A1B8-E823A91D1840}"/>
              </a:ext>
            </a:extLst>
          </p:cNvPr>
          <p:cNvSpPr>
            <a:spLocks noGrp="1" noChangeArrowheads="1"/>
          </p:cNvSpPr>
          <p:nvPr>
            <p:ph type="ctrTitle"/>
          </p:nvPr>
        </p:nvSpPr>
        <p:spPr>
          <a:xfrm>
            <a:off x="431800" y="457200"/>
            <a:ext cx="8712200" cy="1470025"/>
          </a:xfrm>
        </p:spPr>
        <p:txBody>
          <a:bodyPr>
            <a:normAutofit fontScale="90000"/>
          </a:bodyPr>
          <a:lstStyle/>
          <a:p>
            <a:r>
              <a:rPr lang="en-US" altLang="en-US" sz="6000" b="0" i="1" dirty="0">
                <a:solidFill>
                  <a:srgbClr val="FFFF00"/>
                </a:solidFill>
              </a:rPr>
              <a:t>We Believe…</a:t>
            </a:r>
            <a:br>
              <a:rPr lang="en-US" altLang="en-US" sz="4400" b="0" dirty="0">
                <a:solidFill>
                  <a:srgbClr val="FFFF00"/>
                </a:solidFill>
              </a:rPr>
            </a:br>
            <a:r>
              <a:rPr lang="en-US" altLang="en-US" sz="4400" b="0" dirty="0">
                <a:solidFill>
                  <a:srgbClr val="FFFF00"/>
                </a:solidFill>
              </a:rPr>
              <a:t>That Only Jehovah </a:t>
            </a:r>
            <a:r>
              <a:rPr lang="en-US" altLang="en-US" sz="4400" b="0" u="sng" dirty="0">
                <a:solidFill>
                  <a:srgbClr val="FFFF00"/>
                </a:solidFill>
              </a:rPr>
              <a:t>knows </a:t>
            </a:r>
            <a:br>
              <a:rPr lang="en-US" altLang="en-US" sz="4400" b="0" dirty="0">
                <a:solidFill>
                  <a:srgbClr val="FFFF00"/>
                </a:solidFill>
              </a:rPr>
            </a:br>
            <a:r>
              <a:rPr lang="en-US" altLang="en-US" sz="4400" b="0" dirty="0">
                <a:solidFill>
                  <a:srgbClr val="FFFF00"/>
                </a:solidFill>
              </a:rPr>
              <a:t>		and holds the future…</a:t>
            </a:r>
            <a:r>
              <a:rPr lang="en-US" altLang="en-US" sz="4400" dirty="0">
                <a:solidFill>
                  <a:srgbClr val="FFFF00"/>
                </a:solidFill>
              </a:rPr>
              <a:t> </a:t>
            </a:r>
          </a:p>
        </p:txBody>
      </p:sp>
      <p:sp>
        <p:nvSpPr>
          <p:cNvPr id="2" name="Rectangle 1">
            <a:extLst>
              <a:ext uri="{FF2B5EF4-FFF2-40B4-BE49-F238E27FC236}">
                <a16:creationId xmlns:a16="http://schemas.microsoft.com/office/drawing/2014/main" id="{BC2EDD43-3CB6-4379-8FF9-4DE6E1BB72F9}"/>
              </a:ext>
            </a:extLst>
          </p:cNvPr>
          <p:cNvSpPr/>
          <p:nvPr/>
        </p:nvSpPr>
        <p:spPr>
          <a:xfrm>
            <a:off x="342900" y="2622452"/>
            <a:ext cx="8458200" cy="3108543"/>
          </a:xfrm>
          <a:prstGeom prst="rect">
            <a:avLst/>
          </a:prstGeom>
        </p:spPr>
        <p:txBody>
          <a:bodyPr wrap="square">
            <a:spAutoFit/>
          </a:bodyPr>
          <a:lstStyle/>
          <a:p>
            <a:r>
              <a:rPr lang="en-US" sz="2800" dirty="0">
                <a:solidFill>
                  <a:schemeClr val="bg1"/>
                </a:solidFill>
                <a:latin typeface="+mj-lt"/>
              </a:rPr>
              <a:t>JOHN 14:1-3</a:t>
            </a:r>
          </a:p>
          <a:p>
            <a:r>
              <a:rPr lang="en-US" sz="2800" dirty="0">
                <a:solidFill>
                  <a:schemeClr val="bg1"/>
                </a:solidFill>
                <a:latin typeface="+mj-lt"/>
              </a:rPr>
              <a:t>	</a:t>
            </a:r>
            <a:r>
              <a:rPr lang="en-US" sz="2800" b="0" i="1" dirty="0">
                <a:solidFill>
                  <a:schemeClr val="bg1"/>
                </a:solidFill>
                <a:latin typeface="+mj-lt"/>
              </a:rPr>
              <a:t>Let not your heart be troubled: ye believe in God, believe also in 2 In my Father's house are many mansions: if it were not so, I would have told you. I go to prepare a place for you. 3 And if I go and prepare a place for you, I will come again, and receive you unto myself; that where I am, there ye may be also.</a:t>
            </a:r>
          </a:p>
        </p:txBody>
      </p:sp>
    </p:spTree>
    <p:extLst>
      <p:ext uri="{BB962C8B-B14F-4D97-AF65-F5344CB8AC3E}">
        <p14:creationId xmlns:p14="http://schemas.microsoft.com/office/powerpoint/2010/main" val="248729215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A4C88DA-9E58-4F2B-BC12-AAEE80262AD9}"/>
              </a:ext>
            </a:extLst>
          </p:cNvPr>
          <p:cNvSpPr>
            <a:spLocks noGrp="1"/>
          </p:cNvSpPr>
          <p:nvPr>
            <p:ph type="ftr" sz="quarter" idx="11"/>
          </p:nvPr>
        </p:nvSpPr>
        <p:spPr/>
        <p:txBody>
          <a:bodyPr/>
          <a:lstStyle/>
          <a:p>
            <a:r>
              <a:rPr lang="en-US" altLang="en-US"/>
              <a:t>The Perfect Kingdom </a:t>
            </a:r>
          </a:p>
        </p:txBody>
      </p:sp>
      <p:sp>
        <p:nvSpPr>
          <p:cNvPr id="5" name="Slide Number Placeholder 5">
            <a:extLst>
              <a:ext uri="{FF2B5EF4-FFF2-40B4-BE49-F238E27FC236}">
                <a16:creationId xmlns:a16="http://schemas.microsoft.com/office/drawing/2014/main" id="{5D3290B9-6FA9-454A-8B8F-BD9076ABA686}"/>
              </a:ext>
            </a:extLst>
          </p:cNvPr>
          <p:cNvSpPr>
            <a:spLocks noGrp="1"/>
          </p:cNvSpPr>
          <p:nvPr>
            <p:ph type="sldNum" sz="quarter" idx="12"/>
          </p:nvPr>
        </p:nvSpPr>
        <p:spPr/>
        <p:txBody>
          <a:bodyPr/>
          <a:lstStyle/>
          <a:p>
            <a:fld id="{6C575610-80D9-4162-BE13-C05222217807}" type="slidenum">
              <a:rPr lang="en-US" altLang="en-US"/>
              <a:pPr/>
              <a:t>7</a:t>
            </a:fld>
            <a:endParaRPr lang="en-US" altLang="en-US"/>
          </a:p>
        </p:txBody>
      </p:sp>
      <p:sp>
        <p:nvSpPr>
          <p:cNvPr id="40962" name="Rectangle 2">
            <a:extLst>
              <a:ext uri="{FF2B5EF4-FFF2-40B4-BE49-F238E27FC236}">
                <a16:creationId xmlns:a16="http://schemas.microsoft.com/office/drawing/2014/main" id="{CF598A31-8381-4999-BAC1-CA5FA68D7F81}"/>
              </a:ext>
            </a:extLst>
          </p:cNvPr>
          <p:cNvSpPr>
            <a:spLocks noGrp="1" noChangeArrowheads="1"/>
          </p:cNvSpPr>
          <p:nvPr>
            <p:ph type="title"/>
          </p:nvPr>
        </p:nvSpPr>
        <p:spPr>
          <a:xfrm>
            <a:off x="384175" y="609600"/>
            <a:ext cx="8375650" cy="508000"/>
          </a:xfrm>
        </p:spPr>
        <p:txBody>
          <a:bodyPr/>
          <a:lstStyle/>
          <a:p>
            <a:r>
              <a:rPr lang="en-US" altLang="en-US" sz="4000" dirty="0"/>
              <a:t>Job Recognized God’s Sovereignty</a:t>
            </a:r>
          </a:p>
        </p:txBody>
      </p:sp>
      <p:sp>
        <p:nvSpPr>
          <p:cNvPr id="40963" name="Rectangle 3">
            <a:extLst>
              <a:ext uri="{FF2B5EF4-FFF2-40B4-BE49-F238E27FC236}">
                <a16:creationId xmlns:a16="http://schemas.microsoft.com/office/drawing/2014/main" id="{0E3F100F-A12C-4EDB-9CDB-850F188D94D5}"/>
              </a:ext>
            </a:extLst>
          </p:cNvPr>
          <p:cNvSpPr>
            <a:spLocks noGrp="1" noChangeArrowheads="1"/>
          </p:cNvSpPr>
          <p:nvPr>
            <p:ph type="body" idx="1"/>
          </p:nvPr>
        </p:nvSpPr>
        <p:spPr>
          <a:xfrm>
            <a:off x="1600200" y="1600200"/>
            <a:ext cx="7086600" cy="3886200"/>
          </a:xfrm>
        </p:spPr>
        <p:txBody>
          <a:bodyPr/>
          <a:lstStyle/>
          <a:p>
            <a:pPr marL="609600" indent="-609600">
              <a:buFontTx/>
              <a:buNone/>
            </a:pPr>
            <a:r>
              <a:rPr lang="en-US" altLang="en-US" i="1" dirty="0"/>
              <a:t>	</a:t>
            </a:r>
            <a:r>
              <a:rPr lang="en-US" altLang="en-US" sz="3200" i="1" dirty="0"/>
              <a:t>	13 But he is in one mind, and who can turn him? and what his soul </a:t>
            </a:r>
            <a:r>
              <a:rPr lang="en-US" altLang="en-US" sz="3200" i="1" dirty="0" err="1"/>
              <a:t>desireth</a:t>
            </a:r>
            <a:r>
              <a:rPr lang="en-US" altLang="en-US" sz="3200" i="1" dirty="0"/>
              <a:t>, even that he doeth. 14 For he </a:t>
            </a:r>
            <a:r>
              <a:rPr lang="en-US" altLang="en-US" sz="3200" i="1" dirty="0" err="1"/>
              <a:t>performeth</a:t>
            </a:r>
            <a:r>
              <a:rPr lang="en-US" altLang="en-US" sz="3200" i="1" dirty="0"/>
              <a:t> the thing that is appointed for me: and many such things are with him.</a:t>
            </a:r>
          </a:p>
          <a:p>
            <a:pPr marL="609600" indent="-609600" algn="r">
              <a:buFontTx/>
              <a:buNone/>
            </a:pPr>
            <a:r>
              <a:rPr lang="en-US" altLang="en-US" b="1" dirty="0"/>
              <a:t>JOB 23:13 - 14</a:t>
            </a:r>
          </a:p>
        </p:txBody>
      </p:sp>
    </p:spTree>
    <p:extLst>
      <p:ext uri="{BB962C8B-B14F-4D97-AF65-F5344CB8AC3E}">
        <p14:creationId xmlns:p14="http://schemas.microsoft.com/office/powerpoint/2010/main" val="1510815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box(in)">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box(in)">
                                      <p:cBhvr>
                                        <p:cTn id="1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77343" y="251460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Morality</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Date Placeholder 1"/>
          <p:cNvSpPr>
            <a:spLocks noGrp="1"/>
          </p:cNvSpPr>
          <p:nvPr>
            <p:ph type="dt" sz="half" idx="10"/>
          </p:nvPr>
        </p:nvSpPr>
        <p:spPr/>
        <p:txBody>
          <a:bodyPr/>
          <a:lstStyle/>
          <a:p>
            <a:r>
              <a:rPr lang="en-US"/>
              <a:t>11/13/2011</a:t>
            </a:r>
          </a:p>
        </p:txBody>
      </p:sp>
      <p:sp>
        <p:nvSpPr>
          <p:cNvPr id="3" name="Slide Number Placeholder 2"/>
          <p:cNvSpPr>
            <a:spLocks noGrp="1"/>
          </p:cNvSpPr>
          <p:nvPr>
            <p:ph type="sldNum" sz="quarter" idx="11"/>
          </p:nvPr>
        </p:nvSpPr>
        <p:spPr/>
        <p:txBody>
          <a:bodyPr/>
          <a:lstStyle/>
          <a:p>
            <a:fld id="{34FBDB5F-F88B-4ECD-8AC6-E346D095E253}" type="slidenum">
              <a:rPr lang="en-US" smtClean="0"/>
              <a:pPr/>
              <a:t>8</a:t>
            </a:fld>
            <a:endParaRPr lang="en-US"/>
          </a:p>
        </p:txBody>
      </p:sp>
      <p:sp>
        <p:nvSpPr>
          <p:cNvPr id="4" name="Footer Placeholder 3"/>
          <p:cNvSpPr>
            <a:spLocks noGrp="1"/>
          </p:cNvSpPr>
          <p:nvPr>
            <p:ph type="ftr" sz="quarter" idx="12"/>
          </p:nvPr>
        </p:nvSpPr>
        <p:spPr/>
        <p:txBody>
          <a:bodyPr/>
          <a:lstStyle/>
          <a:p>
            <a:r>
              <a:rPr lang="en-US"/>
              <a:t>Time To Go</a:t>
            </a:r>
          </a:p>
        </p:txBody>
      </p:sp>
      <p:sp>
        <p:nvSpPr>
          <p:cNvPr id="5" name="Rectangle 4"/>
          <p:cNvSpPr/>
          <p:nvPr/>
        </p:nvSpPr>
        <p:spPr>
          <a:xfrm>
            <a:off x="590006" y="60960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Origin</a:t>
            </a:r>
          </a:p>
        </p:txBody>
      </p:sp>
      <p:sp>
        <p:nvSpPr>
          <p:cNvPr id="6" name="Rectangle 5"/>
          <p:cNvSpPr/>
          <p:nvPr/>
        </p:nvSpPr>
        <p:spPr>
          <a:xfrm>
            <a:off x="2286000" y="156972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Meaning</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5334000" y="358140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Destiny</a:t>
            </a:r>
          </a:p>
        </p:txBody>
      </p:sp>
      <p:sp>
        <p:nvSpPr>
          <p:cNvPr id="9" name="Rectangle 8"/>
          <p:cNvSpPr/>
          <p:nvPr/>
        </p:nvSpPr>
        <p:spPr>
          <a:xfrm>
            <a:off x="1524000" y="3899537"/>
            <a:ext cx="5785757" cy="2215991"/>
          </a:xfrm>
          <a:prstGeom prst="rect">
            <a:avLst/>
          </a:prstGeom>
        </p:spPr>
        <p:txBody>
          <a:bodyPr wrap="square">
            <a:spAutoFit/>
          </a:bodyPr>
          <a:lstStyle/>
          <a:p>
            <a:r>
              <a:rPr lang="en-US" sz="6600" dirty="0">
                <a:solidFill>
                  <a:schemeClr val="tx2">
                    <a:lumMod val="60000"/>
                    <a:lumOff val="40000"/>
                  </a:schemeClr>
                </a:solidFill>
                <a:latin typeface="Eras Demi ITC" pitchFamily="34" charset="0"/>
              </a:rPr>
              <a:t>Destiny</a:t>
            </a:r>
            <a:br>
              <a:rPr lang="en-US" dirty="0"/>
            </a:br>
            <a:r>
              <a:rPr lang="en-US" sz="2000" dirty="0"/>
              <a:t>(W) </a:t>
            </a:r>
            <a:r>
              <a:rPr lang="en-US" sz="2400" dirty="0"/>
              <a:t>the ultimate end or purpose for which something is created or a person is ordained or appointed.</a:t>
            </a:r>
          </a:p>
        </p:txBody>
      </p:sp>
    </p:spTree>
    <p:extLst>
      <p:ext uri="{BB962C8B-B14F-4D97-AF65-F5344CB8AC3E}">
        <p14:creationId xmlns:p14="http://schemas.microsoft.com/office/powerpoint/2010/main" val="342967595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11/13/2011</a:t>
            </a:r>
          </a:p>
        </p:txBody>
      </p:sp>
      <p:sp>
        <p:nvSpPr>
          <p:cNvPr id="3" name="Footer Placeholder 2"/>
          <p:cNvSpPr>
            <a:spLocks noGrp="1"/>
          </p:cNvSpPr>
          <p:nvPr>
            <p:ph type="ftr" sz="quarter" idx="11"/>
          </p:nvPr>
        </p:nvSpPr>
        <p:spPr/>
        <p:txBody>
          <a:bodyPr/>
          <a:lstStyle/>
          <a:p>
            <a:r>
              <a:rPr lang="en-US"/>
              <a:t>Time To Go</a:t>
            </a:r>
          </a:p>
        </p:txBody>
      </p:sp>
      <p:sp>
        <p:nvSpPr>
          <p:cNvPr id="4" name="Slide Number Placeholder 3"/>
          <p:cNvSpPr>
            <a:spLocks noGrp="1"/>
          </p:cNvSpPr>
          <p:nvPr>
            <p:ph type="sldNum" sz="quarter" idx="12"/>
          </p:nvPr>
        </p:nvSpPr>
        <p:spPr/>
        <p:txBody>
          <a:bodyPr/>
          <a:lstStyle/>
          <a:p>
            <a:fld id="{871121BF-DA7A-4536-91BA-2BA55F2BB313}" type="slidenum">
              <a:rPr lang="en-US" smtClean="0"/>
              <a:pPr/>
              <a:t>9</a:t>
            </a:fld>
            <a:endParaRPr lang="en-US"/>
          </a:p>
        </p:txBody>
      </p:sp>
      <p:sp>
        <p:nvSpPr>
          <p:cNvPr id="5" name="Rectangle 4"/>
          <p:cNvSpPr/>
          <p:nvPr/>
        </p:nvSpPr>
        <p:spPr>
          <a:xfrm>
            <a:off x="515389" y="914400"/>
            <a:ext cx="8001000" cy="3662541"/>
          </a:xfrm>
          <a:prstGeom prst="rect">
            <a:avLst/>
          </a:prstGeom>
        </p:spPr>
        <p:txBody>
          <a:bodyPr wrap="square">
            <a:spAutoFit/>
          </a:bodyPr>
          <a:lstStyle/>
          <a:p>
            <a:r>
              <a:rPr lang="en-US" sz="4000" b="0" dirty="0">
                <a:solidFill>
                  <a:schemeClr val="bg1"/>
                </a:solidFill>
                <a:latin typeface="+mj-lt"/>
              </a:rPr>
              <a:t>THE.GREAT.SHINING.LIGHT</a:t>
            </a:r>
          </a:p>
          <a:p>
            <a:r>
              <a:rPr lang="en-US" sz="3200" b="0" dirty="0">
                <a:solidFill>
                  <a:schemeClr val="bg1"/>
                </a:solidFill>
                <a:latin typeface="+mj-lt"/>
              </a:rPr>
              <a:t>	15  But it gives us consolation to know this: that we do not hold our destiny. God holds our destiny. And He has ordained it to be so, and there's nothing will ever interrupt the program of God. We are bound to arrive.</a:t>
            </a:r>
          </a:p>
          <a:p>
            <a:pPr algn="r"/>
            <a:r>
              <a:rPr lang="en-US" sz="3200" b="0" dirty="0">
                <a:solidFill>
                  <a:schemeClr val="bg1"/>
                </a:solidFill>
                <a:latin typeface="+mj-lt"/>
              </a:rPr>
              <a:t>57-1222</a:t>
            </a:r>
          </a:p>
        </p:txBody>
      </p:sp>
    </p:spTree>
    <p:extLst>
      <p:ext uri="{BB962C8B-B14F-4D97-AF65-F5344CB8AC3E}">
        <p14:creationId xmlns:p14="http://schemas.microsoft.com/office/powerpoint/2010/main" val="276826524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6018</TotalTime>
  <Words>1194</Words>
  <Application>Microsoft Office PowerPoint</Application>
  <PresentationFormat>On-screen Show (4:3)</PresentationFormat>
  <Paragraphs>249</Paragraphs>
  <Slides>48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Agency FB</vt:lpstr>
      <vt:lpstr>Arial</vt:lpstr>
      <vt:lpstr>Calibri</vt:lpstr>
      <vt:lpstr>Cambria</vt:lpstr>
      <vt:lpstr>Eras Demi ITC</vt:lpstr>
      <vt:lpstr>Times New Roman</vt:lpstr>
      <vt:lpstr>template</vt:lpstr>
      <vt:lpstr>CorelDRAW</vt:lpstr>
      <vt:lpstr>What Do We Believe?   The Perfect Kingdom 16</vt:lpstr>
      <vt:lpstr>Birthdays,  Anniversaries  &amp; Exciting Events</vt:lpstr>
      <vt:lpstr>The Men’s Campout</vt:lpstr>
      <vt:lpstr>PowerPoint Presentation</vt:lpstr>
      <vt:lpstr>PowerPoint Presentation</vt:lpstr>
      <vt:lpstr>We Believe… That Only Jehovah knows    and holds the future… </vt:lpstr>
      <vt:lpstr>Job Recognized God’s Sovereignty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Prophecy</vt:lpstr>
      <vt:lpstr>“EVENTS MADE CLEAR BY PROPHECY”    65-0801</vt:lpstr>
      <vt:lpstr>The lion hath roared, who will not fear? the Lord GOD hath spoken, who can but prophesy? AMOS 3:8 </vt:lpstr>
      <vt:lpstr>PowerPoint Presentation</vt:lpstr>
      <vt:lpstr>Inspiration to Interpret Prophecy Belongs to a Special Few</vt:lpstr>
      <vt:lpstr>The Infallible God  Speaking Through Fallible Man</vt:lpstr>
      <vt:lpstr>PowerPoint Presentation</vt:lpstr>
      <vt:lpstr>PowerPoint Presentation</vt:lpstr>
      <vt:lpstr>PowerPoint Presentation</vt:lpstr>
      <vt:lpstr>Interpreting dreams</vt:lpstr>
      <vt:lpstr>Only Four World Powers</vt:lpstr>
      <vt:lpstr>Nahum Saw this 2718 Years Ago</vt:lpstr>
      <vt:lpstr>Nahum saw this 2718 years ago</vt:lpstr>
      <vt:lpstr>Inspiration to Interpret Prophecy Belongs to a Special Few</vt:lpstr>
      <vt:lpstr>Inspiration to Interpret Prophecy Belongs to a Special Few</vt:lpstr>
      <vt:lpstr>Jesus Went To The Cross Under Inspiration Of This One Verse</vt:lpstr>
      <vt:lpstr>God speaks to the prophet in visions and dreams. Not impressions. </vt:lpstr>
      <vt:lpstr>PowerPoint Presentation</vt:lpstr>
      <vt:lpstr>The Prophet Isaiah Spoke:</vt:lpstr>
      <vt:lpstr>Time Is Nothing Where Prophecy Is Concerned</vt:lpstr>
      <vt:lpstr>Amos spoke of our day  2780 years ago</vt:lpstr>
      <vt:lpstr>PowerPoint Presentation</vt:lpstr>
      <vt:lpstr>PowerPoint Presentation</vt:lpstr>
      <vt:lpstr>PowerPoint Presentation</vt:lpstr>
      <vt:lpstr>Surely the Lord GOD will do nothing, but he revealeth his secret unto his servants the prophets. AMOS 3:7 </vt:lpstr>
      <vt:lpstr>PowerPoint Presentation</vt:lpstr>
      <vt:lpstr>Recognizing True Vs False Prophesy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Barry Coffey</dc:creator>
  <cp:lastModifiedBy>Barry Coffey</cp:lastModifiedBy>
  <cp:revision>168</cp:revision>
  <dcterms:created xsi:type="dcterms:W3CDTF">2009-08-29T15:33:33Z</dcterms:created>
  <dcterms:modified xsi:type="dcterms:W3CDTF">2018-04-08T15:01:26Z</dcterms:modified>
</cp:coreProperties>
</file>