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0" r:id="rId1"/>
  </p:sldMasterIdLst>
  <p:notesMasterIdLst>
    <p:notesMasterId r:id="rId47"/>
  </p:notesMasterIdLst>
  <p:sldIdLst>
    <p:sldId id="256" r:id="rId2"/>
    <p:sldId id="477" r:id="rId3"/>
    <p:sldId id="484" r:id="rId4"/>
    <p:sldId id="443" r:id="rId5"/>
    <p:sldId id="264" r:id="rId6"/>
    <p:sldId id="391" r:id="rId7"/>
    <p:sldId id="479" r:id="rId8"/>
    <p:sldId id="485" r:id="rId9"/>
    <p:sldId id="480" r:id="rId10"/>
    <p:sldId id="407" r:id="rId11"/>
    <p:sldId id="417" r:id="rId12"/>
    <p:sldId id="418" r:id="rId13"/>
    <p:sldId id="442" r:id="rId14"/>
    <p:sldId id="447" r:id="rId15"/>
    <p:sldId id="456" r:id="rId16"/>
    <p:sldId id="445" r:id="rId17"/>
    <p:sldId id="448" r:id="rId18"/>
    <p:sldId id="449" r:id="rId19"/>
    <p:sldId id="450" r:id="rId20"/>
    <p:sldId id="423" r:id="rId21"/>
    <p:sldId id="444" r:id="rId22"/>
    <p:sldId id="469" r:id="rId23"/>
    <p:sldId id="474" r:id="rId24"/>
    <p:sldId id="470" r:id="rId25"/>
    <p:sldId id="483" r:id="rId26"/>
    <p:sldId id="481" r:id="rId27"/>
    <p:sldId id="482" r:id="rId28"/>
    <p:sldId id="486" r:id="rId29"/>
    <p:sldId id="478" r:id="rId30"/>
    <p:sldId id="475" r:id="rId31"/>
    <p:sldId id="476" r:id="rId32"/>
    <p:sldId id="457" r:id="rId33"/>
    <p:sldId id="473" r:id="rId34"/>
    <p:sldId id="465" r:id="rId35"/>
    <p:sldId id="466" r:id="rId36"/>
    <p:sldId id="467" r:id="rId37"/>
    <p:sldId id="468" r:id="rId38"/>
    <p:sldId id="460" r:id="rId39"/>
    <p:sldId id="461" r:id="rId40"/>
    <p:sldId id="459" r:id="rId41"/>
    <p:sldId id="462" r:id="rId42"/>
    <p:sldId id="463" r:id="rId43"/>
    <p:sldId id="464" r:id="rId44"/>
    <p:sldId id="458" r:id="rId45"/>
    <p:sldId id="30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41" autoAdjust="0"/>
    <p:restoredTop sz="94634"/>
  </p:normalViewPr>
  <p:slideViewPr>
    <p:cSldViewPr snapToGrid="0" snapToObjects="1">
      <p:cViewPr varScale="1">
        <p:scale>
          <a:sx n="131" d="100"/>
          <a:sy n="131" d="100"/>
        </p:scale>
        <p:origin x="1760" y="18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B59F5-D1E2-F641-8D84-46D5DE6269BB}" type="datetimeFigureOut">
              <a:rPr lang="en-US" smtClean="0"/>
              <a:t>5/27/18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98408-985A-D845-84A5-E48515DA4241}" type="slidenum">
              <a:rPr lang="en-US" smtClean="0"/>
              <a:t>‹#›</a:t>
            </a:fld>
            <a:endParaRPr lang="en-US"/>
          </a:p>
        </p:txBody>
      </p:sp>
    </p:spTree>
    <p:extLst>
      <p:ext uri="{BB962C8B-B14F-4D97-AF65-F5344CB8AC3E}">
        <p14:creationId xmlns:p14="http://schemas.microsoft.com/office/powerpoint/2010/main" val="374785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7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5/27/18</a:t>
            </a:r>
            <a:endParaRPr lang="en-US" dirty="0"/>
          </a:p>
        </p:txBody>
      </p:sp>
      <p:sp>
        <p:nvSpPr>
          <p:cNvPr id="6" name="Footer Placeholder 5"/>
          <p:cNvSpPr>
            <a:spLocks noGrp="1"/>
          </p:cNvSpPr>
          <p:nvPr>
            <p:ph type="ftr" sz="quarter" idx="11"/>
          </p:nvPr>
        </p:nvSpPr>
        <p:spPr>
          <a:xfrm>
            <a:off x="917678" y="6181344"/>
            <a:ext cx="5337278" cy="365125"/>
          </a:xfrm>
        </p:spPr>
        <p:txBody>
          <a:bodyPr/>
          <a:lstStyle/>
          <a:p>
            <a:r>
              <a:rPr lang="en-US"/>
              <a:t>Love's Enduring Foundation 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7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64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63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9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0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0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9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011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5/27/18</a:t>
            </a:r>
            <a:endParaRPr lang="en-US" dirty="0"/>
          </a:p>
        </p:txBody>
      </p:sp>
      <p:sp>
        <p:nvSpPr>
          <p:cNvPr id="5" name="Footer Placeholder 4"/>
          <p:cNvSpPr>
            <a:spLocks noGrp="1"/>
          </p:cNvSpPr>
          <p:nvPr>
            <p:ph type="ftr" sz="quarter" idx="11"/>
          </p:nvPr>
        </p:nvSpPr>
        <p:spPr/>
        <p:txBody>
          <a:bodyPr/>
          <a:lstStyle/>
          <a:p>
            <a:r>
              <a:rPr lang="en-US"/>
              <a:t>Love's Enduring Foundation 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0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5/27/18</a:t>
            </a:r>
            <a:endParaRPr lang="en-US" dirty="0"/>
          </a:p>
        </p:txBody>
      </p:sp>
      <p:sp>
        <p:nvSpPr>
          <p:cNvPr id="6" name="Footer Placeholder 5"/>
          <p:cNvSpPr>
            <a:spLocks noGrp="1"/>
          </p:cNvSpPr>
          <p:nvPr>
            <p:ph type="ftr" sz="quarter" idx="11"/>
          </p:nvPr>
        </p:nvSpPr>
        <p:spPr/>
        <p:txBody>
          <a:bodyPr/>
          <a:lstStyle/>
          <a:p>
            <a:r>
              <a:rPr lang="en-US"/>
              <a:t>Love's Enduring Foundation 5</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362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5/27/18</a:t>
            </a:r>
            <a:endParaRPr lang="en-US" dirty="0"/>
          </a:p>
        </p:txBody>
      </p:sp>
      <p:sp>
        <p:nvSpPr>
          <p:cNvPr id="8" name="Footer Placeholder 7"/>
          <p:cNvSpPr>
            <a:spLocks noGrp="1"/>
          </p:cNvSpPr>
          <p:nvPr>
            <p:ph type="ftr" sz="quarter" idx="11"/>
          </p:nvPr>
        </p:nvSpPr>
        <p:spPr/>
        <p:txBody>
          <a:bodyPr/>
          <a:lstStyle/>
          <a:p>
            <a:r>
              <a:rPr lang="en-US"/>
              <a:t>Love's Enduring Foundation 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8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5/27/18</a:t>
            </a:r>
            <a:endParaRPr lang="en-US" dirty="0"/>
          </a:p>
        </p:txBody>
      </p:sp>
      <p:sp>
        <p:nvSpPr>
          <p:cNvPr id="4" name="Footer Placeholder 3"/>
          <p:cNvSpPr>
            <a:spLocks noGrp="1"/>
          </p:cNvSpPr>
          <p:nvPr>
            <p:ph type="ftr" sz="quarter" idx="11"/>
          </p:nvPr>
        </p:nvSpPr>
        <p:spPr/>
        <p:txBody>
          <a:bodyPr/>
          <a:lstStyle/>
          <a:p>
            <a:r>
              <a:rPr lang="en-US"/>
              <a:t>Love's Enduring Foundation 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4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5/27/18</a:t>
            </a:r>
            <a:endParaRPr lang="en-US" dirty="0"/>
          </a:p>
        </p:txBody>
      </p:sp>
      <p:sp>
        <p:nvSpPr>
          <p:cNvPr id="3" name="Footer Placeholder 2"/>
          <p:cNvSpPr>
            <a:spLocks noGrp="1"/>
          </p:cNvSpPr>
          <p:nvPr>
            <p:ph type="ftr" sz="quarter" idx="11"/>
          </p:nvPr>
        </p:nvSpPr>
        <p:spPr/>
        <p:txBody>
          <a:bodyPr/>
          <a:lstStyle/>
          <a:p>
            <a:r>
              <a:rPr lang="en-US"/>
              <a:t>Love's Enduring Foundation 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8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5/27/18</a:t>
            </a:r>
            <a:endParaRPr lang="en-US" dirty="0"/>
          </a:p>
        </p:txBody>
      </p:sp>
      <p:sp>
        <p:nvSpPr>
          <p:cNvPr id="6" name="Footer Placeholder 5"/>
          <p:cNvSpPr>
            <a:spLocks noGrp="1"/>
          </p:cNvSpPr>
          <p:nvPr>
            <p:ph type="ftr" sz="quarter" idx="11"/>
          </p:nvPr>
        </p:nvSpPr>
        <p:spPr/>
        <p:txBody>
          <a:bodyPr/>
          <a:lstStyle/>
          <a:p>
            <a:r>
              <a:rPr lang="en-US"/>
              <a:t>Love's Enduring Foundation 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09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r>
              <a:rPr lang="en-US"/>
              <a:t>5/27/18</a:t>
            </a:r>
            <a:endParaRPr lang="en-US" dirty="0"/>
          </a:p>
        </p:txBody>
      </p:sp>
      <p:sp>
        <p:nvSpPr>
          <p:cNvPr id="6" name="Footer Placeholder 5"/>
          <p:cNvSpPr>
            <a:spLocks noGrp="1"/>
          </p:cNvSpPr>
          <p:nvPr>
            <p:ph type="ftr" sz="quarter" idx="11"/>
          </p:nvPr>
        </p:nvSpPr>
        <p:spPr>
          <a:xfrm>
            <a:off x="818348" y="6181344"/>
            <a:ext cx="3705300" cy="365125"/>
          </a:xfrm>
        </p:spPr>
        <p:txBody>
          <a:bodyPr/>
          <a:lstStyle/>
          <a:p>
            <a:r>
              <a:rPr lang="en-US"/>
              <a:t>Love's Enduring Foundation 5</a:t>
            </a:r>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4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5/27/18</a:t>
            </a:r>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Love's Enduring Foundation 5</a:t>
            </a:r>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814050"/>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E859-8B8B-234E-9A50-07A01A31B68D}"/>
              </a:ext>
            </a:extLst>
          </p:cNvPr>
          <p:cNvSpPr>
            <a:spLocks noGrp="1"/>
          </p:cNvSpPr>
          <p:nvPr>
            <p:ph type="ctrTitle"/>
          </p:nvPr>
        </p:nvSpPr>
        <p:spPr>
          <a:xfrm>
            <a:off x="816747" y="229493"/>
            <a:ext cx="7510506" cy="2380861"/>
          </a:xfrm>
          <a:solidFill>
            <a:schemeClr val="bg1"/>
          </a:solidFill>
        </p:spPr>
        <p:txBody>
          <a:bodyPr>
            <a:normAutofit fontScale="90000"/>
          </a:bodyPr>
          <a:lstStyle/>
          <a:p>
            <a:r>
              <a:rPr lang="en-US" sz="6600" dirty="0"/>
              <a:t>Love’s Enduring Foundation</a:t>
            </a:r>
            <a:br>
              <a:rPr lang="en-US" sz="6600" dirty="0"/>
            </a:br>
            <a:r>
              <a:rPr lang="en-US" sz="4900" dirty="0">
                <a:solidFill>
                  <a:schemeClr val="tx1"/>
                </a:solidFill>
              </a:rPr>
              <a:t>5</a:t>
            </a:r>
            <a:endParaRPr lang="en-US" sz="6600" dirty="0">
              <a:solidFill>
                <a:schemeClr val="tx1"/>
              </a:solidFill>
            </a:endParaRPr>
          </a:p>
        </p:txBody>
      </p:sp>
      <p:sp>
        <p:nvSpPr>
          <p:cNvPr id="3" name="Subtitle 2">
            <a:extLst>
              <a:ext uri="{FF2B5EF4-FFF2-40B4-BE49-F238E27FC236}">
                <a16:creationId xmlns:a16="http://schemas.microsoft.com/office/drawing/2014/main" id="{DF6F0290-BAD6-214E-95A3-E950F5A93CA5}"/>
              </a:ext>
            </a:extLst>
          </p:cNvPr>
          <p:cNvSpPr>
            <a:spLocks noGrp="1"/>
          </p:cNvSpPr>
          <p:nvPr>
            <p:ph type="subTitle" idx="1"/>
          </p:nvPr>
        </p:nvSpPr>
        <p:spPr>
          <a:xfrm>
            <a:off x="386080" y="4871751"/>
            <a:ext cx="8361679" cy="1671289"/>
          </a:xfrm>
        </p:spPr>
        <p:txBody>
          <a:bodyPr>
            <a:normAutofit fontScale="85000" lnSpcReduction="20000"/>
          </a:bodyPr>
          <a:lstStyle/>
          <a:p>
            <a:r>
              <a:rPr lang="en-US" sz="3200" b="1" dirty="0"/>
              <a:t>GENESIS 10:32</a:t>
            </a:r>
          </a:p>
          <a:p>
            <a:r>
              <a:rPr lang="en-US" sz="3200" dirty="0"/>
              <a:t>These are the families of the sons of Noah, after their generations, in their nations: and by these were the nations divided in the earth after the flood.</a:t>
            </a:r>
          </a:p>
        </p:txBody>
      </p:sp>
      <p:pic>
        <p:nvPicPr>
          <p:cNvPr id="4" name="Picture 3">
            <a:extLst>
              <a:ext uri="{FF2B5EF4-FFF2-40B4-BE49-F238E27FC236}">
                <a16:creationId xmlns:a16="http://schemas.microsoft.com/office/drawing/2014/main" id="{490FBC03-6567-4BFA-B45E-08D609C7DD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9850" y="3013709"/>
            <a:ext cx="1384300" cy="1671289"/>
          </a:xfrm>
          <a:prstGeom prst="rect">
            <a:avLst/>
          </a:prstGeom>
        </p:spPr>
      </p:pic>
    </p:spTree>
    <p:extLst>
      <p:ext uri="{BB962C8B-B14F-4D97-AF65-F5344CB8AC3E}">
        <p14:creationId xmlns:p14="http://schemas.microsoft.com/office/powerpoint/2010/main" val="4217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6CDD-CB25-C944-A3F2-16EA87F6D593}"/>
              </a:ext>
            </a:extLst>
          </p:cNvPr>
          <p:cNvSpPr>
            <a:spLocks noGrp="1"/>
          </p:cNvSpPr>
          <p:nvPr>
            <p:ph type="ctrTitle"/>
          </p:nvPr>
        </p:nvSpPr>
        <p:spPr>
          <a:xfrm>
            <a:off x="603503" y="2600324"/>
            <a:ext cx="4804315" cy="3277961"/>
          </a:xfrm>
          <a:ln w="25400">
            <a:solidFill>
              <a:schemeClr val="accent1">
                <a:lumMod val="60000"/>
                <a:lumOff val="40000"/>
              </a:schemeClr>
            </a:solidFill>
          </a:ln>
        </p:spPr>
        <p:txBody>
          <a:bodyPr anchor="t">
            <a:normAutofit/>
          </a:bodyPr>
          <a:lstStyle/>
          <a:p>
            <a:pPr algn="l"/>
            <a:r>
              <a:rPr lang="en-US" sz="4700" dirty="0"/>
              <a:t>Pillars </a:t>
            </a:r>
            <a:br>
              <a:rPr lang="en-US" sz="4700" dirty="0"/>
            </a:br>
            <a:r>
              <a:rPr lang="en-US" sz="4700" dirty="0"/>
              <a:t>of </a:t>
            </a:r>
            <a:br>
              <a:rPr lang="en-US" sz="4700" dirty="0"/>
            </a:br>
            <a:r>
              <a:rPr lang="en-US" sz="4700" dirty="0"/>
              <a:t>Marriage</a:t>
            </a:r>
            <a:br>
              <a:rPr lang="en-US" sz="4700" dirty="0"/>
            </a:br>
            <a:r>
              <a:rPr lang="en-US" sz="4700" dirty="0"/>
              <a:t>relationships</a:t>
            </a:r>
          </a:p>
        </p:txBody>
      </p:sp>
      <p:sp>
        <p:nvSpPr>
          <p:cNvPr id="3" name="Subtitle 2">
            <a:extLst>
              <a:ext uri="{FF2B5EF4-FFF2-40B4-BE49-F238E27FC236}">
                <a16:creationId xmlns:a16="http://schemas.microsoft.com/office/drawing/2014/main" id="{47F6A5C8-0A79-014C-A955-C65A63C6A0F7}"/>
              </a:ext>
            </a:extLst>
          </p:cNvPr>
          <p:cNvSpPr>
            <a:spLocks noGrp="1"/>
          </p:cNvSpPr>
          <p:nvPr>
            <p:ph type="subTitle" idx="1"/>
          </p:nvPr>
        </p:nvSpPr>
        <p:spPr>
          <a:xfrm>
            <a:off x="603504" y="1300450"/>
            <a:ext cx="3125532" cy="1155525"/>
          </a:xfrm>
        </p:spPr>
        <p:txBody>
          <a:bodyPr anchor="b">
            <a:normAutofit/>
          </a:bodyPr>
          <a:lstStyle/>
          <a:p>
            <a:pPr algn="l"/>
            <a:endParaRPr lang="en-US" sz="1700"/>
          </a:p>
        </p:txBody>
      </p:sp>
      <p:pic>
        <p:nvPicPr>
          <p:cNvPr id="4" name="Picture 3">
            <a:extLst>
              <a:ext uri="{FF2B5EF4-FFF2-40B4-BE49-F238E27FC236}">
                <a16:creationId xmlns:a16="http://schemas.microsoft.com/office/drawing/2014/main" id="{95B4562B-1FBF-A94C-BC9C-969EDD71BC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4229" y="429304"/>
            <a:ext cx="3810000" cy="3810000"/>
          </a:xfrm>
          <a:prstGeom prst="rect">
            <a:avLst/>
          </a:prstGeom>
        </p:spPr>
      </p:pic>
    </p:spTree>
    <p:extLst>
      <p:ext uri="{BB962C8B-B14F-4D97-AF65-F5344CB8AC3E}">
        <p14:creationId xmlns:p14="http://schemas.microsoft.com/office/powerpoint/2010/main" val="63706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314793" y="254834"/>
            <a:ext cx="8574374" cy="5386090"/>
          </a:xfrm>
          <a:prstGeom prst="rect">
            <a:avLst/>
          </a:prstGeom>
        </p:spPr>
        <p:txBody>
          <a:bodyPr wrap="square">
            <a:spAutoFit/>
          </a:bodyPr>
          <a:lstStyle/>
          <a:p>
            <a:r>
              <a:rPr lang="en-US" sz="4400" b="1" dirty="0">
                <a:solidFill>
                  <a:srgbClr val="92D050"/>
                </a:solidFill>
              </a:rPr>
              <a:t>You Accept That The Person You Chose Is Not Perfect.</a:t>
            </a:r>
          </a:p>
          <a:p>
            <a:r>
              <a:rPr lang="en-US" sz="3200" dirty="0"/>
              <a:t>	You’re not perfect and neither is your partner. If there a red flags at the outset — say, a partner who lies or treats you with disrespect — you’re wise to think twice. </a:t>
            </a:r>
          </a:p>
          <a:p>
            <a:r>
              <a:rPr lang="en-US" sz="3200" dirty="0"/>
              <a:t>	But the ordinary challenging stuff isn’t going to disappear once you say ‘I do.’ The key is to appreciate the person and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08DE-49F1-F549-810A-A5940A16AAD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509F4FC9-BF30-504D-B8C9-90BAB937CED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B98F6448-CC0B-3E48-85A3-4FCE50F512D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a16="http://schemas.microsoft.com/office/drawing/2014/main" id="{A6972B9C-E7DC-1542-9BCE-59FBB8EEFC9C}"/>
              </a:ext>
            </a:extLst>
          </p:cNvPr>
          <p:cNvSpPr/>
          <p:nvPr/>
        </p:nvSpPr>
        <p:spPr>
          <a:xfrm>
            <a:off x="329784" y="314794"/>
            <a:ext cx="8424472" cy="4093428"/>
          </a:xfrm>
          <a:prstGeom prst="rect">
            <a:avLst/>
          </a:prstGeom>
        </p:spPr>
        <p:txBody>
          <a:bodyPr wrap="square">
            <a:spAutoFit/>
          </a:bodyPr>
          <a:lstStyle/>
          <a:p>
            <a:r>
              <a:rPr lang="en-US" sz="4400" dirty="0">
                <a:solidFill>
                  <a:srgbClr val="92D050"/>
                </a:solidFill>
              </a:rPr>
              <a:t>Communication</a:t>
            </a:r>
            <a:r>
              <a:rPr lang="en-US" sz="4400" dirty="0"/>
              <a:t> </a:t>
            </a:r>
            <a:r>
              <a:rPr lang="en-US" sz="3600" dirty="0"/>
              <a:t>is the number-one problem for couples. None of us are perfect at it, but when we can talk about difficult topics like money, kids, religion or politics, and do so respectfully, we’ve got a good foundation for a better future together.</a:t>
            </a:r>
          </a:p>
        </p:txBody>
      </p:sp>
    </p:spTree>
    <p:extLst>
      <p:ext uri="{BB962C8B-B14F-4D97-AF65-F5344CB8AC3E}">
        <p14:creationId xmlns:p14="http://schemas.microsoft.com/office/powerpoint/2010/main" val="28616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546B-CBDE-4946-9CC6-83550E471B41}"/>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AE03728-400E-4731-AC9A-EA0336D146F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548B4412-1099-4A6F-BB56-EF3DD810316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Rectangle 4">
            <a:extLst>
              <a:ext uri="{FF2B5EF4-FFF2-40B4-BE49-F238E27FC236}">
                <a16:creationId xmlns:a16="http://schemas.microsoft.com/office/drawing/2014/main" id="{F43F97E6-4025-452D-966E-042674FFB995}"/>
              </a:ext>
            </a:extLst>
          </p:cNvPr>
          <p:cNvSpPr/>
          <p:nvPr/>
        </p:nvSpPr>
        <p:spPr>
          <a:xfrm>
            <a:off x="162560" y="0"/>
            <a:ext cx="8757920" cy="6678751"/>
          </a:xfrm>
          <a:prstGeom prst="rect">
            <a:avLst/>
          </a:prstGeom>
        </p:spPr>
        <p:txBody>
          <a:bodyPr wrap="square">
            <a:spAutoFit/>
          </a:bodyPr>
          <a:lstStyle/>
          <a:p>
            <a:r>
              <a:rPr lang="en-US" sz="1200" b="1" dirty="0">
                <a:solidFill>
                  <a:srgbClr val="DD4B39"/>
                </a:solidFill>
                <a:latin typeface="arial" panose="020B0604020202020204" pitchFamily="34" charset="0"/>
              </a:rPr>
              <a:t> </a:t>
            </a:r>
            <a:r>
              <a:rPr lang="he-IL" sz="8800" dirty="0"/>
              <a:t>יָדִיד</a:t>
            </a:r>
            <a:r>
              <a:rPr lang="en-US" sz="8800" dirty="0"/>
              <a:t> </a:t>
            </a:r>
            <a:r>
              <a:rPr lang="en-US" sz="2800" dirty="0"/>
              <a:t>(</a:t>
            </a:r>
            <a:r>
              <a:rPr lang="en-US" sz="2800" dirty="0" err="1"/>
              <a:t>yud</a:t>
            </a:r>
            <a:r>
              <a:rPr lang="en-US" sz="2800" dirty="0"/>
              <a:t>, </a:t>
            </a:r>
            <a:r>
              <a:rPr lang="en-US" sz="2800" dirty="0" err="1"/>
              <a:t>dalet</a:t>
            </a:r>
            <a:r>
              <a:rPr lang="en-US" sz="2800" dirty="0"/>
              <a:t>, </a:t>
            </a:r>
            <a:r>
              <a:rPr lang="en-US" sz="2800" dirty="0" err="1"/>
              <a:t>yud</a:t>
            </a:r>
            <a:r>
              <a:rPr lang="en-US" sz="2800" dirty="0"/>
              <a:t>, </a:t>
            </a:r>
            <a:r>
              <a:rPr lang="en-US" sz="2800" dirty="0" err="1"/>
              <a:t>dalet</a:t>
            </a:r>
            <a:r>
              <a:rPr lang="en-US" sz="2800" dirty="0"/>
              <a:t>)</a:t>
            </a:r>
          </a:p>
          <a:p>
            <a:r>
              <a:rPr lang="en-US" sz="3600" dirty="0"/>
              <a:t>Friend, fellow, pal, beloved.</a:t>
            </a:r>
          </a:p>
          <a:p>
            <a:r>
              <a:rPr lang="en-US" sz="3600" b="1" dirty="0">
                <a:solidFill>
                  <a:srgbClr val="DD4B39"/>
                </a:solidFill>
                <a:latin typeface="arial" panose="020B0604020202020204" pitchFamily="34" charset="0"/>
              </a:rPr>
              <a:t>  </a:t>
            </a:r>
            <a:r>
              <a:rPr lang="he-IL" sz="8800" dirty="0"/>
              <a:t>יד</a:t>
            </a:r>
            <a:r>
              <a:rPr lang="en-US" sz="8800" dirty="0"/>
              <a:t> </a:t>
            </a:r>
            <a:r>
              <a:rPr lang="en-US" sz="4800" dirty="0"/>
              <a:t>= Hand</a:t>
            </a:r>
          </a:p>
          <a:p>
            <a:r>
              <a:rPr lang="en-US" sz="3600" dirty="0"/>
              <a:t>	1. Friends will move toward each other the things that are required for health, prosperity, and the others’ welfare.</a:t>
            </a:r>
          </a:p>
          <a:p>
            <a:r>
              <a:rPr lang="en-US" sz="3600" dirty="0"/>
              <a:t>	2. One must graciously learn to accept an extended hand. </a:t>
            </a:r>
          </a:p>
          <a:p>
            <a:endParaRPr lang="en-US" sz="3600" dirty="0"/>
          </a:p>
        </p:txBody>
      </p:sp>
    </p:spTree>
    <p:extLst>
      <p:ext uri="{BB962C8B-B14F-4D97-AF65-F5344CB8AC3E}">
        <p14:creationId xmlns:p14="http://schemas.microsoft.com/office/powerpoint/2010/main" val="203217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24137-ED9F-4DB6-9686-8AEEA66E4BAF}"/>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D3C43CAA-D810-4552-BB07-6F7B159D0FD1}"/>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19119100-3DB7-4C4E-867C-D9C58A7A4DB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a:extLst>
              <a:ext uri="{FF2B5EF4-FFF2-40B4-BE49-F238E27FC236}">
                <a16:creationId xmlns:a16="http://schemas.microsoft.com/office/drawing/2014/main" id="{97A71713-8908-4F01-A5C7-4D3164038DAC}"/>
              </a:ext>
            </a:extLst>
          </p:cNvPr>
          <p:cNvSpPr txBox="1"/>
          <p:nvPr/>
        </p:nvSpPr>
        <p:spPr>
          <a:xfrm flipH="1">
            <a:off x="304799" y="314615"/>
            <a:ext cx="8544559" cy="4431983"/>
          </a:xfrm>
          <a:prstGeom prst="rect">
            <a:avLst/>
          </a:prstGeom>
          <a:noFill/>
        </p:spPr>
        <p:txBody>
          <a:bodyPr wrap="square" rtlCol="0">
            <a:spAutoFit/>
          </a:bodyPr>
          <a:lstStyle/>
          <a:p>
            <a:r>
              <a:rPr lang="en-US" sz="6600" dirty="0" err="1">
                <a:solidFill>
                  <a:srgbClr val="FFFF00"/>
                </a:solidFill>
              </a:rPr>
              <a:t>SHuLChaN</a:t>
            </a:r>
            <a:r>
              <a:rPr lang="en-US" sz="6600" dirty="0">
                <a:solidFill>
                  <a:srgbClr val="FFFF00"/>
                </a:solidFill>
              </a:rPr>
              <a:t> = Table</a:t>
            </a:r>
          </a:p>
          <a:p>
            <a:r>
              <a:rPr lang="en-US" sz="5400" dirty="0" err="1"/>
              <a:t>SHul</a:t>
            </a:r>
            <a:r>
              <a:rPr lang="en-US" sz="5400" dirty="0"/>
              <a:t> = “The Place of”</a:t>
            </a:r>
          </a:p>
          <a:p>
            <a:r>
              <a:rPr lang="en-US" sz="5400" dirty="0" err="1"/>
              <a:t>CHaN</a:t>
            </a:r>
            <a:r>
              <a:rPr lang="en-US" sz="5400" dirty="0"/>
              <a:t> = Grace</a:t>
            </a:r>
          </a:p>
          <a:p>
            <a:r>
              <a:rPr lang="en-US" sz="5400" dirty="0"/>
              <a:t>	</a:t>
            </a:r>
            <a:r>
              <a:rPr lang="en-US" sz="4800" dirty="0"/>
              <a:t>1) To Rest in One Place;</a:t>
            </a:r>
          </a:p>
          <a:p>
            <a:r>
              <a:rPr lang="en-US" sz="4800" dirty="0"/>
              <a:t>	2) </a:t>
            </a:r>
            <a:r>
              <a:rPr lang="en-US" sz="5400" dirty="0"/>
              <a:t>Economic Activity.</a:t>
            </a:r>
          </a:p>
        </p:txBody>
      </p:sp>
    </p:spTree>
    <p:extLst>
      <p:ext uri="{BB962C8B-B14F-4D97-AF65-F5344CB8AC3E}">
        <p14:creationId xmlns:p14="http://schemas.microsoft.com/office/powerpoint/2010/main" val="750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28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249DD20E-FB46-4F7A-BC33-C30A5C3D711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05D40FD-641B-477A-8EB9-1F4155B67257}"/>
              </a:ext>
            </a:extLst>
          </p:cNvPr>
          <p:cNvSpPr>
            <a:spLocks noGrp="1"/>
          </p:cNvSpPr>
          <p:nvPr>
            <p:ph type="dt" sz="half" idx="10"/>
          </p:nvPr>
        </p:nvSpPr>
        <p:spPr>
          <a:xfrm>
            <a:off x="6628209" y="6378128"/>
            <a:ext cx="1200150" cy="365125"/>
          </a:xfrm>
        </p:spPr>
        <p:txBody>
          <a:bodyPr>
            <a:normAutofit/>
          </a:bodyPr>
          <a:lstStyle/>
          <a:p>
            <a:pPr>
              <a:spcAft>
                <a:spcPts val="600"/>
              </a:spcAft>
            </a:pPr>
            <a:r>
              <a:rPr lang="en-US"/>
              <a:t>5/27/18</a:t>
            </a:r>
          </a:p>
        </p:txBody>
      </p:sp>
      <p:sp>
        <p:nvSpPr>
          <p:cNvPr id="3" name="Footer Placeholder 2">
            <a:extLst>
              <a:ext uri="{FF2B5EF4-FFF2-40B4-BE49-F238E27FC236}">
                <a16:creationId xmlns:a16="http://schemas.microsoft.com/office/drawing/2014/main" id="{7D3013C3-BD2D-4F07-A221-0D9008019408}"/>
              </a:ext>
            </a:extLst>
          </p:cNvPr>
          <p:cNvSpPr>
            <a:spLocks noGrp="1"/>
          </p:cNvSpPr>
          <p:nvPr>
            <p:ph type="ftr" sz="quarter" idx="11"/>
          </p:nvPr>
        </p:nvSpPr>
        <p:spPr>
          <a:xfrm>
            <a:off x="856059" y="6378128"/>
            <a:ext cx="5657850" cy="365125"/>
          </a:xfrm>
        </p:spPr>
        <p:txBody>
          <a:bodyPr>
            <a:normAutofit/>
          </a:bodyPr>
          <a:lstStyle/>
          <a:p>
            <a:pPr>
              <a:spcAft>
                <a:spcPts val="600"/>
              </a:spcAft>
            </a:pPr>
            <a:r>
              <a:rPr lang="en-US"/>
              <a:t>Love's Enduring Foundation 5</a:t>
            </a:r>
          </a:p>
        </p:txBody>
      </p:sp>
      <p:sp>
        <p:nvSpPr>
          <p:cNvPr id="4" name="Slide Number Placeholder 3">
            <a:extLst>
              <a:ext uri="{FF2B5EF4-FFF2-40B4-BE49-F238E27FC236}">
                <a16:creationId xmlns:a16="http://schemas.microsoft.com/office/drawing/2014/main" id="{CEB2FA66-0E01-43EA-9E3A-0CA761FD1CD7}"/>
              </a:ext>
            </a:extLst>
          </p:cNvPr>
          <p:cNvSpPr>
            <a:spLocks noGrp="1"/>
          </p:cNvSpPr>
          <p:nvPr>
            <p:ph type="sldNum" sz="quarter" idx="12"/>
          </p:nvPr>
        </p:nvSpPr>
        <p:spPr>
          <a:xfrm>
            <a:off x="7885509" y="6378128"/>
            <a:ext cx="413375" cy="365125"/>
          </a:xfrm>
        </p:spPr>
        <p:txBody>
          <a:bodyPr>
            <a:normAutofit/>
          </a:bodyPr>
          <a:lstStyle/>
          <a:p>
            <a:pPr>
              <a:spcAft>
                <a:spcPts val="600"/>
              </a:spcAft>
            </a:pPr>
            <a:fld id="{D57F1E4F-1CFF-5643-939E-217C01CDF565}" type="slidenum">
              <a:rPr lang="en-US" smtClean="0"/>
              <a:pPr>
                <a:spcAft>
                  <a:spcPts val="600"/>
                </a:spcAft>
              </a:pPr>
              <a:t>15</a:t>
            </a:fld>
            <a:endParaRPr lang="en-US"/>
          </a:p>
        </p:txBody>
      </p:sp>
    </p:spTree>
    <p:extLst>
      <p:ext uri="{BB962C8B-B14F-4D97-AF65-F5344CB8AC3E}">
        <p14:creationId xmlns:p14="http://schemas.microsoft.com/office/powerpoint/2010/main" val="7480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FD88D-CCDA-4382-B3C1-015438D0329E}"/>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9215AA25-7CB1-4DF1-B41D-CEEFAF6E77C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2D46AF3B-B398-4B25-BAE6-ED4B109D4DF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Rectangle 4">
            <a:extLst>
              <a:ext uri="{FF2B5EF4-FFF2-40B4-BE49-F238E27FC236}">
                <a16:creationId xmlns:a16="http://schemas.microsoft.com/office/drawing/2014/main" id="{CD2E2AF0-5DE1-45DE-B2F4-3F4CF7FDF28F}"/>
              </a:ext>
            </a:extLst>
          </p:cNvPr>
          <p:cNvSpPr/>
          <p:nvPr/>
        </p:nvSpPr>
        <p:spPr>
          <a:xfrm>
            <a:off x="294640" y="182880"/>
            <a:ext cx="8595360" cy="6186309"/>
          </a:xfrm>
          <a:prstGeom prst="rect">
            <a:avLst/>
          </a:prstGeom>
        </p:spPr>
        <p:txBody>
          <a:bodyPr wrap="square">
            <a:spAutoFit/>
          </a:bodyPr>
          <a:lstStyle/>
          <a:p>
            <a:r>
              <a:rPr lang="en-US" sz="4400" b="1" dirty="0"/>
              <a:t>EXODUS 29:41-43</a:t>
            </a:r>
          </a:p>
          <a:p>
            <a:r>
              <a:rPr lang="en-US" sz="3200" i="1" dirty="0"/>
              <a:t>	And the other lamb thou shalt offer at even, and shalt do thereto according to the meat offering of the morning, and according to the drink offering thereof, for a sweet </a:t>
            </a:r>
            <a:r>
              <a:rPr lang="en-US" sz="3200" i="1" dirty="0" err="1"/>
              <a:t>savour</a:t>
            </a:r>
            <a:r>
              <a:rPr lang="en-US" sz="3200" i="1" dirty="0"/>
              <a:t>, an offering made by fire unto the LORD. 42 This shall be a continual burnt offering throughout your generations at the door of the tabernacle of the congregation before the LORD: </a:t>
            </a:r>
            <a:r>
              <a:rPr lang="en-US" sz="3200" i="1" u="sng" dirty="0"/>
              <a:t>where I will meet you, to speak there unto thee</a:t>
            </a:r>
            <a:r>
              <a:rPr lang="en-US" sz="3200" i="1" dirty="0"/>
              <a:t>. 43 </a:t>
            </a:r>
            <a:r>
              <a:rPr lang="en-US" sz="3200" i="1" dirty="0">
                <a:solidFill>
                  <a:srgbClr val="FFFF00"/>
                </a:solidFill>
              </a:rPr>
              <a:t>And there I will </a:t>
            </a:r>
            <a:r>
              <a:rPr lang="en-US" sz="3200" i="1" u="sng" dirty="0">
                <a:solidFill>
                  <a:srgbClr val="FFFF00"/>
                </a:solidFill>
              </a:rPr>
              <a:t>meet</a:t>
            </a:r>
            <a:r>
              <a:rPr lang="en-US" sz="3200" i="1" dirty="0">
                <a:solidFill>
                  <a:srgbClr val="FFFF00"/>
                </a:solidFill>
              </a:rPr>
              <a:t> with the children of Israel, and the tabernacle shall be sanctified by my glory</a:t>
            </a:r>
            <a:r>
              <a:rPr lang="en-US" sz="3200" dirty="0">
                <a:solidFill>
                  <a:srgbClr val="FFFF00"/>
                </a:solidFill>
              </a:rPr>
              <a:t>.</a:t>
            </a:r>
          </a:p>
        </p:txBody>
      </p:sp>
    </p:spTree>
    <p:extLst>
      <p:ext uri="{BB962C8B-B14F-4D97-AF65-F5344CB8AC3E}">
        <p14:creationId xmlns:p14="http://schemas.microsoft.com/office/powerpoint/2010/main" val="40270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43098-5D4F-4D26-A3DA-16D4FC3BF72F}"/>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DE22D27E-25FE-471E-98C6-AB07F631738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9F37955-E364-4761-9DDF-903CADA96B2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Rectangle 4">
            <a:extLst>
              <a:ext uri="{FF2B5EF4-FFF2-40B4-BE49-F238E27FC236}">
                <a16:creationId xmlns:a16="http://schemas.microsoft.com/office/drawing/2014/main" id="{B684CED2-D3B6-4418-838B-4E9FBD4AE296}"/>
              </a:ext>
            </a:extLst>
          </p:cNvPr>
          <p:cNvSpPr/>
          <p:nvPr/>
        </p:nvSpPr>
        <p:spPr>
          <a:xfrm>
            <a:off x="386080" y="314615"/>
            <a:ext cx="8371840" cy="4708981"/>
          </a:xfrm>
          <a:prstGeom prst="rect">
            <a:avLst/>
          </a:prstGeom>
        </p:spPr>
        <p:txBody>
          <a:bodyPr wrap="square">
            <a:spAutoFit/>
          </a:bodyPr>
          <a:lstStyle/>
          <a:p>
            <a:r>
              <a:rPr lang="en-US" sz="4400" b="1" dirty="0"/>
              <a:t>II SAMUEL 9:11, 13</a:t>
            </a:r>
          </a:p>
          <a:p>
            <a:r>
              <a:rPr lang="en-US" sz="3200" i="1" dirty="0"/>
              <a:t>	Then said </a:t>
            </a:r>
            <a:r>
              <a:rPr lang="en-US" sz="3200" i="1" dirty="0" err="1"/>
              <a:t>Ziba</a:t>
            </a:r>
            <a:r>
              <a:rPr lang="en-US" sz="3200" i="1" dirty="0"/>
              <a:t> unto the king, According to all that my lord the king hath commanded his servant, so shall thy servant do. As for Mephibosheth, said the king, he shall eat at my table, as one of the king's sons. </a:t>
            </a:r>
          </a:p>
          <a:p>
            <a:r>
              <a:rPr lang="en-US" sz="3200" i="1" dirty="0"/>
              <a:t>	13 So Mephibosheth dwelt in Jerusalem: for he did eat continually at the king's table; and was lame on both his feet.</a:t>
            </a:r>
          </a:p>
        </p:txBody>
      </p:sp>
    </p:spTree>
    <p:extLst>
      <p:ext uri="{BB962C8B-B14F-4D97-AF65-F5344CB8AC3E}">
        <p14:creationId xmlns:p14="http://schemas.microsoft.com/office/powerpoint/2010/main" val="346224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6A46-370F-4E28-BC3F-B75660939841}"/>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3A570320-DC92-4B74-9AA0-9E04EC7C5396}"/>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ED52B7F0-DD79-42C6-ABC7-1A2E8A9AAF2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Rectangle 4">
            <a:extLst>
              <a:ext uri="{FF2B5EF4-FFF2-40B4-BE49-F238E27FC236}">
                <a16:creationId xmlns:a16="http://schemas.microsoft.com/office/drawing/2014/main" id="{3EE2E06B-C21E-4B17-81FF-A501C4A5BAA9}"/>
              </a:ext>
            </a:extLst>
          </p:cNvPr>
          <p:cNvSpPr/>
          <p:nvPr/>
        </p:nvSpPr>
        <p:spPr>
          <a:xfrm>
            <a:off x="335280" y="203200"/>
            <a:ext cx="8514080" cy="5940088"/>
          </a:xfrm>
          <a:prstGeom prst="rect">
            <a:avLst/>
          </a:prstGeom>
        </p:spPr>
        <p:txBody>
          <a:bodyPr wrap="square">
            <a:spAutoFit/>
          </a:bodyPr>
          <a:lstStyle/>
          <a:p>
            <a:r>
              <a:rPr lang="en-US" sz="4800" b="1" dirty="0"/>
              <a:t>PSALM 23:5-7</a:t>
            </a:r>
          </a:p>
          <a:p>
            <a:r>
              <a:rPr lang="en-US" sz="3600" dirty="0"/>
              <a:t>	</a:t>
            </a:r>
            <a:r>
              <a:rPr lang="en-US" sz="3600" i="1" dirty="0"/>
              <a:t>Thou preparest </a:t>
            </a:r>
            <a:r>
              <a:rPr lang="en-US" sz="3600" i="1" dirty="0">
                <a:solidFill>
                  <a:srgbClr val="FFFF00"/>
                </a:solidFill>
              </a:rPr>
              <a:t>a table </a:t>
            </a:r>
            <a:r>
              <a:rPr lang="en-US" sz="3600" i="1" dirty="0"/>
              <a:t>before me in the presence of mine enemies: thou </a:t>
            </a:r>
            <a:r>
              <a:rPr lang="en-US" sz="3600" i="1" dirty="0" err="1"/>
              <a:t>anointest</a:t>
            </a:r>
            <a:r>
              <a:rPr lang="en-US" sz="3600" i="1" dirty="0"/>
              <a:t> my head with oil; my cup </a:t>
            </a:r>
            <a:r>
              <a:rPr lang="en-US" sz="3600" i="1" dirty="0" err="1"/>
              <a:t>runneth</a:t>
            </a:r>
            <a:r>
              <a:rPr lang="en-US" sz="3600" i="1" dirty="0"/>
              <a:t> over.</a:t>
            </a:r>
          </a:p>
          <a:p>
            <a:endParaRPr lang="en-US" sz="3600" i="1" dirty="0"/>
          </a:p>
          <a:p>
            <a:r>
              <a:rPr lang="en-US" sz="4400" b="1" dirty="0"/>
              <a:t>REVELATION 19:9</a:t>
            </a:r>
          </a:p>
          <a:p>
            <a:r>
              <a:rPr lang="en-US" sz="3600" i="1" dirty="0"/>
              <a:t>	And he saith unto me, Write, Blessed are they which are called unto </a:t>
            </a:r>
            <a:r>
              <a:rPr lang="en-US" sz="3600" i="1" dirty="0">
                <a:solidFill>
                  <a:srgbClr val="FFFF00"/>
                </a:solidFill>
              </a:rPr>
              <a:t>the marriage supper of the Lamb. </a:t>
            </a:r>
            <a:r>
              <a:rPr lang="en-US" sz="3600" i="1" dirty="0"/>
              <a:t>And he saith unto me, These are the true sayings of God. </a:t>
            </a:r>
          </a:p>
        </p:txBody>
      </p:sp>
    </p:spTree>
    <p:extLst>
      <p:ext uri="{BB962C8B-B14F-4D97-AF65-F5344CB8AC3E}">
        <p14:creationId xmlns:p14="http://schemas.microsoft.com/office/powerpoint/2010/main" val="10442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6624A-025F-4FE9-940E-0904CFB8EEA1}"/>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0F39FB38-2F55-428A-A839-F447F48E212D}"/>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6DA236C7-0973-472F-9DD1-65187F733CB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Rectangle 4">
            <a:extLst>
              <a:ext uri="{FF2B5EF4-FFF2-40B4-BE49-F238E27FC236}">
                <a16:creationId xmlns:a16="http://schemas.microsoft.com/office/drawing/2014/main" id="{B481C660-1879-4A2D-9DD9-92E4100D3B6D}"/>
              </a:ext>
            </a:extLst>
          </p:cNvPr>
          <p:cNvSpPr/>
          <p:nvPr/>
        </p:nvSpPr>
        <p:spPr>
          <a:xfrm>
            <a:off x="142240" y="111760"/>
            <a:ext cx="8890000" cy="6124754"/>
          </a:xfrm>
          <a:prstGeom prst="rect">
            <a:avLst/>
          </a:prstGeom>
        </p:spPr>
        <p:txBody>
          <a:bodyPr wrap="square">
            <a:spAutoFit/>
          </a:bodyPr>
          <a:lstStyle/>
          <a:p>
            <a:r>
              <a:rPr lang="en-US" sz="4000" b="1" dirty="0"/>
              <a:t>LIFE</a:t>
            </a:r>
          </a:p>
          <a:p>
            <a:r>
              <a:rPr lang="en-US" sz="3200" dirty="0"/>
              <a:t>	56 We're going to meet at a supper someday. That's a wedding supper, when that great table is stretched across the skies, reaching from sky to sky. We look across the table one to another, there's bound to be a little tear drop from our cheeks, as we think, as we shake each other's hand, say, "I remember the Salem meeting. Here's Bro. So-and-so, was the one that come in at that time, one down here.” Then the King in His beauty will walk out in His white robes</a:t>
            </a:r>
          </a:p>
          <a:p>
            <a:pPr algn="r"/>
            <a:r>
              <a:rPr lang="en-US" sz="3200" dirty="0"/>
              <a:t>62-0719</a:t>
            </a:r>
          </a:p>
        </p:txBody>
      </p:sp>
    </p:spTree>
    <p:extLst>
      <p:ext uri="{BB962C8B-B14F-4D97-AF65-F5344CB8AC3E}">
        <p14:creationId xmlns:p14="http://schemas.microsoft.com/office/powerpoint/2010/main" val="4708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F1B4-B66C-4540-A23E-64E0010CE44F}"/>
              </a:ext>
            </a:extLst>
          </p:cNvPr>
          <p:cNvSpPr>
            <a:spLocks noGrp="1"/>
          </p:cNvSpPr>
          <p:nvPr>
            <p:ph type="title"/>
          </p:nvPr>
        </p:nvSpPr>
        <p:spPr>
          <a:xfrm>
            <a:off x="235022" y="178232"/>
            <a:ext cx="8696144" cy="1312480"/>
          </a:xfrm>
        </p:spPr>
        <p:txBody>
          <a:bodyPr>
            <a:normAutofit/>
          </a:bodyPr>
          <a:lstStyle/>
          <a:p>
            <a:r>
              <a:rPr lang="en-US" sz="4400" dirty="0">
                <a:solidFill>
                  <a:srgbClr val="00B0F0"/>
                </a:solidFill>
              </a:rPr>
              <a:t>Birthdays &amp; Anniversaries</a:t>
            </a:r>
          </a:p>
        </p:txBody>
      </p:sp>
      <p:sp>
        <p:nvSpPr>
          <p:cNvPr id="3" name="Content Placeholder 2">
            <a:extLst>
              <a:ext uri="{FF2B5EF4-FFF2-40B4-BE49-F238E27FC236}">
                <a16:creationId xmlns:a16="http://schemas.microsoft.com/office/drawing/2014/main" id="{D1138DB9-CCAF-45B3-B3CA-1CE549FB58FB}"/>
              </a:ext>
            </a:extLst>
          </p:cNvPr>
          <p:cNvSpPr>
            <a:spLocks noGrp="1"/>
          </p:cNvSpPr>
          <p:nvPr>
            <p:ph idx="1"/>
          </p:nvPr>
        </p:nvSpPr>
        <p:spPr>
          <a:xfrm>
            <a:off x="520262" y="1347951"/>
            <a:ext cx="8560675" cy="5352393"/>
          </a:xfrm>
        </p:spPr>
        <p:txBody>
          <a:bodyPr>
            <a:normAutofit/>
          </a:bodyPr>
          <a:lstStyle/>
          <a:p>
            <a:r>
              <a:rPr lang="en-US" sz="2400" dirty="0"/>
              <a:t>May 13</a:t>
            </a:r>
            <a:r>
              <a:rPr lang="en-US" sz="2400" baseline="30000" dirty="0"/>
              <a:t>th</a:t>
            </a:r>
            <a:r>
              <a:rPr lang="en-US" sz="2400" dirty="0"/>
              <a:t> Gabriel Gunter</a:t>
            </a:r>
          </a:p>
          <a:p>
            <a:r>
              <a:rPr lang="en-US" sz="2400" dirty="0"/>
              <a:t>May 14</a:t>
            </a:r>
            <a:r>
              <a:rPr lang="en-US" sz="2400" baseline="30000" dirty="0"/>
              <a:t>th</a:t>
            </a:r>
            <a:r>
              <a:rPr lang="en-US" sz="2400" dirty="0"/>
              <a:t> Nathan Brown</a:t>
            </a:r>
          </a:p>
          <a:p>
            <a:r>
              <a:rPr lang="en-US" sz="2400" dirty="0"/>
              <a:t>May 18</a:t>
            </a:r>
            <a:r>
              <a:rPr lang="en-US" sz="2400" baseline="30000" dirty="0"/>
              <a:t>th</a:t>
            </a:r>
            <a:r>
              <a:rPr lang="en-US" sz="2400" dirty="0"/>
              <a:t> Mary Ann Roy</a:t>
            </a:r>
          </a:p>
          <a:p>
            <a:r>
              <a:rPr lang="en-US" sz="2400" dirty="0"/>
              <a:t>May 19</a:t>
            </a:r>
            <a:r>
              <a:rPr lang="en-US" sz="2400" baseline="30000" dirty="0"/>
              <a:t>th</a:t>
            </a:r>
            <a:r>
              <a:rPr lang="en-US" sz="2400" dirty="0"/>
              <a:t> Danny &amp; Kaitlyn Florian</a:t>
            </a:r>
          </a:p>
          <a:p>
            <a:r>
              <a:rPr lang="en-US" sz="2400" dirty="0"/>
              <a:t>May 26</a:t>
            </a:r>
            <a:r>
              <a:rPr lang="en-US" sz="2400" baseline="30000" dirty="0"/>
              <a:t>th</a:t>
            </a:r>
            <a:r>
              <a:rPr lang="en-US" sz="2400" dirty="0"/>
              <a:t> Tina </a:t>
            </a:r>
            <a:r>
              <a:rPr lang="en-US" sz="2400" dirty="0" err="1"/>
              <a:t>Knoblaugh</a:t>
            </a:r>
            <a:endParaRPr lang="en-US" sz="2400" dirty="0"/>
          </a:p>
          <a:p>
            <a:r>
              <a:rPr lang="en-US" sz="2400" dirty="0"/>
              <a:t>May 28</a:t>
            </a:r>
            <a:r>
              <a:rPr lang="en-US" sz="2400" baseline="30000" dirty="0"/>
              <a:t>th</a:t>
            </a:r>
            <a:r>
              <a:rPr lang="en-US" sz="2400" dirty="0"/>
              <a:t> The Pastor</a:t>
            </a:r>
          </a:p>
          <a:p>
            <a:r>
              <a:rPr lang="en-US" sz="2400" dirty="0"/>
              <a:t>May 30</a:t>
            </a:r>
            <a:r>
              <a:rPr lang="en-US" sz="2400" baseline="30000" dirty="0"/>
              <a:t>th</a:t>
            </a:r>
            <a:r>
              <a:rPr lang="en-US" sz="2400" dirty="0"/>
              <a:t> Taylor Coffey</a:t>
            </a:r>
          </a:p>
          <a:p>
            <a:r>
              <a:rPr lang="en-US" sz="2400" dirty="0"/>
              <a:t>May 31</a:t>
            </a:r>
            <a:r>
              <a:rPr lang="en-US" sz="2400" baseline="30000" dirty="0"/>
              <a:t>st</a:t>
            </a:r>
            <a:r>
              <a:rPr lang="en-US" sz="2400" dirty="0"/>
              <a:t> David &amp; Sabrina Stevens</a:t>
            </a:r>
          </a:p>
          <a:p>
            <a:r>
              <a:rPr lang="en-US" sz="2400" dirty="0"/>
              <a:t>June 1</a:t>
            </a:r>
            <a:r>
              <a:rPr lang="en-US" sz="2400" baseline="30000" dirty="0"/>
              <a:t>st</a:t>
            </a:r>
            <a:r>
              <a:rPr lang="en-US" sz="2400" dirty="0"/>
              <a:t> Ben &amp; Sharon McCafferty</a:t>
            </a:r>
          </a:p>
          <a:p>
            <a:r>
              <a:rPr lang="en-US" sz="2400" dirty="0"/>
              <a:t>June 2</a:t>
            </a:r>
            <a:r>
              <a:rPr lang="en-US" sz="2400" baseline="30000" dirty="0"/>
              <a:t>nd</a:t>
            </a:r>
            <a:r>
              <a:rPr lang="en-US" sz="2400" dirty="0"/>
              <a:t> Clarence &amp; Peggy Haney</a:t>
            </a:r>
          </a:p>
          <a:p>
            <a:endParaRPr lang="en-US" sz="2400" dirty="0"/>
          </a:p>
        </p:txBody>
      </p:sp>
      <p:sp>
        <p:nvSpPr>
          <p:cNvPr id="4" name="Date Placeholder 3">
            <a:extLst>
              <a:ext uri="{FF2B5EF4-FFF2-40B4-BE49-F238E27FC236}">
                <a16:creationId xmlns:a16="http://schemas.microsoft.com/office/drawing/2014/main" id="{3E5554B9-1A75-46E4-8BD1-65CC6E6D87CA}"/>
              </a:ext>
            </a:extLst>
          </p:cNvPr>
          <p:cNvSpPr>
            <a:spLocks noGrp="1"/>
          </p:cNvSpPr>
          <p:nvPr>
            <p:ph type="dt" sz="half" idx="10"/>
          </p:nvPr>
        </p:nvSpPr>
        <p:spPr/>
        <p:txBody>
          <a:bodyPr/>
          <a:lstStyle/>
          <a:p>
            <a:r>
              <a:rPr lang="en-US"/>
              <a:t>5/27/18</a:t>
            </a:r>
            <a:endParaRPr lang="en-US" dirty="0"/>
          </a:p>
        </p:txBody>
      </p:sp>
      <p:sp>
        <p:nvSpPr>
          <p:cNvPr id="5" name="Footer Placeholder 4">
            <a:extLst>
              <a:ext uri="{FF2B5EF4-FFF2-40B4-BE49-F238E27FC236}">
                <a16:creationId xmlns:a16="http://schemas.microsoft.com/office/drawing/2014/main" id="{8EEB85A4-DF96-4DAD-9BB1-E7B9FA188F3E}"/>
              </a:ext>
            </a:extLst>
          </p:cNvPr>
          <p:cNvSpPr>
            <a:spLocks noGrp="1"/>
          </p:cNvSpPr>
          <p:nvPr>
            <p:ph type="ftr" sz="quarter" idx="11"/>
          </p:nvPr>
        </p:nvSpPr>
        <p:spPr/>
        <p:txBody>
          <a:bodyPr/>
          <a:lstStyle/>
          <a:p>
            <a:r>
              <a:rPr lang="en-US"/>
              <a:t>Love's Enduring Foundation 5</a:t>
            </a:r>
            <a:endParaRPr lang="en-US" dirty="0"/>
          </a:p>
        </p:txBody>
      </p:sp>
      <p:sp>
        <p:nvSpPr>
          <p:cNvPr id="6" name="Slide Number Placeholder 5">
            <a:extLst>
              <a:ext uri="{FF2B5EF4-FFF2-40B4-BE49-F238E27FC236}">
                <a16:creationId xmlns:a16="http://schemas.microsoft.com/office/drawing/2014/main" id="{9EFFCD11-87AD-496B-97C3-D37087D1FDAE}"/>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2283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224852" y="134911"/>
            <a:ext cx="8739266" cy="5016758"/>
          </a:xfrm>
          <a:prstGeom prst="rect">
            <a:avLst/>
          </a:prstGeom>
        </p:spPr>
        <p:txBody>
          <a:bodyPr wrap="square">
            <a:spAutoFit/>
          </a:bodyPr>
          <a:lstStyle/>
          <a:p>
            <a:r>
              <a:rPr lang="en-US" sz="4800" b="1" spc="-150" dirty="0">
                <a:solidFill>
                  <a:srgbClr val="92D050"/>
                </a:solidFill>
              </a:rPr>
              <a:t>5. You Share How Much You </a:t>
            </a:r>
          </a:p>
          <a:p>
            <a:r>
              <a:rPr lang="en-US" sz="4800" b="1" spc="-150" dirty="0">
                <a:solidFill>
                  <a:srgbClr val="92D050"/>
                </a:solidFill>
              </a:rPr>
              <a:t>	Love Each Other.</a:t>
            </a:r>
          </a:p>
          <a:p>
            <a:r>
              <a:rPr lang="en-US" sz="3200" dirty="0"/>
              <a:t>	Partners, and families, who are in the habit of telling one another what they appreciate about each other build on a solid foundation. If they see something positive, they point it out. </a:t>
            </a:r>
          </a:p>
          <a:p>
            <a:r>
              <a:rPr lang="en-US" sz="3200" dirty="0"/>
              <a:t>	When we appreciate the positives we avoid the very spirit of </a:t>
            </a:r>
            <a:r>
              <a:rPr lang="en-US" sz="3200" b="1" dirty="0"/>
              <a:t>contempt</a:t>
            </a:r>
            <a:r>
              <a:rPr lang="en-US" sz="3200" dirty="0"/>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71A9-E577-4D1A-A9B6-B487E71AA9E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BFF9F8D-E1C7-4532-A7EB-4E3032C708EB}"/>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4E2EDC69-99C1-43BA-AABB-BA61156A269F}"/>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Rectangle 4">
            <a:extLst>
              <a:ext uri="{FF2B5EF4-FFF2-40B4-BE49-F238E27FC236}">
                <a16:creationId xmlns:a16="http://schemas.microsoft.com/office/drawing/2014/main" id="{51CDEE81-E25C-46BF-83B0-C5CAB98E4627}"/>
              </a:ext>
            </a:extLst>
          </p:cNvPr>
          <p:cNvSpPr/>
          <p:nvPr/>
        </p:nvSpPr>
        <p:spPr>
          <a:xfrm>
            <a:off x="213360" y="40640"/>
            <a:ext cx="8747760" cy="6617196"/>
          </a:xfrm>
          <a:prstGeom prst="rect">
            <a:avLst/>
          </a:prstGeom>
        </p:spPr>
        <p:txBody>
          <a:bodyPr wrap="square">
            <a:spAutoFit/>
          </a:bodyPr>
          <a:lstStyle/>
          <a:p>
            <a:r>
              <a:rPr lang="en-US" sz="4000" b="1" dirty="0"/>
              <a:t>CHURCH.AND.ITS.CONDITION</a:t>
            </a:r>
          </a:p>
          <a:p>
            <a:r>
              <a:rPr lang="en-US" sz="3200" dirty="0"/>
              <a:t>	</a:t>
            </a:r>
            <a:r>
              <a:rPr lang="en-US" sz="3100" dirty="0"/>
              <a:t>35 God, wanting to make love, had to make something lovable, gentle like Himself. He had to make something that could be loved, something of His Own nature.</a:t>
            </a:r>
          </a:p>
          <a:p>
            <a:r>
              <a:rPr lang="en-US" sz="3100" dirty="0"/>
              <a:t>	37 You couldn't love nothing that wasn't of your own nature. Loving has to unite with love. A husband and wife has to love one another, family has to love one another. You search everywhere, find a girl to be your wife that you love. She searches, finding a husband that she could love. And God searches, trying to find a soul that He can love. 													56-0805</a:t>
            </a:r>
          </a:p>
        </p:txBody>
      </p:sp>
    </p:spTree>
    <p:extLst>
      <p:ext uri="{BB962C8B-B14F-4D97-AF65-F5344CB8AC3E}">
        <p14:creationId xmlns:p14="http://schemas.microsoft.com/office/powerpoint/2010/main" val="8883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931CB-79AA-4C69-9FAA-960AFE4A4CF9}"/>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C75EA2A-0A38-4202-8FA1-BE044DEF15EA}"/>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1645B782-3134-4E6D-9CC6-91489F61DBD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a:extLst>
              <a:ext uri="{FF2B5EF4-FFF2-40B4-BE49-F238E27FC236}">
                <a16:creationId xmlns:a16="http://schemas.microsoft.com/office/drawing/2014/main" id="{EED85B4C-0A25-4916-8898-BB0B0B08F15C}"/>
              </a:ext>
            </a:extLst>
          </p:cNvPr>
          <p:cNvSpPr/>
          <p:nvPr/>
        </p:nvSpPr>
        <p:spPr>
          <a:xfrm>
            <a:off x="375920" y="314616"/>
            <a:ext cx="8412480" cy="4862870"/>
          </a:xfrm>
          <a:prstGeom prst="rect">
            <a:avLst/>
          </a:prstGeom>
        </p:spPr>
        <p:txBody>
          <a:bodyPr wrap="square">
            <a:spAutoFit/>
          </a:bodyPr>
          <a:lstStyle/>
          <a:p>
            <a:r>
              <a:rPr lang="en-US" sz="5400" b="1" dirty="0"/>
              <a:t>GENESIS 2:22</a:t>
            </a:r>
          </a:p>
          <a:p>
            <a:r>
              <a:rPr lang="en-US" sz="3200" i="1" dirty="0"/>
              <a:t>	And the rib, which the LORD God had taken from man, made he a woman, and brought her unto the man. 23 And Adam said, This is now bone of my bones, and flesh of my flesh: she shall be called Woman, because she was taken out of Man. 24 Therefore shall a man leave his father and his mother, and shall cleave unto his wife: and they shall be one flesh.</a:t>
            </a:r>
          </a:p>
        </p:txBody>
      </p:sp>
    </p:spTree>
    <p:extLst>
      <p:ext uri="{BB962C8B-B14F-4D97-AF65-F5344CB8AC3E}">
        <p14:creationId xmlns:p14="http://schemas.microsoft.com/office/powerpoint/2010/main" val="15570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7C8A8-35D0-4B02-A687-E9D77FAE9187}"/>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A1072DD-44E5-4504-BC66-49ACB728E765}"/>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6870970-2F1B-452A-BB26-13083F24E919}"/>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4098" name="Picture 2" descr="Genesis 2.22">
            <a:extLst>
              <a:ext uri="{FF2B5EF4-FFF2-40B4-BE49-F238E27FC236}">
                <a16:creationId xmlns:a16="http://schemas.microsoft.com/office/drawing/2014/main" id="{6987B337-8C4B-4E31-ABAE-CF68500A016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31927" y="223174"/>
            <a:ext cx="8915233" cy="46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0995D-1D9F-4AF7-8688-5F89A646385D}"/>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8871DC1B-F773-4474-AC35-6375F677F83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9337EF31-12FD-465F-B25A-1F0EC93E28E9}"/>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TextBox 4">
            <a:extLst>
              <a:ext uri="{FF2B5EF4-FFF2-40B4-BE49-F238E27FC236}">
                <a16:creationId xmlns:a16="http://schemas.microsoft.com/office/drawing/2014/main" id="{A46C9971-26B5-4516-A4FF-C7B348CF9DCD}"/>
              </a:ext>
            </a:extLst>
          </p:cNvPr>
          <p:cNvSpPr txBox="1"/>
          <p:nvPr/>
        </p:nvSpPr>
        <p:spPr>
          <a:xfrm>
            <a:off x="203200" y="91440"/>
            <a:ext cx="8940800" cy="5755422"/>
          </a:xfrm>
          <a:prstGeom prst="rect">
            <a:avLst/>
          </a:prstGeom>
          <a:noFill/>
        </p:spPr>
        <p:txBody>
          <a:bodyPr wrap="square" rtlCol="0">
            <a:spAutoFit/>
          </a:bodyPr>
          <a:lstStyle/>
          <a:p>
            <a:r>
              <a:rPr lang="en-US" sz="4000" b="1" dirty="0"/>
              <a:t>Male Gender Nouns:</a:t>
            </a:r>
          </a:p>
          <a:p>
            <a:r>
              <a:rPr lang="en-US" sz="4000" dirty="0">
                <a:latin typeface="+mj-lt"/>
              </a:rPr>
              <a:t>Bull:</a:t>
            </a:r>
            <a:r>
              <a:rPr lang="en-US" altLang="en-US" sz="4000" dirty="0">
                <a:latin typeface="+mj-lt"/>
                <a:cs typeface="Arial" panose="020B0604020202020204" pitchFamily="34" charset="0"/>
              </a:rPr>
              <a:t> (</a:t>
            </a:r>
            <a:r>
              <a:rPr lang="en-US" altLang="en-US" sz="4000" dirty="0" err="1">
                <a:latin typeface="+mj-lt"/>
                <a:cs typeface="Arial" panose="020B0604020202020204" pitchFamily="34" charset="0"/>
              </a:rPr>
              <a:t>PaR</a:t>
            </a:r>
            <a:r>
              <a:rPr lang="en-US" altLang="en-US" sz="4000" dirty="0">
                <a:latin typeface="+mj-lt"/>
                <a:cs typeface="Arial" panose="020B0604020202020204" pitchFamily="34" charset="0"/>
              </a:rPr>
              <a:t>) 			Cow: </a:t>
            </a:r>
            <a:r>
              <a:rPr lang="en-US" altLang="en-US" sz="4000" dirty="0" err="1">
                <a:latin typeface="+mj-lt"/>
                <a:cs typeface="Arial" panose="020B0604020202020204" pitchFamily="34" charset="0"/>
              </a:rPr>
              <a:t>PaRaH</a:t>
            </a:r>
            <a:endParaRPr lang="en-US" altLang="en-US" sz="4000" dirty="0">
              <a:latin typeface="+mj-lt"/>
              <a:cs typeface="Arial" panose="020B0604020202020204" pitchFamily="34" charset="0"/>
            </a:endParaRPr>
          </a:p>
          <a:p>
            <a:r>
              <a:rPr lang="en-US" sz="4000" dirty="0">
                <a:latin typeface="+mj-lt"/>
                <a:cs typeface="Arial" panose="020B0604020202020204" pitchFamily="34" charset="0"/>
              </a:rPr>
              <a:t>Prophet: </a:t>
            </a:r>
            <a:r>
              <a:rPr lang="en-US" sz="4000" dirty="0" err="1">
                <a:latin typeface="+mj-lt"/>
                <a:cs typeface="Arial" panose="020B0604020202020204" pitchFamily="34" charset="0"/>
              </a:rPr>
              <a:t>NaVi</a:t>
            </a:r>
            <a:r>
              <a:rPr lang="en-US" sz="4000" dirty="0">
                <a:latin typeface="+mj-lt"/>
                <a:cs typeface="Arial" panose="020B0604020202020204" pitchFamily="34" charset="0"/>
              </a:rPr>
              <a:t>   	Prophetess: </a:t>
            </a:r>
            <a:r>
              <a:rPr lang="en-US" sz="4000" dirty="0" err="1">
                <a:latin typeface="+mj-lt"/>
                <a:cs typeface="Arial" panose="020B0604020202020204" pitchFamily="34" charset="0"/>
              </a:rPr>
              <a:t>NaViaH</a:t>
            </a:r>
            <a:endParaRPr lang="en-US" sz="4000" dirty="0">
              <a:latin typeface="+mj-lt"/>
              <a:cs typeface="Arial" panose="020B0604020202020204" pitchFamily="34" charset="0"/>
            </a:endParaRPr>
          </a:p>
          <a:p>
            <a:endParaRPr lang="en-US" sz="4000" dirty="0">
              <a:cs typeface="Arial" panose="020B0604020202020204" pitchFamily="34" charset="0"/>
            </a:endParaRPr>
          </a:p>
          <a:p>
            <a:r>
              <a:rPr lang="en-US" sz="4000" dirty="0">
                <a:cs typeface="Arial" panose="020B0604020202020204" pitchFamily="34" charset="0"/>
              </a:rPr>
              <a:t>Male: </a:t>
            </a:r>
            <a:r>
              <a:rPr lang="en-US" sz="4000" dirty="0" err="1">
                <a:cs typeface="Arial" panose="020B0604020202020204" pitchFamily="34" charset="0"/>
              </a:rPr>
              <a:t>iSH</a:t>
            </a:r>
            <a:r>
              <a:rPr lang="en-US" sz="4000" dirty="0">
                <a:cs typeface="Arial" panose="020B0604020202020204" pitchFamily="34" charset="0"/>
              </a:rPr>
              <a:t>				Female: </a:t>
            </a:r>
            <a:r>
              <a:rPr lang="en-US" sz="4000" dirty="0" err="1">
                <a:cs typeface="Arial" panose="020B0604020202020204" pitchFamily="34" charset="0"/>
              </a:rPr>
              <a:t>iSHaH</a:t>
            </a:r>
            <a:endParaRPr lang="en-US" sz="3600" dirty="0"/>
          </a:p>
          <a:p>
            <a:endParaRPr lang="en-US" sz="4000" dirty="0">
              <a:latin typeface="+mj-lt"/>
              <a:cs typeface="Arial" panose="020B0604020202020204" pitchFamily="34" charset="0"/>
            </a:endParaRPr>
          </a:p>
          <a:p>
            <a:r>
              <a:rPr lang="en-US" sz="4800" b="1" dirty="0">
                <a:latin typeface="+mj-lt"/>
                <a:cs typeface="Arial" panose="020B0604020202020204" pitchFamily="34" charset="0"/>
              </a:rPr>
              <a:t>Family:</a:t>
            </a:r>
          </a:p>
          <a:p>
            <a:r>
              <a:rPr lang="en-US" sz="4000" dirty="0">
                <a:latin typeface="+mj-lt"/>
                <a:cs typeface="Arial" panose="020B0604020202020204" pitchFamily="34" charset="0"/>
              </a:rPr>
              <a:t>Brother: </a:t>
            </a:r>
            <a:r>
              <a:rPr lang="en-US" sz="4000" dirty="0" err="1">
                <a:latin typeface="+mj-lt"/>
                <a:cs typeface="Arial" panose="020B0604020202020204" pitchFamily="34" charset="0"/>
              </a:rPr>
              <a:t>aCH</a:t>
            </a:r>
            <a:r>
              <a:rPr lang="en-US" sz="4000" dirty="0">
                <a:latin typeface="+mj-lt"/>
                <a:cs typeface="Arial" panose="020B0604020202020204" pitchFamily="34" charset="0"/>
              </a:rPr>
              <a:t>  		Sister: </a:t>
            </a:r>
            <a:r>
              <a:rPr lang="en-US" sz="4000" dirty="0" err="1">
                <a:latin typeface="+mj-lt"/>
                <a:cs typeface="Arial" panose="020B0604020202020204" pitchFamily="34" charset="0"/>
              </a:rPr>
              <a:t>aCHoT</a:t>
            </a:r>
            <a:endParaRPr lang="en-US" sz="4000" dirty="0">
              <a:latin typeface="+mj-lt"/>
              <a:cs typeface="Arial" panose="020B0604020202020204" pitchFamily="34" charset="0"/>
            </a:endParaRPr>
          </a:p>
          <a:p>
            <a:r>
              <a:rPr lang="en-US" sz="4000" dirty="0">
                <a:latin typeface="+mj-lt"/>
                <a:cs typeface="Arial" panose="020B0604020202020204" pitchFamily="34" charset="0"/>
              </a:rPr>
              <a:t>Son: </a:t>
            </a:r>
            <a:r>
              <a:rPr lang="en-US" sz="4000" dirty="0" err="1">
                <a:latin typeface="+mj-lt"/>
                <a:cs typeface="Arial" panose="020B0604020202020204" pitchFamily="34" charset="0"/>
              </a:rPr>
              <a:t>BeN</a:t>
            </a:r>
            <a:r>
              <a:rPr lang="en-US" sz="4000" dirty="0">
                <a:latin typeface="+mj-lt"/>
                <a:cs typeface="Arial" panose="020B0604020202020204" pitchFamily="34" charset="0"/>
              </a:rPr>
              <a:t>				Daughter: </a:t>
            </a:r>
            <a:r>
              <a:rPr lang="en-US" sz="4000" dirty="0" err="1">
                <a:latin typeface="+mj-lt"/>
                <a:cs typeface="Arial" panose="020B0604020202020204" pitchFamily="34" charset="0"/>
              </a:rPr>
              <a:t>BaT</a:t>
            </a:r>
            <a:endParaRPr lang="en-US" sz="4000" dirty="0">
              <a:latin typeface="+mj-lt"/>
              <a:cs typeface="Arial" panose="020B0604020202020204" pitchFamily="34" charset="0"/>
            </a:endParaRPr>
          </a:p>
        </p:txBody>
      </p:sp>
    </p:spTree>
    <p:extLst>
      <p:ext uri="{BB962C8B-B14F-4D97-AF65-F5344CB8AC3E}">
        <p14:creationId xmlns:p14="http://schemas.microsoft.com/office/powerpoint/2010/main" val="39499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FA5D7-49E7-48CB-99D6-F0063FB06999}"/>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33E2FC4B-1591-4EDE-9128-D366001F4A6F}"/>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7E5967DE-A84E-470B-83CD-7945C4FC50C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Rectangle 4">
            <a:extLst>
              <a:ext uri="{FF2B5EF4-FFF2-40B4-BE49-F238E27FC236}">
                <a16:creationId xmlns:a16="http://schemas.microsoft.com/office/drawing/2014/main" id="{B25297C3-BF5C-4CC7-9533-1B2780C6F84A}"/>
              </a:ext>
            </a:extLst>
          </p:cNvPr>
          <p:cNvSpPr/>
          <p:nvPr/>
        </p:nvSpPr>
        <p:spPr>
          <a:xfrm>
            <a:off x="223520" y="81280"/>
            <a:ext cx="8656320" cy="6247864"/>
          </a:xfrm>
          <a:prstGeom prst="rect">
            <a:avLst/>
          </a:prstGeom>
        </p:spPr>
        <p:txBody>
          <a:bodyPr wrap="square">
            <a:spAutoFit/>
          </a:bodyPr>
          <a:lstStyle/>
          <a:p>
            <a:r>
              <a:rPr lang="en-US" sz="3600" b="1" dirty="0"/>
              <a:t>THINGS.THAT.ARE.TO.BE</a:t>
            </a:r>
          </a:p>
          <a:p>
            <a:r>
              <a:rPr lang="en-US" sz="2800" dirty="0"/>
              <a:t>	33 Now, if we are those attributes of God, we cannot live by creeds… by denominationalism. </a:t>
            </a:r>
            <a:r>
              <a:rPr lang="en-US" sz="2800" dirty="0">
                <a:solidFill>
                  <a:srgbClr val="FFFF00"/>
                </a:solidFill>
              </a:rPr>
              <a:t>We must live by the Word, because the Bride is a part of the Bridegroom, like any wife is a part of her husband</a:t>
            </a:r>
            <a:r>
              <a:rPr lang="en-US" sz="2800" dirty="0"/>
              <a:t>. Therefore, we must be that Word Bride. And what is that Word Bride? 	The manifestation of this hour, not a creed,  </a:t>
            </a:r>
            <a:r>
              <a:rPr lang="en-US" sz="2800" dirty="0" err="1"/>
              <a:t>denom-ination</a:t>
            </a:r>
            <a:r>
              <a:rPr lang="en-US" sz="2800" dirty="0"/>
              <a:t>; but a living oracle of God, a living attribute of God, displaying to the world the attributes of God, in the formation of the Bride that's to be expressed in this hour that we're now living. Luther could not express the attributes that we express, because that that was in the beginning, the resurrection, like the corn of wheat... 																65-1205 </a:t>
            </a:r>
          </a:p>
        </p:txBody>
      </p:sp>
    </p:spTree>
    <p:extLst>
      <p:ext uri="{BB962C8B-B14F-4D97-AF65-F5344CB8AC3E}">
        <p14:creationId xmlns:p14="http://schemas.microsoft.com/office/powerpoint/2010/main" val="6108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62AEC-AE37-4B43-810B-FF3D87CE5763}"/>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79DD4C9-299B-40A9-9171-9DCD7DD85F3C}"/>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2F72866-4870-4B40-A449-0C690BCBF612}"/>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Rectangle 4">
            <a:extLst>
              <a:ext uri="{FF2B5EF4-FFF2-40B4-BE49-F238E27FC236}">
                <a16:creationId xmlns:a16="http://schemas.microsoft.com/office/drawing/2014/main" id="{78460AEF-64CF-459D-B165-4616D2233A7C}"/>
              </a:ext>
            </a:extLst>
          </p:cNvPr>
          <p:cNvSpPr/>
          <p:nvPr/>
        </p:nvSpPr>
        <p:spPr>
          <a:xfrm>
            <a:off x="101600" y="0"/>
            <a:ext cx="8686800" cy="6617196"/>
          </a:xfrm>
          <a:prstGeom prst="rect">
            <a:avLst/>
          </a:prstGeom>
        </p:spPr>
        <p:txBody>
          <a:bodyPr wrap="square">
            <a:spAutoFit/>
          </a:bodyPr>
          <a:lstStyle/>
          <a:p>
            <a:r>
              <a:rPr lang="en-US" sz="3200" dirty="0"/>
              <a:t> </a:t>
            </a:r>
            <a:r>
              <a:rPr lang="en-US" sz="4000" b="1" dirty="0"/>
              <a:t>FUTURE.HOME</a:t>
            </a:r>
            <a:r>
              <a:rPr lang="en-US" sz="3200" dirty="0"/>
              <a:t> </a:t>
            </a:r>
          </a:p>
          <a:p>
            <a:r>
              <a:rPr lang="en-US" sz="3200" dirty="0"/>
              <a:t>	263 There is no such a thing as spiritual death now, to a baptized saint of God. "Though he were dead, yet shall he live…." All Scripture, It must be fulfilled. You can't die. You got Eternal Life. Only thing, the Redeemer has made you recognize it. And you were always That, and that's the reason you see the day you're living in. </a:t>
            </a:r>
          </a:p>
          <a:p>
            <a:r>
              <a:rPr lang="en-US" sz="3200" dirty="0"/>
              <a:t>	264 Methodist said, "</a:t>
            </a:r>
            <a:r>
              <a:rPr lang="en-US" sz="3200" i="1" dirty="0"/>
              <a:t>When you shout, you got It." </a:t>
            </a:r>
            <a:r>
              <a:rPr lang="en-US" sz="3200" dirty="0"/>
              <a:t>A lot of them shouted and didn't have It. Pentecost said, "</a:t>
            </a:r>
            <a:r>
              <a:rPr lang="en-US" sz="3200" i="1" dirty="0"/>
              <a:t>When you speak in tongues, you got It</a:t>
            </a:r>
            <a:r>
              <a:rPr lang="en-US" sz="3200" dirty="0"/>
              <a:t>." Many speak with tongues, and didn't have It. </a:t>
            </a:r>
            <a:endParaRPr lang="en-US" dirty="0"/>
          </a:p>
        </p:txBody>
      </p:sp>
    </p:spTree>
    <p:extLst>
      <p:ext uri="{BB962C8B-B14F-4D97-AF65-F5344CB8AC3E}">
        <p14:creationId xmlns:p14="http://schemas.microsoft.com/office/powerpoint/2010/main" val="327702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6F048-5360-4D63-BE14-8EE19E815777}"/>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8CA03EC7-DA69-492A-ABE2-DF7E50FC9131}"/>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E9BBF1C4-2066-4AB7-B5F0-7E430843CD1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Rectangle 4">
            <a:extLst>
              <a:ext uri="{FF2B5EF4-FFF2-40B4-BE49-F238E27FC236}">
                <a16:creationId xmlns:a16="http://schemas.microsoft.com/office/drawing/2014/main" id="{493BDC4A-28E4-4A40-8EC5-4EECBBA541AC}"/>
              </a:ext>
            </a:extLst>
          </p:cNvPr>
          <p:cNvSpPr/>
          <p:nvPr/>
        </p:nvSpPr>
        <p:spPr>
          <a:xfrm>
            <a:off x="152400" y="91440"/>
            <a:ext cx="8788400" cy="6555641"/>
          </a:xfrm>
          <a:prstGeom prst="rect">
            <a:avLst/>
          </a:prstGeom>
        </p:spPr>
        <p:txBody>
          <a:bodyPr wrap="square">
            <a:spAutoFit/>
          </a:bodyPr>
          <a:lstStyle/>
          <a:p>
            <a:r>
              <a:rPr lang="en-US" sz="3000" dirty="0"/>
              <a:t>Look how, all kind of forms those Pharisees had, but when the Word was made manifest, they didn't recognize It. </a:t>
            </a:r>
          </a:p>
          <a:p>
            <a:r>
              <a:rPr lang="en-US" sz="3000" dirty="0"/>
              <a:t>	267 </a:t>
            </a:r>
            <a:r>
              <a:rPr lang="en-US" sz="3000" dirty="0">
                <a:solidFill>
                  <a:srgbClr val="FFFF00"/>
                </a:solidFill>
              </a:rPr>
              <a:t>And if you are the Bride, the Bride is a part of the Husband. </a:t>
            </a:r>
            <a:r>
              <a:rPr lang="en-US" sz="3000" dirty="0"/>
              <a:t>The only place that you'll ever recognize It, is recognize what part of that Husband (that Word) you are, or you can't recognize being the Bride… You have to recognize your position. You can't recognize somebody else's. What if Moses would have come with Noah's message? If Jesus would have come with Moses' Message? It wouldn't have worked. It was a different age, different prophecy, different part of the Word had to be fulfilled there.	   64-0802</a:t>
            </a:r>
          </a:p>
        </p:txBody>
      </p:sp>
    </p:spTree>
    <p:extLst>
      <p:ext uri="{BB962C8B-B14F-4D97-AF65-F5344CB8AC3E}">
        <p14:creationId xmlns:p14="http://schemas.microsoft.com/office/powerpoint/2010/main" val="23388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0995D-1D9F-4AF7-8688-5F89A646385D}"/>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8871DC1B-F773-4474-AC35-6375F677F83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9337EF31-12FD-465F-B25A-1F0EC93E28E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TextBox 4">
            <a:extLst>
              <a:ext uri="{FF2B5EF4-FFF2-40B4-BE49-F238E27FC236}">
                <a16:creationId xmlns:a16="http://schemas.microsoft.com/office/drawing/2014/main" id="{A46C9971-26B5-4516-A4FF-C7B348CF9DCD}"/>
              </a:ext>
            </a:extLst>
          </p:cNvPr>
          <p:cNvSpPr txBox="1"/>
          <p:nvPr/>
        </p:nvSpPr>
        <p:spPr>
          <a:xfrm>
            <a:off x="203200" y="91440"/>
            <a:ext cx="8940800" cy="5755422"/>
          </a:xfrm>
          <a:prstGeom prst="rect">
            <a:avLst/>
          </a:prstGeom>
          <a:noFill/>
        </p:spPr>
        <p:txBody>
          <a:bodyPr wrap="square" rtlCol="0">
            <a:spAutoFit/>
          </a:bodyPr>
          <a:lstStyle/>
          <a:p>
            <a:r>
              <a:rPr lang="en-US" sz="4000" b="1" dirty="0"/>
              <a:t>Male Gender Nouns:</a:t>
            </a:r>
          </a:p>
          <a:p>
            <a:r>
              <a:rPr lang="en-US" sz="4000" dirty="0">
                <a:latin typeface="+mj-lt"/>
              </a:rPr>
              <a:t>Bull:</a:t>
            </a:r>
            <a:r>
              <a:rPr lang="en-US" altLang="en-US" sz="4000" dirty="0">
                <a:latin typeface="+mj-lt"/>
                <a:cs typeface="Arial" panose="020B0604020202020204" pitchFamily="34" charset="0"/>
              </a:rPr>
              <a:t> (</a:t>
            </a:r>
            <a:r>
              <a:rPr lang="en-US" altLang="en-US" sz="4000" dirty="0" err="1">
                <a:latin typeface="+mj-lt"/>
                <a:cs typeface="Arial" panose="020B0604020202020204" pitchFamily="34" charset="0"/>
              </a:rPr>
              <a:t>PaR</a:t>
            </a:r>
            <a:r>
              <a:rPr lang="en-US" altLang="en-US" sz="4000" dirty="0">
                <a:latin typeface="+mj-lt"/>
                <a:cs typeface="Arial" panose="020B0604020202020204" pitchFamily="34" charset="0"/>
              </a:rPr>
              <a:t>) 			Cow: </a:t>
            </a:r>
            <a:r>
              <a:rPr lang="en-US" altLang="en-US" sz="4000" dirty="0" err="1">
                <a:latin typeface="+mj-lt"/>
                <a:cs typeface="Arial" panose="020B0604020202020204" pitchFamily="34" charset="0"/>
              </a:rPr>
              <a:t>PaRaH</a:t>
            </a:r>
            <a:endParaRPr lang="en-US" altLang="en-US" sz="4000" dirty="0">
              <a:latin typeface="+mj-lt"/>
              <a:cs typeface="Arial" panose="020B0604020202020204" pitchFamily="34" charset="0"/>
            </a:endParaRPr>
          </a:p>
          <a:p>
            <a:r>
              <a:rPr lang="en-US" sz="4000" dirty="0">
                <a:latin typeface="+mj-lt"/>
                <a:cs typeface="Arial" panose="020B0604020202020204" pitchFamily="34" charset="0"/>
              </a:rPr>
              <a:t>Prophet: </a:t>
            </a:r>
            <a:r>
              <a:rPr lang="en-US" sz="4000" dirty="0" err="1">
                <a:latin typeface="+mj-lt"/>
                <a:cs typeface="Arial" panose="020B0604020202020204" pitchFamily="34" charset="0"/>
              </a:rPr>
              <a:t>NaVi</a:t>
            </a:r>
            <a:r>
              <a:rPr lang="en-US" sz="4000" dirty="0">
                <a:latin typeface="+mj-lt"/>
                <a:cs typeface="Arial" panose="020B0604020202020204" pitchFamily="34" charset="0"/>
              </a:rPr>
              <a:t>   	Prophetess: </a:t>
            </a:r>
            <a:r>
              <a:rPr lang="en-US" sz="4000" dirty="0" err="1">
                <a:latin typeface="+mj-lt"/>
                <a:cs typeface="Arial" panose="020B0604020202020204" pitchFamily="34" charset="0"/>
              </a:rPr>
              <a:t>NaViaH</a:t>
            </a:r>
            <a:endParaRPr lang="en-US" sz="4000" dirty="0">
              <a:latin typeface="+mj-lt"/>
              <a:cs typeface="Arial" panose="020B0604020202020204" pitchFamily="34" charset="0"/>
            </a:endParaRPr>
          </a:p>
          <a:p>
            <a:endParaRPr lang="en-US" sz="4000" dirty="0">
              <a:cs typeface="Arial" panose="020B0604020202020204" pitchFamily="34" charset="0"/>
            </a:endParaRPr>
          </a:p>
          <a:p>
            <a:r>
              <a:rPr lang="en-US" sz="4000" dirty="0">
                <a:cs typeface="Arial" panose="020B0604020202020204" pitchFamily="34" charset="0"/>
              </a:rPr>
              <a:t>Male: </a:t>
            </a:r>
            <a:r>
              <a:rPr lang="en-US" sz="4000" dirty="0" err="1">
                <a:cs typeface="Arial" panose="020B0604020202020204" pitchFamily="34" charset="0"/>
              </a:rPr>
              <a:t>iSH</a:t>
            </a:r>
            <a:r>
              <a:rPr lang="en-US" sz="4000" dirty="0">
                <a:cs typeface="Arial" panose="020B0604020202020204" pitchFamily="34" charset="0"/>
              </a:rPr>
              <a:t>				Female: </a:t>
            </a:r>
            <a:r>
              <a:rPr lang="en-US" sz="4000" dirty="0" err="1">
                <a:cs typeface="Arial" panose="020B0604020202020204" pitchFamily="34" charset="0"/>
              </a:rPr>
              <a:t>iSHaH</a:t>
            </a:r>
            <a:endParaRPr lang="en-US" sz="3600" dirty="0"/>
          </a:p>
          <a:p>
            <a:endParaRPr lang="en-US" sz="4000" dirty="0">
              <a:latin typeface="+mj-lt"/>
              <a:cs typeface="Arial" panose="020B0604020202020204" pitchFamily="34" charset="0"/>
            </a:endParaRPr>
          </a:p>
          <a:p>
            <a:r>
              <a:rPr lang="en-US" sz="4800" b="1" dirty="0">
                <a:latin typeface="+mj-lt"/>
                <a:cs typeface="Arial" panose="020B0604020202020204" pitchFamily="34" charset="0"/>
              </a:rPr>
              <a:t>Family:</a:t>
            </a:r>
          </a:p>
          <a:p>
            <a:r>
              <a:rPr lang="en-US" sz="4000" dirty="0">
                <a:latin typeface="+mj-lt"/>
                <a:cs typeface="Arial" panose="020B0604020202020204" pitchFamily="34" charset="0"/>
              </a:rPr>
              <a:t>Brother: </a:t>
            </a:r>
            <a:r>
              <a:rPr lang="en-US" sz="4000" dirty="0" err="1">
                <a:latin typeface="+mj-lt"/>
                <a:cs typeface="Arial" panose="020B0604020202020204" pitchFamily="34" charset="0"/>
              </a:rPr>
              <a:t>aCH</a:t>
            </a:r>
            <a:r>
              <a:rPr lang="en-US" sz="4000" dirty="0">
                <a:latin typeface="+mj-lt"/>
                <a:cs typeface="Arial" panose="020B0604020202020204" pitchFamily="34" charset="0"/>
              </a:rPr>
              <a:t>  		Sister: </a:t>
            </a:r>
            <a:r>
              <a:rPr lang="en-US" sz="4000" dirty="0" err="1">
                <a:latin typeface="+mj-lt"/>
                <a:cs typeface="Arial" panose="020B0604020202020204" pitchFamily="34" charset="0"/>
              </a:rPr>
              <a:t>aCHoT</a:t>
            </a:r>
            <a:endParaRPr lang="en-US" sz="4000" dirty="0">
              <a:latin typeface="+mj-lt"/>
              <a:cs typeface="Arial" panose="020B0604020202020204" pitchFamily="34" charset="0"/>
            </a:endParaRPr>
          </a:p>
          <a:p>
            <a:r>
              <a:rPr lang="en-US" sz="4000" dirty="0">
                <a:latin typeface="+mj-lt"/>
                <a:cs typeface="Arial" panose="020B0604020202020204" pitchFamily="34" charset="0"/>
              </a:rPr>
              <a:t>Son: </a:t>
            </a:r>
            <a:r>
              <a:rPr lang="en-US" sz="4000" dirty="0" err="1">
                <a:latin typeface="+mj-lt"/>
                <a:cs typeface="Arial" panose="020B0604020202020204" pitchFamily="34" charset="0"/>
              </a:rPr>
              <a:t>BeN</a:t>
            </a:r>
            <a:r>
              <a:rPr lang="en-US" sz="4000" dirty="0">
                <a:latin typeface="+mj-lt"/>
                <a:cs typeface="Arial" panose="020B0604020202020204" pitchFamily="34" charset="0"/>
              </a:rPr>
              <a:t>				Daughter: </a:t>
            </a:r>
            <a:r>
              <a:rPr lang="en-US" sz="4000" dirty="0" err="1">
                <a:latin typeface="+mj-lt"/>
                <a:cs typeface="Arial" panose="020B0604020202020204" pitchFamily="34" charset="0"/>
              </a:rPr>
              <a:t>BaT</a:t>
            </a:r>
            <a:endParaRPr lang="en-US" sz="4000" dirty="0">
              <a:latin typeface="+mj-lt"/>
              <a:cs typeface="Arial" panose="020B0604020202020204" pitchFamily="34" charset="0"/>
            </a:endParaRPr>
          </a:p>
        </p:txBody>
      </p:sp>
    </p:spTree>
    <p:extLst>
      <p:ext uri="{BB962C8B-B14F-4D97-AF65-F5344CB8AC3E}">
        <p14:creationId xmlns:p14="http://schemas.microsoft.com/office/powerpoint/2010/main" val="378026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wipe(down)">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wipe(down)">
                                      <p:cBhvr>
                                        <p:cTn id="1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BF580-4B5C-4842-86AF-E0634EC72237}"/>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C508FB3D-80B6-4115-9207-A8F3EB6C23E4}"/>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D14FA7BC-3856-4132-8E22-1FF09368CE3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
            <a:extLst>
              <a:ext uri="{FF2B5EF4-FFF2-40B4-BE49-F238E27FC236}">
                <a16:creationId xmlns:a16="http://schemas.microsoft.com/office/drawing/2014/main" id="{74A700EC-05BE-4ECE-B2D6-4991FD61CC15}"/>
              </a:ext>
            </a:extLst>
          </p:cNvPr>
          <p:cNvSpPr/>
          <p:nvPr/>
        </p:nvSpPr>
        <p:spPr>
          <a:xfrm>
            <a:off x="345440" y="314615"/>
            <a:ext cx="8493760" cy="4647426"/>
          </a:xfrm>
          <a:prstGeom prst="rect">
            <a:avLst/>
          </a:prstGeom>
        </p:spPr>
        <p:txBody>
          <a:bodyPr wrap="square">
            <a:spAutoFit/>
          </a:bodyPr>
          <a:lstStyle/>
          <a:p>
            <a:r>
              <a:rPr lang="en-US" sz="4000" b="1" dirty="0"/>
              <a:t>GALATIANS 3:26</a:t>
            </a:r>
          </a:p>
          <a:p>
            <a:r>
              <a:rPr lang="en-US" sz="3200" i="1" dirty="0"/>
              <a:t>	For ye are all the children of God by faith in Christ Jesus. 27 For as many of you as have been baptized into Christ have put on Christ. 28 There is neither Jew nor Greek, there is neither bond nor free, there is neither male nor female: for ye are all one in Christ Jesus. 29 And if ye be Christ's, then are ye Abraham's seed, and heirs according to the promise. </a:t>
            </a:r>
          </a:p>
        </p:txBody>
      </p:sp>
    </p:spTree>
    <p:extLst>
      <p:ext uri="{BB962C8B-B14F-4D97-AF65-F5344CB8AC3E}">
        <p14:creationId xmlns:p14="http://schemas.microsoft.com/office/powerpoint/2010/main" val="247058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CC7642-147C-4751-9A46-185183B96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A84DAA-597D-4D09-9B7C-8D08CCCEB37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82600" y="643467"/>
            <a:ext cx="8178799" cy="5571066"/>
          </a:xfrm>
          <a:prstGeom prst="rect">
            <a:avLst/>
          </a:prstGeom>
          <a:effectLst>
            <a:outerShdw blurRad="165100" dist="38100" dir="5400000" sx="102000" sy="102000" algn="t" rotWithShape="0">
              <a:prstClr val="black">
                <a:alpha val="40000"/>
              </a:prstClr>
            </a:outerShdw>
          </a:effectLst>
        </p:spPr>
      </p:pic>
      <p:sp>
        <p:nvSpPr>
          <p:cNvPr id="4" name="Date Placeholder 3">
            <a:extLst>
              <a:ext uri="{FF2B5EF4-FFF2-40B4-BE49-F238E27FC236}">
                <a16:creationId xmlns:a16="http://schemas.microsoft.com/office/drawing/2014/main" id="{2E5172FF-03C8-4FF1-9DA9-F019EABCD9B2}"/>
              </a:ext>
            </a:extLst>
          </p:cNvPr>
          <p:cNvSpPr>
            <a:spLocks noGrp="1"/>
          </p:cNvSpPr>
          <p:nvPr>
            <p:ph type="dt" sz="half" idx="10"/>
          </p:nvPr>
        </p:nvSpPr>
        <p:spPr>
          <a:xfrm>
            <a:off x="6628209" y="6378128"/>
            <a:ext cx="1200150" cy="365125"/>
          </a:xfrm>
        </p:spPr>
        <p:txBody>
          <a:bodyPr>
            <a:normAutofit/>
          </a:bodyPr>
          <a:lstStyle/>
          <a:p>
            <a:pPr>
              <a:spcAft>
                <a:spcPts val="600"/>
              </a:spcAft>
            </a:pPr>
            <a:r>
              <a:rPr lang="en-US">
                <a:solidFill>
                  <a:srgbClr val="BFBFBF"/>
                </a:solidFill>
              </a:rPr>
              <a:t>5/27/18</a:t>
            </a:r>
          </a:p>
        </p:txBody>
      </p:sp>
      <p:sp>
        <p:nvSpPr>
          <p:cNvPr id="5" name="Footer Placeholder 4">
            <a:extLst>
              <a:ext uri="{FF2B5EF4-FFF2-40B4-BE49-F238E27FC236}">
                <a16:creationId xmlns:a16="http://schemas.microsoft.com/office/drawing/2014/main" id="{758D8B5A-19F8-4D78-B1CD-E789904A008C}"/>
              </a:ext>
            </a:extLst>
          </p:cNvPr>
          <p:cNvSpPr>
            <a:spLocks noGrp="1"/>
          </p:cNvSpPr>
          <p:nvPr>
            <p:ph type="ftr" sz="quarter" idx="11"/>
          </p:nvPr>
        </p:nvSpPr>
        <p:spPr>
          <a:xfrm>
            <a:off x="856059" y="6378128"/>
            <a:ext cx="5657850" cy="365125"/>
          </a:xfrm>
        </p:spPr>
        <p:txBody>
          <a:bodyPr>
            <a:normAutofit/>
          </a:bodyPr>
          <a:lstStyle/>
          <a:p>
            <a:pPr>
              <a:spcAft>
                <a:spcPts val="600"/>
              </a:spcAft>
            </a:pPr>
            <a:r>
              <a:rPr lang="en-US">
                <a:solidFill>
                  <a:srgbClr val="BFBFBF"/>
                </a:solidFill>
              </a:rPr>
              <a:t>Love's Enduring Foundation 5</a:t>
            </a:r>
          </a:p>
        </p:txBody>
      </p:sp>
      <p:sp>
        <p:nvSpPr>
          <p:cNvPr id="6" name="Slide Number Placeholder 5">
            <a:extLst>
              <a:ext uri="{FF2B5EF4-FFF2-40B4-BE49-F238E27FC236}">
                <a16:creationId xmlns:a16="http://schemas.microsoft.com/office/drawing/2014/main" id="{CAB8E70F-AF90-43AE-A312-109D7458755A}"/>
              </a:ext>
            </a:extLst>
          </p:cNvPr>
          <p:cNvSpPr>
            <a:spLocks noGrp="1"/>
          </p:cNvSpPr>
          <p:nvPr>
            <p:ph type="sldNum" sz="quarter" idx="12"/>
          </p:nvPr>
        </p:nvSpPr>
        <p:spPr>
          <a:xfrm>
            <a:off x="7885509" y="6378128"/>
            <a:ext cx="413375" cy="365125"/>
          </a:xfrm>
        </p:spPr>
        <p:txBody>
          <a:bodyPr>
            <a:normAutofit/>
          </a:bodyPr>
          <a:lstStyle/>
          <a:p>
            <a:pPr>
              <a:spcAft>
                <a:spcPts val="600"/>
              </a:spcAft>
            </a:pPr>
            <a:fld id="{E97799C9-84D9-46D2-A11E-BCF8A720529D}" type="slidenum">
              <a:rPr lang="en-US">
                <a:solidFill>
                  <a:srgbClr val="BFBFBF"/>
                </a:solidFill>
              </a:rPr>
              <a:pPr>
                <a:spcAft>
                  <a:spcPts val="600"/>
                </a:spcAft>
              </a:pPr>
              <a:t>3</a:t>
            </a:fld>
            <a:endParaRPr lang="en-US">
              <a:solidFill>
                <a:srgbClr val="BFBFBF"/>
              </a:solidFill>
            </a:endParaRPr>
          </a:p>
        </p:txBody>
      </p:sp>
    </p:spTree>
    <p:extLst>
      <p:ext uri="{BB962C8B-B14F-4D97-AF65-F5344CB8AC3E}">
        <p14:creationId xmlns:p14="http://schemas.microsoft.com/office/powerpoint/2010/main" val="37396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2AC22-E53C-4B1E-867B-8BFAA56E7FA4}"/>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C202322E-5099-4034-92D2-EE14AD79A5F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EF2FE2BC-14FD-4ED1-94E4-6ED6D496901B}"/>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Rectangle 4">
            <a:extLst>
              <a:ext uri="{FF2B5EF4-FFF2-40B4-BE49-F238E27FC236}">
                <a16:creationId xmlns:a16="http://schemas.microsoft.com/office/drawing/2014/main" id="{473CA5A7-A3E7-49C4-8611-33C8DC99E210}"/>
              </a:ext>
            </a:extLst>
          </p:cNvPr>
          <p:cNvSpPr/>
          <p:nvPr/>
        </p:nvSpPr>
        <p:spPr>
          <a:xfrm>
            <a:off x="193040" y="159842"/>
            <a:ext cx="8676640" cy="6447919"/>
          </a:xfrm>
          <a:prstGeom prst="rect">
            <a:avLst/>
          </a:prstGeom>
        </p:spPr>
        <p:txBody>
          <a:bodyPr wrap="square">
            <a:spAutoFit/>
          </a:bodyPr>
          <a:lstStyle/>
          <a:p>
            <a:r>
              <a:rPr lang="en-US" sz="4000" b="1" dirty="0"/>
              <a:t>FELLOWSHIP</a:t>
            </a:r>
          </a:p>
          <a:p>
            <a:r>
              <a:rPr lang="en-US" sz="3200" dirty="0"/>
              <a:t>	</a:t>
            </a:r>
            <a:r>
              <a:rPr lang="en-US" sz="3100" dirty="0"/>
              <a:t>14 Now, fellowship in love affairs, like a young man and a young woman, that's fellowship and what we would call "</a:t>
            </a:r>
            <a:r>
              <a:rPr lang="en-US" sz="3100" i="1" dirty="0" err="1"/>
              <a:t>phileo</a:t>
            </a:r>
            <a:r>
              <a:rPr lang="en-US" sz="3100" dirty="0"/>
              <a:t>" that's just a earthly love. But fellowship in the Gospel like this is "</a:t>
            </a:r>
            <a:r>
              <a:rPr lang="en-US" sz="3100" i="1" dirty="0" err="1"/>
              <a:t>Agapao</a:t>
            </a:r>
            <a:r>
              <a:rPr lang="en-US" sz="3100" dirty="0"/>
              <a:t>" the high, Divine love,' as I spoke the other night of my vision. When you're in there, it's neither male nor female. We're just all one in Christ. And should get acquainted with that kind of a fellowship here on earth, while we must have respects for each other, and love for one another, and highest of thoughts for our sisters and our brothers, and never any foul thing…</a:t>
            </a:r>
          </a:p>
        </p:txBody>
      </p:sp>
    </p:spTree>
    <p:extLst>
      <p:ext uri="{BB962C8B-B14F-4D97-AF65-F5344CB8AC3E}">
        <p14:creationId xmlns:p14="http://schemas.microsoft.com/office/powerpoint/2010/main" val="303295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DBA1C-1DBC-4163-A7C6-2B931BE8BD8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ADE49E1-0E2C-4348-9967-BE80A8CD0E99}"/>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AD7FBCFA-03EC-4C90-AF2A-8681A9FCA62F}"/>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angle 4">
            <a:extLst>
              <a:ext uri="{FF2B5EF4-FFF2-40B4-BE49-F238E27FC236}">
                <a16:creationId xmlns:a16="http://schemas.microsoft.com/office/drawing/2014/main" id="{1A3A6A89-1D39-4251-B717-25B56DE53400}"/>
              </a:ext>
            </a:extLst>
          </p:cNvPr>
          <p:cNvSpPr/>
          <p:nvPr/>
        </p:nvSpPr>
        <p:spPr>
          <a:xfrm>
            <a:off x="172720" y="93067"/>
            <a:ext cx="8757920" cy="6555641"/>
          </a:xfrm>
          <a:prstGeom prst="rect">
            <a:avLst/>
          </a:prstGeom>
        </p:spPr>
        <p:txBody>
          <a:bodyPr wrap="square">
            <a:spAutoFit/>
          </a:bodyPr>
          <a:lstStyle/>
          <a:p>
            <a:r>
              <a:rPr lang="en-US" sz="2800" dirty="0"/>
              <a:t>Because we are citizens of the Kingdom of God; we are a called out and separated people. </a:t>
            </a:r>
          </a:p>
          <a:p>
            <a:r>
              <a:rPr lang="en-US" sz="2800" dirty="0"/>
              <a:t>	15 Now, God wanted fellowship. And if men today is a fallen son of God, there's some parts of God still with that man in his fallen state. Man today can split an atom, drive a jet plane around the world in a few hours... Something in him is a fallen creation... And that shows that man never come from animal life, </a:t>
            </a:r>
            <a:r>
              <a:rPr lang="en-US" sz="2800" dirty="0" err="1"/>
              <a:t>'cause</a:t>
            </a:r>
            <a:r>
              <a:rPr lang="en-US" sz="2800" dirty="0"/>
              <a:t> animal continually builds the same habitations to live in. But man makes him a better house, a better way of living, better clothes, better transportation. And then when he wants fellowship, and when we want courtship and things like that, it has to come upon a basis of an agreement.</a:t>
            </a:r>
          </a:p>
          <a:p>
            <a:pPr algn="r"/>
            <a:r>
              <a:rPr lang="en-US" sz="2800" dirty="0"/>
              <a:t>60-0611</a:t>
            </a:r>
          </a:p>
        </p:txBody>
      </p:sp>
    </p:spTree>
    <p:extLst>
      <p:ext uri="{BB962C8B-B14F-4D97-AF65-F5344CB8AC3E}">
        <p14:creationId xmlns:p14="http://schemas.microsoft.com/office/powerpoint/2010/main" val="41372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40534-6474-4D83-BE29-162510055EEC}"/>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598B236F-9380-462B-AE2C-1CE5834810BB}"/>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676E1015-C122-4721-821A-972F109CC5B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Rectangle 4">
            <a:extLst>
              <a:ext uri="{FF2B5EF4-FFF2-40B4-BE49-F238E27FC236}">
                <a16:creationId xmlns:a16="http://schemas.microsoft.com/office/drawing/2014/main" id="{DF7861C9-A631-4EA2-9EF0-9294C138DDDA}"/>
              </a:ext>
            </a:extLst>
          </p:cNvPr>
          <p:cNvSpPr/>
          <p:nvPr/>
        </p:nvSpPr>
        <p:spPr>
          <a:xfrm>
            <a:off x="162560" y="30480"/>
            <a:ext cx="8869680" cy="6571030"/>
          </a:xfrm>
          <a:prstGeom prst="rect">
            <a:avLst/>
          </a:prstGeom>
        </p:spPr>
        <p:txBody>
          <a:bodyPr wrap="square">
            <a:spAutoFit/>
          </a:bodyPr>
          <a:lstStyle/>
          <a:p>
            <a:r>
              <a:rPr lang="en-US" sz="4800" i="1" dirty="0">
                <a:solidFill>
                  <a:srgbClr val="FFFF00"/>
                </a:solidFill>
              </a:rPr>
              <a:t>Shema:</a:t>
            </a:r>
            <a:r>
              <a:rPr lang="en-US" sz="4000" b="1" dirty="0"/>
              <a:t> </a:t>
            </a:r>
            <a:r>
              <a:rPr lang="en-US" sz="3200" i="1" dirty="0"/>
              <a:t>(to hear)</a:t>
            </a:r>
            <a:r>
              <a:rPr lang="en-US" sz="4000" b="1" dirty="0"/>
              <a:t> DEUT. 6:4</a:t>
            </a:r>
          </a:p>
          <a:p>
            <a:r>
              <a:rPr lang="en-US" sz="3200" dirty="0"/>
              <a:t>	</a:t>
            </a:r>
            <a:r>
              <a:rPr lang="en-US" sz="3100" i="1" dirty="0"/>
              <a:t>Hear, O Israel: The LORD our God is one LORD: 5 And thou shalt love the LORD thy God with all thine heart, and with all thy soul, and with all thy might. 6 And these words, which I command thee this day, shall be in thine heart: 7 And thou shalt teach them diligently unto thy children, and shalt talk of them when thou </a:t>
            </a:r>
            <a:r>
              <a:rPr lang="en-US" sz="3100" i="1" dirty="0" err="1"/>
              <a:t>sittest</a:t>
            </a:r>
            <a:r>
              <a:rPr lang="en-US" sz="3100" i="1" dirty="0"/>
              <a:t> in thine house, and when thou </a:t>
            </a:r>
            <a:r>
              <a:rPr lang="en-US" sz="3100" i="1" dirty="0" err="1"/>
              <a:t>walkest</a:t>
            </a:r>
            <a:r>
              <a:rPr lang="en-US" sz="3100" i="1" dirty="0"/>
              <a:t> by the way, and when thou </a:t>
            </a:r>
            <a:r>
              <a:rPr lang="en-US" sz="3100" i="1" dirty="0" err="1"/>
              <a:t>liest</a:t>
            </a:r>
            <a:r>
              <a:rPr lang="en-US" sz="3100" i="1" dirty="0"/>
              <a:t> down, and when thou </a:t>
            </a:r>
            <a:r>
              <a:rPr lang="en-US" sz="3100" i="1" dirty="0" err="1"/>
              <a:t>risest</a:t>
            </a:r>
            <a:r>
              <a:rPr lang="en-US" sz="3100" i="1" dirty="0"/>
              <a:t> up. 8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11194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9C56F-D6FD-4C41-B2DF-DD6FFA340B17}"/>
              </a:ext>
            </a:extLst>
          </p:cNvPr>
          <p:cNvSpPr>
            <a:spLocks noGrp="1"/>
          </p:cNvSpPr>
          <p:nvPr>
            <p:ph type="dt" sz="half" idx="10"/>
          </p:nvPr>
        </p:nvSpPr>
        <p:spPr>
          <a:xfrm>
            <a:off x="6551708" y="6178260"/>
            <a:ext cx="1287464" cy="365125"/>
          </a:xfrm>
        </p:spPr>
        <p:txBody>
          <a:bodyPr/>
          <a:lstStyle/>
          <a:p>
            <a:r>
              <a:rPr lang="en-US"/>
              <a:t>5/27/18</a:t>
            </a:r>
            <a:endParaRPr lang="en-US" dirty="0"/>
          </a:p>
        </p:txBody>
      </p:sp>
      <p:sp>
        <p:nvSpPr>
          <p:cNvPr id="3" name="Footer Placeholder 2">
            <a:extLst>
              <a:ext uri="{FF2B5EF4-FFF2-40B4-BE49-F238E27FC236}">
                <a16:creationId xmlns:a16="http://schemas.microsoft.com/office/drawing/2014/main" id="{601E2BA5-B301-4375-869F-8AD7CFEDF15E}"/>
              </a:ext>
            </a:extLst>
          </p:cNvPr>
          <p:cNvSpPr>
            <a:spLocks noGrp="1"/>
          </p:cNvSpPr>
          <p:nvPr>
            <p:ph type="ftr" sz="quarter" idx="11"/>
          </p:nvPr>
        </p:nvSpPr>
        <p:spPr>
          <a:xfrm>
            <a:off x="818347" y="6178260"/>
            <a:ext cx="5624137" cy="365125"/>
          </a:xfrm>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2FB4B24-8BB1-410C-8C7E-E104D299D43A}"/>
              </a:ext>
            </a:extLst>
          </p:cNvPr>
          <p:cNvSpPr>
            <a:spLocks noGrp="1"/>
          </p:cNvSpPr>
          <p:nvPr>
            <p:ph type="sldNum" sz="quarter" idx="12"/>
          </p:nvPr>
        </p:nvSpPr>
        <p:spPr>
          <a:xfrm>
            <a:off x="7917202" y="6178260"/>
            <a:ext cx="413483" cy="365125"/>
          </a:xfrm>
        </p:spPr>
        <p:txBody>
          <a:bodyPr/>
          <a:lstStyle/>
          <a:p>
            <a:fld id="{D57F1E4F-1CFF-5643-939E-217C01CDF565}" type="slidenum">
              <a:rPr lang="en-US" smtClean="0"/>
              <a:pPr/>
              <a:t>33</a:t>
            </a:fld>
            <a:endParaRPr lang="en-US" dirty="0"/>
          </a:p>
        </p:txBody>
      </p:sp>
      <p:pic>
        <p:nvPicPr>
          <p:cNvPr id="3074" name="Picture 2" descr="Image result for male in Hebrew language">
            <a:extLst>
              <a:ext uri="{FF2B5EF4-FFF2-40B4-BE49-F238E27FC236}">
                <a16:creationId xmlns:a16="http://schemas.microsoft.com/office/drawing/2014/main" id="{2CEBB74A-DC67-4BE9-AAE2-C5151C5414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6845" y="314615"/>
            <a:ext cx="8830310" cy="4155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31D719-CFB0-497D-A518-BC4B9579E3B0}"/>
              </a:ext>
            </a:extLst>
          </p:cNvPr>
          <p:cNvSpPr/>
          <p:nvPr/>
        </p:nvSpPr>
        <p:spPr>
          <a:xfrm>
            <a:off x="4562270" y="3884414"/>
            <a:ext cx="3211200" cy="369332"/>
          </a:xfrm>
          <a:prstGeom prst="rect">
            <a:avLst/>
          </a:prstGeom>
          <a:solidFill>
            <a:schemeClr val="bg1"/>
          </a:solidFill>
        </p:spPr>
        <p:txBody>
          <a:bodyPr wrap="none">
            <a:spAutoFit/>
          </a:bodyPr>
          <a:lstStyle/>
          <a:p>
            <a:r>
              <a:rPr lang="en-US" dirty="0">
                <a:latin typeface="Arial" panose="020B0604020202020204" pitchFamily="34" charset="0"/>
              </a:rPr>
              <a:t>(May 18, 1852 – 3 April 1915)</a:t>
            </a:r>
            <a:endParaRPr lang="en-US" dirty="0"/>
          </a:p>
        </p:txBody>
      </p:sp>
    </p:spTree>
    <p:extLst>
      <p:ext uri="{BB962C8B-B14F-4D97-AF65-F5344CB8AC3E}">
        <p14:creationId xmlns:p14="http://schemas.microsoft.com/office/powerpoint/2010/main" val="337867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4DFDD-9202-41A0-9F26-A4BEB440A50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26C234D4-E530-4730-B463-B96E33744686}"/>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6A63E2D-EB81-47C4-9F11-129A0880AD4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Rectangle 4">
            <a:extLst>
              <a:ext uri="{FF2B5EF4-FFF2-40B4-BE49-F238E27FC236}">
                <a16:creationId xmlns:a16="http://schemas.microsoft.com/office/drawing/2014/main" id="{209A05E0-AA4F-4C1E-96D4-B0C055085A89}"/>
              </a:ext>
            </a:extLst>
          </p:cNvPr>
          <p:cNvSpPr/>
          <p:nvPr/>
        </p:nvSpPr>
        <p:spPr>
          <a:xfrm>
            <a:off x="233680" y="153472"/>
            <a:ext cx="8666480" cy="5632311"/>
          </a:xfrm>
          <a:prstGeom prst="rect">
            <a:avLst/>
          </a:prstGeom>
        </p:spPr>
        <p:txBody>
          <a:bodyPr wrap="square">
            <a:spAutoFit/>
          </a:bodyPr>
          <a:lstStyle/>
          <a:p>
            <a:r>
              <a:rPr lang="en-US" sz="4000" b="1" dirty="0"/>
              <a:t>CHURCH.AGE.BOOK</a:t>
            </a:r>
          </a:p>
          <a:p>
            <a:r>
              <a:rPr lang="en-US" sz="3200" dirty="0"/>
              <a:t>	 320-1 The name, Laodicea, 'the people's rights', or 'justice of the peoples.' Was there ever an age like the twentieth century church age that has seen ALL nations rising up and demanding equality, socially and financially? </a:t>
            </a:r>
            <a:r>
              <a:rPr lang="en-US" sz="3200" dirty="0">
                <a:solidFill>
                  <a:srgbClr val="FFFF00"/>
                </a:solidFill>
              </a:rPr>
              <a:t>This is the age of the communists where all men are supposedly equal, though it is only so in theory. </a:t>
            </a:r>
            <a:r>
              <a:rPr lang="en-US" sz="3200" dirty="0"/>
              <a:t>This is the age of political parties who call themselves Christian Democrats, and Christian Socialists, Christian Commonwealth Federation, etc. </a:t>
            </a:r>
          </a:p>
        </p:txBody>
      </p:sp>
    </p:spTree>
    <p:extLst>
      <p:ext uri="{BB962C8B-B14F-4D97-AF65-F5344CB8AC3E}">
        <p14:creationId xmlns:p14="http://schemas.microsoft.com/office/powerpoint/2010/main" val="176153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DAF5-372B-4800-B85C-F410EA9B569F}"/>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AC740100-16EB-4C6E-A002-328EBA063588}"/>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A29E2920-F854-447A-9134-06CC499EEB2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Rectangle 4">
            <a:extLst>
              <a:ext uri="{FF2B5EF4-FFF2-40B4-BE49-F238E27FC236}">
                <a16:creationId xmlns:a16="http://schemas.microsoft.com/office/drawing/2014/main" id="{94B12F60-F0F7-430B-AFED-0D68826DF629}"/>
              </a:ext>
            </a:extLst>
          </p:cNvPr>
          <p:cNvSpPr/>
          <p:nvPr/>
        </p:nvSpPr>
        <p:spPr>
          <a:xfrm>
            <a:off x="203200" y="142240"/>
            <a:ext cx="8757920" cy="6001643"/>
          </a:xfrm>
          <a:prstGeom prst="rect">
            <a:avLst/>
          </a:prstGeom>
        </p:spPr>
        <p:txBody>
          <a:bodyPr wrap="square">
            <a:spAutoFit/>
          </a:bodyPr>
          <a:lstStyle/>
          <a:p>
            <a:r>
              <a:rPr lang="en-US" sz="2800" dirty="0"/>
              <a:t>	</a:t>
            </a:r>
            <a:r>
              <a:rPr lang="en-US" sz="3200" dirty="0"/>
              <a:t>320-2 When the ancients called Laodicea the metropolis it was looking forward to the one-world government that we are now setting up. As we think of that city being the location of a great church council we see foreshadowed the ecumenical move taking place today, wherein very soon we will see all the 'so-called' Christians come together. </a:t>
            </a:r>
          </a:p>
          <a:p>
            <a:r>
              <a:rPr lang="en-US" sz="3200" dirty="0"/>
              <a:t>	Indeed, the church and state, religion and politics are coming together. The tares are being bound. The wheat will soon be ready for the garner.</a:t>
            </a:r>
          </a:p>
        </p:txBody>
      </p:sp>
    </p:spTree>
    <p:extLst>
      <p:ext uri="{BB962C8B-B14F-4D97-AF65-F5344CB8AC3E}">
        <p14:creationId xmlns:p14="http://schemas.microsoft.com/office/powerpoint/2010/main" val="251905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39FC4-5389-4312-A7E6-DC6A22D2626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818E622-0BBB-4F26-A6CE-F5056D2CC2C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6CFA67A-32E6-4BA7-A383-62E035AC4A5F}"/>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Rectangle 4">
            <a:extLst>
              <a:ext uri="{FF2B5EF4-FFF2-40B4-BE49-F238E27FC236}">
                <a16:creationId xmlns:a16="http://schemas.microsoft.com/office/drawing/2014/main" id="{8D010BCA-F12C-4519-9142-3255DFDAE2D9}"/>
              </a:ext>
            </a:extLst>
          </p:cNvPr>
          <p:cNvSpPr/>
          <p:nvPr/>
        </p:nvSpPr>
        <p:spPr>
          <a:xfrm>
            <a:off x="233680" y="121920"/>
            <a:ext cx="8686800" cy="5632311"/>
          </a:xfrm>
          <a:prstGeom prst="rect">
            <a:avLst/>
          </a:prstGeom>
        </p:spPr>
        <p:txBody>
          <a:bodyPr wrap="square">
            <a:spAutoFit/>
          </a:bodyPr>
          <a:lstStyle/>
          <a:p>
            <a:r>
              <a:rPr lang="en-US" sz="4000" b="1" dirty="0"/>
              <a:t>THE.UNCERTAIN.SOUND</a:t>
            </a:r>
            <a:endParaRPr lang="en-US" sz="3200" b="1" dirty="0"/>
          </a:p>
          <a:p>
            <a:r>
              <a:rPr lang="en-US" sz="3200" dirty="0"/>
              <a:t>	32 This nation has been a great deal like Israel. Israel was a people that was in bondage. And that little group of Israelites, that were in bondage, and loved freedom, and want to worship the true and living God, God delivered them from their slave pits and took them to a land promised to them, and drove back the occupants of that land. And they took over the land and become a mighty nation. They had mighty men.</a:t>
            </a:r>
          </a:p>
        </p:txBody>
      </p:sp>
    </p:spTree>
    <p:extLst>
      <p:ext uri="{BB962C8B-B14F-4D97-AF65-F5344CB8AC3E}">
        <p14:creationId xmlns:p14="http://schemas.microsoft.com/office/powerpoint/2010/main" val="3260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E0D8B-47E6-4B06-8A01-FC9E84037B2D}"/>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2678C11-BF77-4FA8-9227-A86B2D85A209}"/>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A6AD6CC2-F354-4240-B41F-2E9EED6CF9A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a:extLst>
              <a:ext uri="{FF2B5EF4-FFF2-40B4-BE49-F238E27FC236}">
                <a16:creationId xmlns:a16="http://schemas.microsoft.com/office/drawing/2014/main" id="{D71FF1FA-7965-4574-8742-46DABFB092C5}"/>
              </a:ext>
            </a:extLst>
          </p:cNvPr>
          <p:cNvSpPr/>
          <p:nvPr/>
        </p:nvSpPr>
        <p:spPr>
          <a:xfrm>
            <a:off x="223520" y="142240"/>
            <a:ext cx="8707120" cy="6001643"/>
          </a:xfrm>
          <a:prstGeom prst="rect">
            <a:avLst/>
          </a:prstGeom>
        </p:spPr>
        <p:txBody>
          <a:bodyPr wrap="square">
            <a:spAutoFit/>
          </a:bodyPr>
          <a:lstStyle/>
          <a:p>
            <a:r>
              <a:rPr lang="en-US" sz="3200" dirty="0"/>
              <a:t>	And this nation did the same thing. We were a people tied down, no freedom of religion. And God sent our forefathers to this nation. And we drove back the occupants and took over. And it's become the leading nation of the world.</a:t>
            </a:r>
          </a:p>
          <a:p>
            <a:r>
              <a:rPr lang="en-US" sz="3200" dirty="0"/>
              <a:t>	This nation was known all over the world as the leading nation, </a:t>
            </a:r>
            <a:r>
              <a:rPr lang="en-US" sz="3200" dirty="0" err="1"/>
              <a:t>'cause</a:t>
            </a:r>
            <a:r>
              <a:rPr lang="en-US" sz="3200" dirty="0"/>
              <a:t> we'd had godly men behind it: Abraham Lincoln, George Washington, men like that who trusted God and feared God. But just as Israel made its mistake and put Ahab in, we did the same thing not long ago.</a:t>
            </a:r>
          </a:p>
          <a:p>
            <a:pPr algn="r"/>
            <a:r>
              <a:rPr lang="en-US" sz="3200" dirty="0"/>
              <a:t>61-0429</a:t>
            </a:r>
          </a:p>
        </p:txBody>
      </p:sp>
    </p:spTree>
    <p:extLst>
      <p:ext uri="{BB962C8B-B14F-4D97-AF65-F5344CB8AC3E}">
        <p14:creationId xmlns:p14="http://schemas.microsoft.com/office/powerpoint/2010/main" val="30672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6BC54-CDA5-418F-A9A7-D804E14AC378}"/>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8A87B81-96AE-4EE6-BE22-879B2093F4E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F90244CB-D852-42C1-A991-FCD507E508F2}"/>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angle 4">
            <a:extLst>
              <a:ext uri="{FF2B5EF4-FFF2-40B4-BE49-F238E27FC236}">
                <a16:creationId xmlns:a16="http://schemas.microsoft.com/office/drawing/2014/main" id="{F8C0299B-B7F8-4FDC-91A1-F1AA9A9FDFCB}"/>
              </a:ext>
            </a:extLst>
          </p:cNvPr>
          <p:cNvSpPr/>
          <p:nvPr/>
        </p:nvSpPr>
        <p:spPr>
          <a:xfrm>
            <a:off x="345440" y="223520"/>
            <a:ext cx="8503920" cy="5755422"/>
          </a:xfrm>
          <a:prstGeom prst="rect">
            <a:avLst/>
          </a:prstGeom>
        </p:spPr>
        <p:txBody>
          <a:bodyPr wrap="square">
            <a:spAutoFit/>
          </a:bodyPr>
          <a:lstStyle/>
          <a:p>
            <a:r>
              <a:rPr lang="en-US" sz="4400" b="1" dirty="0"/>
              <a:t>CHURCH.AGE.BOOK  </a:t>
            </a:r>
            <a:r>
              <a:rPr lang="en-US" sz="3600" dirty="0"/>
              <a:t>	</a:t>
            </a:r>
          </a:p>
          <a:p>
            <a:r>
              <a:rPr lang="en-US" sz="3600" dirty="0"/>
              <a:t>	322-1 The 5th vision had to do with the moral problem of our age, centering mostly around women. God showed me that women began to be out of their place with the granting of the vote. Then they cut off their hair, which signified that they were no longer under the authority of a man but insisted on either equal rights, or in most cases, more than equal rights. </a:t>
            </a:r>
          </a:p>
        </p:txBody>
      </p:sp>
    </p:spTree>
    <p:extLst>
      <p:ext uri="{BB962C8B-B14F-4D97-AF65-F5344CB8AC3E}">
        <p14:creationId xmlns:p14="http://schemas.microsoft.com/office/powerpoint/2010/main" val="150844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0A791-8AFB-4CA5-9FD7-7F7E103F08BE}"/>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7D58EEA8-54E2-46C3-9D63-794AB80E79BA}"/>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53142401-A75B-4518-902A-7230FB043468}"/>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Rectangle 4">
            <a:extLst>
              <a:ext uri="{FF2B5EF4-FFF2-40B4-BE49-F238E27FC236}">
                <a16:creationId xmlns:a16="http://schemas.microsoft.com/office/drawing/2014/main" id="{B999AC42-96BE-4A44-B6EC-EC7113B818A6}"/>
              </a:ext>
            </a:extLst>
          </p:cNvPr>
          <p:cNvSpPr/>
          <p:nvPr/>
        </p:nvSpPr>
        <p:spPr>
          <a:xfrm>
            <a:off x="213360" y="76488"/>
            <a:ext cx="8717280" cy="6247864"/>
          </a:xfrm>
          <a:prstGeom prst="rect">
            <a:avLst/>
          </a:prstGeom>
        </p:spPr>
        <p:txBody>
          <a:bodyPr wrap="square">
            <a:spAutoFit/>
          </a:bodyPr>
          <a:lstStyle/>
          <a:p>
            <a:r>
              <a:rPr lang="en-US" sz="3600" b="1" dirty="0"/>
              <a:t>THE.LAODICEAN.CHURCH.AGE</a:t>
            </a:r>
          </a:p>
          <a:p>
            <a:r>
              <a:rPr lang="en-US" sz="2800" dirty="0"/>
              <a:t>	49  But there'll be a powerful woman… great woman, she'll either be President, or it'll be a woman representing the Catholic church (which I think it is) will take over here someday and she'll rule this country. This nation is a woman's nation. Flag was made by a woman, it's number thirteen. She started out, thirteen stars, thirteen stripes, thirteen colonies. Everything's thirteen... and appears in the Rev. 13! Everything is "woman, woman…” She's took over Hollywood, the nations, the offices. She's took over everything there is; equal rights with the man, votes with the man, cusses like a man, drinks like a man, anything else.</a:t>
            </a:r>
          </a:p>
          <a:p>
            <a:pPr algn="r"/>
            <a:r>
              <a:rPr lang="en-US" sz="2800" dirty="0"/>
              <a:t>60-1211</a:t>
            </a:r>
          </a:p>
        </p:txBody>
      </p:sp>
    </p:spTree>
    <p:extLst>
      <p:ext uri="{BB962C8B-B14F-4D97-AF65-F5344CB8AC3E}">
        <p14:creationId xmlns:p14="http://schemas.microsoft.com/office/powerpoint/2010/main" val="5605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B71DE-BF4A-4F66-A826-B58FD7A4D08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8DC8597-10E4-43FE-98DB-E33FEF59094F}"/>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063A5FEA-A9D8-4564-8876-610EF83E349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Rectangle 4">
            <a:extLst>
              <a:ext uri="{FF2B5EF4-FFF2-40B4-BE49-F238E27FC236}">
                <a16:creationId xmlns:a16="http://schemas.microsoft.com/office/drawing/2014/main" id="{A4196DF9-E817-4217-8684-F12669A3EED4}"/>
              </a:ext>
            </a:extLst>
          </p:cNvPr>
          <p:cNvSpPr/>
          <p:nvPr/>
        </p:nvSpPr>
        <p:spPr>
          <a:xfrm>
            <a:off x="264160" y="81280"/>
            <a:ext cx="8656320" cy="5201424"/>
          </a:xfrm>
          <a:prstGeom prst="rect">
            <a:avLst/>
          </a:prstGeom>
        </p:spPr>
        <p:txBody>
          <a:bodyPr wrap="square">
            <a:spAutoFit/>
          </a:bodyPr>
          <a:lstStyle/>
          <a:p>
            <a:r>
              <a:rPr lang="en-US" sz="4400" b="1" dirty="0"/>
              <a:t>THE.GREAT.COMMISSION</a:t>
            </a:r>
          </a:p>
          <a:p>
            <a:r>
              <a:rPr lang="en-US" sz="3600" dirty="0"/>
              <a:t>	7  I believe if we'll all get together, pray together, stand together, that God will bless us together. Don't you think so? I believe He will, if we'll put forth an effort now… </a:t>
            </a:r>
          </a:p>
          <a:p>
            <a:r>
              <a:rPr lang="en-US" sz="3600" dirty="0"/>
              <a:t>	It takes all of us together. I need you, and we all need God. So we need each other and we need God. </a:t>
            </a:r>
          </a:p>
          <a:p>
            <a:pPr algn="r"/>
            <a:r>
              <a:rPr lang="en-US" sz="3600" dirty="0"/>
              <a:t>57-0804</a:t>
            </a:r>
          </a:p>
        </p:txBody>
      </p:sp>
    </p:spTree>
    <p:extLst>
      <p:ext uri="{BB962C8B-B14F-4D97-AF65-F5344CB8AC3E}">
        <p14:creationId xmlns:p14="http://schemas.microsoft.com/office/powerpoint/2010/main" val="8928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2D765-32FD-4C0A-9959-38ED6C9022F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AAA4A70-F6CB-41D0-AABC-AF51B35A6905}"/>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B3589117-8D34-48C8-B93F-2AD33B7366D9}"/>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le 4">
            <a:extLst>
              <a:ext uri="{FF2B5EF4-FFF2-40B4-BE49-F238E27FC236}">
                <a16:creationId xmlns:a16="http://schemas.microsoft.com/office/drawing/2014/main" id="{717F3B26-24E2-4383-9321-E0BA483CC0D4}"/>
              </a:ext>
            </a:extLst>
          </p:cNvPr>
          <p:cNvSpPr/>
          <p:nvPr/>
        </p:nvSpPr>
        <p:spPr>
          <a:xfrm>
            <a:off x="274320" y="192696"/>
            <a:ext cx="8686800" cy="5878532"/>
          </a:xfrm>
          <a:prstGeom prst="rect">
            <a:avLst/>
          </a:prstGeom>
        </p:spPr>
        <p:txBody>
          <a:bodyPr wrap="square">
            <a:spAutoFit/>
          </a:bodyPr>
          <a:lstStyle/>
          <a:p>
            <a:r>
              <a:rPr lang="en-US" sz="4400" b="1" dirty="0"/>
              <a:t>GENESIS 14:17-18</a:t>
            </a:r>
          </a:p>
          <a:p>
            <a:r>
              <a:rPr lang="en-US" sz="3600" dirty="0"/>
              <a:t>	</a:t>
            </a:r>
            <a:r>
              <a:rPr lang="en-US" sz="3600" i="1" dirty="0"/>
              <a:t>And the king of Sodom went out to meet him after his return from the slaughter of </a:t>
            </a:r>
            <a:r>
              <a:rPr lang="en-US" sz="3600" i="1" dirty="0" err="1"/>
              <a:t>Chedorlaomer</a:t>
            </a:r>
            <a:r>
              <a:rPr lang="en-US" sz="3600" i="1" dirty="0"/>
              <a:t>, and of the kings that were with him, at </a:t>
            </a:r>
            <a:r>
              <a:rPr lang="en-US" sz="3600" i="1" u="sng" dirty="0"/>
              <a:t>the valley of </a:t>
            </a:r>
            <a:r>
              <a:rPr lang="en-US" sz="3600" i="1" u="sng" dirty="0" err="1"/>
              <a:t>Shaveh</a:t>
            </a:r>
            <a:r>
              <a:rPr lang="en-US" sz="3600" i="1" dirty="0"/>
              <a:t>, which is the king's dale. 18 And Melchizedek king of Salem brought forth bread and wine: and he was the priest of the most high God.</a:t>
            </a:r>
          </a:p>
          <a:p>
            <a:endParaRPr lang="en-US" sz="3600" i="1" dirty="0"/>
          </a:p>
          <a:p>
            <a:r>
              <a:rPr lang="en-US" sz="4400" b="1" dirty="0" err="1"/>
              <a:t>Shaveh</a:t>
            </a:r>
            <a:r>
              <a:rPr lang="en-US" sz="4400" b="1" dirty="0"/>
              <a:t>: </a:t>
            </a:r>
            <a:r>
              <a:rPr lang="en-US" sz="3600" i="1" dirty="0"/>
              <a:t>(Heb.) </a:t>
            </a:r>
            <a:r>
              <a:rPr lang="en-US" sz="3600" dirty="0"/>
              <a:t>Level plain, equality. </a:t>
            </a:r>
          </a:p>
        </p:txBody>
      </p:sp>
    </p:spTree>
    <p:extLst>
      <p:ext uri="{BB962C8B-B14F-4D97-AF65-F5344CB8AC3E}">
        <p14:creationId xmlns:p14="http://schemas.microsoft.com/office/powerpoint/2010/main" val="37231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EA1B-FA43-4720-8100-8676CF449C77}"/>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03DFD1EE-472B-4E25-A50C-43D2B9A613C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9D907645-2180-4D55-8042-8CA4EA3ABE0C}"/>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a:extLst>
              <a:ext uri="{FF2B5EF4-FFF2-40B4-BE49-F238E27FC236}">
                <a16:creationId xmlns:a16="http://schemas.microsoft.com/office/drawing/2014/main" id="{18B9798F-5A56-41CC-B4A2-1677E1F27D5E}"/>
              </a:ext>
            </a:extLst>
          </p:cNvPr>
          <p:cNvSpPr/>
          <p:nvPr/>
        </p:nvSpPr>
        <p:spPr>
          <a:xfrm>
            <a:off x="314960" y="233681"/>
            <a:ext cx="8514080" cy="5139869"/>
          </a:xfrm>
          <a:prstGeom prst="rect">
            <a:avLst/>
          </a:prstGeom>
        </p:spPr>
        <p:txBody>
          <a:bodyPr wrap="square">
            <a:spAutoFit/>
          </a:bodyPr>
          <a:lstStyle/>
          <a:p>
            <a:r>
              <a:rPr lang="en-US" sz="4000" b="1" dirty="0"/>
              <a:t>GENESIS 14:1</a:t>
            </a:r>
          </a:p>
          <a:p>
            <a:r>
              <a:rPr lang="en-US" sz="3200" i="1" dirty="0"/>
              <a:t>	And it came to pass in the days of </a:t>
            </a:r>
            <a:r>
              <a:rPr lang="en-US" sz="3200" i="1" u="sng" dirty="0" err="1"/>
              <a:t>Amraphel</a:t>
            </a:r>
            <a:r>
              <a:rPr lang="en-US" sz="3200" i="1" dirty="0"/>
              <a:t> </a:t>
            </a:r>
            <a:r>
              <a:rPr lang="en-US" sz="3200" i="1" dirty="0">
                <a:solidFill>
                  <a:srgbClr val="FFFF00"/>
                </a:solidFill>
              </a:rPr>
              <a:t>king of Shinar</a:t>
            </a:r>
            <a:r>
              <a:rPr lang="en-US" sz="3200" i="1" dirty="0"/>
              <a:t>, Arioch king of </a:t>
            </a:r>
            <a:r>
              <a:rPr lang="en-US" sz="3200" i="1" dirty="0" err="1"/>
              <a:t>Ellasar</a:t>
            </a:r>
            <a:r>
              <a:rPr lang="en-US" sz="3200" i="1" dirty="0"/>
              <a:t>, </a:t>
            </a:r>
            <a:r>
              <a:rPr lang="en-US" sz="3200" i="1" dirty="0" err="1"/>
              <a:t>Chedorlaomer</a:t>
            </a:r>
            <a:r>
              <a:rPr lang="en-US" sz="3200" i="1" dirty="0"/>
              <a:t> king of Elam, and Tidal king of nations; 2 That these made war with </a:t>
            </a:r>
            <a:r>
              <a:rPr lang="en-US" sz="3200" i="1" dirty="0" err="1"/>
              <a:t>Bera</a:t>
            </a:r>
            <a:r>
              <a:rPr lang="en-US" sz="3200" i="1" dirty="0"/>
              <a:t> king of Sodom, and with </a:t>
            </a:r>
            <a:r>
              <a:rPr lang="en-US" sz="3200" i="1" dirty="0" err="1"/>
              <a:t>Birsha</a:t>
            </a:r>
            <a:r>
              <a:rPr lang="en-US" sz="3200" i="1" dirty="0"/>
              <a:t> king of Gomorrah, </a:t>
            </a:r>
            <a:r>
              <a:rPr lang="en-US" sz="3200" i="1" dirty="0" err="1"/>
              <a:t>Shinab</a:t>
            </a:r>
            <a:r>
              <a:rPr lang="en-US" sz="3200" i="1" dirty="0"/>
              <a:t> king of </a:t>
            </a:r>
            <a:r>
              <a:rPr lang="en-US" sz="3200" i="1" dirty="0" err="1"/>
              <a:t>Admah</a:t>
            </a:r>
            <a:r>
              <a:rPr lang="en-US" sz="3200" i="1" dirty="0"/>
              <a:t>, and </a:t>
            </a:r>
            <a:r>
              <a:rPr lang="en-US" sz="3200" i="1" dirty="0" err="1"/>
              <a:t>Shemeber</a:t>
            </a:r>
            <a:r>
              <a:rPr lang="en-US" sz="3200" i="1" dirty="0"/>
              <a:t> king of </a:t>
            </a:r>
            <a:r>
              <a:rPr lang="en-US" sz="3200" i="1" dirty="0" err="1"/>
              <a:t>Zeboiim</a:t>
            </a:r>
            <a:r>
              <a:rPr lang="en-US" sz="3200" i="1" dirty="0"/>
              <a:t>, and the king of Bela, which is </a:t>
            </a:r>
            <a:r>
              <a:rPr lang="en-US" sz="3200" i="1" dirty="0" err="1"/>
              <a:t>Zoar</a:t>
            </a:r>
            <a:r>
              <a:rPr lang="en-US" sz="3200" i="1" dirty="0"/>
              <a:t>. 3 All these were joined together in the vale of </a:t>
            </a:r>
            <a:r>
              <a:rPr lang="en-US" sz="3200" i="1" dirty="0" err="1"/>
              <a:t>Siddim</a:t>
            </a:r>
            <a:r>
              <a:rPr lang="en-US" sz="3200" i="1" dirty="0"/>
              <a:t>, which is the salt sea.</a:t>
            </a:r>
          </a:p>
        </p:txBody>
      </p:sp>
    </p:spTree>
    <p:extLst>
      <p:ext uri="{BB962C8B-B14F-4D97-AF65-F5344CB8AC3E}">
        <p14:creationId xmlns:p14="http://schemas.microsoft.com/office/powerpoint/2010/main" val="34638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FE74E-7BB4-4E08-9468-6D5D293D7CB1}"/>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FEC5302E-F094-4F60-8330-747A9236EC7A}"/>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0D03E038-E0BE-4B4F-99AC-492605B33445}"/>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4">
            <a:extLst>
              <a:ext uri="{FF2B5EF4-FFF2-40B4-BE49-F238E27FC236}">
                <a16:creationId xmlns:a16="http://schemas.microsoft.com/office/drawing/2014/main" id="{50C10095-C27B-43DC-9D19-FC474066805F}"/>
              </a:ext>
            </a:extLst>
          </p:cNvPr>
          <p:cNvSpPr/>
          <p:nvPr/>
        </p:nvSpPr>
        <p:spPr>
          <a:xfrm>
            <a:off x="142240" y="1"/>
            <a:ext cx="8727440" cy="6881950"/>
          </a:xfrm>
          <a:prstGeom prst="rect">
            <a:avLst/>
          </a:prstGeom>
        </p:spPr>
        <p:txBody>
          <a:bodyPr wrap="square">
            <a:spAutoFit/>
          </a:bodyPr>
          <a:lstStyle/>
          <a:p>
            <a:r>
              <a:rPr lang="en-US" sz="3600" b="1" dirty="0"/>
              <a:t>ISRAEL.AND.THE.CHURCH.1</a:t>
            </a:r>
          </a:p>
          <a:p>
            <a:r>
              <a:rPr lang="en-US" sz="2800" dirty="0"/>
              <a:t>	42 Abraham, coming from Babylon, with his father, down into </a:t>
            </a:r>
            <a:r>
              <a:rPr lang="en-US" sz="2800" dirty="0">
                <a:solidFill>
                  <a:srgbClr val="FFFF00"/>
                </a:solidFill>
              </a:rPr>
              <a:t>the valley of Shinar, </a:t>
            </a:r>
            <a:r>
              <a:rPr lang="en-US" sz="2800" dirty="0"/>
              <a:t>where the souls of many journeyed after the destroying of Babylon, confusion taken place... Abraham's father, brought Abraham and his loved ones down into Shinar. And all that land, among all those people, God found favor with one man found favor with God, rather. </a:t>
            </a:r>
          </a:p>
          <a:p>
            <a:r>
              <a:rPr lang="en-US" sz="2800" dirty="0"/>
              <a:t>	43 I want you to notice, that is the beginning of Christianity, of the church. And it wasn't because Abraham was a good man; it was because God elected and chose Abraham. It wasn't Abraham choosing God; it was God choosing Abraham. Now, as it was then, so is it today. It isn't you choosing God; it's God choosing you.</a:t>
            </a:r>
          </a:p>
          <a:p>
            <a:pPr algn="r"/>
            <a:r>
              <a:rPr lang="en-US" sz="2800" dirty="0"/>
              <a:t>53-0325</a:t>
            </a:r>
          </a:p>
        </p:txBody>
      </p:sp>
    </p:spTree>
    <p:extLst>
      <p:ext uri="{BB962C8B-B14F-4D97-AF65-F5344CB8AC3E}">
        <p14:creationId xmlns:p14="http://schemas.microsoft.com/office/powerpoint/2010/main" val="279270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A6B48-AF3C-4470-A2AA-D2A0A4927E29}"/>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4CB0DDAA-7D8F-4011-ADDD-8EB1449938F6}"/>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11FF6238-8B62-403F-BDFA-2FEB5316977A}"/>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Rectangle 4">
            <a:extLst>
              <a:ext uri="{FF2B5EF4-FFF2-40B4-BE49-F238E27FC236}">
                <a16:creationId xmlns:a16="http://schemas.microsoft.com/office/drawing/2014/main" id="{FC013160-CF3C-4DE8-8F44-61324AA14EB4}"/>
              </a:ext>
            </a:extLst>
          </p:cNvPr>
          <p:cNvSpPr/>
          <p:nvPr/>
        </p:nvSpPr>
        <p:spPr>
          <a:xfrm>
            <a:off x="254000" y="172720"/>
            <a:ext cx="8686800" cy="6124754"/>
          </a:xfrm>
          <a:prstGeom prst="rect">
            <a:avLst/>
          </a:prstGeom>
        </p:spPr>
        <p:txBody>
          <a:bodyPr wrap="square">
            <a:spAutoFit/>
          </a:bodyPr>
          <a:lstStyle/>
          <a:p>
            <a:r>
              <a:rPr lang="en-US" sz="4000" b="1" dirty="0"/>
              <a:t>GENESIS 11:1-4</a:t>
            </a:r>
          </a:p>
          <a:p>
            <a:r>
              <a:rPr lang="en-US" sz="3200" dirty="0"/>
              <a:t>	</a:t>
            </a:r>
            <a:r>
              <a:rPr lang="en-US" sz="3200" i="1" dirty="0"/>
              <a:t>And the whole earth was of one language, and of one speech. 2 And it came to pass, as they journeyed from the east, that they found a plain in </a:t>
            </a:r>
            <a:r>
              <a:rPr lang="en-US" sz="3200" i="1" dirty="0">
                <a:solidFill>
                  <a:srgbClr val="FFFF00"/>
                </a:solidFill>
              </a:rPr>
              <a:t>the land of Shinar; </a:t>
            </a:r>
            <a:r>
              <a:rPr lang="en-US" sz="3200" i="1" dirty="0"/>
              <a:t>and they dwelt there. 3 And they said one to another, Go to, let us make brick, and burn them </a:t>
            </a:r>
            <a:r>
              <a:rPr lang="en-US" sz="3200" i="1" dirty="0" err="1"/>
              <a:t>throughly</a:t>
            </a:r>
            <a:r>
              <a:rPr lang="en-US" sz="3200" i="1" dirty="0"/>
              <a:t>. And they had brick for stone, and slime had they for </a:t>
            </a:r>
            <a:r>
              <a:rPr lang="en-US" sz="3200" i="1" dirty="0" err="1"/>
              <a:t>morter</a:t>
            </a:r>
            <a:r>
              <a:rPr lang="en-US" sz="3200" i="1" dirty="0"/>
              <a:t>. 4 And they said, Go to, let us build us a city and a tower, whose top may reach unto heaven; and let us make us a name, lest we be scattered abroad upon the face of the whole earth.</a:t>
            </a:r>
          </a:p>
        </p:txBody>
      </p:sp>
    </p:spTree>
    <p:extLst>
      <p:ext uri="{BB962C8B-B14F-4D97-AF65-F5344CB8AC3E}">
        <p14:creationId xmlns:p14="http://schemas.microsoft.com/office/powerpoint/2010/main" val="1456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D3E96-DA2E-49B6-9489-0EEA07B49E1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0A60D99D-0E28-47D7-A5AB-9189458C0547}"/>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FE99F94-C569-47CD-8121-FB8C178301C3}"/>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Rectangle 4">
            <a:extLst>
              <a:ext uri="{FF2B5EF4-FFF2-40B4-BE49-F238E27FC236}">
                <a16:creationId xmlns:a16="http://schemas.microsoft.com/office/drawing/2014/main" id="{B329110C-8AD7-4026-9678-F52BF043EE2C}"/>
              </a:ext>
            </a:extLst>
          </p:cNvPr>
          <p:cNvSpPr/>
          <p:nvPr/>
        </p:nvSpPr>
        <p:spPr>
          <a:xfrm>
            <a:off x="457200" y="314615"/>
            <a:ext cx="8249920" cy="4278094"/>
          </a:xfrm>
          <a:prstGeom prst="rect">
            <a:avLst/>
          </a:prstGeom>
        </p:spPr>
        <p:txBody>
          <a:bodyPr wrap="square">
            <a:spAutoFit/>
          </a:bodyPr>
          <a:lstStyle/>
          <a:p>
            <a:r>
              <a:rPr lang="en-US" sz="3200" dirty="0">
                <a:latin typeface="Arial" panose="020B0604020202020204" pitchFamily="34" charset="0"/>
              </a:rPr>
              <a:t>	And Nimrod dwelt in Babel, and he there renewed his reign over the rest of his subjects, and he reigned securely, and the subjects and princes of Nimrod called his name </a:t>
            </a:r>
            <a:r>
              <a:rPr lang="en-US" sz="3200" dirty="0" err="1">
                <a:solidFill>
                  <a:srgbClr val="FFFF00"/>
                </a:solidFill>
                <a:latin typeface="Arial" panose="020B0604020202020204" pitchFamily="34" charset="0"/>
              </a:rPr>
              <a:t>Amraphel</a:t>
            </a:r>
            <a:r>
              <a:rPr lang="en-US" sz="3200" dirty="0">
                <a:solidFill>
                  <a:srgbClr val="FFFF00"/>
                </a:solidFill>
                <a:latin typeface="Arial" panose="020B0604020202020204" pitchFamily="34" charset="0"/>
              </a:rPr>
              <a:t>, </a:t>
            </a:r>
            <a:r>
              <a:rPr lang="en-US" sz="3200" dirty="0">
                <a:latin typeface="Arial" panose="020B0604020202020204" pitchFamily="34" charset="0"/>
              </a:rPr>
              <a:t>saying that at the tower his princes and men fell through his means.</a:t>
            </a:r>
          </a:p>
          <a:p>
            <a:r>
              <a:rPr lang="en-US" sz="3200" dirty="0">
                <a:latin typeface="Arial" panose="020B0604020202020204" pitchFamily="34" charset="0"/>
              </a:rPr>
              <a:t>									— </a:t>
            </a:r>
            <a:r>
              <a:rPr lang="en-US" sz="3200" i="1" dirty="0" err="1">
                <a:latin typeface="Arial" panose="020B0604020202020204" pitchFamily="34" charset="0"/>
              </a:rPr>
              <a:t>Sefer</a:t>
            </a:r>
            <a:r>
              <a:rPr lang="en-US" sz="3200" i="1" dirty="0">
                <a:latin typeface="Arial" panose="020B0604020202020204" pitchFamily="34" charset="0"/>
              </a:rPr>
              <a:t> </a:t>
            </a:r>
            <a:r>
              <a:rPr lang="en-US" sz="3200" i="1" dirty="0" err="1">
                <a:latin typeface="Arial" panose="020B0604020202020204" pitchFamily="34" charset="0"/>
              </a:rPr>
              <a:t>haYashar</a:t>
            </a:r>
            <a:r>
              <a:rPr lang="en-US" sz="3200" i="1" dirty="0">
                <a:latin typeface="Arial" panose="020B0604020202020204" pitchFamily="34" charset="0"/>
              </a:rPr>
              <a:t> 11</a:t>
            </a:r>
          </a:p>
          <a:p>
            <a:pPr algn="r"/>
            <a:endParaRPr lang="en-US" sz="2400" b="0" i="1" dirty="0">
              <a:effectLst/>
              <a:latin typeface="Arial" panose="020B0604020202020204" pitchFamily="34" charset="0"/>
            </a:endParaRPr>
          </a:p>
          <a:p>
            <a:pPr algn="r"/>
            <a:r>
              <a:rPr lang="en-US" sz="2400" dirty="0">
                <a:latin typeface="Arial" panose="020B0604020202020204" pitchFamily="34" charset="0"/>
              </a:rPr>
              <a:t>https://en.wikipedia.org/wiki/Amraphel</a:t>
            </a:r>
            <a:endParaRPr lang="en-US" sz="2400" b="0" i="0" dirty="0">
              <a:effectLst/>
              <a:latin typeface="Arial" panose="020B0604020202020204" pitchFamily="34" charset="0"/>
            </a:endParaRPr>
          </a:p>
        </p:txBody>
      </p:sp>
    </p:spTree>
    <p:extLst>
      <p:ext uri="{BB962C8B-B14F-4D97-AF65-F5344CB8AC3E}">
        <p14:creationId xmlns:p14="http://schemas.microsoft.com/office/powerpoint/2010/main" val="313572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10952-5AA1-D44E-9AF2-0609711D8D6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99AFB845-97E1-5945-949A-87C72B5691E8}"/>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4ABA42AB-EA93-BA43-80F0-BBCA6E911037}"/>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Rectangle 4">
            <a:extLst>
              <a:ext uri="{FF2B5EF4-FFF2-40B4-BE49-F238E27FC236}">
                <a16:creationId xmlns:a16="http://schemas.microsoft.com/office/drawing/2014/main" id="{ED453A8A-D54F-9448-87AE-E9C4AAE475B7}"/>
              </a:ext>
            </a:extLst>
          </p:cNvPr>
          <p:cNvSpPr/>
          <p:nvPr/>
        </p:nvSpPr>
        <p:spPr>
          <a:xfrm>
            <a:off x="143667" y="79249"/>
            <a:ext cx="8844216" cy="5632311"/>
          </a:xfrm>
          <a:prstGeom prst="rect">
            <a:avLst/>
          </a:prstGeom>
        </p:spPr>
        <p:txBody>
          <a:bodyPr wrap="square">
            <a:spAutoFit/>
          </a:bodyPr>
          <a:lstStyle/>
          <a:p>
            <a:r>
              <a:rPr lang="en-US" sz="4000" b="1" dirty="0"/>
              <a:t>MATTHEW 6:33-34</a:t>
            </a:r>
          </a:p>
          <a:p>
            <a:r>
              <a:rPr lang="en-US" sz="3200" dirty="0"/>
              <a:t>	</a:t>
            </a:r>
            <a:r>
              <a:rPr lang="en-US" sz="3200" i="1" dirty="0"/>
              <a:t>But seek ye first the kingdom of God, and his righteousness; except when you’re choosing someone to marry. In that case, you should follow your emotions, insist on a thrilling romantic attraction and overall compatibility that makes the relationship fun, and all these things shall be added unto you. </a:t>
            </a:r>
          </a:p>
          <a:p>
            <a:r>
              <a:rPr lang="en-US" sz="3200" i="1" dirty="0"/>
              <a:t>	34 Take therefore no thought for the morrow: for the morrow shall take thought for the things of itself. Sufficient unto the day is the evil thereof.</a:t>
            </a:r>
          </a:p>
        </p:txBody>
      </p:sp>
    </p:spTree>
    <p:extLst>
      <p:ext uri="{BB962C8B-B14F-4D97-AF65-F5344CB8AC3E}">
        <p14:creationId xmlns:p14="http://schemas.microsoft.com/office/powerpoint/2010/main" val="244924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122EF-E784-C143-B62A-834575B637AC}"/>
              </a:ext>
            </a:extLst>
          </p:cNvPr>
          <p:cNvSpPr txBox="1"/>
          <p:nvPr/>
        </p:nvSpPr>
        <p:spPr>
          <a:xfrm>
            <a:off x="155359" y="-40931"/>
            <a:ext cx="8833282" cy="6555641"/>
          </a:xfrm>
          <a:prstGeom prst="rect">
            <a:avLst/>
          </a:prstGeom>
          <a:noFill/>
        </p:spPr>
        <p:txBody>
          <a:bodyPr wrap="square" rtlCol="0">
            <a:spAutoFit/>
          </a:bodyPr>
          <a:lstStyle/>
          <a:p>
            <a:r>
              <a:rPr lang="en-US" sz="6000" i="1" dirty="0">
                <a:solidFill>
                  <a:srgbClr val="92D050"/>
                </a:solidFill>
              </a:rPr>
              <a:t>Can Love last a lifetime?</a:t>
            </a:r>
          </a:p>
          <a:p>
            <a:r>
              <a:rPr lang="en-US" sz="4000" b="1" dirty="0"/>
              <a:t>IT.IS.I</a:t>
            </a:r>
          </a:p>
          <a:p>
            <a:r>
              <a:rPr lang="en-US" sz="2800" dirty="0"/>
              <a:t>	</a:t>
            </a:r>
            <a:r>
              <a:rPr lang="en-US" sz="3200" dirty="0"/>
              <a:t>19 You let your wife know that you love her; she loves you. When you're young couple and you find favor with one another, it makes you join yourselves together for a lifetime journey: that's </a:t>
            </a:r>
            <a:r>
              <a:rPr lang="en-US" sz="3200" dirty="0" err="1"/>
              <a:t>phileo</a:t>
            </a:r>
            <a:r>
              <a:rPr lang="en-US" sz="3200" dirty="0"/>
              <a:t> love; that's human love. What will </a:t>
            </a:r>
            <a:r>
              <a:rPr lang="en-US" sz="3200" dirty="0" err="1"/>
              <a:t>Agapao</a:t>
            </a:r>
            <a:r>
              <a:rPr lang="en-US" sz="3200" dirty="0"/>
              <a:t> love do, when you can really get into a place that you can show God that you love Him and you got confidence in Him? How you'll join yourself to Him, not only for a life's journey, but for eternity. That's what takes real love. 			</a:t>
            </a:r>
            <a:r>
              <a:rPr lang="en-US" sz="2800" dirty="0"/>
              <a:t>60-0720 </a:t>
            </a:r>
          </a:p>
        </p:txBody>
      </p:sp>
      <p:sp>
        <p:nvSpPr>
          <p:cNvPr id="5" name="Date Placeholder 4">
            <a:extLst>
              <a:ext uri="{FF2B5EF4-FFF2-40B4-BE49-F238E27FC236}">
                <a16:creationId xmlns:a16="http://schemas.microsoft.com/office/drawing/2014/main" id="{1B49285E-E14A-9742-80F5-219471F8C28C}"/>
              </a:ext>
            </a:extLst>
          </p:cNvPr>
          <p:cNvSpPr>
            <a:spLocks noGrp="1"/>
          </p:cNvSpPr>
          <p:nvPr>
            <p:ph type="dt" sz="half" idx="10"/>
          </p:nvPr>
        </p:nvSpPr>
        <p:spPr/>
        <p:txBody>
          <a:bodyPr/>
          <a:lstStyle/>
          <a:p>
            <a:r>
              <a:rPr lang="en-US" dirty="0"/>
              <a:t>5/27/18</a:t>
            </a:r>
          </a:p>
        </p:txBody>
      </p:sp>
      <p:sp>
        <p:nvSpPr>
          <p:cNvPr id="6" name="Footer Placeholder 5">
            <a:extLst>
              <a:ext uri="{FF2B5EF4-FFF2-40B4-BE49-F238E27FC236}">
                <a16:creationId xmlns:a16="http://schemas.microsoft.com/office/drawing/2014/main" id="{2CB43506-5336-1B42-B2C2-E723D566BBC3}"/>
              </a:ext>
            </a:extLst>
          </p:cNvPr>
          <p:cNvSpPr>
            <a:spLocks noGrp="1"/>
          </p:cNvSpPr>
          <p:nvPr>
            <p:ph type="ftr" sz="quarter" idx="11"/>
          </p:nvPr>
        </p:nvSpPr>
        <p:spPr/>
        <p:txBody>
          <a:bodyPr/>
          <a:lstStyle/>
          <a:p>
            <a:r>
              <a:rPr lang="en-US" dirty="0"/>
              <a:t>Love's Enduring Foundation 5</a:t>
            </a:r>
          </a:p>
        </p:txBody>
      </p:sp>
      <p:sp>
        <p:nvSpPr>
          <p:cNvPr id="7" name="Slide Number Placeholder 6">
            <a:extLst>
              <a:ext uri="{FF2B5EF4-FFF2-40B4-BE49-F238E27FC236}">
                <a16:creationId xmlns:a16="http://schemas.microsoft.com/office/drawing/2014/main" id="{6B687EDF-FACE-A446-ACB0-081715FB69B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0655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F7AEC-1EA8-4D30-B541-650A0C73EDC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962A899E-9744-4D35-9D3D-490FAEFBFB7B}"/>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320427E4-AF24-44D0-9EB1-ADC57638ED52}"/>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26" name="Picture 2" descr="Image result for hebrew love">
            <a:extLst>
              <a:ext uri="{FF2B5EF4-FFF2-40B4-BE49-F238E27FC236}">
                <a16:creationId xmlns:a16="http://schemas.microsoft.com/office/drawing/2014/main" id="{651629B6-A2B2-4C11-8F33-F29DA8AB402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5406" y="314615"/>
            <a:ext cx="7001796" cy="4053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791560-0D2D-AE42-B19F-2B3612EB7136}"/>
              </a:ext>
            </a:extLst>
          </p:cNvPr>
          <p:cNvSpPr txBox="1"/>
          <p:nvPr/>
        </p:nvSpPr>
        <p:spPr>
          <a:xfrm>
            <a:off x="1122147" y="4521570"/>
            <a:ext cx="7001796" cy="2123658"/>
          </a:xfrm>
          <a:prstGeom prst="rect">
            <a:avLst/>
          </a:prstGeom>
          <a:noFill/>
        </p:spPr>
        <p:txBody>
          <a:bodyPr wrap="square" rtlCol="0">
            <a:spAutoFit/>
          </a:bodyPr>
          <a:lstStyle/>
          <a:p>
            <a:pPr algn="ctr"/>
            <a:r>
              <a:rPr lang="en-US" sz="4400" dirty="0" err="1"/>
              <a:t>aHaVaH</a:t>
            </a:r>
            <a:r>
              <a:rPr lang="en-US" sz="4400" dirty="0"/>
              <a:t>= To Give</a:t>
            </a:r>
          </a:p>
          <a:p>
            <a:pPr algn="ctr"/>
            <a:r>
              <a:rPr lang="en-US" sz="4400" dirty="0" err="1"/>
              <a:t>CHiBa</a:t>
            </a:r>
            <a:r>
              <a:rPr lang="en-US" sz="4400" dirty="0"/>
              <a:t> = Love &amp; Affection</a:t>
            </a:r>
          </a:p>
          <a:p>
            <a:pPr algn="ctr"/>
            <a:r>
              <a:rPr lang="en-US" sz="4400" dirty="0" err="1"/>
              <a:t>CHoVa</a:t>
            </a:r>
            <a:r>
              <a:rPr lang="en-US" sz="4400" dirty="0"/>
              <a:t> = Obligation, to Give.</a:t>
            </a:r>
          </a:p>
        </p:txBody>
      </p:sp>
    </p:spTree>
    <p:extLst>
      <p:ext uri="{BB962C8B-B14F-4D97-AF65-F5344CB8AC3E}">
        <p14:creationId xmlns:p14="http://schemas.microsoft.com/office/powerpoint/2010/main" val="22642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14119D-2A3F-498B-819D-CB8350D9D5E5}"/>
              </a:ext>
            </a:extLst>
          </p:cNvPr>
          <p:cNvSpPr>
            <a:spLocks noGrp="1"/>
          </p:cNvSpPr>
          <p:nvPr>
            <p:ph type="dt" sz="half" idx="10"/>
          </p:nvPr>
        </p:nvSpPr>
        <p:spPr/>
        <p:txBody>
          <a:bodyPr/>
          <a:lstStyle/>
          <a:p>
            <a:r>
              <a:rPr lang="en-US"/>
              <a:t>5/27/18</a:t>
            </a:r>
            <a:endParaRPr lang="en-US" dirty="0"/>
          </a:p>
        </p:txBody>
      </p:sp>
      <p:sp>
        <p:nvSpPr>
          <p:cNvPr id="5" name="Footer Placeholder 4">
            <a:extLst>
              <a:ext uri="{FF2B5EF4-FFF2-40B4-BE49-F238E27FC236}">
                <a16:creationId xmlns:a16="http://schemas.microsoft.com/office/drawing/2014/main" id="{0E23AF8C-D211-4CD7-B3AD-C3F56F506CB8}"/>
              </a:ext>
            </a:extLst>
          </p:cNvPr>
          <p:cNvSpPr>
            <a:spLocks noGrp="1"/>
          </p:cNvSpPr>
          <p:nvPr>
            <p:ph type="ftr" sz="quarter" idx="11"/>
          </p:nvPr>
        </p:nvSpPr>
        <p:spPr/>
        <p:txBody>
          <a:bodyPr/>
          <a:lstStyle/>
          <a:p>
            <a:r>
              <a:rPr lang="en-US"/>
              <a:t>Love's Enduring Foundation 5</a:t>
            </a:r>
            <a:endParaRPr lang="en-US" dirty="0"/>
          </a:p>
        </p:txBody>
      </p:sp>
      <p:sp>
        <p:nvSpPr>
          <p:cNvPr id="6" name="Slide Number Placeholder 5">
            <a:extLst>
              <a:ext uri="{FF2B5EF4-FFF2-40B4-BE49-F238E27FC236}">
                <a16:creationId xmlns:a16="http://schemas.microsoft.com/office/drawing/2014/main" id="{AAB08766-A2A9-4EE4-9994-BABBB25070DA}"/>
              </a:ext>
            </a:extLst>
          </p:cNvPr>
          <p:cNvSpPr>
            <a:spLocks noGrp="1"/>
          </p:cNvSpPr>
          <p:nvPr>
            <p:ph type="sldNum" sz="quarter" idx="12"/>
          </p:nvPr>
        </p:nvSpPr>
        <p:spPr/>
        <p:txBody>
          <a:bodyPr/>
          <a:lstStyle/>
          <a:p>
            <a:fld id="{E97799C9-84D9-46D2-A11E-BCF8A720529D}" type="slidenum">
              <a:rPr lang="en-US" smtClean="0"/>
              <a:t>7</a:t>
            </a:fld>
            <a:endParaRPr lang="en-US" dirty="0"/>
          </a:p>
        </p:txBody>
      </p:sp>
      <p:sp>
        <p:nvSpPr>
          <p:cNvPr id="7" name="Rectangle 6">
            <a:extLst>
              <a:ext uri="{FF2B5EF4-FFF2-40B4-BE49-F238E27FC236}">
                <a16:creationId xmlns:a16="http://schemas.microsoft.com/office/drawing/2014/main" id="{281BE58C-4E41-4EF2-8A45-BC502B13D850}"/>
              </a:ext>
            </a:extLst>
          </p:cNvPr>
          <p:cNvSpPr/>
          <p:nvPr/>
        </p:nvSpPr>
        <p:spPr>
          <a:xfrm>
            <a:off x="247135" y="197709"/>
            <a:ext cx="8612659" cy="6001643"/>
          </a:xfrm>
          <a:prstGeom prst="rect">
            <a:avLst/>
          </a:prstGeom>
        </p:spPr>
        <p:txBody>
          <a:bodyPr wrap="square">
            <a:spAutoFit/>
          </a:bodyPr>
          <a:lstStyle/>
          <a:p>
            <a:r>
              <a:rPr lang="en-US" sz="4000" b="1" dirty="0"/>
              <a:t>EXODUS 19:5</a:t>
            </a:r>
          </a:p>
          <a:p>
            <a:r>
              <a:rPr lang="en-US" sz="3200" i="1" dirty="0"/>
              <a:t>Now therefore, if ye will obey my voice indeed, and keep my covenant, then ye shall be a peculiar treasure unto me above all people: for all the earth is mine:</a:t>
            </a:r>
          </a:p>
          <a:p>
            <a:endParaRPr lang="en-US" sz="4400" b="1" dirty="0"/>
          </a:p>
          <a:p>
            <a:r>
              <a:rPr lang="en-US" sz="4000" b="1" dirty="0"/>
              <a:t>DEUTERONOMY 7:6</a:t>
            </a:r>
          </a:p>
          <a:p>
            <a:r>
              <a:rPr lang="en-US" sz="3200" i="1" dirty="0"/>
              <a:t>For thou art an holy people unto the LORD thy God: the LORD thy God hath chosen thee to be a special people unto himself, above all people that are upon the face of the earth.</a:t>
            </a:r>
          </a:p>
        </p:txBody>
      </p:sp>
    </p:spTree>
    <p:extLst>
      <p:ext uri="{BB962C8B-B14F-4D97-AF65-F5344CB8AC3E}">
        <p14:creationId xmlns:p14="http://schemas.microsoft.com/office/powerpoint/2010/main" val="19098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18503-7554-C041-A5A9-8A0E686B0F94}"/>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195180A3-E6F5-F44B-9763-C22D1E830D31}"/>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85B76834-7A5E-9641-94F8-0B89C6F8B19B}"/>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4">
            <a:extLst>
              <a:ext uri="{FF2B5EF4-FFF2-40B4-BE49-F238E27FC236}">
                <a16:creationId xmlns:a16="http://schemas.microsoft.com/office/drawing/2014/main" id="{9C7A411D-7370-BF4F-82F8-1B9E402ECABF}"/>
              </a:ext>
            </a:extLst>
          </p:cNvPr>
          <p:cNvSpPr/>
          <p:nvPr/>
        </p:nvSpPr>
        <p:spPr>
          <a:xfrm>
            <a:off x="222422" y="98854"/>
            <a:ext cx="8760940" cy="6691337"/>
          </a:xfrm>
          <a:prstGeom prst="rect">
            <a:avLst/>
          </a:prstGeom>
        </p:spPr>
        <p:txBody>
          <a:bodyPr wrap="square">
            <a:spAutoFit/>
          </a:bodyPr>
          <a:lstStyle/>
          <a:p>
            <a:r>
              <a:rPr lang="en-US" sz="4000" b="1" dirty="0"/>
              <a:t>MODERN.EVENTS</a:t>
            </a:r>
          </a:p>
          <a:p>
            <a:r>
              <a:rPr lang="en-US" sz="3200" dirty="0"/>
              <a:t>	113  This is a hard mark to make… the churches are being bewitched by this Ecumenical Council, he's taking you right into it, to say "</a:t>
            </a:r>
            <a:r>
              <a:rPr lang="en-US" sz="3200" i="1" dirty="0"/>
              <a:t>You're the same group." </a:t>
            </a:r>
            <a:r>
              <a:rPr lang="en-US" sz="3200" dirty="0">
                <a:solidFill>
                  <a:srgbClr val="FFFF00"/>
                </a:solidFill>
              </a:rPr>
              <a:t>You're not the same group! </a:t>
            </a:r>
            <a:r>
              <a:rPr lang="en-US" sz="3200" dirty="0"/>
              <a:t>Come out from among that stuff and be separated! Certainly is, It's true. We're to keep away from that stuff, as far as you can from it.</a:t>
            </a:r>
          </a:p>
          <a:p>
            <a:r>
              <a:rPr lang="en-US" sz="3200" dirty="0"/>
              <a:t>	114 Balaam said, ”Let's let our children marry together because, after all, we believe the same God.” </a:t>
            </a:r>
            <a:r>
              <a:rPr lang="en-US" sz="3200" i="1" dirty="0"/>
              <a:t>How can two walk together 'less they be agreed?</a:t>
            </a:r>
            <a:r>
              <a:rPr lang="en-US" sz="3200" dirty="0"/>
              <a:t> How can you walk with God 'less you're agreed with His Word? 						65-1206</a:t>
            </a:r>
          </a:p>
        </p:txBody>
      </p:sp>
    </p:spTree>
    <p:extLst>
      <p:ext uri="{BB962C8B-B14F-4D97-AF65-F5344CB8AC3E}">
        <p14:creationId xmlns:p14="http://schemas.microsoft.com/office/powerpoint/2010/main" val="16454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7AC93-892D-4140-A85E-4058BB68B9CE}"/>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F3AEB70A-289B-4E73-8642-6FADC4EE222D}"/>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2CC79155-A7EE-4B8F-B2C8-692B17C5BDB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Rectangle 4">
            <a:extLst>
              <a:ext uri="{FF2B5EF4-FFF2-40B4-BE49-F238E27FC236}">
                <a16:creationId xmlns:a16="http://schemas.microsoft.com/office/drawing/2014/main" id="{C4E6CE2F-F493-456D-8F8E-ADE33534B883}"/>
              </a:ext>
            </a:extLst>
          </p:cNvPr>
          <p:cNvSpPr/>
          <p:nvPr/>
        </p:nvSpPr>
        <p:spPr>
          <a:xfrm>
            <a:off x="213360" y="182880"/>
            <a:ext cx="8737600" cy="5632311"/>
          </a:xfrm>
          <a:prstGeom prst="rect">
            <a:avLst/>
          </a:prstGeom>
        </p:spPr>
        <p:txBody>
          <a:bodyPr wrap="square">
            <a:spAutoFit/>
          </a:bodyPr>
          <a:lstStyle/>
          <a:p>
            <a:r>
              <a:rPr lang="en-US" sz="4000" b="1" dirty="0"/>
              <a:t>SONG OF SOLOMON 8:6</a:t>
            </a:r>
          </a:p>
          <a:p>
            <a:r>
              <a:rPr lang="en-US" sz="3200" i="1" dirty="0"/>
              <a:t>	Set me as a seal upon thine heart, as a seal upon thine arm: for love is strong as death; jealousy is cruel as the grave: the coals thereof are coals of fire, which hath a most vehement flame. 7 Many waters cannot quench love, neither can the floods drown it: if a man would give all the substance of his house for love, it would utterly be contemned.</a:t>
            </a:r>
          </a:p>
          <a:p>
            <a:endParaRPr lang="en-US" sz="3200" i="1" dirty="0"/>
          </a:p>
          <a:p>
            <a:r>
              <a:rPr lang="en-US" sz="3200" i="1" dirty="0"/>
              <a:t>	(If a man tried to buy love with all his wealth,</a:t>
            </a:r>
          </a:p>
          <a:p>
            <a:r>
              <a:rPr lang="en-US" sz="3200" i="1" dirty="0"/>
              <a:t>his offer would be utterly scorned.)</a:t>
            </a:r>
          </a:p>
        </p:txBody>
      </p:sp>
    </p:spTree>
    <p:extLst>
      <p:ext uri="{BB962C8B-B14F-4D97-AF65-F5344CB8AC3E}">
        <p14:creationId xmlns:p14="http://schemas.microsoft.com/office/powerpoint/2010/main" val="3772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3942</TotalTime>
  <Words>723</Words>
  <Application>Microsoft Macintosh PowerPoint</Application>
  <PresentationFormat>On-screen Show (4:3)</PresentationFormat>
  <Paragraphs>271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vt:lpstr>
      <vt:lpstr>Calibri</vt:lpstr>
      <vt:lpstr>Cambria</vt:lpstr>
      <vt:lpstr>Times New Roman</vt:lpstr>
      <vt:lpstr>Mesh</vt:lpstr>
      <vt:lpstr>Love’s Enduring Foundation 5</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Pillars  of  Marriage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Love Last a lifetime</dc:title>
  <dc:creator>Barry Coffey</dc:creator>
  <cp:lastModifiedBy>Barry Coffey</cp:lastModifiedBy>
  <cp:revision>193</cp:revision>
  <dcterms:created xsi:type="dcterms:W3CDTF">2018-02-09T19:29:40Z</dcterms:created>
  <dcterms:modified xsi:type="dcterms:W3CDTF">2018-05-27T14:44:25Z</dcterms:modified>
</cp:coreProperties>
</file>