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8"/>
  </p:notesMasterIdLst>
  <p:handoutMasterIdLst>
    <p:handoutMasterId r:id="rId59"/>
  </p:handoutMasterIdLst>
  <p:sldIdLst>
    <p:sldId id="499" r:id="rId2"/>
    <p:sldId id="484" r:id="rId3"/>
    <p:sldId id="458" r:id="rId4"/>
    <p:sldId id="448" r:id="rId5"/>
    <p:sldId id="498" r:id="rId6"/>
    <p:sldId id="504" r:id="rId7"/>
    <p:sldId id="459" r:id="rId8"/>
    <p:sldId id="460" r:id="rId9"/>
    <p:sldId id="461" r:id="rId10"/>
    <p:sldId id="462" r:id="rId11"/>
    <p:sldId id="449" r:id="rId12"/>
    <p:sldId id="506" r:id="rId13"/>
    <p:sldId id="507" r:id="rId14"/>
    <p:sldId id="508" r:id="rId15"/>
    <p:sldId id="450" r:id="rId16"/>
    <p:sldId id="500" r:id="rId17"/>
    <p:sldId id="501" r:id="rId18"/>
    <p:sldId id="469" r:id="rId19"/>
    <p:sldId id="502" r:id="rId20"/>
    <p:sldId id="505" r:id="rId21"/>
    <p:sldId id="425" r:id="rId22"/>
    <p:sldId id="280" r:id="rId23"/>
    <p:sldId id="283" r:id="rId24"/>
    <p:sldId id="284" r:id="rId25"/>
    <p:sldId id="287" r:id="rId26"/>
    <p:sldId id="288" r:id="rId27"/>
    <p:sldId id="471" r:id="rId28"/>
    <p:sldId id="470" r:id="rId29"/>
    <p:sldId id="475" r:id="rId30"/>
    <p:sldId id="473" r:id="rId31"/>
    <p:sldId id="476" r:id="rId32"/>
    <p:sldId id="474" r:id="rId33"/>
    <p:sldId id="480" r:id="rId34"/>
    <p:sldId id="477" r:id="rId35"/>
    <p:sldId id="483" r:id="rId36"/>
    <p:sldId id="479" r:id="rId37"/>
    <p:sldId id="481" r:id="rId38"/>
    <p:sldId id="482" r:id="rId39"/>
    <p:sldId id="453" r:id="rId40"/>
    <p:sldId id="457" r:id="rId41"/>
    <p:sldId id="467" r:id="rId42"/>
    <p:sldId id="468" r:id="rId43"/>
    <p:sldId id="485" r:id="rId44"/>
    <p:sldId id="456" r:id="rId45"/>
    <p:sldId id="335" r:id="rId46"/>
    <p:sldId id="454" r:id="rId47"/>
    <p:sldId id="465" r:id="rId48"/>
    <p:sldId id="455" r:id="rId49"/>
    <p:sldId id="466" r:id="rId50"/>
    <p:sldId id="451" r:id="rId51"/>
    <p:sldId id="401" r:id="rId52"/>
    <p:sldId id="412" r:id="rId53"/>
    <p:sldId id="432" r:id="rId54"/>
    <p:sldId id="420" r:id="rId55"/>
    <p:sldId id="421" r:id="rId56"/>
    <p:sldId id="472"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57" autoAdjust="0"/>
    <p:restoredTop sz="99851" autoAdjust="0"/>
  </p:normalViewPr>
  <p:slideViewPr>
    <p:cSldViewPr snapToGrid="0" snapToObjects="1">
      <p:cViewPr>
        <p:scale>
          <a:sx n="63" d="100"/>
          <a:sy n="63" d="100"/>
        </p:scale>
        <p:origin x="10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753921-876F-E74F-9E6B-1FA7325C4EE4}" type="datetimeFigureOut">
              <a:rPr lang="en-US" smtClean="0"/>
              <a:t>6/10/2018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18CB1E-3EC3-484C-BEB1-57C9D9126DFA}" type="slidenum">
              <a:rPr lang="en-US" smtClean="0"/>
              <a:t>‹#›</a:t>
            </a:fld>
            <a:endParaRPr lang="en-US"/>
          </a:p>
        </p:txBody>
      </p:sp>
    </p:spTree>
    <p:extLst>
      <p:ext uri="{BB962C8B-B14F-4D97-AF65-F5344CB8AC3E}">
        <p14:creationId xmlns:p14="http://schemas.microsoft.com/office/powerpoint/2010/main" val="2645710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AAB73-1A3A-BB48-93C8-CA24AE182B49}" type="datetimeFigureOut">
              <a:rPr lang="en-US" smtClean="0"/>
              <a:t>6/10/2018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C7C42-F863-6348-87BB-0E4228CFB1FA}" type="slidenum">
              <a:rPr lang="en-US" smtClean="0"/>
              <a:t>‹#›</a:t>
            </a:fld>
            <a:endParaRPr lang="en-US"/>
          </a:p>
        </p:txBody>
      </p:sp>
    </p:spTree>
    <p:extLst>
      <p:ext uri="{BB962C8B-B14F-4D97-AF65-F5344CB8AC3E}">
        <p14:creationId xmlns:p14="http://schemas.microsoft.com/office/powerpoint/2010/main" val="1298845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036797-64F4-4957-9A88-E548AC5B3CB2}" type="slidenum">
              <a:rPr lang="en-US" smtClean="0"/>
              <a:pPr/>
              <a:t>1</a:t>
            </a:fld>
            <a:endParaRPr lang="en-US"/>
          </a:p>
        </p:txBody>
      </p:sp>
    </p:spTree>
    <p:extLst>
      <p:ext uri="{BB962C8B-B14F-4D97-AF65-F5344CB8AC3E}">
        <p14:creationId xmlns:p14="http://schemas.microsoft.com/office/powerpoint/2010/main" val="224290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3</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3</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3</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3</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3</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06-10-2018</a:t>
            </a:r>
          </a:p>
        </p:txBody>
      </p:sp>
      <p:sp>
        <p:nvSpPr>
          <p:cNvPr id="6" name="Footer Placeholder 5"/>
          <p:cNvSpPr>
            <a:spLocks noGrp="1"/>
          </p:cNvSpPr>
          <p:nvPr>
            <p:ph type="ftr" sz="quarter" idx="11"/>
          </p:nvPr>
        </p:nvSpPr>
        <p:spPr/>
        <p:txBody>
          <a:bodyPr/>
          <a:lstStyle/>
          <a:p>
            <a:r>
              <a:rPr lang="en-US"/>
              <a:t>Feeling All Alone 3</a:t>
            </a:r>
          </a:p>
        </p:txBody>
      </p:sp>
      <p:sp>
        <p:nvSpPr>
          <p:cNvPr id="7" name="Slide Number Placeholder 6"/>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06-10-2018</a:t>
            </a:r>
          </a:p>
        </p:txBody>
      </p:sp>
      <p:sp>
        <p:nvSpPr>
          <p:cNvPr id="8" name="Footer Placeholder 7"/>
          <p:cNvSpPr>
            <a:spLocks noGrp="1"/>
          </p:cNvSpPr>
          <p:nvPr>
            <p:ph type="ftr" sz="quarter" idx="11"/>
          </p:nvPr>
        </p:nvSpPr>
        <p:spPr/>
        <p:txBody>
          <a:bodyPr/>
          <a:lstStyle/>
          <a:p>
            <a:r>
              <a:rPr lang="en-US"/>
              <a:t>Feeling All Alone 3</a:t>
            </a:r>
          </a:p>
        </p:txBody>
      </p:sp>
      <p:sp>
        <p:nvSpPr>
          <p:cNvPr id="9" name="Slide Number Placeholder 8"/>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06-10-2018</a:t>
            </a:r>
          </a:p>
        </p:txBody>
      </p:sp>
      <p:sp>
        <p:nvSpPr>
          <p:cNvPr id="4" name="Footer Placeholder 3"/>
          <p:cNvSpPr>
            <a:spLocks noGrp="1"/>
          </p:cNvSpPr>
          <p:nvPr>
            <p:ph type="ftr" sz="quarter" idx="11"/>
          </p:nvPr>
        </p:nvSpPr>
        <p:spPr/>
        <p:txBody>
          <a:bodyPr/>
          <a:lstStyle/>
          <a:p>
            <a:r>
              <a:rPr lang="en-US"/>
              <a:t>Feeling All Alone 3</a:t>
            </a:r>
          </a:p>
        </p:txBody>
      </p:sp>
      <p:sp>
        <p:nvSpPr>
          <p:cNvPr id="5" name="Slide Number Placeholder 4"/>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06-10-2018</a:t>
            </a:r>
          </a:p>
        </p:txBody>
      </p:sp>
      <p:sp>
        <p:nvSpPr>
          <p:cNvPr id="6" name="Footer Placeholder 5"/>
          <p:cNvSpPr>
            <a:spLocks noGrp="1"/>
          </p:cNvSpPr>
          <p:nvPr>
            <p:ph type="ftr" sz="quarter" idx="11"/>
          </p:nvPr>
        </p:nvSpPr>
        <p:spPr/>
        <p:txBody>
          <a:bodyPr/>
          <a:lstStyle/>
          <a:p>
            <a:r>
              <a:rPr lang="en-US"/>
              <a:t>Feeling All Alone 3</a:t>
            </a:r>
          </a:p>
        </p:txBody>
      </p:sp>
      <p:sp>
        <p:nvSpPr>
          <p:cNvPr id="7" name="Slide Number Placeholder 6"/>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06-10-2018</a:t>
            </a:r>
          </a:p>
        </p:txBody>
      </p:sp>
      <p:sp>
        <p:nvSpPr>
          <p:cNvPr id="6" name="Footer Placeholder 5"/>
          <p:cNvSpPr>
            <a:spLocks noGrp="1"/>
          </p:cNvSpPr>
          <p:nvPr>
            <p:ph type="ftr" sz="quarter" idx="11"/>
          </p:nvPr>
        </p:nvSpPr>
        <p:spPr/>
        <p:txBody>
          <a:bodyPr/>
          <a:lstStyle/>
          <a:p>
            <a:r>
              <a:rPr lang="en-US"/>
              <a:t>Feeling All Alone 3</a:t>
            </a:r>
          </a:p>
        </p:txBody>
      </p:sp>
      <p:sp>
        <p:nvSpPr>
          <p:cNvPr id="7" name="Slide Number Placeholder 6"/>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n-US"/>
              <a:t>06-10-2018</a:t>
            </a: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a:t>Feeling All Alone 3</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4C18CDA-5124-3541-A923-197C031885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484695"/>
            <a:ext cx="8762999" cy="2971051"/>
          </a:xfrm>
        </p:spPr>
        <p:txBody>
          <a:bodyPr>
            <a:noAutofit/>
          </a:bodyPr>
          <a:lstStyle/>
          <a:p>
            <a:r>
              <a:rPr lang="en-US" sz="7200" b="0" dirty="0">
                <a:effectLst>
                  <a:outerShdw blurRad="38100" dist="38100" dir="2700000" algn="tl">
                    <a:srgbClr val="000000">
                      <a:alpha val="43137"/>
                    </a:srgbClr>
                  </a:outerShdw>
                </a:effectLst>
                <a:latin typeface="+mn-lt"/>
              </a:rPr>
              <a:t>Feeling All Alone</a:t>
            </a:r>
            <a:br>
              <a:rPr lang="en-US" sz="4400" b="0" dirty="0">
                <a:effectLst>
                  <a:outerShdw blurRad="38100" dist="38100" dir="2700000" algn="tl">
                    <a:srgbClr val="000000">
                      <a:alpha val="43137"/>
                    </a:srgbClr>
                  </a:outerShdw>
                </a:effectLst>
                <a:latin typeface="+mn-lt"/>
              </a:rPr>
            </a:br>
            <a:r>
              <a:rPr lang="en-US" sz="2800" b="0" dirty="0">
                <a:effectLst>
                  <a:outerShdw blurRad="38100" dist="38100" dir="2700000" algn="tl">
                    <a:srgbClr val="000000">
                      <a:alpha val="43137"/>
                    </a:srgbClr>
                  </a:outerShdw>
                </a:effectLst>
                <a:latin typeface="+mn-lt"/>
              </a:rPr>
              <a:t>Overcoming Depression &amp; Fear Part 3</a:t>
            </a:r>
            <a:endParaRPr lang="en-US" sz="4400" b="0"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81000" y="5280846"/>
            <a:ext cx="8610599" cy="1577154"/>
          </a:xfrm>
        </p:spPr>
        <p:txBody>
          <a:bodyPr>
            <a:normAutofit/>
          </a:bodyPr>
          <a:lstStyle/>
          <a:p>
            <a:r>
              <a:rPr lang="en-US" sz="2400" b="1" dirty="0"/>
              <a:t>JEREMIAH 17:14</a:t>
            </a:r>
          </a:p>
          <a:p>
            <a:r>
              <a:rPr lang="en-US" sz="2400" i="1" dirty="0"/>
              <a:t>Heal me, O LORD, and I shall be healed; save me, and I shall be saved: for thou art my praise.</a:t>
            </a:r>
          </a:p>
          <a:p>
            <a:pPr lvl="0" indent="457200" defTabSz="914400" fontAlgn="base">
              <a:spcBef>
                <a:spcPct val="0"/>
              </a:spcBef>
              <a:spcAft>
                <a:spcPct val="0"/>
              </a:spcAft>
              <a:buClrTx/>
            </a:pPr>
            <a:endParaRPr lang="en-US" sz="2000" dirty="0"/>
          </a:p>
        </p:txBody>
      </p:sp>
    </p:spTree>
    <p:extLst>
      <p:ext uri="{BB962C8B-B14F-4D97-AF65-F5344CB8AC3E}">
        <p14:creationId xmlns:p14="http://schemas.microsoft.com/office/powerpoint/2010/main" val="13075173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endParaRPr lang="en-US" dirty="0"/>
          </a:p>
        </p:txBody>
      </p:sp>
      <p:sp>
        <p:nvSpPr>
          <p:cNvPr id="4" name="Footer Placeholder 3"/>
          <p:cNvSpPr>
            <a:spLocks noGrp="1"/>
          </p:cNvSpPr>
          <p:nvPr>
            <p:ph type="ftr" sz="quarter" idx="11"/>
          </p:nvPr>
        </p:nvSpPr>
        <p:spPr/>
        <p:txBody>
          <a:bodyPr/>
          <a:lstStyle/>
          <a:p>
            <a:r>
              <a:rPr lang="en-US"/>
              <a:t>Feeling All Alone 3</a:t>
            </a:r>
            <a:endParaRPr lang="en-US" dirty="0"/>
          </a:p>
        </p:txBody>
      </p:sp>
      <p:sp>
        <p:nvSpPr>
          <p:cNvPr id="3" name="Slide Number Placeholder 2"/>
          <p:cNvSpPr>
            <a:spLocks noGrp="1"/>
          </p:cNvSpPr>
          <p:nvPr>
            <p:ph type="sldNum" sz="quarter" idx="12"/>
          </p:nvPr>
        </p:nvSpPr>
        <p:spPr/>
        <p:txBody>
          <a:bodyPr/>
          <a:lstStyle/>
          <a:p>
            <a:fld id="{6D238C3F-A030-49B1-99C6-4F18DDDB6801}" type="slidenum">
              <a:rPr lang="en-US" smtClean="0"/>
              <a:t>10</a:t>
            </a:fld>
            <a:endParaRPr lang="en-US" dirty="0"/>
          </a:p>
        </p:txBody>
      </p:sp>
      <p:sp>
        <p:nvSpPr>
          <p:cNvPr id="5" name="Rectangle 4"/>
          <p:cNvSpPr/>
          <p:nvPr/>
        </p:nvSpPr>
        <p:spPr>
          <a:xfrm>
            <a:off x="152400" y="132744"/>
            <a:ext cx="8820880" cy="5601533"/>
          </a:xfrm>
          <a:prstGeom prst="rect">
            <a:avLst/>
          </a:prstGeom>
        </p:spPr>
        <p:txBody>
          <a:bodyPr wrap="square">
            <a:spAutoFit/>
          </a:bodyPr>
          <a:lstStyle/>
          <a:p>
            <a:r>
              <a:rPr lang="en-US" sz="2800" dirty="0">
                <a:latin typeface="Cambria" pitchFamily="18" charset="0"/>
              </a:rPr>
              <a:t>	</a:t>
            </a:r>
            <a:r>
              <a:rPr lang="en-US" sz="3000" dirty="0">
                <a:latin typeface="Cambria" pitchFamily="18" charset="0"/>
              </a:rPr>
              <a:t>Said, "</a:t>
            </a:r>
            <a:r>
              <a:rPr lang="en-US" sz="3000" i="1" dirty="0">
                <a:latin typeface="Cambria" pitchFamily="18" charset="0"/>
              </a:rPr>
              <a:t>I understood what you said, and I understood what God said.“ </a:t>
            </a:r>
            <a:r>
              <a:rPr lang="en-US" sz="3000" dirty="0">
                <a:latin typeface="Cambria" pitchFamily="18" charset="0"/>
              </a:rPr>
              <a:t>He said, "</a:t>
            </a:r>
            <a:r>
              <a:rPr lang="en-US" sz="3000" i="1" dirty="0">
                <a:latin typeface="Cambria" pitchFamily="18" charset="0"/>
              </a:rPr>
              <a:t>Well look, it's all right to have faith, but I can't see how that you can just ignore such things as that, when that boy laying there dying?"</a:t>
            </a:r>
          </a:p>
          <a:p>
            <a:r>
              <a:rPr lang="en-US" sz="3000" dirty="0">
                <a:latin typeface="Cambria" pitchFamily="18" charset="0"/>
              </a:rPr>
              <a:t>	And the man turned around, which was a minister, and said, "</a:t>
            </a:r>
            <a:r>
              <a:rPr lang="en-US" sz="3000" i="1" dirty="0">
                <a:latin typeface="Cambria" pitchFamily="18" charset="0"/>
              </a:rPr>
              <a:t>Sir, </a:t>
            </a:r>
            <a:r>
              <a:rPr lang="en-US" sz="3000" i="1" dirty="0" err="1">
                <a:latin typeface="Cambria" pitchFamily="18" charset="0"/>
              </a:rPr>
              <a:t>looky</a:t>
            </a:r>
            <a:r>
              <a:rPr lang="en-US" sz="3000" i="1" dirty="0">
                <a:latin typeface="Cambria" pitchFamily="18" charset="0"/>
              </a:rPr>
              <a:t> here. That cardiogram shows that heart, when that drops down, all the world's history, there's never been a time that that's ever come up. Death's on the boy now. Look, sir, you're looking at that chart, and I'm looking to a Divine promise, what God said.”</a:t>
            </a:r>
          </a:p>
          <a:p>
            <a:pPr algn="r"/>
            <a:r>
              <a:rPr lang="en-US" sz="2800" dirty="0">
                <a:latin typeface="Cambria" pitchFamily="18" charset="0"/>
              </a:rPr>
              <a:t>51-0729 </a:t>
            </a:r>
          </a:p>
        </p:txBody>
      </p:sp>
    </p:spTree>
    <p:extLst>
      <p:ext uri="{BB962C8B-B14F-4D97-AF65-F5344CB8AC3E}">
        <p14:creationId xmlns:p14="http://schemas.microsoft.com/office/powerpoint/2010/main" val="314855664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11</a:t>
            </a:fld>
            <a:endParaRPr lang="en-US"/>
          </a:p>
        </p:txBody>
      </p:sp>
      <p:sp>
        <p:nvSpPr>
          <p:cNvPr id="5" name="Rectangle 4"/>
          <p:cNvSpPr/>
          <p:nvPr/>
        </p:nvSpPr>
        <p:spPr>
          <a:xfrm>
            <a:off x="167725" y="0"/>
            <a:ext cx="8754812" cy="6063198"/>
          </a:xfrm>
          <a:prstGeom prst="rect">
            <a:avLst/>
          </a:prstGeom>
        </p:spPr>
        <p:txBody>
          <a:bodyPr wrap="square">
            <a:spAutoFit/>
          </a:bodyPr>
          <a:lstStyle/>
          <a:p>
            <a:r>
              <a:rPr lang="en-US" sz="3600" b="1" dirty="0"/>
              <a:t>GOD.WHO.IS.RICH.IN.MERCY</a:t>
            </a:r>
          </a:p>
          <a:p>
            <a:r>
              <a:rPr lang="en-US" sz="2800" dirty="0"/>
              <a:t>	</a:t>
            </a:r>
            <a:r>
              <a:rPr lang="en-US" sz="3200" dirty="0"/>
              <a:t>104  He sent forth Jesus to be both </a:t>
            </a:r>
            <a:r>
              <a:rPr lang="en-US" sz="3200" dirty="0" err="1"/>
              <a:t>Saviour</a:t>
            </a:r>
            <a:r>
              <a:rPr lang="en-US" sz="3200" dirty="0"/>
              <a:t> and healer, "</a:t>
            </a:r>
            <a:r>
              <a:rPr lang="en-US" sz="3200" i="1" dirty="0"/>
              <a:t>As Moses lifted up the brass serpent in the wilderness, so must the Son of man be lifted up," </a:t>
            </a:r>
            <a:r>
              <a:rPr lang="en-US" sz="3200" dirty="0"/>
              <a:t>for the same purpose. </a:t>
            </a:r>
            <a:r>
              <a:rPr lang="en-US" sz="3200" dirty="0">
                <a:solidFill>
                  <a:srgbClr val="FFFF00"/>
                </a:solidFill>
              </a:rPr>
              <a:t>He, the atonement, that's what we have claim upon, nothing but the atonement. What Jesus purchased by His Blood, that's what we have claims upon.</a:t>
            </a:r>
            <a:r>
              <a:rPr lang="en-US" sz="3200" dirty="0"/>
              <a:t> </a:t>
            </a:r>
            <a:r>
              <a:rPr lang="en-US" sz="3200" i="1" dirty="0"/>
              <a:t>"He was wounded for our transgressions…</a:t>
            </a:r>
            <a:r>
              <a:rPr lang="en-US" sz="3200" dirty="0"/>
              <a:t>" </a:t>
            </a:r>
            <a:r>
              <a:rPr lang="en-US" sz="3200" dirty="0">
                <a:solidFill>
                  <a:srgbClr val="FFFF00"/>
                </a:solidFill>
              </a:rPr>
              <a:t>That's what we can claim, because that's the atonement, that we stand for, ordered for us. </a:t>
            </a:r>
            <a:r>
              <a:rPr lang="en-US" sz="3200" dirty="0"/>
              <a:t>God, rich in mercy!</a:t>
            </a:r>
          </a:p>
          <a:p>
            <a:r>
              <a:rPr lang="en-US" sz="3200" dirty="0"/>
              <a:t>	</a:t>
            </a:r>
          </a:p>
        </p:txBody>
      </p:sp>
    </p:spTree>
    <p:extLst>
      <p:ext uri="{BB962C8B-B14F-4D97-AF65-F5344CB8AC3E}">
        <p14:creationId xmlns:p14="http://schemas.microsoft.com/office/powerpoint/2010/main" val="82444431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60CE5-F350-4E0A-909C-FB93648C2A64}"/>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8FD026C7-BCE7-49F2-A838-E33E2FBE96C1}"/>
              </a:ext>
            </a:extLst>
          </p:cNvPr>
          <p:cNvSpPr>
            <a:spLocks noGrp="1"/>
          </p:cNvSpPr>
          <p:nvPr>
            <p:ph type="ftr" sz="quarter" idx="11"/>
          </p:nvPr>
        </p:nvSpPr>
        <p:spPr/>
        <p:txBody>
          <a:bodyPr/>
          <a:lstStyle/>
          <a:p>
            <a:r>
              <a:rPr lang="en-US"/>
              <a:t>Feeling All Alone 3</a:t>
            </a:r>
          </a:p>
        </p:txBody>
      </p:sp>
      <p:sp>
        <p:nvSpPr>
          <p:cNvPr id="4" name="Slide Number Placeholder 3">
            <a:extLst>
              <a:ext uri="{FF2B5EF4-FFF2-40B4-BE49-F238E27FC236}">
                <a16:creationId xmlns:a16="http://schemas.microsoft.com/office/drawing/2014/main" id="{E998B913-29BB-41BE-A07A-7BE41E14E907}"/>
              </a:ext>
            </a:extLst>
          </p:cNvPr>
          <p:cNvSpPr>
            <a:spLocks noGrp="1"/>
          </p:cNvSpPr>
          <p:nvPr>
            <p:ph type="sldNum" sz="quarter" idx="12"/>
          </p:nvPr>
        </p:nvSpPr>
        <p:spPr/>
        <p:txBody>
          <a:bodyPr/>
          <a:lstStyle/>
          <a:p>
            <a:fld id="{04C18CDA-5124-3541-A923-197C0318853D}" type="slidenum">
              <a:rPr lang="en-US" smtClean="0"/>
              <a:t>12</a:t>
            </a:fld>
            <a:endParaRPr lang="en-US"/>
          </a:p>
        </p:txBody>
      </p:sp>
      <p:sp>
        <p:nvSpPr>
          <p:cNvPr id="5" name="Rectangle 4">
            <a:extLst>
              <a:ext uri="{FF2B5EF4-FFF2-40B4-BE49-F238E27FC236}">
                <a16:creationId xmlns:a16="http://schemas.microsoft.com/office/drawing/2014/main" id="{E3CBC7C2-5283-4FA8-812D-43DC7926FF3F}"/>
              </a:ext>
            </a:extLst>
          </p:cNvPr>
          <p:cNvSpPr/>
          <p:nvPr/>
        </p:nvSpPr>
        <p:spPr>
          <a:xfrm>
            <a:off x="223520" y="132080"/>
            <a:ext cx="8788400" cy="6247864"/>
          </a:xfrm>
          <a:prstGeom prst="rect">
            <a:avLst/>
          </a:prstGeom>
        </p:spPr>
        <p:txBody>
          <a:bodyPr wrap="square">
            <a:spAutoFit/>
          </a:bodyPr>
          <a:lstStyle/>
          <a:p>
            <a:r>
              <a:rPr lang="en-US" sz="4800" i="1" dirty="0">
                <a:solidFill>
                  <a:srgbClr val="FFFF00"/>
                </a:solidFill>
              </a:rPr>
              <a:t>Atonement: </a:t>
            </a:r>
            <a:r>
              <a:rPr lang="en-US" sz="3200" b="1" dirty="0"/>
              <a:t>EXODUS 30:10</a:t>
            </a:r>
          </a:p>
          <a:p>
            <a:r>
              <a:rPr lang="en-US" sz="3200" i="1" dirty="0"/>
              <a:t> 	And Aaron shall make an atonement upon the horns of it once in a year with the blood of the sin offering of atonements: once in the year shall he make atonement upon it throughout your generations: it is most holy unto the LORD.</a:t>
            </a:r>
          </a:p>
          <a:p>
            <a:endParaRPr lang="en-US" sz="3200" b="1" dirty="0"/>
          </a:p>
          <a:p>
            <a:r>
              <a:rPr lang="en-US" sz="3200" b="1" dirty="0"/>
              <a:t>NUMBERS 21:8</a:t>
            </a:r>
          </a:p>
          <a:p>
            <a:r>
              <a:rPr lang="en-US" sz="3200" i="1" dirty="0"/>
              <a:t>	And the LORD said unto Moses, Make thee a fiery serpent, and set it upon a pole: and it shall come to pass, that every one that is bitten, when he </a:t>
            </a:r>
            <a:r>
              <a:rPr lang="en-US" sz="3200" i="1" dirty="0" err="1"/>
              <a:t>looketh</a:t>
            </a:r>
            <a:r>
              <a:rPr lang="en-US" sz="3200" i="1" dirty="0"/>
              <a:t> upon it, shall live.</a:t>
            </a:r>
          </a:p>
        </p:txBody>
      </p:sp>
    </p:spTree>
    <p:extLst>
      <p:ext uri="{BB962C8B-B14F-4D97-AF65-F5344CB8AC3E}">
        <p14:creationId xmlns:p14="http://schemas.microsoft.com/office/powerpoint/2010/main" val="25763891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6CE52-4EC6-4C31-8473-061835CD447D}"/>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D46EC2E3-29D2-430E-9560-41A2F2DEC9D9}"/>
              </a:ext>
            </a:extLst>
          </p:cNvPr>
          <p:cNvSpPr>
            <a:spLocks noGrp="1"/>
          </p:cNvSpPr>
          <p:nvPr>
            <p:ph type="ftr" sz="quarter" idx="11"/>
          </p:nvPr>
        </p:nvSpPr>
        <p:spPr/>
        <p:txBody>
          <a:bodyPr/>
          <a:lstStyle/>
          <a:p>
            <a:r>
              <a:rPr lang="en-US"/>
              <a:t>Feeling All Alone 3</a:t>
            </a:r>
          </a:p>
        </p:txBody>
      </p:sp>
      <p:sp>
        <p:nvSpPr>
          <p:cNvPr id="4" name="Slide Number Placeholder 3">
            <a:extLst>
              <a:ext uri="{FF2B5EF4-FFF2-40B4-BE49-F238E27FC236}">
                <a16:creationId xmlns:a16="http://schemas.microsoft.com/office/drawing/2014/main" id="{C72011B4-F90C-465E-956B-A30FD140B7FC}"/>
              </a:ext>
            </a:extLst>
          </p:cNvPr>
          <p:cNvSpPr>
            <a:spLocks noGrp="1"/>
          </p:cNvSpPr>
          <p:nvPr>
            <p:ph type="sldNum" sz="quarter" idx="12"/>
          </p:nvPr>
        </p:nvSpPr>
        <p:spPr/>
        <p:txBody>
          <a:bodyPr/>
          <a:lstStyle/>
          <a:p>
            <a:fld id="{04C18CDA-5124-3541-A923-197C0318853D}" type="slidenum">
              <a:rPr lang="en-US" smtClean="0"/>
              <a:t>13</a:t>
            </a:fld>
            <a:endParaRPr lang="en-US"/>
          </a:p>
        </p:txBody>
      </p:sp>
      <p:sp>
        <p:nvSpPr>
          <p:cNvPr id="5" name="Rectangle 4">
            <a:extLst>
              <a:ext uri="{FF2B5EF4-FFF2-40B4-BE49-F238E27FC236}">
                <a16:creationId xmlns:a16="http://schemas.microsoft.com/office/drawing/2014/main" id="{3595FDAA-51E7-40EA-BBC5-F3F0516A1B44}"/>
              </a:ext>
            </a:extLst>
          </p:cNvPr>
          <p:cNvSpPr/>
          <p:nvPr/>
        </p:nvSpPr>
        <p:spPr>
          <a:xfrm>
            <a:off x="254000" y="136525"/>
            <a:ext cx="8666480" cy="5355312"/>
          </a:xfrm>
          <a:prstGeom prst="rect">
            <a:avLst/>
          </a:prstGeom>
        </p:spPr>
        <p:txBody>
          <a:bodyPr wrap="square">
            <a:spAutoFit/>
          </a:bodyPr>
          <a:lstStyle/>
          <a:p>
            <a:r>
              <a:rPr lang="en-US" sz="5400" i="1" dirty="0">
                <a:solidFill>
                  <a:srgbClr val="FFFF00"/>
                </a:solidFill>
              </a:rPr>
              <a:t>Atonement: </a:t>
            </a:r>
            <a:r>
              <a:rPr lang="en-US" sz="4000" b="1" dirty="0"/>
              <a:t>JOHN 5:2-4</a:t>
            </a:r>
          </a:p>
          <a:p>
            <a:r>
              <a:rPr lang="en-US" sz="3200" i="1" dirty="0"/>
              <a:t>	Now there is at Jerusalem by the sheep market a pool, which is called in the Hebrew tongue Bethesda, having five porches. 3 In these lay a great multitude of impotent folk, of blind, halt, withered, waiting for the moving of the water. 4   For an angel went down at a certain season into the pool, and troubled the water: whosoever then first after the troubling of the water stepped in was made whole of whatsoever disease he had. </a:t>
            </a:r>
          </a:p>
        </p:txBody>
      </p:sp>
    </p:spTree>
    <p:extLst>
      <p:ext uri="{BB962C8B-B14F-4D97-AF65-F5344CB8AC3E}">
        <p14:creationId xmlns:p14="http://schemas.microsoft.com/office/powerpoint/2010/main" val="4207891190"/>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7DD9A-049E-4F2B-BACC-CE5D40B1967F}"/>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A077BA3D-FE46-4695-92BD-0BE86EF1577E}"/>
              </a:ext>
            </a:extLst>
          </p:cNvPr>
          <p:cNvSpPr>
            <a:spLocks noGrp="1"/>
          </p:cNvSpPr>
          <p:nvPr>
            <p:ph type="ftr" sz="quarter" idx="11"/>
          </p:nvPr>
        </p:nvSpPr>
        <p:spPr/>
        <p:txBody>
          <a:bodyPr/>
          <a:lstStyle/>
          <a:p>
            <a:r>
              <a:rPr lang="en-US"/>
              <a:t>Feeling All Alone 3</a:t>
            </a:r>
          </a:p>
        </p:txBody>
      </p:sp>
      <p:sp>
        <p:nvSpPr>
          <p:cNvPr id="4" name="Slide Number Placeholder 3">
            <a:extLst>
              <a:ext uri="{FF2B5EF4-FFF2-40B4-BE49-F238E27FC236}">
                <a16:creationId xmlns:a16="http://schemas.microsoft.com/office/drawing/2014/main" id="{C48E60A0-322C-47E0-A1E4-E96FCCD656BA}"/>
              </a:ext>
            </a:extLst>
          </p:cNvPr>
          <p:cNvSpPr>
            <a:spLocks noGrp="1"/>
          </p:cNvSpPr>
          <p:nvPr>
            <p:ph type="sldNum" sz="quarter" idx="12"/>
          </p:nvPr>
        </p:nvSpPr>
        <p:spPr/>
        <p:txBody>
          <a:bodyPr/>
          <a:lstStyle/>
          <a:p>
            <a:fld id="{04C18CDA-5124-3541-A923-197C0318853D}" type="slidenum">
              <a:rPr lang="en-US" smtClean="0"/>
              <a:t>14</a:t>
            </a:fld>
            <a:endParaRPr lang="en-US"/>
          </a:p>
        </p:txBody>
      </p:sp>
      <p:sp>
        <p:nvSpPr>
          <p:cNvPr id="5" name="Rectangle 4">
            <a:extLst>
              <a:ext uri="{FF2B5EF4-FFF2-40B4-BE49-F238E27FC236}">
                <a16:creationId xmlns:a16="http://schemas.microsoft.com/office/drawing/2014/main" id="{CA25A3DC-A887-4B1E-B5E9-2DB8D735DF41}"/>
              </a:ext>
            </a:extLst>
          </p:cNvPr>
          <p:cNvSpPr/>
          <p:nvPr/>
        </p:nvSpPr>
        <p:spPr>
          <a:xfrm>
            <a:off x="213360" y="55245"/>
            <a:ext cx="8768080" cy="5816977"/>
          </a:xfrm>
          <a:prstGeom prst="rect">
            <a:avLst/>
          </a:prstGeom>
        </p:spPr>
        <p:txBody>
          <a:bodyPr wrap="square">
            <a:spAutoFit/>
          </a:bodyPr>
          <a:lstStyle/>
          <a:p>
            <a:r>
              <a:rPr lang="en-US" sz="4000" b="1" dirty="0"/>
              <a:t>ROMANS 5:8-12</a:t>
            </a:r>
          </a:p>
          <a:p>
            <a:r>
              <a:rPr lang="en-US" sz="3200" i="1" dirty="0"/>
              <a:t>	</a:t>
            </a:r>
            <a:r>
              <a:rPr lang="en-US" sz="3000" i="1" dirty="0"/>
              <a:t>But God </a:t>
            </a:r>
            <a:r>
              <a:rPr lang="en-US" sz="3000" i="1" dirty="0" err="1"/>
              <a:t>commendeth</a:t>
            </a:r>
            <a:r>
              <a:rPr lang="en-US" sz="3000" i="1" dirty="0"/>
              <a:t> his love toward us, in that, while we were yet sinners, Christ died for us. 9 Much more then, being now justified by his blood, we shall be saved from wrath through him. 10 For if, when we were enemies, we were reconciled to God by the death of his Son, much more, being reconciled, we shall be saved by his life. 11 And not only so, </a:t>
            </a:r>
            <a:r>
              <a:rPr lang="en-US" sz="3000" i="1" dirty="0">
                <a:solidFill>
                  <a:srgbClr val="FFFF00"/>
                </a:solidFill>
              </a:rPr>
              <a:t>but we also joy in God through our Lord Jesus Christ, by whom we have now received the atonement. </a:t>
            </a:r>
            <a:r>
              <a:rPr lang="en-US" sz="3000" i="1" dirty="0"/>
              <a:t>12 Wherefore, as by one man sin entered into the world, and death by sin; and so death passed upon all men, for that all have sinned: </a:t>
            </a:r>
          </a:p>
        </p:txBody>
      </p:sp>
    </p:spTree>
    <p:extLst>
      <p:ext uri="{BB962C8B-B14F-4D97-AF65-F5344CB8AC3E}">
        <p14:creationId xmlns:p14="http://schemas.microsoft.com/office/powerpoint/2010/main" val="30759226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15</a:t>
            </a:fld>
            <a:endParaRPr lang="en-US"/>
          </a:p>
        </p:txBody>
      </p:sp>
      <p:sp>
        <p:nvSpPr>
          <p:cNvPr id="5" name="Rectangle 4"/>
          <p:cNvSpPr/>
          <p:nvPr/>
        </p:nvSpPr>
        <p:spPr>
          <a:xfrm>
            <a:off x="224131" y="96047"/>
            <a:ext cx="8645042" cy="5016758"/>
          </a:xfrm>
          <a:prstGeom prst="rect">
            <a:avLst/>
          </a:prstGeom>
        </p:spPr>
        <p:txBody>
          <a:bodyPr wrap="square">
            <a:spAutoFit/>
          </a:bodyPr>
          <a:lstStyle/>
          <a:p>
            <a:r>
              <a:rPr lang="en-US" sz="3200" dirty="0"/>
              <a:t> 	105 This was to be an </a:t>
            </a:r>
            <a:r>
              <a:rPr lang="en-US" sz="3200" u="sng" dirty="0"/>
              <a:t>Eternal atonement</a:t>
            </a:r>
            <a:r>
              <a:rPr lang="en-US" sz="3200" dirty="0"/>
              <a:t>, because He came Himself, in the form of sinful flesh, to make an Eternal atonement; and suffered in the flesh, and made the atonement; and returned back in the form of the Holy Ghost, to confirm that atonement. </a:t>
            </a:r>
          </a:p>
          <a:p>
            <a:r>
              <a:rPr lang="en-US" sz="3200" dirty="0">
                <a:solidFill>
                  <a:srgbClr val="FFFF00"/>
                </a:solidFill>
              </a:rPr>
              <a:t>	Where no brass serpent or no trouble's water could do it, it all pointed to that perfect Atonement. </a:t>
            </a:r>
            <a:r>
              <a:rPr lang="en-US" sz="3200" dirty="0"/>
              <a:t>God, rich in His mercy, has did this.</a:t>
            </a:r>
          </a:p>
          <a:p>
            <a:pPr algn="r"/>
            <a:r>
              <a:rPr lang="en-US" sz="3200" dirty="0"/>
              <a:t>65-0119 </a:t>
            </a:r>
          </a:p>
        </p:txBody>
      </p:sp>
    </p:spTree>
    <p:extLst>
      <p:ext uri="{BB962C8B-B14F-4D97-AF65-F5344CB8AC3E}">
        <p14:creationId xmlns:p14="http://schemas.microsoft.com/office/powerpoint/2010/main" val="76069614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6A7DA-2FB3-4F6C-AD31-E1CA2FF35D22}"/>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DEBF9653-30E9-4E37-8776-DC8686C77392}"/>
              </a:ext>
            </a:extLst>
          </p:cNvPr>
          <p:cNvSpPr>
            <a:spLocks noGrp="1"/>
          </p:cNvSpPr>
          <p:nvPr>
            <p:ph type="ftr" sz="quarter" idx="11"/>
          </p:nvPr>
        </p:nvSpPr>
        <p:spPr/>
        <p:txBody>
          <a:bodyPr/>
          <a:lstStyle/>
          <a:p>
            <a:r>
              <a:rPr lang="en-US"/>
              <a:t>Feeling All Alone 3</a:t>
            </a:r>
          </a:p>
        </p:txBody>
      </p:sp>
      <p:sp>
        <p:nvSpPr>
          <p:cNvPr id="4" name="Slide Number Placeholder 3">
            <a:extLst>
              <a:ext uri="{FF2B5EF4-FFF2-40B4-BE49-F238E27FC236}">
                <a16:creationId xmlns:a16="http://schemas.microsoft.com/office/drawing/2014/main" id="{DA654394-DBED-4D3B-9338-DA505E94F19D}"/>
              </a:ext>
            </a:extLst>
          </p:cNvPr>
          <p:cNvSpPr>
            <a:spLocks noGrp="1"/>
          </p:cNvSpPr>
          <p:nvPr>
            <p:ph type="sldNum" sz="quarter" idx="12"/>
          </p:nvPr>
        </p:nvSpPr>
        <p:spPr/>
        <p:txBody>
          <a:bodyPr/>
          <a:lstStyle/>
          <a:p>
            <a:fld id="{04C18CDA-5124-3541-A923-197C0318853D}" type="slidenum">
              <a:rPr lang="en-US" smtClean="0"/>
              <a:t>16</a:t>
            </a:fld>
            <a:endParaRPr lang="en-US"/>
          </a:p>
        </p:txBody>
      </p:sp>
      <p:sp>
        <p:nvSpPr>
          <p:cNvPr id="5" name="Rectangle 4">
            <a:extLst>
              <a:ext uri="{FF2B5EF4-FFF2-40B4-BE49-F238E27FC236}">
                <a16:creationId xmlns:a16="http://schemas.microsoft.com/office/drawing/2014/main" id="{4D5B0C65-6DF9-4B6E-8568-95DC0914CFEF}"/>
              </a:ext>
            </a:extLst>
          </p:cNvPr>
          <p:cNvSpPr/>
          <p:nvPr/>
        </p:nvSpPr>
        <p:spPr>
          <a:xfrm>
            <a:off x="233680" y="106045"/>
            <a:ext cx="8768080" cy="6617196"/>
          </a:xfrm>
          <a:prstGeom prst="rect">
            <a:avLst/>
          </a:prstGeom>
        </p:spPr>
        <p:txBody>
          <a:bodyPr wrap="square">
            <a:spAutoFit/>
          </a:bodyPr>
          <a:lstStyle/>
          <a:p>
            <a:r>
              <a:rPr lang="en-US" sz="4000" b="1" dirty="0"/>
              <a:t>THE.POWER.OF.THE.DEVIL</a:t>
            </a:r>
          </a:p>
          <a:p>
            <a:r>
              <a:rPr lang="en-US" sz="3200" dirty="0"/>
              <a:t>	18 When Jesus come dealing with sin at Cal-vary, He killed sin, and every attribute that goes with it (Amen.) and completely redeemed us back to God. And today, we are sons and </a:t>
            </a:r>
            <a:r>
              <a:rPr lang="en-US" sz="3200" dirty="0" err="1"/>
              <a:t>daugh-ters</a:t>
            </a:r>
            <a:r>
              <a:rPr lang="en-US" sz="3200" dirty="0"/>
              <a:t> of God, perfectly redeemed by a perfect Redeemer, the Lord Jesus Christ. </a:t>
            </a:r>
          </a:p>
          <a:p>
            <a:r>
              <a:rPr lang="en-US" sz="3200" dirty="0">
                <a:solidFill>
                  <a:srgbClr val="FFFF00"/>
                </a:solidFill>
              </a:rPr>
              <a:t>	Now, we have not got it in full. </a:t>
            </a:r>
            <a:r>
              <a:rPr lang="en-US" sz="3200" dirty="0"/>
              <a:t>But we have the earnest of our salvation. Now, we are not a past temptation. Neither are we above sin. But Jesus will help us in every temptation. And now, when I do wrong, I'm ready to repent. Anyone else is that wants to live right with God. </a:t>
            </a:r>
          </a:p>
        </p:txBody>
      </p:sp>
    </p:spTree>
    <p:extLst>
      <p:ext uri="{BB962C8B-B14F-4D97-AF65-F5344CB8AC3E}">
        <p14:creationId xmlns:p14="http://schemas.microsoft.com/office/powerpoint/2010/main" val="182863003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DF081-4DA8-4F56-BC67-FC08329D6679}"/>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5A356B55-9552-4227-9F20-C54FD7CE482E}"/>
              </a:ext>
            </a:extLst>
          </p:cNvPr>
          <p:cNvSpPr>
            <a:spLocks noGrp="1"/>
          </p:cNvSpPr>
          <p:nvPr>
            <p:ph type="ftr" sz="quarter" idx="11"/>
          </p:nvPr>
        </p:nvSpPr>
        <p:spPr/>
        <p:txBody>
          <a:bodyPr/>
          <a:lstStyle/>
          <a:p>
            <a:r>
              <a:rPr lang="en-US"/>
              <a:t>Feeling All Alone 3</a:t>
            </a:r>
          </a:p>
        </p:txBody>
      </p:sp>
      <p:sp>
        <p:nvSpPr>
          <p:cNvPr id="4" name="Slide Number Placeholder 3">
            <a:extLst>
              <a:ext uri="{FF2B5EF4-FFF2-40B4-BE49-F238E27FC236}">
                <a16:creationId xmlns:a16="http://schemas.microsoft.com/office/drawing/2014/main" id="{3AAC3075-B302-4DFD-BF7D-3601A49D58E3}"/>
              </a:ext>
            </a:extLst>
          </p:cNvPr>
          <p:cNvSpPr>
            <a:spLocks noGrp="1"/>
          </p:cNvSpPr>
          <p:nvPr>
            <p:ph type="sldNum" sz="quarter" idx="12"/>
          </p:nvPr>
        </p:nvSpPr>
        <p:spPr/>
        <p:txBody>
          <a:bodyPr/>
          <a:lstStyle/>
          <a:p>
            <a:fld id="{04C18CDA-5124-3541-A923-197C0318853D}" type="slidenum">
              <a:rPr lang="en-US" smtClean="0"/>
              <a:t>17</a:t>
            </a:fld>
            <a:endParaRPr lang="en-US"/>
          </a:p>
        </p:txBody>
      </p:sp>
      <p:sp>
        <p:nvSpPr>
          <p:cNvPr id="5" name="Rectangle 4">
            <a:extLst>
              <a:ext uri="{FF2B5EF4-FFF2-40B4-BE49-F238E27FC236}">
                <a16:creationId xmlns:a16="http://schemas.microsoft.com/office/drawing/2014/main" id="{290EFC06-FD47-4177-90D2-5282A8D94C30}"/>
              </a:ext>
            </a:extLst>
          </p:cNvPr>
          <p:cNvSpPr/>
          <p:nvPr/>
        </p:nvSpPr>
        <p:spPr>
          <a:xfrm>
            <a:off x="233680" y="136525"/>
            <a:ext cx="8727440" cy="6494085"/>
          </a:xfrm>
          <a:prstGeom prst="rect">
            <a:avLst/>
          </a:prstGeom>
        </p:spPr>
        <p:txBody>
          <a:bodyPr wrap="square">
            <a:spAutoFit/>
          </a:bodyPr>
          <a:lstStyle/>
          <a:p>
            <a:r>
              <a:rPr lang="en-US" sz="3200" dirty="0"/>
              <a:t>	You don't desire to do wrong, but when Satan upsets you somewhere, because there is an atonement… If I confess my wrong, God's just to forgive it. And the same thing, when you got sick. It no sign your immune from sickness, but every time God is willing to deliver you from that sickness. Every time, you go to God, ask Him, then He's willing to deliver you, because there is an atonement. </a:t>
            </a:r>
            <a:r>
              <a:rPr lang="en-US" sz="3200" dirty="0">
                <a:solidFill>
                  <a:srgbClr val="FFFF00"/>
                </a:solidFill>
              </a:rPr>
              <a:t>It's based upon your faith in that atonement, which is your redemption. </a:t>
            </a:r>
            <a:r>
              <a:rPr lang="en-US" sz="3200" dirty="0"/>
              <a:t>And if we know this joy that we have, just being the earnest money, what will it be when we draw the full benefit of the policy?							55-1005</a:t>
            </a:r>
          </a:p>
        </p:txBody>
      </p:sp>
    </p:spTree>
    <p:extLst>
      <p:ext uri="{BB962C8B-B14F-4D97-AF65-F5344CB8AC3E}">
        <p14:creationId xmlns:p14="http://schemas.microsoft.com/office/powerpoint/2010/main" val="226425483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18</a:t>
            </a:fld>
            <a:endParaRPr lang="en-US"/>
          </a:p>
        </p:txBody>
      </p:sp>
      <p:sp>
        <p:nvSpPr>
          <p:cNvPr id="5" name="Rectangle 4"/>
          <p:cNvSpPr/>
          <p:nvPr/>
        </p:nvSpPr>
        <p:spPr>
          <a:xfrm>
            <a:off x="132080" y="1"/>
            <a:ext cx="8810752" cy="6680716"/>
          </a:xfrm>
          <a:prstGeom prst="rect">
            <a:avLst/>
          </a:prstGeom>
        </p:spPr>
        <p:txBody>
          <a:bodyPr wrap="square">
            <a:spAutoFit/>
          </a:bodyPr>
          <a:lstStyle/>
          <a:p>
            <a:r>
              <a:rPr lang="en-US" sz="4000" b="1" dirty="0"/>
              <a:t>MY.ANGEL.SHALL.GO.BEFORE.THEE</a:t>
            </a:r>
          </a:p>
          <a:p>
            <a:r>
              <a:rPr lang="en-US" sz="3200" dirty="0"/>
              <a:t>	 …You listened to the afternoon services and so forth. That is a demon. </a:t>
            </a:r>
            <a:r>
              <a:rPr lang="en-US" sz="3200" dirty="0">
                <a:solidFill>
                  <a:srgbClr val="FFFF00"/>
                </a:solidFill>
              </a:rPr>
              <a:t>All sickness is of the devil. </a:t>
            </a:r>
            <a:r>
              <a:rPr lang="en-US" sz="3200" dirty="0"/>
              <a:t>You can't pin that on God. It's of the devil. 														</a:t>
            </a:r>
            <a:r>
              <a:rPr lang="en-US" sz="2400" dirty="0"/>
              <a:t>53-0216</a:t>
            </a:r>
          </a:p>
          <a:p>
            <a:endParaRPr lang="en-US" sz="2400" dirty="0"/>
          </a:p>
          <a:p>
            <a:r>
              <a:rPr lang="en-US" sz="4000" b="1" dirty="0"/>
              <a:t>AN.ENSIGN</a:t>
            </a:r>
          </a:p>
          <a:p>
            <a:r>
              <a:rPr lang="en-US" sz="3200" dirty="0"/>
              <a:t>	</a:t>
            </a:r>
            <a:r>
              <a:rPr lang="en-US" sz="3200" dirty="0">
                <a:solidFill>
                  <a:srgbClr val="FFFF00"/>
                </a:solidFill>
              </a:rPr>
              <a:t>And all sickness is caused by sin. </a:t>
            </a:r>
            <a:r>
              <a:rPr lang="en-US" sz="3200" dirty="0"/>
              <a:t>Before we had sin, we had no sickness. But sickness, is an attribute of sin. Sickness came because of sin: maybe not what you done; inherited it. Three or four generations it'll follow.  						</a:t>
            </a:r>
            <a:r>
              <a:rPr lang="en-US" sz="2400" dirty="0"/>
              <a:t>53-0606</a:t>
            </a:r>
          </a:p>
          <a:p>
            <a:r>
              <a:rPr lang="en-US" sz="2400" dirty="0"/>
              <a:t> </a:t>
            </a:r>
          </a:p>
        </p:txBody>
      </p:sp>
    </p:spTree>
    <p:extLst>
      <p:ext uri="{BB962C8B-B14F-4D97-AF65-F5344CB8AC3E}">
        <p14:creationId xmlns:p14="http://schemas.microsoft.com/office/powerpoint/2010/main" val="166460612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6583F-004B-4C99-89B9-1B9D999994D2}"/>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367EBD1F-4CDC-4BBD-A54A-04675E09E3B1}"/>
              </a:ext>
            </a:extLst>
          </p:cNvPr>
          <p:cNvSpPr>
            <a:spLocks noGrp="1"/>
          </p:cNvSpPr>
          <p:nvPr>
            <p:ph type="ftr" sz="quarter" idx="11"/>
          </p:nvPr>
        </p:nvSpPr>
        <p:spPr/>
        <p:txBody>
          <a:bodyPr/>
          <a:lstStyle/>
          <a:p>
            <a:r>
              <a:rPr lang="en-US"/>
              <a:t>Feeling All Alone 3</a:t>
            </a:r>
          </a:p>
        </p:txBody>
      </p:sp>
      <p:sp>
        <p:nvSpPr>
          <p:cNvPr id="4" name="Slide Number Placeholder 3">
            <a:extLst>
              <a:ext uri="{FF2B5EF4-FFF2-40B4-BE49-F238E27FC236}">
                <a16:creationId xmlns:a16="http://schemas.microsoft.com/office/drawing/2014/main" id="{76B50EE6-CA93-4ED5-8E25-6206615CC598}"/>
              </a:ext>
            </a:extLst>
          </p:cNvPr>
          <p:cNvSpPr>
            <a:spLocks noGrp="1"/>
          </p:cNvSpPr>
          <p:nvPr>
            <p:ph type="sldNum" sz="quarter" idx="12"/>
          </p:nvPr>
        </p:nvSpPr>
        <p:spPr/>
        <p:txBody>
          <a:bodyPr/>
          <a:lstStyle/>
          <a:p>
            <a:fld id="{04C18CDA-5124-3541-A923-197C0318853D}" type="slidenum">
              <a:rPr lang="en-US" smtClean="0"/>
              <a:t>19</a:t>
            </a:fld>
            <a:endParaRPr lang="en-US"/>
          </a:p>
        </p:txBody>
      </p:sp>
      <p:sp>
        <p:nvSpPr>
          <p:cNvPr id="5" name="Rectangle 4">
            <a:extLst>
              <a:ext uri="{FF2B5EF4-FFF2-40B4-BE49-F238E27FC236}">
                <a16:creationId xmlns:a16="http://schemas.microsoft.com/office/drawing/2014/main" id="{0B136017-FFA5-4486-8F8F-1818E650DDB1}"/>
              </a:ext>
            </a:extLst>
          </p:cNvPr>
          <p:cNvSpPr/>
          <p:nvPr/>
        </p:nvSpPr>
        <p:spPr>
          <a:xfrm>
            <a:off x="213360" y="0"/>
            <a:ext cx="8778240" cy="7048083"/>
          </a:xfrm>
          <a:prstGeom prst="rect">
            <a:avLst/>
          </a:prstGeom>
        </p:spPr>
        <p:txBody>
          <a:bodyPr wrap="square">
            <a:spAutoFit/>
          </a:bodyPr>
          <a:lstStyle/>
          <a:p>
            <a:r>
              <a:rPr lang="en-US" sz="4000" b="1" dirty="0"/>
              <a:t>A.SECONDHANDED.ROBE</a:t>
            </a:r>
          </a:p>
          <a:p>
            <a:r>
              <a:rPr lang="en-US" sz="2800" dirty="0"/>
              <a:t>	</a:t>
            </a:r>
            <a:r>
              <a:rPr lang="en-US" sz="3200" dirty="0"/>
              <a:t>18 Elijah told Elisha, "</a:t>
            </a:r>
            <a:r>
              <a:rPr lang="en-US" sz="3200" i="1" dirty="0"/>
              <a:t>You better turn back, because the way may be a little hard…"</a:t>
            </a:r>
            <a:r>
              <a:rPr lang="en-US" sz="3200" dirty="0"/>
              <a:t> I heard the pastor say this morning... Many are becoming discouraged. What we need brother is take courage… to be encouraged. Trials may come; we never was promised to be immune from them; but He will give grace to go through them. If the mountain's too high to go over, too deep to go under it, too wide to go around it, He will give grace to go through it. Just don't worry, but keep your eyes on Christ, for He's the only one that can take us through.</a:t>
            </a:r>
            <a:endParaRPr lang="en-US" sz="2800" dirty="0"/>
          </a:p>
          <a:p>
            <a:pPr algn="r"/>
            <a:r>
              <a:rPr lang="en-US" sz="2800" dirty="0"/>
              <a:t>56-1125</a:t>
            </a:r>
          </a:p>
        </p:txBody>
      </p:sp>
    </p:spTree>
    <p:extLst>
      <p:ext uri="{BB962C8B-B14F-4D97-AF65-F5344CB8AC3E}">
        <p14:creationId xmlns:p14="http://schemas.microsoft.com/office/powerpoint/2010/main" val="236625664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791022" cy="1143000"/>
          </a:xfrm>
        </p:spPr>
        <p:txBody>
          <a:bodyPr/>
          <a:lstStyle/>
          <a:p>
            <a:r>
              <a:rPr lang="en-US" sz="5400" spc="-150" dirty="0">
                <a:solidFill>
                  <a:srgbClr val="00B0F0"/>
                </a:solidFill>
              </a:rPr>
              <a:t>Birthdays &amp; Anniversaries</a:t>
            </a:r>
          </a:p>
        </p:txBody>
      </p:sp>
      <p:sp>
        <p:nvSpPr>
          <p:cNvPr id="3" name="Date Placeholder 2"/>
          <p:cNvSpPr>
            <a:spLocks noGrp="1"/>
          </p:cNvSpPr>
          <p:nvPr>
            <p:ph type="dt" sz="half" idx="10"/>
          </p:nvPr>
        </p:nvSpPr>
        <p:spPr/>
        <p:txBody>
          <a:bodyPr/>
          <a:lstStyle/>
          <a:p>
            <a:r>
              <a:rPr lang="en-US"/>
              <a:t>06-10-2018</a:t>
            </a:r>
          </a:p>
        </p:txBody>
      </p:sp>
      <p:sp>
        <p:nvSpPr>
          <p:cNvPr id="4" name="Footer Placeholder 3"/>
          <p:cNvSpPr>
            <a:spLocks noGrp="1"/>
          </p:cNvSpPr>
          <p:nvPr>
            <p:ph type="ftr" sz="quarter" idx="11"/>
          </p:nvPr>
        </p:nvSpPr>
        <p:spPr/>
        <p:txBody>
          <a:bodyPr/>
          <a:lstStyle/>
          <a:p>
            <a:r>
              <a:rPr lang="en-US"/>
              <a:t>Feeling All Alone 3</a:t>
            </a:r>
          </a:p>
        </p:txBody>
      </p:sp>
      <p:sp>
        <p:nvSpPr>
          <p:cNvPr id="5" name="Slide Number Placeholder 4"/>
          <p:cNvSpPr>
            <a:spLocks noGrp="1"/>
          </p:cNvSpPr>
          <p:nvPr>
            <p:ph type="sldNum" sz="quarter" idx="12"/>
          </p:nvPr>
        </p:nvSpPr>
        <p:spPr/>
        <p:txBody>
          <a:bodyPr/>
          <a:lstStyle/>
          <a:p>
            <a:fld id="{04C18CDA-5124-3541-A923-197C0318853D}" type="slidenum">
              <a:rPr lang="en-US" smtClean="0"/>
              <a:t>2</a:t>
            </a:fld>
            <a:endParaRPr lang="en-US"/>
          </a:p>
        </p:txBody>
      </p:sp>
      <p:sp>
        <p:nvSpPr>
          <p:cNvPr id="6" name="Content Placeholder 5"/>
          <p:cNvSpPr>
            <a:spLocks noGrp="1"/>
          </p:cNvSpPr>
          <p:nvPr>
            <p:ph sz="quarter" idx="13"/>
          </p:nvPr>
        </p:nvSpPr>
        <p:spPr>
          <a:xfrm>
            <a:off x="406400" y="1600200"/>
            <a:ext cx="8658942" cy="4114800"/>
          </a:xfrm>
        </p:spPr>
        <p:txBody>
          <a:bodyPr>
            <a:normAutofit fontScale="92500" lnSpcReduction="20000"/>
          </a:bodyPr>
          <a:lstStyle/>
          <a:p>
            <a:r>
              <a:rPr lang="en-US" sz="3600" dirty="0"/>
              <a:t>June 9</a:t>
            </a:r>
            <a:r>
              <a:rPr lang="en-US" sz="3600" baseline="30000" dirty="0"/>
              <a:t>th</a:t>
            </a:r>
            <a:r>
              <a:rPr lang="en-US" sz="3600" dirty="0"/>
              <a:t> </a:t>
            </a:r>
            <a:r>
              <a:rPr lang="en-US" sz="3600" dirty="0" err="1"/>
              <a:t>Pruette</a:t>
            </a:r>
            <a:r>
              <a:rPr lang="en-US" sz="3600" dirty="0"/>
              <a:t> 50</a:t>
            </a:r>
            <a:r>
              <a:rPr lang="en-US" sz="3600" baseline="30000" dirty="0"/>
              <a:t>th</a:t>
            </a:r>
            <a:r>
              <a:rPr lang="en-US" sz="3600" dirty="0"/>
              <a:t> Anniversary</a:t>
            </a:r>
          </a:p>
          <a:p>
            <a:r>
              <a:rPr lang="en-US" sz="3600" dirty="0"/>
              <a:t>June 13</a:t>
            </a:r>
            <a:r>
              <a:rPr lang="en-US" sz="3600" baseline="30000" dirty="0"/>
              <a:t>th</a:t>
            </a:r>
            <a:r>
              <a:rPr lang="en-US" sz="3600" dirty="0"/>
              <a:t> Larry </a:t>
            </a:r>
            <a:r>
              <a:rPr lang="en-US" sz="3600" dirty="0" err="1"/>
              <a:t>Pruette</a:t>
            </a:r>
            <a:endParaRPr lang="en-US" sz="3600" dirty="0"/>
          </a:p>
          <a:p>
            <a:r>
              <a:rPr lang="en-US" sz="3600" dirty="0"/>
              <a:t>June 1</a:t>
            </a:r>
            <a:r>
              <a:rPr lang="en-US" sz="3600" baseline="30000" dirty="0"/>
              <a:t>st</a:t>
            </a:r>
            <a:r>
              <a:rPr lang="en-US" sz="3600" dirty="0"/>
              <a:t> Richard Smith &amp; </a:t>
            </a:r>
            <a:r>
              <a:rPr lang="en-US" sz="3600" dirty="0" err="1"/>
              <a:t>Nayab</a:t>
            </a:r>
            <a:r>
              <a:rPr lang="en-US" sz="3600" dirty="0"/>
              <a:t> </a:t>
            </a:r>
            <a:r>
              <a:rPr lang="en-US" sz="3600" dirty="0" err="1"/>
              <a:t>Javed</a:t>
            </a:r>
            <a:endParaRPr lang="en-US" sz="3600" dirty="0"/>
          </a:p>
          <a:p>
            <a:r>
              <a:rPr lang="en-US" sz="3600" dirty="0"/>
              <a:t>June 16</a:t>
            </a:r>
            <a:r>
              <a:rPr lang="en-US" sz="3600" baseline="30000" dirty="0"/>
              <a:t>th</a:t>
            </a:r>
            <a:r>
              <a:rPr lang="en-US" sz="3600" dirty="0"/>
              <a:t> Kristie Williams</a:t>
            </a:r>
          </a:p>
          <a:p>
            <a:pPr lvl="1"/>
            <a:r>
              <a:rPr lang="en-US" sz="3600" dirty="0"/>
              <a:t>James &amp; Patricia </a:t>
            </a:r>
            <a:r>
              <a:rPr lang="en-US" sz="3600" dirty="0" err="1"/>
              <a:t>O’Berry</a:t>
            </a:r>
            <a:endParaRPr lang="en-US" sz="3600" dirty="0"/>
          </a:p>
          <a:p>
            <a:endParaRPr lang="en-US" sz="3600" dirty="0"/>
          </a:p>
          <a:p>
            <a:r>
              <a:rPr lang="en-US" sz="3600" dirty="0"/>
              <a:t>June 23</a:t>
            </a:r>
            <a:r>
              <a:rPr lang="en-US" sz="3600" baseline="30000" dirty="0"/>
              <a:t>rd</a:t>
            </a:r>
            <a:r>
              <a:rPr lang="en-US" sz="3600" dirty="0"/>
              <a:t> HBT Family Day 10:00 am-8:00 pm</a:t>
            </a:r>
          </a:p>
        </p:txBody>
      </p:sp>
      <p:sp>
        <p:nvSpPr>
          <p:cNvPr id="7" name="Rectangle 6"/>
          <p:cNvSpPr/>
          <p:nvPr/>
        </p:nvSpPr>
        <p:spPr>
          <a:xfrm>
            <a:off x="4454019" y="3244334"/>
            <a:ext cx="235962" cy="369332"/>
          </a:xfrm>
          <a:prstGeom prst="rect">
            <a:avLst/>
          </a:prstGeom>
        </p:spPr>
        <p:txBody>
          <a:bodyPr wrap="none">
            <a:spAutoFit/>
          </a:bodyPr>
          <a:lstStyle/>
          <a:p>
            <a:r>
              <a:rPr lang="en-US" dirty="0"/>
              <a:t> </a:t>
            </a:r>
          </a:p>
        </p:txBody>
      </p:sp>
      <p:sp>
        <p:nvSpPr>
          <p:cNvPr id="8" name="Rectangle 7"/>
          <p:cNvSpPr/>
          <p:nvPr/>
        </p:nvSpPr>
        <p:spPr>
          <a:xfrm>
            <a:off x="4454019" y="3244334"/>
            <a:ext cx="235962"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75891664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FCF569-B2D0-4633-AB11-3A78C9758503}"/>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00B824EC-6C4B-4163-9E11-73500DE647ED}"/>
              </a:ext>
            </a:extLst>
          </p:cNvPr>
          <p:cNvSpPr>
            <a:spLocks noGrp="1"/>
          </p:cNvSpPr>
          <p:nvPr>
            <p:ph type="ftr" sz="quarter" idx="11"/>
          </p:nvPr>
        </p:nvSpPr>
        <p:spPr/>
        <p:txBody>
          <a:bodyPr/>
          <a:lstStyle/>
          <a:p>
            <a:r>
              <a:rPr lang="en-US"/>
              <a:t>Feeling All Alone 3</a:t>
            </a:r>
          </a:p>
        </p:txBody>
      </p:sp>
      <p:sp>
        <p:nvSpPr>
          <p:cNvPr id="4" name="Slide Number Placeholder 3">
            <a:extLst>
              <a:ext uri="{FF2B5EF4-FFF2-40B4-BE49-F238E27FC236}">
                <a16:creationId xmlns:a16="http://schemas.microsoft.com/office/drawing/2014/main" id="{D539D4E3-4895-423C-BE79-60912C4B4FB8}"/>
              </a:ext>
            </a:extLst>
          </p:cNvPr>
          <p:cNvSpPr>
            <a:spLocks noGrp="1"/>
          </p:cNvSpPr>
          <p:nvPr>
            <p:ph type="sldNum" sz="quarter" idx="12"/>
          </p:nvPr>
        </p:nvSpPr>
        <p:spPr/>
        <p:txBody>
          <a:bodyPr/>
          <a:lstStyle/>
          <a:p>
            <a:fld id="{04C18CDA-5124-3541-A923-197C0318853D}" type="slidenum">
              <a:rPr lang="en-US" smtClean="0"/>
              <a:t>20</a:t>
            </a:fld>
            <a:endParaRPr lang="en-US"/>
          </a:p>
        </p:txBody>
      </p:sp>
      <p:sp>
        <p:nvSpPr>
          <p:cNvPr id="5" name="Rectangle 4">
            <a:extLst>
              <a:ext uri="{FF2B5EF4-FFF2-40B4-BE49-F238E27FC236}">
                <a16:creationId xmlns:a16="http://schemas.microsoft.com/office/drawing/2014/main" id="{2045F030-04DF-4B2F-943B-D2C9BF6231C0}"/>
              </a:ext>
            </a:extLst>
          </p:cNvPr>
          <p:cNvSpPr/>
          <p:nvPr/>
        </p:nvSpPr>
        <p:spPr>
          <a:xfrm>
            <a:off x="162560" y="75565"/>
            <a:ext cx="8757920" cy="6247864"/>
          </a:xfrm>
          <a:prstGeom prst="rect">
            <a:avLst/>
          </a:prstGeom>
        </p:spPr>
        <p:txBody>
          <a:bodyPr wrap="square">
            <a:spAutoFit/>
          </a:bodyPr>
          <a:lstStyle/>
          <a:p>
            <a:r>
              <a:rPr lang="en-US" sz="4000" b="1" dirty="0"/>
              <a:t>I.KNOW</a:t>
            </a:r>
          </a:p>
          <a:p>
            <a:r>
              <a:rPr lang="en-US" sz="2800" dirty="0"/>
              <a:t>	  </a:t>
            </a:r>
            <a:r>
              <a:rPr lang="en-US" sz="3000" dirty="0"/>
              <a:t>27 And sometimes we have more troubles when we become a Christian than we did when we were sinners. </a:t>
            </a:r>
            <a:r>
              <a:rPr lang="en-US" sz="3000" i="1" dirty="0"/>
              <a:t>"Many is the afflictions of the righteous, but God </a:t>
            </a:r>
            <a:r>
              <a:rPr lang="en-US" sz="3000" i="1" dirty="0" err="1"/>
              <a:t>delivereth</a:t>
            </a:r>
            <a:r>
              <a:rPr lang="en-US" sz="3000" i="1" dirty="0"/>
              <a:t> him from them all."</a:t>
            </a:r>
            <a:r>
              <a:rPr lang="en-US" sz="3000" dirty="0"/>
              <a:t> God promised many afflictions, strange feelings, strange things that would be beyond our understanding, but it's always done for our good. Just can't understand it, because if we did, then it would not be of faith to us; we would go with an understanding. But we do it, we have it, and we believe by faith His Word, that it's going to work some good thing for us.... And there's none of us immune from them.  </a:t>
            </a:r>
            <a:r>
              <a:rPr lang="en-US" sz="2800" dirty="0"/>
              <a:t>				60-0417</a:t>
            </a:r>
          </a:p>
        </p:txBody>
      </p:sp>
    </p:spTree>
    <p:extLst>
      <p:ext uri="{BB962C8B-B14F-4D97-AF65-F5344CB8AC3E}">
        <p14:creationId xmlns:p14="http://schemas.microsoft.com/office/powerpoint/2010/main" val="283286530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7" y="304800"/>
            <a:ext cx="8320203" cy="4647426"/>
          </a:xfrm>
          <a:prstGeom prst="rect">
            <a:avLst/>
          </a:prstGeom>
        </p:spPr>
        <p:txBody>
          <a:bodyPr wrap="square">
            <a:spAutoFit/>
          </a:bodyPr>
          <a:lstStyle/>
          <a:p>
            <a:r>
              <a:rPr lang="en-US" sz="4400" b="1" dirty="0"/>
              <a:t>FROM.THAT.TIME</a:t>
            </a:r>
          </a:p>
          <a:p>
            <a:r>
              <a:rPr lang="en-US" sz="3600" dirty="0"/>
              <a:t>	29  …Now, there is times, and things that happen that changes the whole course of our life. We know that. We're all aware. </a:t>
            </a:r>
            <a:r>
              <a:rPr lang="en-US" sz="3600" dirty="0">
                <a:solidFill>
                  <a:srgbClr val="FFFF00"/>
                </a:solidFill>
              </a:rPr>
              <a:t>Certain things take place along life's journey that changes the whole course of life for us.</a:t>
            </a:r>
          </a:p>
          <a:p>
            <a:pPr algn="r"/>
            <a:r>
              <a:rPr lang="en-US" sz="3600" dirty="0"/>
              <a:t>62-0713</a:t>
            </a:r>
            <a:endParaRPr lang="en-US" sz="3600" dirty="0">
              <a:solidFill>
                <a:srgbClr val="FFFF00"/>
              </a:solidFill>
            </a:endParaRPr>
          </a:p>
        </p:txBody>
      </p:sp>
      <p:sp>
        <p:nvSpPr>
          <p:cNvPr id="3" name="Date Placeholder 2"/>
          <p:cNvSpPr>
            <a:spLocks noGrp="1"/>
          </p:cNvSpPr>
          <p:nvPr>
            <p:ph type="dt" sz="half" idx="10"/>
          </p:nvPr>
        </p:nvSpPr>
        <p:spPr/>
        <p:txBody>
          <a:bodyPr/>
          <a:lstStyle/>
          <a:p>
            <a:r>
              <a:rPr lang="en-US"/>
              <a:t>6-3-2018</a:t>
            </a:r>
          </a:p>
        </p:txBody>
      </p:sp>
      <p:sp>
        <p:nvSpPr>
          <p:cNvPr id="4" name="Footer Placeholder 3"/>
          <p:cNvSpPr>
            <a:spLocks noGrp="1"/>
          </p:cNvSpPr>
          <p:nvPr>
            <p:ph type="ftr" sz="quarter" idx="11"/>
          </p:nvPr>
        </p:nvSpPr>
        <p:spPr/>
        <p:txBody>
          <a:bodyPr/>
          <a:lstStyle/>
          <a:p>
            <a:r>
              <a:rPr lang="en-US"/>
              <a:t>Overcoming Depression &amp; Fear 2</a:t>
            </a:r>
          </a:p>
        </p:txBody>
      </p:sp>
      <p:sp>
        <p:nvSpPr>
          <p:cNvPr id="5" name="Slide Number Placeholder 4"/>
          <p:cNvSpPr>
            <a:spLocks noGrp="1"/>
          </p:cNvSpPr>
          <p:nvPr>
            <p:ph type="sldNum" sz="quarter" idx="12"/>
          </p:nvPr>
        </p:nvSpPr>
        <p:spPr/>
        <p:txBody>
          <a:bodyPr/>
          <a:lstStyle/>
          <a:p>
            <a:fld id="{6E898DE7-0910-4CFF-8D10-63E2E2FF7422}" type="slidenum">
              <a:rPr lang="en-US" smtClean="0"/>
              <a:pPr/>
              <a:t>21</a:t>
            </a:fld>
            <a:endParaRPr lang="en-US"/>
          </a:p>
        </p:txBody>
      </p:sp>
    </p:spTree>
    <p:extLst>
      <p:ext uri="{BB962C8B-B14F-4D97-AF65-F5344CB8AC3E}">
        <p14:creationId xmlns:p14="http://schemas.microsoft.com/office/powerpoint/2010/main" val="115958298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6-3-2018</a:t>
            </a:r>
          </a:p>
        </p:txBody>
      </p:sp>
      <p:sp>
        <p:nvSpPr>
          <p:cNvPr id="3" name="Footer Placeholder 2"/>
          <p:cNvSpPr>
            <a:spLocks noGrp="1"/>
          </p:cNvSpPr>
          <p:nvPr>
            <p:ph type="ftr" sz="quarter" idx="11"/>
          </p:nvPr>
        </p:nvSpPr>
        <p:spPr/>
        <p:txBody>
          <a:bodyPr/>
          <a:lstStyle/>
          <a:p>
            <a:r>
              <a:rPr lang="en-US"/>
              <a:t>Overcoming Depression &amp; Fear 2</a:t>
            </a:r>
          </a:p>
        </p:txBody>
      </p:sp>
      <p:sp>
        <p:nvSpPr>
          <p:cNvPr id="4" name="Slide Number Placeholder 3"/>
          <p:cNvSpPr>
            <a:spLocks noGrp="1"/>
          </p:cNvSpPr>
          <p:nvPr>
            <p:ph type="sldNum" sz="quarter" idx="12"/>
          </p:nvPr>
        </p:nvSpPr>
        <p:spPr/>
        <p:txBody>
          <a:bodyPr/>
          <a:lstStyle/>
          <a:p>
            <a:fld id="{DADEC162-A861-4D4C-B618-86141005AFC7}" type="slidenum">
              <a:rPr lang="en-US" smtClean="0"/>
              <a:pPr/>
              <a:t>22</a:t>
            </a:fld>
            <a:endParaRPr lang="en-US"/>
          </a:p>
        </p:txBody>
      </p:sp>
      <p:sp>
        <p:nvSpPr>
          <p:cNvPr id="59393" name="Rectangle 1"/>
          <p:cNvSpPr>
            <a:spLocks noChangeArrowheads="1"/>
          </p:cNvSpPr>
          <p:nvPr/>
        </p:nvSpPr>
        <p:spPr bwMode="auto">
          <a:xfrm>
            <a:off x="213360" y="528440"/>
            <a:ext cx="870204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1. Take on tasks, responsibilities 	in 	bite size chunks, (everything seems 	to pile up).</a:t>
            </a:r>
            <a:endParaRPr kumimoji="0" lang="en-US" sz="2400" b="0" i="0" u="none" strike="noStrike" cap="none" normalizeH="0" baseline="0" dirty="0">
              <a:ln>
                <a:noFill/>
              </a:ln>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2. Take advantage of the alone time, 	read, edify, pray, counsel.</a:t>
            </a:r>
            <a:endParaRPr kumimoji="0" lang="en-US" sz="2400" b="0" i="0" u="none" strike="noStrike" cap="none" normalizeH="0" baseline="0" dirty="0">
              <a:ln>
                <a:noFill/>
              </a:ln>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3. Change the atmosphere around you.</a:t>
            </a:r>
            <a:endParaRPr kumimoji="0" lang="en-US" sz="5400" b="0" i="0" u="none" strike="noStrike" cap="none" normalizeH="0" baseline="0" dirty="0">
              <a:ln>
                <a:noFill/>
              </a:ln>
              <a:effectLst/>
              <a:latin typeface="+mj-lt"/>
            </a:endParaRPr>
          </a:p>
        </p:txBody>
      </p:sp>
    </p:spTree>
    <p:extLst>
      <p:ext uri="{BB962C8B-B14F-4D97-AF65-F5344CB8AC3E}">
        <p14:creationId xmlns:p14="http://schemas.microsoft.com/office/powerpoint/2010/main" val="36497131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3">
                                            <p:txEl>
                                              <p:pRg st="1" end="1"/>
                                            </p:txEl>
                                          </p:spTgt>
                                        </p:tgtEl>
                                        <p:attrNameLst>
                                          <p:attrName>style.visibility</p:attrName>
                                        </p:attrNameLst>
                                      </p:cBhvr>
                                      <p:to>
                                        <p:strVal val="visible"/>
                                      </p:to>
                                    </p:set>
                                    <p:animEffect transition="in" filter="fade">
                                      <p:cBhvr>
                                        <p:cTn id="7" dur="500"/>
                                        <p:tgtEl>
                                          <p:spTgt spid="593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393">
                                            <p:txEl>
                                              <p:pRg st="2" end="2"/>
                                            </p:txEl>
                                          </p:spTgt>
                                        </p:tgtEl>
                                        <p:attrNameLst>
                                          <p:attrName>style.visibility</p:attrName>
                                        </p:attrNameLst>
                                      </p:cBhvr>
                                      <p:to>
                                        <p:strVal val="visible"/>
                                      </p:to>
                                    </p:set>
                                    <p:anim calcmode="lin" valueType="num">
                                      <p:cBhvr additive="base">
                                        <p:cTn id="12" dur="500" fill="hold"/>
                                        <p:tgtEl>
                                          <p:spTgt spid="5939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3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6-3-2018</a:t>
            </a:r>
          </a:p>
        </p:txBody>
      </p:sp>
      <p:sp>
        <p:nvSpPr>
          <p:cNvPr id="3" name="Footer Placeholder 2"/>
          <p:cNvSpPr>
            <a:spLocks noGrp="1"/>
          </p:cNvSpPr>
          <p:nvPr>
            <p:ph type="ftr" sz="quarter" idx="11"/>
          </p:nvPr>
        </p:nvSpPr>
        <p:spPr/>
        <p:txBody>
          <a:bodyPr/>
          <a:lstStyle/>
          <a:p>
            <a:r>
              <a:rPr lang="en-US"/>
              <a:t>Overcoming Depression &amp; Fear 2</a:t>
            </a:r>
          </a:p>
        </p:txBody>
      </p:sp>
      <p:sp>
        <p:nvSpPr>
          <p:cNvPr id="4" name="Slide Number Placeholder 3"/>
          <p:cNvSpPr>
            <a:spLocks noGrp="1"/>
          </p:cNvSpPr>
          <p:nvPr>
            <p:ph type="sldNum" sz="quarter" idx="12"/>
          </p:nvPr>
        </p:nvSpPr>
        <p:spPr/>
        <p:txBody>
          <a:bodyPr/>
          <a:lstStyle/>
          <a:p>
            <a:fld id="{DADEC162-A861-4D4C-B618-86141005AFC7}" type="slidenum">
              <a:rPr lang="en-US" smtClean="0"/>
              <a:pPr/>
              <a:t>23</a:t>
            </a:fld>
            <a:endParaRPr lang="en-US"/>
          </a:p>
        </p:txBody>
      </p:sp>
      <p:sp>
        <p:nvSpPr>
          <p:cNvPr id="5" name="Rectangle 4"/>
          <p:cNvSpPr/>
          <p:nvPr/>
        </p:nvSpPr>
        <p:spPr>
          <a:xfrm>
            <a:off x="228600" y="152400"/>
            <a:ext cx="8686800" cy="6063198"/>
          </a:xfrm>
          <a:prstGeom prst="rect">
            <a:avLst/>
          </a:prstGeom>
        </p:spPr>
        <p:txBody>
          <a:bodyPr wrap="square">
            <a:spAutoFit/>
          </a:bodyPr>
          <a:lstStyle/>
          <a:p>
            <a:r>
              <a:rPr lang="en-US" sz="3600" b="1" dirty="0"/>
              <a:t>HANDWRITING.ON.THE.WALL</a:t>
            </a:r>
            <a:endParaRPr lang="en-US" sz="3200" dirty="0"/>
          </a:p>
          <a:p>
            <a:r>
              <a:rPr lang="en-US" sz="3200" dirty="0"/>
              <a:t>	21  …The devil likes to work on you and oppress you. You know, that's a trick of the devil to oppress. But when the Christian knows his legal rights, when you can quote God's Word, "</a:t>
            </a:r>
            <a:r>
              <a:rPr lang="en-US" sz="3200" i="1" dirty="0"/>
              <a:t>I'll never leave thee nor forsake thee," </a:t>
            </a:r>
            <a:r>
              <a:rPr lang="en-US" sz="3200" dirty="0"/>
              <a:t>that takes all the oppression away. </a:t>
            </a:r>
          </a:p>
          <a:p>
            <a:r>
              <a:rPr lang="en-US" sz="3200" dirty="0"/>
              <a:t>	And the clouds begin to clear back. But if you just know that God has promised and God's faithful, He can keep His promise or He'd never promised it.</a:t>
            </a:r>
          </a:p>
          <a:p>
            <a:pPr algn="r"/>
            <a:r>
              <a:rPr lang="en-US" sz="3200" dirty="0"/>
              <a:t>56-0902</a:t>
            </a:r>
          </a:p>
        </p:txBody>
      </p:sp>
    </p:spTree>
    <p:extLst>
      <p:ext uri="{BB962C8B-B14F-4D97-AF65-F5344CB8AC3E}">
        <p14:creationId xmlns:p14="http://schemas.microsoft.com/office/powerpoint/2010/main" val="136717116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6-3-2018</a:t>
            </a:r>
          </a:p>
        </p:txBody>
      </p:sp>
      <p:sp>
        <p:nvSpPr>
          <p:cNvPr id="3" name="Footer Placeholder 2"/>
          <p:cNvSpPr>
            <a:spLocks noGrp="1"/>
          </p:cNvSpPr>
          <p:nvPr>
            <p:ph type="ftr" sz="quarter" idx="11"/>
          </p:nvPr>
        </p:nvSpPr>
        <p:spPr/>
        <p:txBody>
          <a:bodyPr/>
          <a:lstStyle/>
          <a:p>
            <a:r>
              <a:rPr lang="en-US"/>
              <a:t>Overcoming Depression &amp; Fear 2</a:t>
            </a:r>
          </a:p>
        </p:txBody>
      </p:sp>
      <p:sp>
        <p:nvSpPr>
          <p:cNvPr id="4" name="Slide Number Placeholder 3"/>
          <p:cNvSpPr>
            <a:spLocks noGrp="1"/>
          </p:cNvSpPr>
          <p:nvPr>
            <p:ph type="sldNum" sz="quarter" idx="12"/>
          </p:nvPr>
        </p:nvSpPr>
        <p:spPr/>
        <p:txBody>
          <a:bodyPr/>
          <a:lstStyle/>
          <a:p>
            <a:fld id="{DADEC162-A861-4D4C-B618-86141005AFC7}" type="slidenum">
              <a:rPr lang="en-US" smtClean="0"/>
              <a:pPr/>
              <a:t>24</a:t>
            </a:fld>
            <a:endParaRPr lang="en-US"/>
          </a:p>
        </p:txBody>
      </p:sp>
      <p:sp>
        <p:nvSpPr>
          <p:cNvPr id="62465" name="Rectangle 1"/>
          <p:cNvSpPr>
            <a:spLocks noChangeArrowheads="1"/>
          </p:cNvSpPr>
          <p:nvPr/>
        </p:nvSpPr>
        <p:spPr bwMode="auto">
          <a:xfrm>
            <a:off x="152400" y="100208"/>
            <a:ext cx="88392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effectLst/>
                <a:ea typeface="Times New Roman" pitchFamily="18" charset="0"/>
              </a:rPr>
              <a:t>HEBREWS 2:16-18</a:t>
            </a:r>
            <a:r>
              <a:rPr kumimoji="0" lang="en-US" sz="3600" b="0" i="1" u="none" strike="noStrike" cap="none" normalizeH="0" baseline="0" dirty="0">
                <a:ln>
                  <a:noFill/>
                </a:ln>
                <a:effectLst/>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600" i="1" dirty="0">
                <a:ea typeface="Times New Roman" pitchFamily="18" charset="0"/>
              </a:rPr>
              <a:t>	</a:t>
            </a:r>
            <a:r>
              <a:rPr kumimoji="0" lang="en-US" sz="3600" b="0" i="1" u="none" strike="noStrike" cap="none" normalizeH="0" baseline="0" dirty="0">
                <a:ln>
                  <a:noFill/>
                </a:ln>
                <a:effectLst/>
                <a:ea typeface="Times New Roman" pitchFamily="18" charset="0"/>
              </a:rPr>
              <a:t>For verily he took not on him the nature of] angels; but he took on him the seed of Abraham. 17 Wherefore in all things it </a:t>
            </a:r>
            <a:r>
              <a:rPr kumimoji="0" lang="en-US" sz="3600" b="0" i="1" u="none" strike="noStrike" cap="none" normalizeH="0" baseline="0" dirty="0" err="1">
                <a:ln>
                  <a:noFill/>
                </a:ln>
                <a:effectLst/>
                <a:ea typeface="Times New Roman" pitchFamily="18" charset="0"/>
              </a:rPr>
              <a:t>behoved</a:t>
            </a:r>
            <a:r>
              <a:rPr kumimoji="0" lang="en-US" sz="3600" b="0" i="1" u="none" strike="noStrike" cap="none" normalizeH="0" baseline="0" dirty="0">
                <a:ln>
                  <a:noFill/>
                </a:ln>
                <a:effectLst/>
                <a:ea typeface="Times New Roman" pitchFamily="18" charset="0"/>
              </a:rPr>
              <a:t> him to be made like unto his brethren, that he might be a merciful and faithful high priest in things pertaining to God, to make reconciliation for the sins of the people. 18 For in that he himself hath suffered being tempted, he is able to </a:t>
            </a:r>
            <a:r>
              <a:rPr kumimoji="0" lang="en-US" sz="3600" b="0" i="1" u="none" strike="noStrike" cap="none" normalizeH="0" baseline="0" dirty="0" err="1">
                <a:ln>
                  <a:noFill/>
                </a:ln>
                <a:effectLst/>
                <a:ea typeface="Times New Roman" pitchFamily="18" charset="0"/>
              </a:rPr>
              <a:t>succour</a:t>
            </a:r>
            <a:r>
              <a:rPr kumimoji="0" lang="en-US" sz="3600" b="0" i="1" u="none" strike="noStrike" cap="none" normalizeH="0" baseline="0" dirty="0">
                <a:ln>
                  <a:noFill/>
                </a:ln>
                <a:effectLst/>
                <a:ea typeface="Times New Roman" pitchFamily="18" charset="0"/>
              </a:rPr>
              <a:t> them that are tempted.</a:t>
            </a:r>
            <a:endParaRPr kumimoji="0" lang="en-US" sz="4800" b="0" i="0" u="none" strike="noStrike" cap="none" normalizeH="0" baseline="0" dirty="0">
              <a:ln>
                <a:noFill/>
              </a:ln>
              <a:effectLst/>
            </a:endParaRPr>
          </a:p>
        </p:txBody>
      </p:sp>
    </p:spTree>
    <p:extLst>
      <p:ext uri="{BB962C8B-B14F-4D97-AF65-F5344CB8AC3E}">
        <p14:creationId xmlns:p14="http://schemas.microsoft.com/office/powerpoint/2010/main" val="39141604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6-3-2018</a:t>
            </a:r>
          </a:p>
        </p:txBody>
      </p:sp>
      <p:sp>
        <p:nvSpPr>
          <p:cNvPr id="3" name="Footer Placeholder 2"/>
          <p:cNvSpPr>
            <a:spLocks noGrp="1"/>
          </p:cNvSpPr>
          <p:nvPr>
            <p:ph type="ftr" sz="quarter" idx="11"/>
          </p:nvPr>
        </p:nvSpPr>
        <p:spPr/>
        <p:txBody>
          <a:bodyPr/>
          <a:lstStyle/>
          <a:p>
            <a:r>
              <a:rPr lang="en-US"/>
              <a:t>Overcoming Depression &amp; Fear 2</a:t>
            </a:r>
          </a:p>
        </p:txBody>
      </p:sp>
      <p:sp>
        <p:nvSpPr>
          <p:cNvPr id="4" name="Slide Number Placeholder 3"/>
          <p:cNvSpPr>
            <a:spLocks noGrp="1"/>
          </p:cNvSpPr>
          <p:nvPr>
            <p:ph type="sldNum" sz="quarter" idx="12"/>
          </p:nvPr>
        </p:nvSpPr>
        <p:spPr/>
        <p:txBody>
          <a:bodyPr/>
          <a:lstStyle/>
          <a:p>
            <a:fld id="{DADEC162-A861-4D4C-B618-86141005AFC7}" type="slidenum">
              <a:rPr lang="en-US" smtClean="0"/>
              <a:pPr/>
              <a:t>25</a:t>
            </a:fld>
            <a:endParaRPr lang="en-US"/>
          </a:p>
        </p:txBody>
      </p:sp>
      <p:sp>
        <p:nvSpPr>
          <p:cNvPr id="5" name="Rectangle 4"/>
          <p:cNvSpPr/>
          <p:nvPr/>
        </p:nvSpPr>
        <p:spPr>
          <a:xfrm>
            <a:off x="228600" y="152400"/>
            <a:ext cx="8763000" cy="6617196"/>
          </a:xfrm>
          <a:prstGeom prst="rect">
            <a:avLst/>
          </a:prstGeom>
        </p:spPr>
        <p:txBody>
          <a:bodyPr wrap="square">
            <a:spAutoFit/>
          </a:bodyPr>
          <a:lstStyle/>
          <a:p>
            <a:r>
              <a:rPr lang="en-US" sz="4000" b="1" dirty="0"/>
              <a:t>HEBREWS</a:t>
            </a:r>
            <a:r>
              <a:rPr lang="en-US" sz="3200" b="1" dirty="0"/>
              <a:t>.Chap.2. Pt.2</a:t>
            </a:r>
            <a:endParaRPr lang="en-US" sz="3200" dirty="0"/>
          </a:p>
          <a:p>
            <a:r>
              <a:rPr lang="en-US" sz="3200" dirty="0"/>
              <a:t>	</a:t>
            </a:r>
            <a:r>
              <a:rPr lang="en-US" sz="3200" i="1" dirty="0"/>
              <a:t>For in that he himself hath suffered being subject,... and able to </a:t>
            </a:r>
            <a:r>
              <a:rPr lang="en-US" sz="3200" i="1" dirty="0" err="1"/>
              <a:t>succour</a:t>
            </a:r>
            <a:r>
              <a:rPr lang="en-US" sz="3200" i="1" dirty="0"/>
              <a:t> them that are tempted. </a:t>
            </a:r>
            <a:r>
              <a:rPr lang="en-US" sz="2400" dirty="0"/>
              <a:t>("</a:t>
            </a:r>
            <a:r>
              <a:rPr lang="en-US" sz="2400" dirty="0" err="1"/>
              <a:t>Succour</a:t>
            </a:r>
            <a:r>
              <a:rPr lang="en-US" sz="2400" dirty="0"/>
              <a:t>" means "to sympathize.“) </a:t>
            </a:r>
            <a:r>
              <a:rPr lang="en-US" sz="3200" dirty="0"/>
              <a:t>The reason He become this, He might be sympathetic with you who have your ups-and-downs and your little ins-and-outs, and your temptations get so great you can't hardly stand it. </a:t>
            </a:r>
          </a:p>
          <a:p>
            <a:r>
              <a:rPr lang="en-US" sz="3200" dirty="0">
                <a:solidFill>
                  <a:srgbClr val="FFFF00"/>
                </a:solidFill>
              </a:rPr>
              <a:t>	He knows how to sympathize with you, sets there to make intercessions, to love you. And though you go astray, He won't forsake you. </a:t>
            </a:r>
            <a:r>
              <a:rPr lang="en-US" sz="3200" dirty="0"/>
              <a:t>He'll still come after you and knock at your heart. 								</a:t>
            </a:r>
          </a:p>
        </p:txBody>
      </p:sp>
    </p:spTree>
    <p:extLst>
      <p:ext uri="{BB962C8B-B14F-4D97-AF65-F5344CB8AC3E}">
        <p14:creationId xmlns:p14="http://schemas.microsoft.com/office/powerpoint/2010/main" val="35725034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6-3-2018</a:t>
            </a:r>
          </a:p>
        </p:txBody>
      </p:sp>
      <p:sp>
        <p:nvSpPr>
          <p:cNvPr id="3" name="Footer Placeholder 2"/>
          <p:cNvSpPr>
            <a:spLocks noGrp="1"/>
          </p:cNvSpPr>
          <p:nvPr>
            <p:ph type="ftr" sz="quarter" idx="11"/>
          </p:nvPr>
        </p:nvSpPr>
        <p:spPr/>
        <p:txBody>
          <a:bodyPr/>
          <a:lstStyle/>
          <a:p>
            <a:r>
              <a:rPr lang="en-US"/>
              <a:t>Overcoming Depression &amp; Fear 2</a:t>
            </a:r>
          </a:p>
        </p:txBody>
      </p:sp>
      <p:sp>
        <p:nvSpPr>
          <p:cNvPr id="4" name="Slide Number Placeholder 3"/>
          <p:cNvSpPr>
            <a:spLocks noGrp="1"/>
          </p:cNvSpPr>
          <p:nvPr>
            <p:ph type="sldNum" sz="quarter" idx="12"/>
          </p:nvPr>
        </p:nvSpPr>
        <p:spPr/>
        <p:txBody>
          <a:bodyPr/>
          <a:lstStyle/>
          <a:p>
            <a:fld id="{DADEC162-A861-4D4C-B618-86141005AFC7}" type="slidenum">
              <a:rPr lang="en-US" smtClean="0"/>
              <a:pPr/>
              <a:t>26</a:t>
            </a:fld>
            <a:endParaRPr lang="en-US"/>
          </a:p>
        </p:txBody>
      </p:sp>
      <p:sp>
        <p:nvSpPr>
          <p:cNvPr id="64513" name="Rectangle 1"/>
          <p:cNvSpPr>
            <a:spLocks noChangeArrowheads="1"/>
          </p:cNvSpPr>
          <p:nvPr/>
        </p:nvSpPr>
        <p:spPr bwMode="auto">
          <a:xfrm>
            <a:off x="228600" y="131910"/>
            <a:ext cx="86868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effectLst/>
                <a:ea typeface="Times New Roman" pitchFamily="18" charset="0"/>
              </a:rPr>
              <a:t>	There's not a backslider in the building but what know that God knocks at his heart daily. And He will do it as long as you're a mortal on this earth, for He's loved you. He redeemed you. Men has tried to express that theme of love, and it cannot be found in human expressions, One said: </a:t>
            </a:r>
            <a:r>
              <a:rPr kumimoji="0" lang="en-US" sz="3200" b="0" i="1" u="none" strike="noStrike" cap="none" normalizeH="0" baseline="0" dirty="0">
                <a:ln>
                  <a:noFill/>
                </a:ln>
                <a:effectLst/>
                <a:ea typeface="Times New Roman" pitchFamily="18" charset="0"/>
              </a:rPr>
              <a:t>Oh, love of God, how rich and pure!</a:t>
            </a:r>
            <a:endParaRPr kumimoji="0" lang="en-US"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a:ln>
                  <a:noFill/>
                </a:ln>
                <a:effectLst/>
                <a:ea typeface="Times New Roman" pitchFamily="18" charset="0"/>
              </a:rPr>
              <a:t>	...he is able to </a:t>
            </a:r>
            <a:r>
              <a:rPr kumimoji="0" lang="en-US" sz="3200" b="0" i="1" u="none" strike="noStrike" cap="none" normalizeH="0" baseline="0" dirty="0" err="1">
                <a:ln>
                  <a:noFill/>
                </a:ln>
                <a:effectLst/>
                <a:ea typeface="Times New Roman" pitchFamily="18" charset="0"/>
              </a:rPr>
              <a:t>succour</a:t>
            </a:r>
            <a:r>
              <a:rPr kumimoji="0" lang="en-US" sz="3200" b="0" i="1" u="none" strike="noStrike" cap="none" normalizeH="0" baseline="0" dirty="0">
                <a:ln>
                  <a:noFill/>
                </a:ln>
                <a:effectLst/>
                <a:ea typeface="Times New Roman" pitchFamily="18" charset="0"/>
              </a:rPr>
              <a:t> those that are tempted. </a:t>
            </a:r>
            <a:r>
              <a:rPr kumimoji="0" lang="en-US" sz="3200" b="0" i="0" u="none" strike="noStrike" cap="none" normalizeH="0" baseline="0" dirty="0">
                <a:ln>
                  <a:noFill/>
                </a:ln>
                <a:effectLst/>
                <a:ea typeface="Times New Roman" pitchFamily="18" charset="0"/>
              </a:rPr>
              <a:t>Or in other words, He is able to help those, to sympathize with them, </a:t>
            </a:r>
            <a:r>
              <a:rPr kumimoji="0" lang="en-US" sz="3200" i="0" u="none" strike="noStrike" cap="none" normalizeH="0" baseline="0" dirty="0">
                <a:ln>
                  <a:noFill/>
                </a:ln>
                <a:solidFill>
                  <a:srgbClr val="FFFF00"/>
                </a:solidFill>
                <a:effectLst/>
                <a:ea typeface="Times New Roman" pitchFamily="18" charset="0"/>
              </a:rPr>
              <a:t>because </a:t>
            </a:r>
            <a:r>
              <a:rPr kumimoji="0" lang="en-US" sz="3200" i="0" strike="noStrike" cap="none" normalizeH="0" baseline="0" dirty="0">
                <a:ln>
                  <a:noFill/>
                </a:ln>
                <a:solidFill>
                  <a:srgbClr val="FFFF00"/>
                </a:solidFill>
                <a:effectLst/>
                <a:ea typeface="Times New Roman" pitchFamily="18" charset="0"/>
              </a:rPr>
              <a:t>God Himself became man in order to feel it.</a:t>
            </a:r>
            <a:endParaRPr kumimoji="0" lang="en-US" sz="1600" i="0" strike="noStrike" cap="none" normalizeH="0" baseline="0" dirty="0">
              <a:ln>
                <a:noFill/>
              </a:ln>
              <a:solidFill>
                <a:srgbClr val="FFFF00"/>
              </a:solidFill>
              <a:effectLst/>
              <a:ea typeface="Times New Roman" pitchFamily="18" charset="0"/>
            </a:endParaRPr>
          </a:p>
          <a:p>
            <a:pPr lvl="0" algn="r" eaLnBrk="0" fontAlgn="base" hangingPunct="0">
              <a:spcBef>
                <a:spcPct val="0"/>
              </a:spcBef>
              <a:spcAft>
                <a:spcPct val="0"/>
              </a:spcAft>
            </a:pPr>
            <a:r>
              <a:rPr lang="en-US" sz="2400" dirty="0"/>
              <a:t>57-0825</a:t>
            </a:r>
            <a:endParaRPr kumimoji="0" lang="en-US" sz="2400" b="1" i="0" strike="noStrike" cap="none" normalizeH="0" baseline="0" dirty="0">
              <a:ln>
                <a:noFill/>
              </a:ln>
              <a:effectLst/>
            </a:endParaRPr>
          </a:p>
        </p:txBody>
      </p:sp>
    </p:spTree>
    <p:extLst>
      <p:ext uri="{BB962C8B-B14F-4D97-AF65-F5344CB8AC3E}">
        <p14:creationId xmlns:p14="http://schemas.microsoft.com/office/powerpoint/2010/main" val="1187123005"/>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27</a:t>
            </a:fld>
            <a:endParaRPr lang="en-US"/>
          </a:p>
        </p:txBody>
      </p:sp>
      <p:sp>
        <p:nvSpPr>
          <p:cNvPr id="5" name="Rectangle 4"/>
          <p:cNvSpPr/>
          <p:nvPr/>
        </p:nvSpPr>
        <p:spPr>
          <a:xfrm>
            <a:off x="146304" y="64008"/>
            <a:ext cx="8814816" cy="6324808"/>
          </a:xfrm>
          <a:prstGeom prst="rect">
            <a:avLst/>
          </a:prstGeom>
        </p:spPr>
        <p:txBody>
          <a:bodyPr wrap="square">
            <a:spAutoFit/>
          </a:bodyPr>
          <a:lstStyle/>
          <a:p>
            <a:r>
              <a:rPr lang="en-US" sz="3600" b="1" dirty="0"/>
              <a:t>INFALLIBILITY.OF.GOD'S.SPOKEN.WORD</a:t>
            </a:r>
          </a:p>
          <a:p>
            <a:r>
              <a:rPr lang="en-US" sz="2800" dirty="0"/>
              <a:t>	  </a:t>
            </a:r>
            <a:r>
              <a:rPr lang="en-US" sz="3100" dirty="0"/>
              <a:t>	I was telling the boys coming over, we must be happy all the time. God don't want you to be sad. </a:t>
            </a:r>
            <a:r>
              <a:rPr lang="en-US" sz="3100" dirty="0">
                <a:solidFill>
                  <a:srgbClr val="FFFF00"/>
                </a:solidFill>
              </a:rPr>
              <a:t>You know what ill temper does? </a:t>
            </a:r>
            <a:r>
              <a:rPr lang="en-US" sz="3100" dirty="0"/>
              <a:t>That old temper, that's one of the awfullest old things. </a:t>
            </a:r>
            <a:r>
              <a:rPr lang="en-US" sz="3100" dirty="0">
                <a:solidFill>
                  <a:srgbClr val="FFFF00"/>
                </a:solidFill>
              </a:rPr>
              <a:t>And it's about 60% of the cause of all sickness is temper. </a:t>
            </a:r>
          </a:p>
          <a:p>
            <a:r>
              <a:rPr lang="en-US" sz="3100" dirty="0">
                <a:solidFill>
                  <a:srgbClr val="FFFF00"/>
                </a:solidFill>
              </a:rPr>
              <a:t>	</a:t>
            </a:r>
            <a:r>
              <a:rPr lang="en-US" sz="3100" dirty="0"/>
              <a:t>Yes, them tantrums you fly loose, remember, you just developing a cancer, ulcer, or something like, when you do it. When you get all stewed up about somebody, </a:t>
            </a:r>
            <a:r>
              <a:rPr lang="en-US" sz="3100" i="1" dirty="0"/>
              <a:t>"I won't go back there any more. Wait till I give them a piece of my mind."</a:t>
            </a:r>
            <a:r>
              <a:rPr lang="en-US" sz="3100" dirty="0"/>
              <a:t> Remember, you're the one's going to pay for it. Just keep happy.</a:t>
            </a:r>
          </a:p>
          <a:p>
            <a:pPr algn="r"/>
            <a:r>
              <a:rPr lang="en-US" sz="2800" dirty="0"/>
              <a:t>56-0404</a:t>
            </a:r>
          </a:p>
        </p:txBody>
      </p:sp>
    </p:spTree>
    <p:extLst>
      <p:ext uri="{BB962C8B-B14F-4D97-AF65-F5344CB8AC3E}">
        <p14:creationId xmlns:p14="http://schemas.microsoft.com/office/powerpoint/2010/main" val="2250387070"/>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28</a:t>
            </a:fld>
            <a:endParaRPr lang="en-US"/>
          </a:p>
        </p:txBody>
      </p:sp>
      <p:sp>
        <p:nvSpPr>
          <p:cNvPr id="5" name="Rectangle 4"/>
          <p:cNvSpPr/>
          <p:nvPr/>
        </p:nvSpPr>
        <p:spPr>
          <a:xfrm>
            <a:off x="155448" y="137160"/>
            <a:ext cx="8769096" cy="3816429"/>
          </a:xfrm>
          <a:prstGeom prst="rect">
            <a:avLst/>
          </a:prstGeom>
        </p:spPr>
        <p:txBody>
          <a:bodyPr wrap="square">
            <a:spAutoFit/>
          </a:bodyPr>
          <a:lstStyle/>
          <a:p>
            <a:r>
              <a:rPr lang="en-US" sz="4400" b="1" dirty="0"/>
              <a:t>DEMONOLOGY </a:t>
            </a:r>
          </a:p>
          <a:p>
            <a:r>
              <a:rPr lang="en-US" sz="3600" dirty="0"/>
              <a:t>	He's making every enemy His footstool. All devils is under His feet. </a:t>
            </a:r>
            <a:r>
              <a:rPr lang="en-US" sz="3600" dirty="0">
                <a:solidFill>
                  <a:srgbClr val="FFFF00"/>
                </a:solidFill>
              </a:rPr>
              <a:t>All sickness is under His feet. </a:t>
            </a:r>
            <a:r>
              <a:rPr lang="en-US" sz="3600" dirty="0"/>
              <a:t>All sin is under His feet. </a:t>
            </a:r>
          </a:p>
          <a:p>
            <a:r>
              <a:rPr lang="en-US" sz="3600" dirty="0"/>
              <a:t>	And we're in Him, more than conquerors through Him that loved us</a:t>
            </a:r>
            <a:r>
              <a:rPr lang="en-US" sz="2400" dirty="0"/>
              <a:t>.	</a:t>
            </a:r>
            <a:r>
              <a:rPr lang="en-US" dirty="0"/>
              <a:t>																						 53-1112 </a:t>
            </a:r>
          </a:p>
        </p:txBody>
      </p:sp>
    </p:spTree>
    <p:extLst>
      <p:ext uri="{BB962C8B-B14F-4D97-AF65-F5344CB8AC3E}">
        <p14:creationId xmlns:p14="http://schemas.microsoft.com/office/powerpoint/2010/main" val="111438838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29</a:t>
            </a:fld>
            <a:endParaRPr lang="en-US"/>
          </a:p>
        </p:txBody>
      </p:sp>
      <p:sp>
        <p:nvSpPr>
          <p:cNvPr id="5" name="Rectangle 4"/>
          <p:cNvSpPr/>
          <p:nvPr/>
        </p:nvSpPr>
        <p:spPr>
          <a:xfrm>
            <a:off x="198632" y="65233"/>
            <a:ext cx="8791344" cy="7171194"/>
          </a:xfrm>
          <a:prstGeom prst="rect">
            <a:avLst/>
          </a:prstGeom>
        </p:spPr>
        <p:txBody>
          <a:bodyPr wrap="square">
            <a:spAutoFit/>
          </a:bodyPr>
          <a:lstStyle/>
          <a:p>
            <a:r>
              <a:rPr lang="en-US" sz="4000" b="1" dirty="0"/>
              <a:t>LUKE 18:1-8</a:t>
            </a:r>
          </a:p>
          <a:p>
            <a:r>
              <a:rPr lang="en-US" sz="2700" i="1" dirty="0"/>
              <a:t>	And he </a:t>
            </a:r>
            <a:r>
              <a:rPr lang="en-US" sz="2700" i="1" dirty="0" err="1"/>
              <a:t>spake</a:t>
            </a:r>
            <a:r>
              <a:rPr lang="en-US" sz="2700" i="1" dirty="0"/>
              <a:t> a parable unto them to this end, that men ought always to pray, and not to </a:t>
            </a:r>
            <a:r>
              <a:rPr lang="en-US" sz="2700" i="1" u="sng" dirty="0"/>
              <a:t>faint</a:t>
            </a:r>
            <a:r>
              <a:rPr lang="en-US" sz="2700" i="1" dirty="0"/>
              <a:t>; 2 Saying, There was in a city a judge, which feared not God, neither regarded man: 3 And there was a widow in that city; and she came unto him, saying, Avenge me of mine adversary. 4 And he would not for a while: but afterward he said within himself, Though I fear not God, nor regard man; 5 Yet because this widow </a:t>
            </a:r>
            <a:r>
              <a:rPr lang="en-US" sz="2700" i="1" dirty="0" err="1"/>
              <a:t>troubleth</a:t>
            </a:r>
            <a:r>
              <a:rPr lang="en-US" sz="2700" i="1" dirty="0"/>
              <a:t> me, I will avenge her, lest by her continual coming she weary me. 6 And the Lord said, Hear what the unjust judge </a:t>
            </a:r>
            <a:r>
              <a:rPr lang="en-US" sz="2700" i="1" dirty="0" err="1"/>
              <a:t>saith</a:t>
            </a:r>
            <a:r>
              <a:rPr lang="en-US" sz="2700" i="1" dirty="0"/>
              <a:t>. 7 And shall not God avenge his own elect, which cry day and night unto him, though he bear long with them? 8 I tell you that he will avenge them speedily. Nevertheless when the Son of man cometh, shall he find faith on the earth? </a:t>
            </a:r>
          </a:p>
          <a:p>
            <a:endParaRPr lang="en-US" sz="2800" i="1" dirty="0"/>
          </a:p>
        </p:txBody>
      </p:sp>
    </p:spTree>
    <p:extLst>
      <p:ext uri="{BB962C8B-B14F-4D97-AF65-F5344CB8AC3E}">
        <p14:creationId xmlns:p14="http://schemas.microsoft.com/office/powerpoint/2010/main" val="38532669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06-10-2018</a:t>
            </a:r>
          </a:p>
        </p:txBody>
      </p:sp>
      <p:sp>
        <p:nvSpPr>
          <p:cNvPr id="4" name="Footer Placeholder 3"/>
          <p:cNvSpPr>
            <a:spLocks noGrp="1"/>
          </p:cNvSpPr>
          <p:nvPr>
            <p:ph type="ftr" sz="quarter" idx="11"/>
          </p:nvPr>
        </p:nvSpPr>
        <p:spPr/>
        <p:txBody>
          <a:bodyPr/>
          <a:lstStyle/>
          <a:p>
            <a:r>
              <a:rPr lang="en-US"/>
              <a:t>Feeling All Alone 3</a:t>
            </a:r>
          </a:p>
        </p:txBody>
      </p:sp>
      <p:sp>
        <p:nvSpPr>
          <p:cNvPr id="5" name="Slide Number Placeholder 4"/>
          <p:cNvSpPr>
            <a:spLocks noGrp="1"/>
          </p:cNvSpPr>
          <p:nvPr>
            <p:ph type="sldNum" sz="quarter" idx="12"/>
          </p:nvPr>
        </p:nvSpPr>
        <p:spPr/>
        <p:txBody>
          <a:bodyPr/>
          <a:lstStyle/>
          <a:p>
            <a:fld id="{04C18CDA-5124-3541-A923-197C0318853D}" type="slidenum">
              <a:rPr lang="en-US" smtClean="0"/>
              <a:t>3</a:t>
            </a:fld>
            <a:endParaRPr lang="en-US"/>
          </a:p>
        </p:txBody>
      </p:sp>
      <p:sp>
        <p:nvSpPr>
          <p:cNvPr id="7" name="Rectangle 6"/>
          <p:cNvSpPr/>
          <p:nvPr/>
        </p:nvSpPr>
        <p:spPr>
          <a:xfrm>
            <a:off x="191689" y="131797"/>
            <a:ext cx="8745650" cy="4585871"/>
          </a:xfrm>
          <a:prstGeom prst="rect">
            <a:avLst/>
          </a:prstGeom>
        </p:spPr>
        <p:txBody>
          <a:bodyPr wrap="square">
            <a:spAutoFit/>
          </a:bodyPr>
          <a:lstStyle/>
          <a:p>
            <a:r>
              <a:rPr lang="en-US" sz="4400" b="1" dirty="0"/>
              <a:t>TO.WHOM.WOULD.WE.GO</a:t>
            </a:r>
          </a:p>
          <a:p>
            <a:r>
              <a:rPr lang="en-US" sz="3200" dirty="0"/>
              <a:t>	41 </a:t>
            </a:r>
            <a:r>
              <a:rPr lang="en-US" sz="3600" dirty="0"/>
              <a:t>...</a:t>
            </a:r>
            <a:r>
              <a:rPr lang="en-US" sz="3600" dirty="0">
                <a:solidFill>
                  <a:srgbClr val="FFFF00"/>
                </a:solidFill>
              </a:rPr>
              <a:t>It wasn't meant for you to have peace here. If you did, you'd get customized to the world. </a:t>
            </a:r>
            <a:r>
              <a:rPr lang="en-US" sz="3600" dirty="0"/>
              <a:t>God don't want you customized to this world. </a:t>
            </a:r>
          </a:p>
          <a:p>
            <a:r>
              <a:rPr lang="en-US" sz="3600" dirty="0"/>
              <a:t>	He wants you to rest in Him. Come to Him, then you have peace.</a:t>
            </a:r>
          </a:p>
          <a:p>
            <a:pPr algn="r"/>
            <a:r>
              <a:rPr lang="en-US" sz="3200" dirty="0"/>
              <a:t>60-0606 </a:t>
            </a:r>
          </a:p>
        </p:txBody>
      </p:sp>
    </p:spTree>
    <p:extLst>
      <p:ext uri="{BB962C8B-B14F-4D97-AF65-F5344CB8AC3E}">
        <p14:creationId xmlns:p14="http://schemas.microsoft.com/office/powerpoint/2010/main" val="3480706772"/>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3</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30</a:t>
            </a:fld>
            <a:endParaRPr lang="en-US"/>
          </a:p>
        </p:txBody>
      </p:sp>
      <p:sp>
        <p:nvSpPr>
          <p:cNvPr id="5" name="Rectangle 4"/>
          <p:cNvSpPr/>
          <p:nvPr/>
        </p:nvSpPr>
        <p:spPr>
          <a:xfrm>
            <a:off x="228600" y="152400"/>
            <a:ext cx="8711082" cy="5755421"/>
          </a:xfrm>
          <a:prstGeom prst="rect">
            <a:avLst/>
          </a:prstGeom>
        </p:spPr>
        <p:txBody>
          <a:bodyPr wrap="square">
            <a:spAutoFit/>
          </a:bodyPr>
          <a:lstStyle/>
          <a:p>
            <a:r>
              <a:rPr lang="en-US" sz="4000" b="1" dirty="0">
                <a:latin typeface="Cambria" pitchFamily="18" charset="0"/>
              </a:rPr>
              <a:t>PERSEVERANCE</a:t>
            </a:r>
          </a:p>
          <a:p>
            <a:r>
              <a:rPr lang="en-US" sz="3200" dirty="0">
                <a:latin typeface="Cambria" pitchFamily="18" charset="0"/>
              </a:rPr>
              <a:t>	48  Knock... just not say, "Lord...“ walk away. No, you just keep standing there knocking: "Lord, I'm wanting in. Open up to me." That's it; that's it. 	Like the widow and the unjust judge.  </a:t>
            </a:r>
            <a:r>
              <a:rPr lang="en-US" sz="3200" dirty="0">
                <a:solidFill>
                  <a:srgbClr val="FFFF00"/>
                </a:solidFill>
                <a:latin typeface="Cambria" pitchFamily="18" charset="0"/>
              </a:rPr>
              <a:t>Just keep knocking constantly. She was determined. </a:t>
            </a:r>
            <a:r>
              <a:rPr lang="en-US" sz="3200" dirty="0">
                <a:latin typeface="Cambria" pitchFamily="18" charset="0"/>
              </a:rPr>
              <a:t>Faith caught something, and she was persistent with it… She had to get there; that's all there was to it. She must get there, and she was persistent. No matter if He turned her down...																					 62-0520</a:t>
            </a:r>
          </a:p>
        </p:txBody>
      </p:sp>
    </p:spTree>
    <p:extLst>
      <p:ext uri="{BB962C8B-B14F-4D97-AF65-F5344CB8AC3E}">
        <p14:creationId xmlns:p14="http://schemas.microsoft.com/office/powerpoint/2010/main" val="187880842"/>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31</a:t>
            </a:fld>
            <a:endParaRPr lang="en-US"/>
          </a:p>
        </p:txBody>
      </p:sp>
      <p:sp>
        <p:nvSpPr>
          <p:cNvPr id="6" name="Rectangle 5"/>
          <p:cNvSpPr/>
          <p:nvPr/>
        </p:nvSpPr>
        <p:spPr>
          <a:xfrm>
            <a:off x="238892" y="146694"/>
            <a:ext cx="8637921" cy="6186308"/>
          </a:xfrm>
          <a:prstGeom prst="rect">
            <a:avLst/>
          </a:prstGeom>
        </p:spPr>
        <p:txBody>
          <a:bodyPr wrap="square">
            <a:spAutoFit/>
          </a:bodyPr>
          <a:lstStyle/>
          <a:p>
            <a:r>
              <a:rPr lang="en-US" sz="4400" b="1" dirty="0"/>
              <a:t>MATTHEW 7:7-11</a:t>
            </a:r>
          </a:p>
          <a:p>
            <a:r>
              <a:rPr lang="en-US" sz="3200" dirty="0"/>
              <a:t>	</a:t>
            </a:r>
            <a:r>
              <a:rPr lang="en-US" sz="3200" i="1" dirty="0"/>
              <a:t>Ask, and it shall be given you; seek, and ye shall find; knock, and it shall be opened unto you:  8 For every one that </a:t>
            </a:r>
            <a:r>
              <a:rPr lang="en-US" sz="3200" i="1" dirty="0" err="1"/>
              <a:t>asketh</a:t>
            </a:r>
            <a:r>
              <a:rPr lang="en-US" sz="3200" i="1" dirty="0"/>
              <a:t> </a:t>
            </a:r>
            <a:r>
              <a:rPr lang="en-US" sz="3200" i="1" dirty="0" err="1"/>
              <a:t>receiveth</a:t>
            </a:r>
            <a:r>
              <a:rPr lang="en-US" sz="3200" i="1" dirty="0"/>
              <a:t>; and he that </a:t>
            </a:r>
            <a:r>
              <a:rPr lang="en-US" sz="3200" i="1" dirty="0" err="1"/>
              <a:t>seeketh</a:t>
            </a:r>
            <a:r>
              <a:rPr lang="en-US" sz="3200" i="1" dirty="0"/>
              <a:t> </a:t>
            </a:r>
            <a:r>
              <a:rPr lang="en-US" sz="3200" i="1" dirty="0" err="1"/>
              <a:t>findeth</a:t>
            </a:r>
            <a:r>
              <a:rPr lang="en-US" sz="3200" i="1" dirty="0"/>
              <a:t>; and to him that </a:t>
            </a:r>
            <a:r>
              <a:rPr lang="en-US" sz="3200" i="1" dirty="0" err="1"/>
              <a:t>knocketh</a:t>
            </a:r>
            <a:r>
              <a:rPr lang="en-US" sz="3200" i="1" dirty="0"/>
              <a:t> it shall be opened. 9 Or what man is there of you, whom if his son ask bread, will he give him a stone? 10 Or if he ask a fish, will he give him a serpent? 11 If ye then, being evil, know how to give good gifts unto your children, how much more shall your Father which is in heaven give good things to them that ask him? </a:t>
            </a:r>
          </a:p>
        </p:txBody>
      </p:sp>
    </p:spTree>
    <p:extLst>
      <p:ext uri="{BB962C8B-B14F-4D97-AF65-F5344CB8AC3E}">
        <p14:creationId xmlns:p14="http://schemas.microsoft.com/office/powerpoint/2010/main" val="4180086397"/>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3</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32</a:t>
            </a:fld>
            <a:endParaRPr lang="en-US"/>
          </a:p>
        </p:txBody>
      </p:sp>
      <p:sp>
        <p:nvSpPr>
          <p:cNvPr id="5" name="Rectangle 4"/>
          <p:cNvSpPr/>
          <p:nvPr/>
        </p:nvSpPr>
        <p:spPr>
          <a:xfrm>
            <a:off x="228600" y="152400"/>
            <a:ext cx="8763000" cy="5632311"/>
          </a:xfrm>
          <a:prstGeom prst="rect">
            <a:avLst/>
          </a:prstGeom>
        </p:spPr>
        <p:txBody>
          <a:bodyPr wrap="square">
            <a:spAutoFit/>
          </a:bodyPr>
          <a:lstStyle/>
          <a:p>
            <a:r>
              <a:rPr lang="en-US" sz="3600" b="1" dirty="0">
                <a:latin typeface="Cambria" pitchFamily="18" charset="0"/>
              </a:rPr>
              <a:t>ACCEPTING.GOD'S.PROVIDED.WAY.</a:t>
            </a:r>
          </a:p>
          <a:p>
            <a:r>
              <a:rPr lang="en-US" sz="3600" b="1" dirty="0">
                <a:latin typeface="Cambria" pitchFamily="18" charset="0"/>
              </a:rPr>
              <a:t>AT.THE.END.TIME</a:t>
            </a:r>
            <a:r>
              <a:rPr lang="en-US" sz="3200" dirty="0">
                <a:latin typeface="Cambria" pitchFamily="18" charset="0"/>
              </a:rPr>
              <a:t>     </a:t>
            </a:r>
            <a:r>
              <a:rPr lang="en-US" sz="2400" dirty="0">
                <a:latin typeface="Cambria" pitchFamily="18" charset="0"/>
              </a:rPr>
              <a:t>63-0115</a:t>
            </a:r>
            <a:endParaRPr lang="en-US" sz="3200" dirty="0">
              <a:latin typeface="Cambria" pitchFamily="18" charset="0"/>
            </a:endParaRPr>
          </a:p>
          <a:p>
            <a:r>
              <a:rPr lang="en-US" sz="3200" dirty="0">
                <a:latin typeface="Cambria" pitchFamily="18" charset="0"/>
              </a:rPr>
              <a:t>	189  </a:t>
            </a:r>
            <a:r>
              <a:rPr lang="en-US" sz="3200" dirty="0">
                <a:solidFill>
                  <a:srgbClr val="FFFF00"/>
                </a:solidFill>
                <a:latin typeface="Cambria" pitchFamily="18" charset="0"/>
              </a:rPr>
              <a:t>Cry for your needs. </a:t>
            </a:r>
            <a:r>
              <a:rPr lang="en-US" sz="3200" dirty="0">
                <a:latin typeface="Cambria" pitchFamily="18" charset="0"/>
              </a:rPr>
              <a:t>That's God's provided way. Didn't Jesus explain it when He said the unjust judge, to the woman that cried day and night? How much more will the Heavenly Father give them the Spirit who cry out for It, day and night? </a:t>
            </a:r>
            <a:r>
              <a:rPr lang="en-US" sz="3200" dirty="0">
                <a:solidFill>
                  <a:srgbClr val="FFFF00"/>
                </a:solidFill>
                <a:latin typeface="Cambria" pitchFamily="18" charset="0"/>
              </a:rPr>
              <a:t>Seek, keep seeking. Knock, keep knocking. 	Just keep on till He opens.</a:t>
            </a:r>
            <a:r>
              <a:rPr lang="en-US" sz="3200" dirty="0">
                <a:latin typeface="Cambria" pitchFamily="18" charset="0"/>
              </a:rPr>
              <a:t> Stay out with it. Cry until the promised Word is vindicated, then you got it. You don't have to worry no more. </a:t>
            </a:r>
          </a:p>
        </p:txBody>
      </p:sp>
    </p:spTree>
    <p:extLst>
      <p:ext uri="{BB962C8B-B14F-4D97-AF65-F5344CB8AC3E}">
        <p14:creationId xmlns:p14="http://schemas.microsoft.com/office/powerpoint/2010/main" val="126663731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3</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33</a:t>
            </a:fld>
            <a:endParaRPr lang="en-US"/>
          </a:p>
        </p:txBody>
      </p:sp>
      <p:sp>
        <p:nvSpPr>
          <p:cNvPr id="5" name="Rectangle 4"/>
          <p:cNvSpPr/>
          <p:nvPr/>
        </p:nvSpPr>
        <p:spPr>
          <a:xfrm>
            <a:off x="233680" y="55245"/>
            <a:ext cx="8676640" cy="6309420"/>
          </a:xfrm>
          <a:prstGeom prst="rect">
            <a:avLst/>
          </a:prstGeom>
        </p:spPr>
        <p:txBody>
          <a:bodyPr wrap="square">
            <a:spAutoFit/>
          </a:bodyPr>
          <a:lstStyle/>
          <a:p>
            <a:r>
              <a:rPr lang="en-US" sz="4800" b="1" dirty="0">
                <a:solidFill>
                  <a:srgbClr val="FFFF00"/>
                </a:solidFill>
              </a:rPr>
              <a:t>Fatalism: (w)</a:t>
            </a:r>
          </a:p>
          <a:p>
            <a:r>
              <a:rPr lang="en-US" sz="4000" dirty="0"/>
              <a:t>	A submissive mental attitude resulting from acceptance of the doctrine that everything that happens is predetermined and inevitable; </a:t>
            </a:r>
          </a:p>
          <a:p>
            <a:r>
              <a:rPr lang="en-US" sz="4000" dirty="0"/>
              <a:t>	A philosophical doctrine holding that all events are predetermined in advance for all time and human beings are powerless to change them.</a:t>
            </a:r>
            <a:br>
              <a:rPr lang="en-US" sz="3600" dirty="0"/>
            </a:br>
            <a:endParaRPr lang="en-US" sz="3600" dirty="0"/>
          </a:p>
        </p:txBody>
      </p:sp>
    </p:spTree>
    <p:extLst>
      <p:ext uri="{BB962C8B-B14F-4D97-AF65-F5344CB8AC3E}">
        <p14:creationId xmlns:p14="http://schemas.microsoft.com/office/powerpoint/2010/main" val="289696341"/>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3</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34</a:t>
            </a:fld>
            <a:endParaRPr lang="en-US"/>
          </a:p>
        </p:txBody>
      </p:sp>
      <p:sp>
        <p:nvSpPr>
          <p:cNvPr id="51201" name="Rectangle 1"/>
          <p:cNvSpPr>
            <a:spLocks noChangeArrowheads="1"/>
          </p:cNvSpPr>
          <p:nvPr/>
        </p:nvSpPr>
        <p:spPr bwMode="auto">
          <a:xfrm>
            <a:off x="152400" y="0"/>
            <a:ext cx="88392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cs typeface="Arial" pitchFamily="34" charset="0"/>
              </a:rPr>
              <a:t>GOD'S.PROVIDED.WAY</a:t>
            </a:r>
            <a:endParaRPr kumimoji="0" lang="en-US" sz="440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54 …He told Joshua, "</a:t>
            </a:r>
            <a:r>
              <a:rPr kumimoji="0" lang="en-US" sz="3200" b="0" i="1" u="none" strike="noStrike" cap="none" normalizeH="0" baseline="0" dirty="0">
                <a:ln>
                  <a:noFill/>
                </a:ln>
                <a:solidFill>
                  <a:schemeClr val="tx1"/>
                </a:solidFill>
                <a:effectLst/>
                <a:latin typeface="Cambria" pitchFamily="18" charset="0"/>
                <a:ea typeface="Times New Roman" pitchFamily="18" charset="0"/>
                <a:cs typeface="Arial" pitchFamily="34" charset="0"/>
              </a:rPr>
              <a:t>Every place the sole of your foot treads, that I have given you."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They had to fight for every inch of it. So do we fight for every inch of it.</a:t>
            </a:r>
            <a:r>
              <a:rPr kumimoji="0" lang="en-US" sz="3200" b="1" i="0" u="none" strike="noStrike" cap="none" normalizeH="0" baseline="0" dirty="0">
                <a:ln>
                  <a:noFill/>
                </a:ln>
                <a:solidFill>
                  <a:schemeClr val="tx1"/>
                </a:solidFill>
                <a:effectLst/>
                <a:latin typeface="Cambria" pitchFamily="18" charset="0"/>
                <a:ea typeface="Times New Roman" pitchFamily="18" charset="0"/>
                <a:cs typeface="Arial" pitchFamily="34" charset="0"/>
              </a:rPr>
              <a:t> …</a:t>
            </a:r>
            <a:r>
              <a:rPr kumimoji="0" lang="en-US" sz="3200" b="1" i="0" u="none" strike="noStrike" cap="none" normalizeH="0" baseline="0" dirty="0">
                <a:ln>
                  <a:noFill/>
                </a:ln>
                <a:solidFill>
                  <a:srgbClr val="FFFF00"/>
                </a:solidFill>
                <a:effectLst/>
                <a:latin typeface="Cambria" pitchFamily="18" charset="0"/>
                <a:ea typeface="Times New Roman" pitchFamily="18" charset="0"/>
                <a:cs typeface="Arial" pitchFamily="34" charset="0"/>
              </a:rPr>
              <a:t>Come with a deter-</a:t>
            </a:r>
            <a:r>
              <a:rPr kumimoji="0" lang="en-US" sz="3200" b="1" i="0" u="none" strike="noStrike" cap="none" normalizeH="0" baseline="0" dirty="0" err="1">
                <a:ln>
                  <a:noFill/>
                </a:ln>
                <a:solidFill>
                  <a:srgbClr val="FFFF00"/>
                </a:solidFill>
                <a:effectLst/>
                <a:latin typeface="Cambria" pitchFamily="18" charset="0"/>
                <a:ea typeface="Times New Roman" pitchFamily="18" charset="0"/>
                <a:cs typeface="Arial" pitchFamily="34" charset="0"/>
              </a:rPr>
              <a:t>mination</a:t>
            </a:r>
            <a:r>
              <a:rPr kumimoji="0" lang="en-US" sz="3200" b="1" i="0" u="none" strike="noStrike" cap="none" normalizeH="0" baseline="0" dirty="0">
                <a:ln>
                  <a:noFill/>
                </a:ln>
                <a:solidFill>
                  <a:srgbClr val="FFFF00"/>
                </a:solidFill>
                <a:effectLst/>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Come, that you're going to stay there, till it's over… until God answers and vindicates... 	He's here to answer everything that He made promise for in this day. Then cry till you get it. Hold on to Him. Don't leave, if you have to stay day and night. God don't want His children listening to intellectual speeches…</a:t>
            </a:r>
          </a:p>
          <a:p>
            <a:pPr lvl="0" indent="457200" algn="r" defTabSz="914400" eaLnBrk="0" fontAlgn="base" hangingPunct="0">
              <a:spcBef>
                <a:spcPct val="0"/>
              </a:spcBef>
              <a:spcAft>
                <a:spcPct val="0"/>
              </a:spcAft>
            </a:pPr>
            <a:r>
              <a:rPr lang="en-US" sz="2800" dirty="0">
                <a:latin typeface="Cambria" pitchFamily="18" charset="0"/>
                <a:ea typeface="Times New Roman" pitchFamily="18" charset="0"/>
                <a:cs typeface="Arial" pitchFamily="34" charset="0"/>
              </a:rPr>
              <a:t>64-0206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1008759"/>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06-10-2018</a:t>
            </a: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Feeling All Alone 3</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6A3F48-CC7C-410D-8435-A78F0B793980}" type="slidenum">
              <a:rPr lang="en-US" smtClean="0">
                <a:solidFill>
                  <a:prstClr val="black">
                    <a:lumMod val="65000"/>
                    <a:lumOff val="35000"/>
                  </a:prstClr>
                </a:solidFill>
              </a:rPr>
              <a:pPr/>
              <a:t>35</a:t>
            </a:fld>
            <a:endParaRPr lang="en-US" dirty="0">
              <a:solidFill>
                <a:prstClr val="black">
                  <a:lumMod val="65000"/>
                  <a:lumOff val="35000"/>
                </a:prstClr>
              </a:solidFill>
            </a:endParaRPr>
          </a:p>
        </p:txBody>
      </p:sp>
      <p:sp>
        <p:nvSpPr>
          <p:cNvPr id="5" name="Rectangle 4"/>
          <p:cNvSpPr/>
          <p:nvPr/>
        </p:nvSpPr>
        <p:spPr>
          <a:xfrm>
            <a:off x="518160" y="225552"/>
            <a:ext cx="8314944" cy="3600986"/>
          </a:xfrm>
          <a:prstGeom prst="rect">
            <a:avLst/>
          </a:prstGeom>
        </p:spPr>
        <p:txBody>
          <a:bodyPr wrap="square">
            <a:spAutoFit/>
          </a:bodyPr>
          <a:lstStyle/>
          <a:p>
            <a:r>
              <a:rPr lang="en-US" sz="4800" b="1" dirty="0"/>
              <a:t>MARK 9:28-29</a:t>
            </a:r>
          </a:p>
          <a:p>
            <a:r>
              <a:rPr lang="en-US" sz="3600" i="1" dirty="0"/>
              <a:t>	28   And when he was come into the house, his disciples asked him privately, Why could not we cast him out? 29 And he said unto them, This kind can come forth by nothing, but by prayer and fasting.</a:t>
            </a:r>
          </a:p>
        </p:txBody>
      </p:sp>
    </p:spTree>
    <p:extLst>
      <p:ext uri="{BB962C8B-B14F-4D97-AF65-F5344CB8AC3E}">
        <p14:creationId xmlns:p14="http://schemas.microsoft.com/office/powerpoint/2010/main" val="2634852513"/>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3</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36</a:t>
            </a:fld>
            <a:endParaRPr lang="en-US"/>
          </a:p>
        </p:txBody>
      </p:sp>
      <p:sp>
        <p:nvSpPr>
          <p:cNvPr id="52225" name="Rectangle 1"/>
          <p:cNvSpPr>
            <a:spLocks noChangeArrowheads="1"/>
          </p:cNvSpPr>
          <p:nvPr/>
        </p:nvSpPr>
        <p:spPr bwMode="auto">
          <a:xfrm>
            <a:off x="183134" y="12243"/>
            <a:ext cx="8763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cs typeface="Arial" pitchFamily="34" charset="0"/>
              </a:rPr>
              <a:t>HE.WAS.TO.PASS.THIS.WAY</a:t>
            </a:r>
            <a:endParaRPr kumimoji="0" lang="en-US" sz="3600" b="1"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800" dirty="0">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16 Rebekah had found this Jesus. He was to her exactly the fulfilling of the promise the Jews had been looking for, for their day… She had got busy to praying about her businessman husband. We need more </a:t>
            </a:r>
            <a:r>
              <a:rPr kumimoji="0" lang="en-US" sz="3200" b="0" i="0" u="none" strike="noStrike" cap="none" normalizeH="0" baseline="0" dirty="0" err="1">
                <a:ln>
                  <a:noFill/>
                </a:ln>
                <a:solidFill>
                  <a:schemeClr val="tx1"/>
                </a:solidFill>
                <a:effectLst/>
                <a:latin typeface="Cambria" pitchFamily="18" charset="0"/>
                <a:ea typeface="Times New Roman" pitchFamily="18" charset="0"/>
                <a:cs typeface="Arial" pitchFamily="34" charset="0"/>
              </a:rPr>
              <a:t>Rebekahs</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rgbClr val="FFFF00"/>
                </a:solidFill>
                <a:effectLst/>
                <a:latin typeface="Cambria" pitchFamily="18" charset="0"/>
                <a:ea typeface="Times New Roman" pitchFamily="18" charset="0"/>
                <a:cs typeface="Arial" pitchFamily="34" charset="0"/>
              </a:rPr>
              <a:t>See, prayer changes things</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 If you lay your husband, your unsaved one, before God then pray, God will make a way somewhere 'cause He promised to… if a person ever meets Jesus and finds Him really in your heart, you're interested not only in your own household but the household of God every-where.... So she had prayed hard.     </a:t>
            </a:r>
            <a:r>
              <a:rPr lang="en-US" sz="2800" b="1" dirty="0">
                <a:latin typeface="Cambria" pitchFamily="18" charset="0"/>
                <a:ea typeface="Times New Roman" pitchFamily="18" charset="0"/>
                <a:cs typeface="Arial" pitchFamily="34" charset="0"/>
              </a:rPr>
              <a:t>64-0321</a:t>
            </a:r>
            <a:endParaRPr kumimoji="0" lang="en-US" sz="2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57961"/>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37</a:t>
            </a:fld>
            <a:endParaRPr lang="en-US"/>
          </a:p>
        </p:txBody>
      </p:sp>
      <p:sp>
        <p:nvSpPr>
          <p:cNvPr id="5" name="Rectangle 4"/>
          <p:cNvSpPr/>
          <p:nvPr/>
        </p:nvSpPr>
        <p:spPr>
          <a:xfrm>
            <a:off x="158918" y="68602"/>
            <a:ext cx="8802380" cy="6186308"/>
          </a:xfrm>
          <a:prstGeom prst="rect">
            <a:avLst/>
          </a:prstGeom>
        </p:spPr>
        <p:txBody>
          <a:bodyPr wrap="square">
            <a:spAutoFit/>
          </a:bodyPr>
          <a:lstStyle/>
          <a:p>
            <a:r>
              <a:rPr lang="en-US" sz="4400" b="1" dirty="0"/>
              <a:t>MATTHEW 12:22-29</a:t>
            </a:r>
          </a:p>
          <a:p>
            <a:r>
              <a:rPr lang="en-US" sz="3200" i="1" dirty="0"/>
              <a:t>	Then was brought unto him one possessed with a devil, blind, and dumb: and he healed him, insomuch that the blind and dumb both </a:t>
            </a:r>
            <a:r>
              <a:rPr lang="en-US" sz="3200" i="1" dirty="0" err="1"/>
              <a:t>spake</a:t>
            </a:r>
            <a:r>
              <a:rPr lang="en-US" sz="3200" i="1" dirty="0"/>
              <a:t> and saw. 23  And all the people were amazed, and said, Is not this the son of David? 24 But when the Pharisees heard it, they said, This fellow doth not cast out devils, but by Beelzebub the prince of the devils. 25  And Jesus knew their thoughts, and said unto them, Every kingdom divided against itself is brought to desolation; and every city or house divided against itself shall not stand:</a:t>
            </a:r>
          </a:p>
        </p:txBody>
      </p:sp>
    </p:spTree>
    <p:extLst>
      <p:ext uri="{BB962C8B-B14F-4D97-AF65-F5344CB8AC3E}">
        <p14:creationId xmlns:p14="http://schemas.microsoft.com/office/powerpoint/2010/main" val="1185328864"/>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38</a:t>
            </a:fld>
            <a:endParaRPr lang="en-US"/>
          </a:p>
        </p:txBody>
      </p:sp>
      <p:sp>
        <p:nvSpPr>
          <p:cNvPr id="5" name="Rectangle 4"/>
          <p:cNvSpPr/>
          <p:nvPr/>
        </p:nvSpPr>
        <p:spPr>
          <a:xfrm>
            <a:off x="263568" y="155763"/>
            <a:ext cx="8625850" cy="5016757"/>
          </a:xfrm>
          <a:prstGeom prst="rect">
            <a:avLst/>
          </a:prstGeom>
        </p:spPr>
        <p:txBody>
          <a:bodyPr wrap="square">
            <a:spAutoFit/>
          </a:bodyPr>
          <a:lstStyle/>
          <a:p>
            <a:r>
              <a:rPr lang="en-US" sz="3200" i="1" dirty="0"/>
              <a:t>	26 And if Satan cast out Satan, he is divided against himself; how shall then his kingdom stand? 27 And if I by Beelzebub cast out devils, by whom do your children cast them out? therefore they shall be your judges. 28  But if I cast out devils by the Spirit of God, </a:t>
            </a:r>
            <a:r>
              <a:rPr lang="en-US" sz="3200" i="1" dirty="0">
                <a:solidFill>
                  <a:srgbClr val="FFFF00"/>
                </a:solidFill>
              </a:rPr>
              <a:t>then the kingdom of God is come unto you</a:t>
            </a:r>
            <a:r>
              <a:rPr lang="en-US" sz="3200" i="1" dirty="0"/>
              <a:t>. 29  Or else how can one enter into a strong man's house, and spoil his goods, except he first bind the strong man? and then he will spoil his house.</a:t>
            </a:r>
          </a:p>
        </p:txBody>
      </p:sp>
    </p:spTree>
    <p:extLst>
      <p:ext uri="{BB962C8B-B14F-4D97-AF65-F5344CB8AC3E}">
        <p14:creationId xmlns:p14="http://schemas.microsoft.com/office/powerpoint/2010/main" val="3742876128"/>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39</a:t>
            </a:fld>
            <a:endParaRPr lang="en-US"/>
          </a:p>
        </p:txBody>
      </p:sp>
      <p:sp>
        <p:nvSpPr>
          <p:cNvPr id="5" name="Rectangle 4"/>
          <p:cNvSpPr/>
          <p:nvPr/>
        </p:nvSpPr>
        <p:spPr>
          <a:xfrm>
            <a:off x="230956" y="113379"/>
            <a:ext cx="8682421" cy="6986528"/>
          </a:xfrm>
          <a:prstGeom prst="rect">
            <a:avLst/>
          </a:prstGeom>
        </p:spPr>
        <p:txBody>
          <a:bodyPr wrap="square">
            <a:spAutoFit/>
          </a:bodyPr>
          <a:lstStyle/>
          <a:p>
            <a:r>
              <a:rPr lang="en-US" sz="3600" b="1" dirty="0"/>
              <a:t>WHEN.THEIR.EYES.WERE.OPENED</a:t>
            </a:r>
          </a:p>
          <a:p>
            <a:r>
              <a:rPr lang="en-US" sz="2800" dirty="0"/>
              <a:t>	</a:t>
            </a:r>
            <a:r>
              <a:rPr lang="en-US" sz="3200" dirty="0"/>
              <a:t>13 Now we have chiropractic. The medical doctor condemns the chiropractor; the chiropractor condemns the medical doctor. Osteopath, they condemn both. And all of them together condemn Divine healing. You know, the osteopath does a lot of good things; the chiropractor does too. The medicine does also. Surgery does also. Even a medical doctor sometime condemn a surgeon. The surgeon condemn a medicine doctor. What's the matter? Forgive me, doctor, whoever you are. We need you, and we need one another.</a:t>
            </a:r>
          </a:p>
          <a:p>
            <a:r>
              <a:rPr lang="en-US" sz="2800" dirty="0"/>
              <a:t>	</a:t>
            </a:r>
          </a:p>
        </p:txBody>
      </p:sp>
    </p:spTree>
    <p:extLst>
      <p:ext uri="{BB962C8B-B14F-4D97-AF65-F5344CB8AC3E}">
        <p14:creationId xmlns:p14="http://schemas.microsoft.com/office/powerpoint/2010/main" val="279252439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06-10-2018</a:t>
            </a:r>
          </a:p>
        </p:txBody>
      </p:sp>
      <p:sp>
        <p:nvSpPr>
          <p:cNvPr id="4" name="Footer Placeholder 3"/>
          <p:cNvSpPr>
            <a:spLocks noGrp="1"/>
          </p:cNvSpPr>
          <p:nvPr>
            <p:ph type="ftr" sz="quarter" idx="11"/>
          </p:nvPr>
        </p:nvSpPr>
        <p:spPr/>
        <p:txBody>
          <a:bodyPr/>
          <a:lstStyle/>
          <a:p>
            <a:r>
              <a:rPr lang="en-US"/>
              <a:t>Feeling All Alone 3</a:t>
            </a:r>
          </a:p>
        </p:txBody>
      </p:sp>
      <p:sp>
        <p:nvSpPr>
          <p:cNvPr id="5" name="Slide Number Placeholder 4"/>
          <p:cNvSpPr>
            <a:spLocks noGrp="1"/>
          </p:cNvSpPr>
          <p:nvPr>
            <p:ph type="sldNum" sz="quarter" idx="12"/>
          </p:nvPr>
        </p:nvSpPr>
        <p:spPr/>
        <p:txBody>
          <a:bodyPr/>
          <a:lstStyle/>
          <a:p>
            <a:fld id="{04C18CDA-5124-3541-A923-197C0318853D}" type="slidenum">
              <a:rPr lang="en-US" smtClean="0"/>
              <a:t>4</a:t>
            </a:fld>
            <a:endParaRPr lang="en-US"/>
          </a:p>
        </p:txBody>
      </p:sp>
      <p:sp>
        <p:nvSpPr>
          <p:cNvPr id="7" name="Rectangle 6"/>
          <p:cNvSpPr/>
          <p:nvPr/>
        </p:nvSpPr>
        <p:spPr>
          <a:xfrm>
            <a:off x="132212" y="38027"/>
            <a:ext cx="8853050" cy="6555641"/>
          </a:xfrm>
          <a:prstGeom prst="rect">
            <a:avLst/>
          </a:prstGeom>
        </p:spPr>
        <p:txBody>
          <a:bodyPr wrap="square">
            <a:spAutoFit/>
          </a:bodyPr>
          <a:lstStyle/>
          <a:p>
            <a:r>
              <a:rPr lang="en-US" sz="3600" b="1" spc="-150" dirty="0"/>
              <a:t>I.WAS.NOT.DISOBEDIENT…</a:t>
            </a:r>
          </a:p>
          <a:p>
            <a:r>
              <a:rPr lang="en-US" sz="3200" dirty="0"/>
              <a:t>	10   Christians, sinner friends, lawyers, doctors, whoever you are, there has been much mockery in the name of Divine healing… in every phase of religion, but there is a real power of the Holy Spirit that delivers the human being from the bondage of sin… that delivers the sufferer from his suffering. </a:t>
            </a:r>
          </a:p>
          <a:p>
            <a:r>
              <a:rPr lang="en-US" sz="3200" dirty="0"/>
              <a:t>	And I do not see how that clergy could preach the Gospel without including Divine healing in the atonement, because </a:t>
            </a:r>
            <a:r>
              <a:rPr lang="en-US" sz="3200" i="1" dirty="0"/>
              <a:t>"He was wounded for our transgressions; and with His stripes we are healed.”</a:t>
            </a:r>
            <a:r>
              <a:rPr lang="en-US" sz="3200" dirty="0"/>
              <a:t> It's an act of faith heals you.					</a:t>
            </a:r>
            <a:r>
              <a:rPr lang="en-US" sz="2800" dirty="0"/>
              <a:t>49-0718 </a:t>
            </a:r>
          </a:p>
        </p:txBody>
      </p:sp>
    </p:spTree>
    <p:extLst>
      <p:ext uri="{BB962C8B-B14F-4D97-AF65-F5344CB8AC3E}">
        <p14:creationId xmlns:p14="http://schemas.microsoft.com/office/powerpoint/2010/main" val="3364079199"/>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40</a:t>
            </a:fld>
            <a:endParaRPr lang="en-US"/>
          </a:p>
        </p:txBody>
      </p:sp>
      <p:sp>
        <p:nvSpPr>
          <p:cNvPr id="5" name="Rectangle 4"/>
          <p:cNvSpPr/>
          <p:nvPr/>
        </p:nvSpPr>
        <p:spPr>
          <a:xfrm>
            <a:off x="311489" y="155762"/>
            <a:ext cx="8601889" cy="6678751"/>
          </a:xfrm>
          <a:prstGeom prst="rect">
            <a:avLst/>
          </a:prstGeom>
        </p:spPr>
        <p:txBody>
          <a:bodyPr wrap="square">
            <a:spAutoFit/>
          </a:bodyPr>
          <a:lstStyle/>
          <a:p>
            <a:r>
              <a:rPr lang="en-US" sz="3200" dirty="0">
                <a:solidFill>
                  <a:srgbClr val="FFFF00"/>
                </a:solidFill>
              </a:rPr>
              <a:t>	</a:t>
            </a:r>
            <a:r>
              <a:rPr lang="en-US" sz="3600" dirty="0">
                <a:solidFill>
                  <a:srgbClr val="FFFF00"/>
                </a:solidFill>
              </a:rPr>
              <a:t>It looks to me like that anyone that would condemn anything that would help anyone, it's a selfish motive. </a:t>
            </a:r>
            <a:r>
              <a:rPr lang="en-US" sz="3600" dirty="0"/>
              <a:t>There's something wrong with the person. If we just all forget that, osteopath, chiropractic, medical doctor, surgeons, ministers, and all work together to try to help our fellow man, to make life a little better for them, to make their journey a little more pleasant, </a:t>
            </a:r>
            <a:r>
              <a:rPr lang="en-US" sz="3600" dirty="0">
                <a:solidFill>
                  <a:srgbClr val="FFFF00"/>
                </a:solidFill>
              </a:rPr>
              <a:t>I think God would be more pleased with all of us.</a:t>
            </a:r>
          </a:p>
          <a:p>
            <a:pPr algn="r"/>
            <a:r>
              <a:rPr lang="en-US" sz="3200" dirty="0"/>
              <a:t>56-0420 </a:t>
            </a:r>
          </a:p>
        </p:txBody>
      </p:sp>
    </p:spTree>
    <p:extLst>
      <p:ext uri="{BB962C8B-B14F-4D97-AF65-F5344CB8AC3E}">
        <p14:creationId xmlns:p14="http://schemas.microsoft.com/office/powerpoint/2010/main" val="3777702090"/>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656A3F48-CC7C-410D-8435-A78F0B793980}" type="slidenum">
              <a:rPr lang="en-US" smtClean="0"/>
              <a:pPr/>
              <a:t>41</a:t>
            </a:fld>
            <a:endParaRPr lang="en-US"/>
          </a:p>
        </p:txBody>
      </p:sp>
      <p:sp>
        <p:nvSpPr>
          <p:cNvPr id="5" name="Rectangle 4"/>
          <p:cNvSpPr/>
          <p:nvPr/>
        </p:nvSpPr>
        <p:spPr>
          <a:xfrm>
            <a:off x="176028" y="59115"/>
            <a:ext cx="8891772" cy="5940088"/>
          </a:xfrm>
          <a:prstGeom prst="rect">
            <a:avLst/>
          </a:prstGeom>
        </p:spPr>
        <p:txBody>
          <a:bodyPr wrap="square">
            <a:spAutoFit/>
          </a:bodyPr>
          <a:lstStyle/>
          <a:p>
            <a:r>
              <a:rPr lang="en-US" sz="4400" b="1" dirty="0"/>
              <a:t>WHY</a:t>
            </a:r>
            <a:r>
              <a:rPr lang="en-US" sz="2800" dirty="0"/>
              <a:t>36 Some woman said to me, "What're you going to say about penicillin for the flu?“ "Well, penicillin is just like you had your house full of rats. They was eating holes everywhere, and you put out some rat poison, and poison the rats. That don't patch the holes. Penicillin only kills the germ. It doesn't patch the holes, or build up the tissue that it tore down. It takes God, the Healer, to do that</a:t>
            </a:r>
            <a:r>
              <a:rPr lang="en-US" sz="2800" i="1" dirty="0"/>
              <a:t>. He's the Lord who heals all of our diseases. </a:t>
            </a:r>
            <a:r>
              <a:rPr lang="en-US" sz="2800" dirty="0"/>
              <a:t>Certainly, I believe that, and </a:t>
            </a:r>
            <a:r>
              <a:rPr lang="en-US" sz="2800" dirty="0">
                <a:solidFill>
                  <a:srgbClr val="FFFF00"/>
                </a:solidFill>
              </a:rPr>
              <a:t>I'm thankful to God for these toxins, and the </a:t>
            </a:r>
            <a:r>
              <a:rPr lang="en-US" sz="2800" b="1" dirty="0">
                <a:solidFill>
                  <a:srgbClr val="FFFF00"/>
                </a:solidFill>
              </a:rPr>
              <a:t>Salk vaccine</a:t>
            </a:r>
            <a:r>
              <a:rPr lang="en-US" sz="2800" dirty="0">
                <a:solidFill>
                  <a:srgbClr val="FFFF00"/>
                </a:solidFill>
              </a:rPr>
              <a:t>. </a:t>
            </a:r>
            <a:r>
              <a:rPr lang="en-US" sz="2800" b="1" dirty="0">
                <a:solidFill>
                  <a:srgbClr val="FFFF00"/>
                </a:solidFill>
              </a:rPr>
              <a:t>And it's a dangerous thing to not take it. </a:t>
            </a:r>
            <a:r>
              <a:rPr lang="en-US" sz="2800" dirty="0">
                <a:solidFill>
                  <a:srgbClr val="FFFF00"/>
                </a:solidFill>
              </a:rPr>
              <a:t>The little children, and things, to get inoculation, what would we do without such?</a:t>
            </a:r>
          </a:p>
          <a:p>
            <a:r>
              <a:rPr lang="en-US" sz="2800" dirty="0"/>
              <a:t>	</a:t>
            </a:r>
          </a:p>
        </p:txBody>
      </p:sp>
    </p:spTree>
    <p:extLst>
      <p:ext uri="{BB962C8B-B14F-4D97-AF65-F5344CB8AC3E}">
        <p14:creationId xmlns:p14="http://schemas.microsoft.com/office/powerpoint/2010/main" val="1573374946"/>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42</a:t>
            </a:fld>
            <a:endParaRPr lang="en-US"/>
          </a:p>
        </p:txBody>
      </p:sp>
      <p:sp>
        <p:nvSpPr>
          <p:cNvPr id="5" name="Rectangle 4"/>
          <p:cNvSpPr/>
          <p:nvPr/>
        </p:nvSpPr>
        <p:spPr>
          <a:xfrm>
            <a:off x="251587" y="119817"/>
            <a:ext cx="8637831" cy="4462760"/>
          </a:xfrm>
          <a:prstGeom prst="rect">
            <a:avLst/>
          </a:prstGeom>
        </p:spPr>
        <p:txBody>
          <a:bodyPr wrap="square">
            <a:spAutoFit/>
          </a:bodyPr>
          <a:lstStyle/>
          <a:p>
            <a:r>
              <a:rPr lang="en-US" sz="2800" dirty="0"/>
              <a:t>	</a:t>
            </a:r>
            <a:r>
              <a:rPr lang="en-US" sz="3200" dirty="0"/>
              <a:t>Now, everybody can't have faith for healing. They should, but they don't. So what would you do? You'd just have sickness, and, it would be a terrible place if we had no hospitals, or things. </a:t>
            </a:r>
            <a:r>
              <a:rPr lang="en-US" sz="3200" dirty="0">
                <a:solidFill>
                  <a:srgbClr val="FFFF00"/>
                </a:solidFill>
              </a:rPr>
              <a:t>It'd be an awful place if you didn't have hygiene, so forth, health clinics, and what we have. </a:t>
            </a:r>
            <a:r>
              <a:rPr lang="en-US" sz="3200" dirty="0"/>
              <a:t>We thank God for everything that we've got. 	Every good thing cometh from God. Certainly.</a:t>
            </a:r>
          </a:p>
          <a:p>
            <a:pPr algn="r"/>
            <a:r>
              <a:rPr lang="en-US" sz="2800" dirty="0"/>
              <a:t>61-0128</a:t>
            </a:r>
            <a:r>
              <a:rPr lang="en-US" sz="2800" b="1" dirty="0"/>
              <a:t> </a:t>
            </a:r>
            <a:endParaRPr lang="en-US" sz="2800" dirty="0"/>
          </a:p>
        </p:txBody>
      </p:sp>
    </p:spTree>
    <p:extLst>
      <p:ext uri="{BB962C8B-B14F-4D97-AF65-F5344CB8AC3E}">
        <p14:creationId xmlns:p14="http://schemas.microsoft.com/office/powerpoint/2010/main" val="4025967332"/>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43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5" y="107836"/>
            <a:ext cx="3402345" cy="5516053"/>
          </a:xfrm>
          <a:prstGeom prst="rect">
            <a:avLst/>
          </a:prstGeom>
        </p:spPr>
      </p:pic>
      <p:sp>
        <p:nvSpPr>
          <p:cNvPr id="6" name="Rectangle 5"/>
          <p:cNvSpPr/>
          <p:nvPr/>
        </p:nvSpPr>
        <p:spPr>
          <a:xfrm>
            <a:off x="3677967" y="-11984"/>
            <a:ext cx="5283333" cy="6278643"/>
          </a:xfrm>
          <a:prstGeom prst="rect">
            <a:avLst/>
          </a:prstGeom>
        </p:spPr>
        <p:txBody>
          <a:bodyPr wrap="square">
            <a:spAutoFit/>
          </a:bodyPr>
          <a:lstStyle/>
          <a:p>
            <a:r>
              <a:rPr lang="en-US" sz="3600" b="1" dirty="0"/>
              <a:t>John Snow</a:t>
            </a:r>
            <a:r>
              <a:rPr lang="en-US" sz="2800" dirty="0"/>
              <a:t> (1813 – 1858) </a:t>
            </a:r>
          </a:p>
          <a:p>
            <a:r>
              <a:rPr lang="en-US" sz="2800" dirty="0"/>
              <a:t>	</a:t>
            </a:r>
            <a:r>
              <a:rPr lang="en-US" sz="2600" dirty="0"/>
              <a:t>English physician, a leader in the adoption of </a:t>
            </a:r>
            <a:r>
              <a:rPr lang="en-US" sz="2600" dirty="0" err="1"/>
              <a:t>anaesthesia</a:t>
            </a:r>
            <a:r>
              <a:rPr lang="en-US" sz="2600" dirty="0"/>
              <a:t> and medical hygiene. He is considered one of the fathers of modern epidemiology, in part because of his work in tracing the source of a cholera outbreak in </a:t>
            </a:r>
            <a:r>
              <a:rPr lang="en-US" sz="2600" dirty="0" err="1"/>
              <a:t>Soho</a:t>
            </a:r>
            <a:r>
              <a:rPr lang="en-US" sz="2600" dirty="0"/>
              <a:t>, London, in 1854. His findings inspired fundamental changes in the water and waste systems of London, which led to similar changes in other cities, and a significant improvement in general public health around the world.</a:t>
            </a:r>
          </a:p>
        </p:txBody>
      </p:sp>
    </p:spTree>
    <p:extLst>
      <p:ext uri="{BB962C8B-B14F-4D97-AF65-F5344CB8AC3E}">
        <p14:creationId xmlns:p14="http://schemas.microsoft.com/office/powerpoint/2010/main" val="3727355647"/>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44</a:t>
            </a:fld>
            <a:endParaRPr lang="en-US"/>
          </a:p>
        </p:txBody>
      </p:sp>
      <p:sp>
        <p:nvSpPr>
          <p:cNvPr id="5" name="Rectangle 4"/>
          <p:cNvSpPr/>
          <p:nvPr/>
        </p:nvSpPr>
        <p:spPr>
          <a:xfrm>
            <a:off x="154072" y="131798"/>
            <a:ext cx="8723365" cy="6247865"/>
          </a:xfrm>
          <a:prstGeom prst="rect">
            <a:avLst/>
          </a:prstGeom>
        </p:spPr>
        <p:txBody>
          <a:bodyPr wrap="square">
            <a:spAutoFit/>
          </a:bodyPr>
          <a:lstStyle/>
          <a:p>
            <a:r>
              <a:rPr lang="en-US" sz="3600" b="1" dirty="0"/>
              <a:t>JESUS.CHRIST.THE.SAME</a:t>
            </a:r>
          </a:p>
          <a:p>
            <a:r>
              <a:rPr lang="en-US" sz="2800" dirty="0"/>
              <a:t>		8 ...I think this, that each of us, and all know that operations does good, medicine does good. Bible said so. And you know a chiropractic and osteopathic, many times helps people... That's a good aid, a help</a:t>
            </a:r>
            <a:r>
              <a:rPr lang="en-US" sz="2800" dirty="0">
                <a:solidFill>
                  <a:srgbClr val="FFFF00"/>
                </a:solidFill>
              </a:rPr>
              <a:t>. So what we should do, would each one of us join hands and hearts together and march forward to do everything we can for our people... to help one another, do all that we can to benefit and to make life more pleasant for each person that's traveling this journey. </a:t>
            </a:r>
            <a:r>
              <a:rPr lang="en-US" sz="2800" dirty="0"/>
              <a:t>It's to this end that I'm here, to try to do that, to join hands with your doctor, your chiropractor, surgeon, pastor, neighbor, and all to try to make life just a little better.</a:t>
            </a:r>
          </a:p>
          <a:p>
            <a:pPr algn="r"/>
            <a:r>
              <a:rPr lang="en-US" sz="2800" dirty="0"/>
              <a:t>58-0207 </a:t>
            </a:r>
          </a:p>
        </p:txBody>
      </p:sp>
    </p:spTree>
    <p:extLst>
      <p:ext uri="{BB962C8B-B14F-4D97-AF65-F5344CB8AC3E}">
        <p14:creationId xmlns:p14="http://schemas.microsoft.com/office/powerpoint/2010/main" val="1558306380"/>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45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1"/>
            <a:ext cx="9144000" cy="6179003"/>
          </a:xfrm>
          <a:prstGeom prst="rect">
            <a:avLst/>
          </a:prstGeom>
        </p:spPr>
      </p:pic>
      <p:sp>
        <p:nvSpPr>
          <p:cNvPr id="6" name="Rectangle 5"/>
          <p:cNvSpPr/>
          <p:nvPr/>
        </p:nvSpPr>
        <p:spPr>
          <a:xfrm>
            <a:off x="795528" y="256693"/>
            <a:ext cx="7278624" cy="1569660"/>
          </a:xfrm>
          <a:prstGeom prst="rect">
            <a:avLst/>
          </a:prstGeom>
        </p:spPr>
        <p:txBody>
          <a:bodyPr wrap="square">
            <a:spAutoFit/>
          </a:bodyPr>
          <a:lstStyle/>
          <a:p>
            <a:pPr algn="ctr"/>
            <a:r>
              <a:rPr lang="en-US" sz="2400" b="1" dirty="0"/>
              <a:t>ISAIAH 53:5</a:t>
            </a:r>
          </a:p>
          <a:p>
            <a:pPr algn="ctr"/>
            <a:r>
              <a:rPr lang="en-US" sz="2400" i="1" dirty="0"/>
              <a:t>But he was wounded for our transgressions, he was bruised for our iniquities: the chastisement of our peace was upon him; and with his stripes we are healed.</a:t>
            </a:r>
          </a:p>
        </p:txBody>
      </p:sp>
    </p:spTree>
    <p:extLst>
      <p:ext uri="{BB962C8B-B14F-4D97-AF65-F5344CB8AC3E}">
        <p14:creationId xmlns:p14="http://schemas.microsoft.com/office/powerpoint/2010/main" val="1128405105"/>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46</a:t>
            </a:fld>
            <a:endParaRPr lang="en-US"/>
          </a:p>
        </p:txBody>
      </p:sp>
      <p:sp>
        <p:nvSpPr>
          <p:cNvPr id="5" name="Rectangle 4"/>
          <p:cNvSpPr/>
          <p:nvPr/>
        </p:nvSpPr>
        <p:spPr>
          <a:xfrm>
            <a:off x="143764" y="83872"/>
            <a:ext cx="8901398" cy="6678752"/>
          </a:xfrm>
          <a:prstGeom prst="rect">
            <a:avLst/>
          </a:prstGeom>
        </p:spPr>
        <p:txBody>
          <a:bodyPr wrap="square">
            <a:spAutoFit/>
          </a:bodyPr>
          <a:lstStyle/>
          <a:p>
            <a:r>
              <a:rPr lang="en-US" sz="3600" b="1" dirty="0"/>
              <a:t>TEACHING.ON.MOSES</a:t>
            </a:r>
          </a:p>
          <a:p>
            <a:r>
              <a:rPr lang="en-US" sz="2800" dirty="0"/>
              <a:t>	</a:t>
            </a:r>
            <a:r>
              <a:rPr lang="en-US" sz="2600" dirty="0"/>
              <a:t>31 I find more doctors believing in Divine healing than I do preachers... "Bro. Branham, you do more for humanity than I ever could do. You can help people that I couldn't even touch.” I said, "Well, 'course, you can sew them up, or set a bone, or something like that. But God does the healing."</a:t>
            </a:r>
          </a:p>
          <a:p>
            <a:r>
              <a:rPr lang="en-US" sz="2600" dirty="0"/>
              <a:t>	He said, "That's correct." Amen</a:t>
            </a:r>
            <a:r>
              <a:rPr lang="en-US" sz="2600" dirty="0">
                <a:solidFill>
                  <a:srgbClr val="FFFF00"/>
                </a:solidFill>
              </a:rPr>
              <a:t>. I like to see wide-minded, sensible thinking people. I think a surgery, medical doctor, a chiropractic, osteopathic, Divine healing, and all together, if any of that can help anybody, I'm for it. </a:t>
            </a:r>
            <a:r>
              <a:rPr lang="en-US" sz="2600" dirty="0"/>
              <a:t>And when you take a doctor condemn a preacher, and the preacher condemn a doctor, and an osteopath condemn a surgeon, the surgeon condemn a medical doctor, there's some selfish motive somewhere 'cause each one of them has proved that they help somebody. </a:t>
            </a:r>
          </a:p>
          <a:p>
            <a:pPr algn="r"/>
            <a:r>
              <a:rPr lang="en-US" sz="2600" dirty="0"/>
              <a:t>56-0513 </a:t>
            </a:r>
          </a:p>
        </p:txBody>
      </p:sp>
    </p:spTree>
    <p:extLst>
      <p:ext uri="{BB962C8B-B14F-4D97-AF65-F5344CB8AC3E}">
        <p14:creationId xmlns:p14="http://schemas.microsoft.com/office/powerpoint/2010/main" val="1849166656"/>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47</a:t>
            </a:fld>
            <a:endParaRPr lang="en-US"/>
          </a:p>
        </p:txBody>
      </p:sp>
      <p:sp>
        <p:nvSpPr>
          <p:cNvPr id="5" name="Rectangle 4"/>
          <p:cNvSpPr/>
          <p:nvPr/>
        </p:nvSpPr>
        <p:spPr>
          <a:xfrm>
            <a:off x="179706" y="119817"/>
            <a:ext cx="8661790" cy="5139868"/>
          </a:xfrm>
          <a:prstGeom prst="rect">
            <a:avLst/>
          </a:prstGeom>
        </p:spPr>
        <p:txBody>
          <a:bodyPr wrap="square">
            <a:spAutoFit/>
          </a:bodyPr>
          <a:lstStyle/>
          <a:p>
            <a:r>
              <a:rPr lang="en-US" sz="4000" b="1" dirty="0"/>
              <a:t>I CORINTHIANS 12:9</a:t>
            </a:r>
          </a:p>
          <a:p>
            <a:r>
              <a:rPr lang="en-US" sz="3200" i="1" dirty="0"/>
              <a:t>	To another faith by the same Spirit; to another the gifts of healing </a:t>
            </a:r>
            <a:r>
              <a:rPr lang="en-US" sz="2400" dirty="0"/>
              <a:t>(a means of healing, remedy, medicine) </a:t>
            </a:r>
            <a:r>
              <a:rPr lang="en-US" sz="3200" i="1" dirty="0"/>
              <a:t>by the same Spirit; </a:t>
            </a:r>
          </a:p>
          <a:p>
            <a:r>
              <a:rPr lang="en-US" sz="3200" i="1" dirty="0"/>
              <a:t>	28 And God hath set some in the church, first apostles, secondarily prophets, thirdly teachers, after that miracles, then gifts of healings, helps, governments, diversities of tongues. </a:t>
            </a:r>
          </a:p>
          <a:p>
            <a:r>
              <a:rPr lang="en-US" sz="3200" i="1" dirty="0"/>
              <a:t>	30 Have all the gifts of healing? do all speak with tongues? do all interpret? </a:t>
            </a:r>
          </a:p>
        </p:txBody>
      </p:sp>
    </p:spTree>
    <p:extLst>
      <p:ext uri="{BB962C8B-B14F-4D97-AF65-F5344CB8AC3E}">
        <p14:creationId xmlns:p14="http://schemas.microsoft.com/office/powerpoint/2010/main" val="487156832"/>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48</a:t>
            </a:fld>
            <a:endParaRPr lang="en-US"/>
          </a:p>
        </p:txBody>
      </p:sp>
      <p:sp>
        <p:nvSpPr>
          <p:cNvPr id="5" name="Rectangle 4"/>
          <p:cNvSpPr/>
          <p:nvPr/>
        </p:nvSpPr>
        <p:spPr>
          <a:xfrm>
            <a:off x="213459" y="25340"/>
            <a:ext cx="8751770" cy="6617197"/>
          </a:xfrm>
          <a:prstGeom prst="rect">
            <a:avLst/>
          </a:prstGeom>
        </p:spPr>
        <p:txBody>
          <a:bodyPr wrap="square">
            <a:spAutoFit/>
          </a:bodyPr>
          <a:lstStyle/>
          <a:p>
            <a:r>
              <a:rPr lang="en-US" sz="3600" b="1" dirty="0"/>
              <a:t>A.GREATER.THAN.SOLOMON.IS.HERE</a:t>
            </a:r>
          </a:p>
          <a:p>
            <a:r>
              <a:rPr lang="en-US" sz="2800" dirty="0"/>
              <a:t>	 8 Now, not in every case... But many times the medical doctors will say, </a:t>
            </a:r>
            <a:r>
              <a:rPr lang="en-US" sz="2800" i="1" dirty="0"/>
              <a:t>"The surgeon's wrong. They don't need an operation.” </a:t>
            </a:r>
            <a:r>
              <a:rPr lang="en-US" sz="2800" dirty="0"/>
              <a:t>The surgeon say, "He don't need them sugar pills. You need an operation…” But I have come to this conclusion, that when you see attitudes like that, the motive behind it is wrong. </a:t>
            </a:r>
            <a:r>
              <a:rPr lang="en-US" sz="2800" dirty="0">
                <a:solidFill>
                  <a:srgbClr val="FFFF00"/>
                </a:solidFill>
              </a:rPr>
              <a:t>We have to admit that there's been many lives saved and helped by operations, by medicine, by chiropractic, osteopathic, and many healed by prayer. </a:t>
            </a:r>
            <a:r>
              <a:rPr lang="en-US" sz="2800" dirty="0"/>
              <a:t>So if the right kind of a motive was behind it, we'd put our arms together and march forward to try to help our suffering friends, humanity, the minister, the doctor, the chiropractor, the osteopathic, all together.</a:t>
            </a:r>
          </a:p>
          <a:p>
            <a:pPr algn="r"/>
            <a:r>
              <a:rPr lang="en-US" sz="2400" dirty="0"/>
              <a:t>57-0228 </a:t>
            </a:r>
          </a:p>
        </p:txBody>
      </p:sp>
    </p:spTree>
    <p:extLst>
      <p:ext uri="{BB962C8B-B14F-4D97-AF65-F5344CB8AC3E}">
        <p14:creationId xmlns:p14="http://schemas.microsoft.com/office/powerpoint/2010/main" val="456250496"/>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3</a:t>
            </a:r>
          </a:p>
        </p:txBody>
      </p:sp>
      <p:sp>
        <p:nvSpPr>
          <p:cNvPr id="6" name="Slide Number Placeholder 5"/>
          <p:cNvSpPr>
            <a:spLocks noGrp="1"/>
          </p:cNvSpPr>
          <p:nvPr>
            <p:ph type="sldNum" sz="quarter" idx="12"/>
          </p:nvPr>
        </p:nvSpPr>
        <p:spPr/>
        <p:txBody>
          <a:bodyPr/>
          <a:lstStyle/>
          <a:p>
            <a:fld id="{656A3F48-CC7C-410D-8435-A78F0B793980}" type="slidenum">
              <a:rPr lang="en-US" smtClean="0"/>
              <a:pPr/>
              <a:t>49</a:t>
            </a:fld>
            <a:endParaRPr lang="en-US"/>
          </a:p>
        </p:txBody>
      </p:sp>
      <p:sp>
        <p:nvSpPr>
          <p:cNvPr id="7" name="Rectangle 6"/>
          <p:cNvSpPr/>
          <p:nvPr/>
        </p:nvSpPr>
        <p:spPr>
          <a:xfrm>
            <a:off x="152400" y="76200"/>
            <a:ext cx="8915400" cy="6247864"/>
          </a:xfrm>
          <a:prstGeom prst="rect">
            <a:avLst/>
          </a:prstGeom>
        </p:spPr>
        <p:txBody>
          <a:bodyPr wrap="square">
            <a:spAutoFit/>
          </a:bodyPr>
          <a:lstStyle/>
          <a:p>
            <a:r>
              <a:rPr lang="en-US" sz="3600" b="1" dirty="0"/>
              <a:t>JESUS.CHRIST.THE.SAME</a:t>
            </a:r>
          </a:p>
          <a:p>
            <a:r>
              <a:rPr lang="en-US" sz="2800" dirty="0"/>
              <a:t>	84  Now God heals in many ways. A doctor asked me, said, </a:t>
            </a:r>
            <a:r>
              <a:rPr lang="en-US" sz="2800" i="1" dirty="0"/>
              <a:t>"What's your opinion of medicine, Bro. Branham?“ </a:t>
            </a:r>
            <a:r>
              <a:rPr lang="en-US" sz="2800" dirty="0"/>
              <a:t>I said, "Well, God is the only One that can heal, sir. The Bible don't lie, said, </a:t>
            </a:r>
            <a:r>
              <a:rPr lang="en-US" sz="2800" i="1" dirty="0"/>
              <a:t>'I am the Lord, heals all your diseases.‘ </a:t>
            </a:r>
            <a:r>
              <a:rPr lang="en-US" sz="2800" dirty="0"/>
              <a:t>God heals by </a:t>
            </a:r>
            <a:r>
              <a:rPr lang="en-US" sz="2800" b="1" dirty="0">
                <a:solidFill>
                  <a:srgbClr val="FFFF00"/>
                </a:solidFill>
              </a:rPr>
              <a:t>medicine. </a:t>
            </a:r>
            <a:r>
              <a:rPr lang="en-US" sz="2800" dirty="0"/>
              <a:t>God heals by </a:t>
            </a:r>
            <a:r>
              <a:rPr lang="en-US" sz="2800" b="1" dirty="0"/>
              <a:t>love. </a:t>
            </a:r>
            <a:r>
              <a:rPr lang="en-US" sz="2800" dirty="0"/>
              <a:t>God heals by </a:t>
            </a:r>
            <a:r>
              <a:rPr lang="en-US" sz="2800" b="1" dirty="0">
                <a:solidFill>
                  <a:srgbClr val="FFFF00"/>
                </a:solidFill>
              </a:rPr>
              <a:t>understanding</a:t>
            </a:r>
            <a:r>
              <a:rPr lang="en-US" sz="2800" dirty="0"/>
              <a:t>. God heals by </a:t>
            </a:r>
            <a:r>
              <a:rPr lang="en-US" sz="2800" b="1" dirty="0">
                <a:solidFill>
                  <a:srgbClr val="FFFF00"/>
                </a:solidFill>
              </a:rPr>
              <a:t>care. </a:t>
            </a:r>
            <a:r>
              <a:rPr lang="en-US" sz="2800" dirty="0"/>
              <a:t>God heals by </a:t>
            </a:r>
            <a:r>
              <a:rPr lang="en-US" sz="2800" b="1" dirty="0">
                <a:solidFill>
                  <a:srgbClr val="FFFF00"/>
                </a:solidFill>
              </a:rPr>
              <a:t>prayer</a:t>
            </a:r>
            <a:r>
              <a:rPr lang="en-US" sz="2800" b="1" dirty="0"/>
              <a:t>. </a:t>
            </a:r>
            <a:r>
              <a:rPr lang="en-US" sz="2800" dirty="0"/>
              <a:t>God heals by </a:t>
            </a:r>
            <a:r>
              <a:rPr lang="en-US" sz="2800" b="1" dirty="0">
                <a:solidFill>
                  <a:srgbClr val="FFFF00"/>
                </a:solidFill>
              </a:rPr>
              <a:t>miracles. </a:t>
            </a:r>
            <a:r>
              <a:rPr lang="en-US" sz="2800" dirty="0"/>
              <a:t>The whole thing, God heals. He is the healer."</a:t>
            </a:r>
          </a:p>
          <a:p>
            <a:r>
              <a:rPr lang="en-US" sz="2800" dirty="0"/>
              <a:t>	86 We haven't got a medicine that can create a cell in your hand, to heal… We can move a tooth, we can cut out appendix, or take out a gallbladder, but who healed? God. No medicine will build tissue, only God. Life builds tissue. </a:t>
            </a:r>
            <a:r>
              <a:rPr lang="en-US" sz="2800" b="1" dirty="0"/>
              <a:t>God is the only healer… </a:t>
            </a:r>
            <a:r>
              <a:rPr lang="en-US" sz="2000" dirty="0"/>
              <a:t>63-0627 </a:t>
            </a:r>
          </a:p>
        </p:txBody>
      </p:sp>
    </p:spTree>
    <p:extLst>
      <p:ext uri="{BB962C8B-B14F-4D97-AF65-F5344CB8AC3E}">
        <p14:creationId xmlns:p14="http://schemas.microsoft.com/office/powerpoint/2010/main" val="12057521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968" y="107490"/>
            <a:ext cx="8681884" cy="1143000"/>
          </a:xfrm>
        </p:spPr>
        <p:txBody>
          <a:bodyPr/>
          <a:lstStyle/>
          <a:p>
            <a:r>
              <a:rPr lang="en-US" sz="4400" dirty="0">
                <a:solidFill>
                  <a:srgbClr val="FFFF00"/>
                </a:solidFill>
              </a:rPr>
              <a:t>Sickness &amp; the Need for Healing</a:t>
            </a:r>
          </a:p>
        </p:txBody>
      </p:sp>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5</a:t>
            </a:fld>
            <a:endParaRPr lang="en-US"/>
          </a:p>
        </p:txBody>
      </p:sp>
      <p:sp>
        <p:nvSpPr>
          <p:cNvPr id="6" name="Content Placeholder 5"/>
          <p:cNvSpPr>
            <a:spLocks noGrp="1"/>
          </p:cNvSpPr>
          <p:nvPr>
            <p:ph sz="quarter" idx="13"/>
          </p:nvPr>
        </p:nvSpPr>
        <p:spPr>
          <a:xfrm>
            <a:off x="924232" y="1452716"/>
            <a:ext cx="7924800" cy="4114800"/>
          </a:xfrm>
        </p:spPr>
        <p:txBody>
          <a:bodyPr>
            <a:normAutofit/>
          </a:bodyPr>
          <a:lstStyle/>
          <a:p>
            <a:r>
              <a:rPr lang="en-US" sz="4000" dirty="0"/>
              <a:t>Physical Diseases</a:t>
            </a:r>
          </a:p>
          <a:p>
            <a:r>
              <a:rPr lang="en-US" sz="4000" dirty="0"/>
              <a:t>Mental Disease</a:t>
            </a:r>
          </a:p>
          <a:p>
            <a:r>
              <a:rPr lang="en-US" sz="4000" dirty="0"/>
              <a:t>Spiritual Warfare</a:t>
            </a:r>
          </a:p>
        </p:txBody>
      </p:sp>
    </p:spTree>
    <p:extLst>
      <p:ext uri="{BB962C8B-B14F-4D97-AF65-F5344CB8AC3E}">
        <p14:creationId xmlns:p14="http://schemas.microsoft.com/office/powerpoint/2010/main" val="11366514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50</a:t>
            </a:fld>
            <a:endParaRPr lang="en-US"/>
          </a:p>
        </p:txBody>
      </p:sp>
      <p:sp>
        <p:nvSpPr>
          <p:cNvPr id="5" name="Rectangle 4"/>
          <p:cNvSpPr/>
          <p:nvPr/>
        </p:nvSpPr>
        <p:spPr>
          <a:xfrm>
            <a:off x="172289" y="53562"/>
            <a:ext cx="8824952" cy="6247865"/>
          </a:xfrm>
          <a:prstGeom prst="rect">
            <a:avLst/>
          </a:prstGeom>
        </p:spPr>
        <p:txBody>
          <a:bodyPr wrap="square">
            <a:spAutoFit/>
          </a:bodyPr>
          <a:lstStyle/>
          <a:p>
            <a:r>
              <a:rPr lang="en-US" sz="3600" b="1" dirty="0"/>
              <a:t>FROM.THAT.TIME</a:t>
            </a:r>
          </a:p>
          <a:p>
            <a:r>
              <a:rPr lang="en-US" sz="2800" dirty="0"/>
              <a:t>	49  (Moses) …But he tried to deliver the children in his own way. You can't do that. You've got to forget your way and take God's way. That's what I'm trying to say tonight. Divine healing isn't based upon some mental tantrum. Neither is it based upon some oil out of somebody's hands; </a:t>
            </a:r>
            <a:r>
              <a:rPr lang="en-US" sz="2800" dirty="0">
                <a:solidFill>
                  <a:srgbClr val="FFFF00"/>
                </a:solidFill>
              </a:rPr>
              <a:t>Divine healing is based upon the shed Blood of Jesus Christ, the Atonement. </a:t>
            </a:r>
            <a:r>
              <a:rPr lang="en-US" sz="2800" i="1" dirty="0"/>
              <a:t>"He was wounded for our transgressions..." </a:t>
            </a:r>
            <a:r>
              <a:rPr lang="en-US" sz="2800" dirty="0"/>
              <a:t>So it's upon the Atonement. And as long as we try to achieve a church for God, we're going contrary, against His will. We must let the Spirit come into our lives, take over our lives. Let Him have His way in our heart.</a:t>
            </a:r>
          </a:p>
          <a:p>
            <a:pPr algn="r"/>
            <a:r>
              <a:rPr lang="en-US" sz="2800" dirty="0"/>
              <a:t>61-0520 </a:t>
            </a:r>
          </a:p>
        </p:txBody>
      </p:sp>
    </p:spTree>
    <p:extLst>
      <p:ext uri="{BB962C8B-B14F-4D97-AF65-F5344CB8AC3E}">
        <p14:creationId xmlns:p14="http://schemas.microsoft.com/office/powerpoint/2010/main" val="593948357"/>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656A3F48-CC7C-410D-8435-A78F0B793980}" type="slidenum">
              <a:rPr lang="en-US" smtClean="0"/>
              <a:pPr/>
              <a:t>51</a:t>
            </a:fld>
            <a:endParaRPr lang="en-US"/>
          </a:p>
        </p:txBody>
      </p:sp>
      <p:sp>
        <p:nvSpPr>
          <p:cNvPr id="28673" name="Rectangle 1"/>
          <p:cNvSpPr>
            <a:spLocks noChangeArrowheads="1"/>
          </p:cNvSpPr>
          <p:nvPr/>
        </p:nvSpPr>
        <p:spPr bwMode="auto">
          <a:xfrm>
            <a:off x="389709" y="1074241"/>
            <a:ext cx="8305800" cy="344709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effectLst/>
                <a:latin typeface="Cambria" pitchFamily="18" charset="0"/>
                <a:ea typeface="Times New Roman" pitchFamily="18" charset="0"/>
                <a:cs typeface="Courier New" pitchFamily="49" charset="0"/>
              </a:rPr>
              <a:t>	</a:t>
            </a:r>
            <a:r>
              <a:rPr kumimoji="0" lang="en-US" sz="2800" b="0" i="1" u="none" strike="noStrike" cap="none" normalizeH="0" baseline="0" dirty="0">
                <a:ln>
                  <a:noFill/>
                </a:ln>
                <a:effectLst/>
                <a:latin typeface="Cambria" pitchFamily="18" charset="0"/>
                <a:ea typeface="Times New Roman" pitchFamily="18" charset="0"/>
                <a:cs typeface="Courier New" pitchFamily="49" charset="0"/>
              </a:rPr>
              <a:t>Commit thy way unto the LORD; trust also in him; and he shall bring it to pass. 6 And he shall bring forth thy righteousness as the light, and thy judgment as the noonday. 7 Rest in the LORD, and wait patiently for him: fret not thyself because of him who </a:t>
            </a:r>
            <a:r>
              <a:rPr kumimoji="0" lang="en-US" sz="2800" b="0" i="1" u="none" strike="noStrike" cap="none" normalizeH="0" baseline="0" dirty="0" err="1">
                <a:ln>
                  <a:noFill/>
                </a:ln>
                <a:effectLst/>
                <a:latin typeface="Cambria" pitchFamily="18" charset="0"/>
                <a:ea typeface="Times New Roman" pitchFamily="18" charset="0"/>
                <a:cs typeface="Courier New" pitchFamily="49" charset="0"/>
              </a:rPr>
              <a:t>prospereth</a:t>
            </a:r>
            <a:r>
              <a:rPr kumimoji="0" lang="en-US" sz="2800" b="0" i="1" u="none" strike="noStrike" cap="none" normalizeH="0" baseline="0" dirty="0">
                <a:ln>
                  <a:noFill/>
                </a:ln>
                <a:effectLst/>
                <a:latin typeface="Cambria" pitchFamily="18" charset="0"/>
                <a:ea typeface="Times New Roman" pitchFamily="18" charset="0"/>
                <a:cs typeface="Courier New" pitchFamily="49" charset="0"/>
              </a:rPr>
              <a:t> in his way, because of the man who </a:t>
            </a:r>
            <a:r>
              <a:rPr kumimoji="0" lang="en-US" sz="2800" b="0" i="1" u="none" strike="noStrike" cap="none" normalizeH="0" baseline="0" dirty="0" err="1">
                <a:ln>
                  <a:noFill/>
                </a:ln>
                <a:effectLst/>
                <a:latin typeface="Cambria" pitchFamily="18" charset="0"/>
                <a:ea typeface="Times New Roman" pitchFamily="18" charset="0"/>
                <a:cs typeface="Courier New" pitchFamily="49" charset="0"/>
              </a:rPr>
              <a:t>bringeth</a:t>
            </a:r>
            <a:r>
              <a:rPr kumimoji="0" lang="en-US" sz="2800" b="0" i="1" u="none" strike="noStrike" cap="none" normalizeH="0" baseline="0" dirty="0">
                <a:ln>
                  <a:noFill/>
                </a:ln>
                <a:effectLst/>
                <a:latin typeface="Cambria" pitchFamily="18" charset="0"/>
                <a:ea typeface="Times New Roman" pitchFamily="18" charset="0"/>
                <a:cs typeface="Courier New" pitchFamily="49" charset="0"/>
              </a:rPr>
              <a:t> wicked devices to pass. 8 Cease from anger, and forsake wrath: fret not thyself in any wise to do evil.</a:t>
            </a:r>
            <a:r>
              <a:rPr kumimoji="0" lang="en-US" sz="1600" b="0" i="0" u="none" strike="noStrike" cap="none" normalizeH="0" baseline="0" dirty="0">
                <a:ln>
                  <a:noFill/>
                </a:ln>
                <a:effectLst/>
                <a:latin typeface="Arial" pitchFamily="34" charset="0"/>
              </a:rPr>
              <a:t> </a:t>
            </a:r>
            <a:endParaRPr kumimoji="0" lang="en-US" sz="4000" b="0" i="0" u="none" strike="noStrike" cap="none" normalizeH="0" baseline="0" dirty="0">
              <a:ln>
                <a:noFill/>
              </a:ln>
              <a:effectLst/>
              <a:latin typeface="Arial" pitchFamily="34" charset="0"/>
            </a:endParaRPr>
          </a:p>
        </p:txBody>
      </p:sp>
      <p:sp>
        <p:nvSpPr>
          <p:cNvPr id="5" name="Rectangle 4"/>
          <p:cNvSpPr/>
          <p:nvPr/>
        </p:nvSpPr>
        <p:spPr>
          <a:xfrm>
            <a:off x="304799" y="304800"/>
            <a:ext cx="3665875" cy="769441"/>
          </a:xfrm>
          <a:prstGeom prst="rect">
            <a:avLst/>
          </a:prstGeom>
        </p:spPr>
        <p:txBody>
          <a:bodyPr wrap="none">
            <a:spAutoFit/>
          </a:bodyPr>
          <a:lstStyle/>
          <a:p>
            <a:r>
              <a:rPr lang="en-US" sz="4400" b="1" dirty="0"/>
              <a:t>PSALMS 37:5 </a:t>
            </a:r>
          </a:p>
        </p:txBody>
      </p:sp>
    </p:spTree>
    <p:extLst>
      <p:ext uri="{BB962C8B-B14F-4D97-AF65-F5344CB8AC3E}">
        <p14:creationId xmlns:p14="http://schemas.microsoft.com/office/powerpoint/2010/main" val="3323992802"/>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656A3F48-CC7C-410D-8435-A78F0B793980}" type="slidenum">
              <a:rPr lang="en-US" smtClean="0"/>
              <a:pPr/>
              <a:t>52</a:t>
            </a:fld>
            <a:endParaRPr lang="en-US"/>
          </a:p>
        </p:txBody>
      </p:sp>
      <p:sp>
        <p:nvSpPr>
          <p:cNvPr id="5" name="Rectangle 4"/>
          <p:cNvSpPr/>
          <p:nvPr/>
        </p:nvSpPr>
        <p:spPr>
          <a:xfrm>
            <a:off x="131784" y="126623"/>
            <a:ext cx="8859816" cy="6124754"/>
          </a:xfrm>
          <a:prstGeom prst="rect">
            <a:avLst/>
          </a:prstGeom>
        </p:spPr>
        <p:txBody>
          <a:bodyPr wrap="square">
            <a:spAutoFit/>
          </a:bodyPr>
          <a:lstStyle/>
          <a:p>
            <a:r>
              <a:rPr lang="en-US" sz="3600" b="1" dirty="0"/>
              <a:t>LOOK</a:t>
            </a:r>
          </a:p>
          <a:p>
            <a:r>
              <a:rPr lang="en-US" sz="2800" dirty="0"/>
              <a:t>	6  There's nothing like </a:t>
            </a:r>
            <a:r>
              <a:rPr lang="en-US" sz="2800" b="1" dirty="0"/>
              <a:t>music</a:t>
            </a:r>
            <a:r>
              <a:rPr lang="en-US" sz="2800" dirty="0"/>
              <a:t>. You know, God heals by music… God heals by </a:t>
            </a:r>
            <a:r>
              <a:rPr lang="en-US" sz="2800" b="1" dirty="0"/>
              <a:t>love</a:t>
            </a:r>
            <a:r>
              <a:rPr lang="en-US" sz="2800" dirty="0"/>
              <a:t>. God heals by </a:t>
            </a:r>
            <a:r>
              <a:rPr lang="en-US" sz="2800" b="1" dirty="0">
                <a:solidFill>
                  <a:srgbClr val="FFFF00"/>
                </a:solidFill>
              </a:rPr>
              <a:t>medicine</a:t>
            </a:r>
            <a:r>
              <a:rPr lang="en-US" sz="2800" dirty="0">
                <a:solidFill>
                  <a:srgbClr val="FFFF00"/>
                </a:solidFill>
              </a:rPr>
              <a:t>. </a:t>
            </a:r>
            <a:r>
              <a:rPr lang="en-US" sz="2800" dirty="0"/>
              <a:t>God heals by </a:t>
            </a:r>
            <a:r>
              <a:rPr lang="en-US" sz="2800" b="1" dirty="0">
                <a:solidFill>
                  <a:srgbClr val="FFFF00"/>
                </a:solidFill>
              </a:rPr>
              <a:t>prayer</a:t>
            </a:r>
            <a:r>
              <a:rPr lang="en-US" sz="2800" dirty="0">
                <a:solidFill>
                  <a:srgbClr val="FFFF00"/>
                </a:solidFill>
              </a:rPr>
              <a:t>. </a:t>
            </a:r>
            <a:r>
              <a:rPr lang="en-US" sz="2800" dirty="0"/>
              <a:t>God has many ways of healing. </a:t>
            </a:r>
            <a:r>
              <a:rPr lang="en-US" sz="2800" b="1" dirty="0">
                <a:solidFill>
                  <a:srgbClr val="FFFF00"/>
                </a:solidFill>
              </a:rPr>
              <a:t>Depends on what type that you need.</a:t>
            </a:r>
          </a:p>
          <a:p>
            <a:r>
              <a:rPr lang="en-US" sz="2800" dirty="0"/>
              <a:t>	Sometimes a little </a:t>
            </a:r>
            <a:r>
              <a:rPr lang="en-US" sz="2800" dirty="0">
                <a:solidFill>
                  <a:srgbClr val="FFFF00"/>
                </a:solidFill>
              </a:rPr>
              <a:t>love</a:t>
            </a:r>
            <a:r>
              <a:rPr lang="en-US" sz="2800" dirty="0"/>
              <a:t>, stretched out, will just cure an old sore, an old place that's been a grudge or something. It'll heal it right over, just a little love, a little </a:t>
            </a:r>
            <a:r>
              <a:rPr lang="en-US" sz="2800" dirty="0">
                <a:solidFill>
                  <a:srgbClr val="FFFF00"/>
                </a:solidFill>
              </a:rPr>
              <a:t>care. </a:t>
            </a:r>
            <a:r>
              <a:rPr lang="en-US" sz="2800" dirty="0"/>
              <a:t>Sometime when you feel all down, and, as we call it, a street expression, down in the dumps, just put on one of those tapes, that </a:t>
            </a:r>
            <a:r>
              <a:rPr lang="en-US" sz="2800" dirty="0">
                <a:solidFill>
                  <a:srgbClr val="FFFF00"/>
                </a:solidFill>
              </a:rPr>
              <a:t>music</a:t>
            </a:r>
            <a:r>
              <a:rPr lang="en-US" sz="2800" dirty="0"/>
              <a:t> or a record, and go to playing it. The first thing you know, you're patting your foot, or your hand, and it's all over then.</a:t>
            </a:r>
          </a:p>
          <a:p>
            <a:pPr algn="r"/>
            <a:r>
              <a:rPr lang="en-US" dirty="0"/>
              <a:t>63-0428</a:t>
            </a:r>
          </a:p>
        </p:txBody>
      </p:sp>
    </p:spTree>
    <p:extLst>
      <p:ext uri="{BB962C8B-B14F-4D97-AF65-F5344CB8AC3E}">
        <p14:creationId xmlns:p14="http://schemas.microsoft.com/office/powerpoint/2010/main" val="264834414"/>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06-10-2018</a:t>
            </a: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Feeling All Alone 3</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6A3F48-CC7C-410D-8435-A78F0B793980}" type="slidenum">
              <a:rPr lang="en-US" smtClean="0">
                <a:solidFill>
                  <a:prstClr val="black">
                    <a:lumMod val="65000"/>
                    <a:lumOff val="35000"/>
                  </a:prstClr>
                </a:solidFill>
              </a:rPr>
              <a:pPr/>
              <a:t>53</a:t>
            </a:fld>
            <a:endParaRPr lang="en-US" dirty="0">
              <a:solidFill>
                <a:prstClr val="black">
                  <a:lumMod val="65000"/>
                  <a:lumOff val="35000"/>
                </a:prstClr>
              </a:solidFill>
            </a:endParaRPr>
          </a:p>
        </p:txBody>
      </p:sp>
      <p:sp>
        <p:nvSpPr>
          <p:cNvPr id="5" name="Rectangle 4"/>
          <p:cNvSpPr/>
          <p:nvPr/>
        </p:nvSpPr>
        <p:spPr>
          <a:xfrm>
            <a:off x="152400" y="76200"/>
            <a:ext cx="8763000" cy="6247865"/>
          </a:xfrm>
          <a:prstGeom prst="rect">
            <a:avLst/>
          </a:prstGeom>
        </p:spPr>
        <p:txBody>
          <a:bodyPr wrap="square">
            <a:spAutoFit/>
          </a:bodyPr>
          <a:lstStyle/>
          <a:p>
            <a:r>
              <a:rPr lang="en-US" sz="3600" b="1" dirty="0"/>
              <a:t>RESURRECTION.OF.JAIRUS.DAUGHTER</a:t>
            </a:r>
          </a:p>
          <a:p>
            <a:r>
              <a:rPr lang="en-US" sz="2800" dirty="0"/>
              <a:t>	24  I can hear some of his (</a:t>
            </a:r>
            <a:r>
              <a:rPr lang="en-US" sz="2800" dirty="0" err="1"/>
              <a:t>Jairus</a:t>
            </a:r>
            <a:r>
              <a:rPr lang="en-US" sz="2800" dirty="0"/>
              <a:t>) members say, "Where are you going?“  "I'm going to find Jesus.“ "Well, </a:t>
            </a:r>
            <a:r>
              <a:rPr lang="en-US" sz="2800" dirty="0" err="1"/>
              <a:t>looky</a:t>
            </a:r>
            <a:r>
              <a:rPr lang="en-US" sz="2800" dirty="0"/>
              <a:t> here. Don't you disgrace our church, to fool with such a fanatic as that…</a:t>
            </a:r>
          </a:p>
          <a:p>
            <a:r>
              <a:rPr lang="en-US" sz="2800" dirty="0"/>
              <a:t>	</a:t>
            </a:r>
            <a:r>
              <a:rPr lang="en-US" sz="2800" b="1" dirty="0">
                <a:solidFill>
                  <a:srgbClr val="FFFF00"/>
                </a:solidFill>
              </a:rPr>
              <a:t>But </a:t>
            </a:r>
            <a:r>
              <a:rPr lang="en-US" sz="2800" b="1" dirty="0" err="1">
                <a:solidFill>
                  <a:srgbClr val="FFFF00"/>
                </a:solidFill>
              </a:rPr>
              <a:t>Jairus</a:t>
            </a:r>
            <a:r>
              <a:rPr lang="en-US" sz="2800" b="1" dirty="0">
                <a:solidFill>
                  <a:srgbClr val="FFFF00"/>
                </a:solidFill>
              </a:rPr>
              <a:t> had a need.</a:t>
            </a:r>
            <a:r>
              <a:rPr lang="en-US" sz="2800" dirty="0">
                <a:solidFill>
                  <a:srgbClr val="FFFF00"/>
                </a:solidFill>
              </a:rPr>
              <a:t> </a:t>
            </a:r>
            <a:r>
              <a:rPr lang="en-US" sz="2800" dirty="0"/>
              <a:t>His baby was laying dying. The doctor had done all he could do. He must contact God.</a:t>
            </a:r>
            <a:r>
              <a:rPr lang="en-US" sz="2800" b="1" dirty="0"/>
              <a:t> </a:t>
            </a:r>
            <a:r>
              <a:rPr lang="en-US" sz="2800" b="1" dirty="0">
                <a:solidFill>
                  <a:srgbClr val="FFFF00"/>
                </a:solidFill>
              </a:rPr>
              <a:t>When a man gets desperate like that, he's going to find something. </a:t>
            </a:r>
            <a:r>
              <a:rPr lang="en-US" sz="2800" dirty="0"/>
              <a:t>That's where I had to get one time. A desperate moment, when Mayo's looked me in the face and said, "He's just got a few minutes to live." I got desperate. And I found Him. I'm not condemning </a:t>
            </a:r>
            <a:r>
              <a:rPr lang="en-US" sz="2800" dirty="0" err="1"/>
              <a:t>Jairus</a:t>
            </a:r>
            <a:r>
              <a:rPr lang="en-US" sz="2800" dirty="0"/>
              <a:t>; I'm one with him. I'm just glad I found Him. </a:t>
            </a:r>
          </a:p>
          <a:p>
            <a:pPr algn="r"/>
            <a:r>
              <a:rPr lang="en-US" sz="2800" dirty="0"/>
              <a:t>54-0302 </a:t>
            </a:r>
          </a:p>
        </p:txBody>
      </p:sp>
    </p:spTree>
    <p:extLst>
      <p:ext uri="{BB962C8B-B14F-4D97-AF65-F5344CB8AC3E}">
        <p14:creationId xmlns:p14="http://schemas.microsoft.com/office/powerpoint/2010/main" val="690405340"/>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656A3F48-CC7C-410D-8435-A78F0B793980}" type="slidenum">
              <a:rPr lang="en-US" smtClean="0"/>
              <a:pPr/>
              <a:t>54</a:t>
            </a:fld>
            <a:endParaRPr lang="en-US"/>
          </a:p>
        </p:txBody>
      </p:sp>
      <p:sp>
        <p:nvSpPr>
          <p:cNvPr id="5" name="Rectangle 4"/>
          <p:cNvSpPr/>
          <p:nvPr/>
        </p:nvSpPr>
        <p:spPr>
          <a:xfrm>
            <a:off x="201168" y="76200"/>
            <a:ext cx="8700377" cy="5847755"/>
          </a:xfrm>
          <a:prstGeom prst="rect">
            <a:avLst/>
          </a:prstGeom>
        </p:spPr>
        <p:txBody>
          <a:bodyPr wrap="square">
            <a:spAutoFit/>
          </a:bodyPr>
          <a:lstStyle/>
          <a:p>
            <a:r>
              <a:rPr lang="en-US" sz="4000" b="1" dirty="0"/>
              <a:t>FELLOWSHIP</a:t>
            </a:r>
          </a:p>
          <a:p>
            <a:r>
              <a:rPr lang="en-US" sz="3200" dirty="0"/>
              <a:t>	</a:t>
            </a:r>
            <a:r>
              <a:rPr lang="en-US" sz="3000" dirty="0"/>
              <a:t>5 The Word is a Seed, but the Seed won't grow unless it's placed in the right kind of ground... And every promise of God will come to pass if you will receive it and don't doubt it, can place it in your heart, and believe it come from God, and water it with faith, it'll spring forth of its kind. Don't never forget this statement. The right mental attitude towards any promise of God will bring it to pass. If you'll take the right attitude, that it's God's Word, and God is behind His Word, and the Word is God, it'll bring to pass what it says. 						</a:t>
            </a:r>
            <a:r>
              <a:rPr lang="en-US" sz="3200" dirty="0"/>
              <a:t>	</a:t>
            </a:r>
          </a:p>
        </p:txBody>
      </p:sp>
    </p:spTree>
    <p:extLst>
      <p:ext uri="{BB962C8B-B14F-4D97-AF65-F5344CB8AC3E}">
        <p14:creationId xmlns:p14="http://schemas.microsoft.com/office/powerpoint/2010/main" val="2784997946"/>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656A3F48-CC7C-410D-8435-A78F0B793980}" type="slidenum">
              <a:rPr lang="en-US" smtClean="0"/>
              <a:pPr/>
              <a:t>55</a:t>
            </a:fld>
            <a:endParaRPr lang="en-US"/>
          </a:p>
        </p:txBody>
      </p:sp>
      <p:sp>
        <p:nvSpPr>
          <p:cNvPr id="5" name="Rectangle 4"/>
          <p:cNvSpPr/>
          <p:nvPr/>
        </p:nvSpPr>
        <p:spPr>
          <a:xfrm>
            <a:off x="274320" y="164593"/>
            <a:ext cx="8677656" cy="4524315"/>
          </a:xfrm>
          <a:prstGeom prst="rect">
            <a:avLst/>
          </a:prstGeom>
        </p:spPr>
        <p:txBody>
          <a:bodyPr wrap="square">
            <a:spAutoFit/>
          </a:bodyPr>
          <a:lstStyle/>
          <a:p>
            <a:r>
              <a:rPr lang="en-US" sz="3200" dirty="0"/>
              <a:t>	If you plant wheat, you get wheat. If you plant corn, you get corn. If you want to be saved, accept His plan of salvation. </a:t>
            </a:r>
            <a:r>
              <a:rPr lang="en-US" sz="3200" dirty="0">
                <a:solidFill>
                  <a:srgbClr val="FFFF00"/>
                </a:solidFill>
              </a:rPr>
              <a:t>If you want to be healed, accept His plan of healing. Here they are. He, Christ, was wounded for our transgressions; with His stripes we were healed. That's all you have to know. The next thing you have to do, is to believe it, and it'll take care of itself.</a:t>
            </a:r>
          </a:p>
          <a:p>
            <a:pPr algn="r"/>
            <a:r>
              <a:rPr lang="en-US" sz="3200" dirty="0"/>
              <a:t>55-0813 </a:t>
            </a:r>
            <a:endParaRPr lang="en-US" sz="4400" dirty="0"/>
          </a:p>
        </p:txBody>
      </p:sp>
    </p:spTree>
    <p:extLst>
      <p:ext uri="{BB962C8B-B14F-4D97-AF65-F5344CB8AC3E}">
        <p14:creationId xmlns:p14="http://schemas.microsoft.com/office/powerpoint/2010/main" val="3540248725"/>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56</a:t>
            </a:fld>
            <a:endParaRPr lang="en-US"/>
          </a:p>
        </p:txBody>
      </p:sp>
      <p:sp>
        <p:nvSpPr>
          <p:cNvPr id="5" name="Rectangle 4"/>
          <p:cNvSpPr/>
          <p:nvPr/>
        </p:nvSpPr>
        <p:spPr>
          <a:xfrm>
            <a:off x="173736" y="109728"/>
            <a:ext cx="8759952" cy="3662541"/>
          </a:xfrm>
          <a:prstGeom prst="rect">
            <a:avLst/>
          </a:prstGeom>
        </p:spPr>
        <p:txBody>
          <a:bodyPr wrap="square">
            <a:spAutoFit/>
          </a:bodyPr>
          <a:lstStyle/>
          <a:p>
            <a:r>
              <a:rPr lang="en-US" sz="4000" b="1" dirty="0"/>
              <a:t>EXPECTATIONS</a:t>
            </a:r>
          </a:p>
          <a:p>
            <a:r>
              <a:rPr lang="en-US" sz="3200" dirty="0"/>
              <a:t>		23  If they'd only realize who you are. </a:t>
            </a:r>
            <a:r>
              <a:rPr lang="en-US" sz="3200" dirty="0">
                <a:solidFill>
                  <a:srgbClr val="FFFF00"/>
                </a:solidFill>
              </a:rPr>
              <a:t>You're sons and daughters of God, heirs of the Kingdom. </a:t>
            </a:r>
            <a:r>
              <a:rPr lang="en-US" sz="3200" dirty="0"/>
              <a:t>Right now we are kings. Claim your legal rights. Don't let Satan press anything on you. You're of God. And he's has got no rights to hold it.</a:t>
            </a:r>
          </a:p>
          <a:p>
            <a:pPr algn="r"/>
            <a:r>
              <a:rPr lang="en-US" sz="3200" dirty="0"/>
              <a:t>53-0507</a:t>
            </a:r>
          </a:p>
        </p:txBody>
      </p:sp>
    </p:spTree>
    <p:extLst>
      <p:ext uri="{BB962C8B-B14F-4D97-AF65-F5344CB8AC3E}">
        <p14:creationId xmlns:p14="http://schemas.microsoft.com/office/powerpoint/2010/main" val="329172677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F93037F-D079-4D4A-AC64-4080EE36189E}"/>
              </a:ext>
            </a:extLst>
          </p:cNvPr>
          <p:cNvSpPr>
            <a:spLocks noGrp="1"/>
          </p:cNvSpPr>
          <p:nvPr>
            <p:ph type="dt" sz="half" idx="10"/>
          </p:nvPr>
        </p:nvSpPr>
        <p:spPr/>
        <p:txBody>
          <a:bodyPr/>
          <a:lstStyle/>
          <a:p>
            <a:r>
              <a:rPr lang="en-US"/>
              <a:t>06-10-2018</a:t>
            </a:r>
          </a:p>
        </p:txBody>
      </p:sp>
      <p:sp>
        <p:nvSpPr>
          <p:cNvPr id="4" name="Footer Placeholder 3">
            <a:extLst>
              <a:ext uri="{FF2B5EF4-FFF2-40B4-BE49-F238E27FC236}">
                <a16:creationId xmlns:a16="http://schemas.microsoft.com/office/drawing/2014/main" id="{C86E39A8-35C9-4D01-B3B7-02552816F719}"/>
              </a:ext>
            </a:extLst>
          </p:cNvPr>
          <p:cNvSpPr>
            <a:spLocks noGrp="1"/>
          </p:cNvSpPr>
          <p:nvPr>
            <p:ph type="ftr" sz="quarter" idx="11"/>
          </p:nvPr>
        </p:nvSpPr>
        <p:spPr/>
        <p:txBody>
          <a:bodyPr/>
          <a:lstStyle/>
          <a:p>
            <a:r>
              <a:rPr lang="en-US"/>
              <a:t>Feeling All Alone 3</a:t>
            </a:r>
          </a:p>
        </p:txBody>
      </p:sp>
      <p:sp>
        <p:nvSpPr>
          <p:cNvPr id="5" name="Slide Number Placeholder 4">
            <a:extLst>
              <a:ext uri="{FF2B5EF4-FFF2-40B4-BE49-F238E27FC236}">
                <a16:creationId xmlns:a16="http://schemas.microsoft.com/office/drawing/2014/main" id="{C2C9057D-3B87-4E8D-8142-16F48167F3E7}"/>
              </a:ext>
            </a:extLst>
          </p:cNvPr>
          <p:cNvSpPr>
            <a:spLocks noGrp="1"/>
          </p:cNvSpPr>
          <p:nvPr>
            <p:ph type="sldNum" sz="quarter" idx="12"/>
          </p:nvPr>
        </p:nvSpPr>
        <p:spPr/>
        <p:txBody>
          <a:bodyPr/>
          <a:lstStyle/>
          <a:p>
            <a:fld id="{04C18CDA-5124-3541-A923-197C0318853D}" type="slidenum">
              <a:rPr lang="en-US" smtClean="0"/>
              <a:t>6</a:t>
            </a:fld>
            <a:endParaRPr lang="en-US"/>
          </a:p>
        </p:txBody>
      </p:sp>
      <p:sp>
        <p:nvSpPr>
          <p:cNvPr id="7" name="Rectangle 6">
            <a:extLst>
              <a:ext uri="{FF2B5EF4-FFF2-40B4-BE49-F238E27FC236}">
                <a16:creationId xmlns:a16="http://schemas.microsoft.com/office/drawing/2014/main" id="{351036A3-012F-4615-B7B2-D2C2E238306A}"/>
              </a:ext>
            </a:extLst>
          </p:cNvPr>
          <p:cNvSpPr/>
          <p:nvPr/>
        </p:nvSpPr>
        <p:spPr>
          <a:xfrm>
            <a:off x="325120" y="223521"/>
            <a:ext cx="8453120" cy="5139869"/>
          </a:xfrm>
          <a:prstGeom prst="rect">
            <a:avLst/>
          </a:prstGeom>
        </p:spPr>
        <p:txBody>
          <a:bodyPr wrap="square">
            <a:spAutoFit/>
          </a:bodyPr>
          <a:lstStyle/>
          <a:p>
            <a:r>
              <a:rPr lang="en-US" sz="4000" b="1" dirty="0"/>
              <a:t>WATCHMAN.WHAT.OF.THE.NIGHT</a:t>
            </a:r>
          </a:p>
          <a:p>
            <a:r>
              <a:rPr lang="en-US" sz="3600" dirty="0"/>
              <a:t>	6 There is none of us that is immune from troubles. God has not promised to excuse us from all sickness, but it is written that His strength is sufficient. And He will never put so much upon us, but what He will give us grace to bear. So we have that consolation of knowing.</a:t>
            </a:r>
          </a:p>
          <a:p>
            <a:pPr algn="r"/>
            <a:r>
              <a:rPr lang="en-US" sz="3600" dirty="0"/>
              <a:t>58-1130</a:t>
            </a:r>
          </a:p>
        </p:txBody>
      </p:sp>
    </p:spTree>
    <p:extLst>
      <p:ext uri="{BB962C8B-B14F-4D97-AF65-F5344CB8AC3E}">
        <p14:creationId xmlns:p14="http://schemas.microsoft.com/office/powerpoint/2010/main" val="170391981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endParaRPr lang="en-US" dirty="0"/>
          </a:p>
        </p:txBody>
      </p:sp>
      <p:sp>
        <p:nvSpPr>
          <p:cNvPr id="4" name="Footer Placeholder 3"/>
          <p:cNvSpPr>
            <a:spLocks noGrp="1"/>
          </p:cNvSpPr>
          <p:nvPr>
            <p:ph type="ftr" sz="quarter" idx="11"/>
          </p:nvPr>
        </p:nvSpPr>
        <p:spPr/>
        <p:txBody>
          <a:bodyPr/>
          <a:lstStyle/>
          <a:p>
            <a:r>
              <a:rPr lang="en-US"/>
              <a:t>Feeling All Alone 3</a:t>
            </a:r>
            <a:endParaRPr lang="en-US" dirty="0"/>
          </a:p>
        </p:txBody>
      </p:sp>
      <p:sp>
        <p:nvSpPr>
          <p:cNvPr id="3" name="Slide Number Placeholder 2"/>
          <p:cNvSpPr>
            <a:spLocks noGrp="1"/>
          </p:cNvSpPr>
          <p:nvPr>
            <p:ph type="sldNum" sz="quarter" idx="12"/>
          </p:nvPr>
        </p:nvSpPr>
        <p:spPr/>
        <p:txBody>
          <a:bodyPr/>
          <a:lstStyle/>
          <a:p>
            <a:fld id="{6D238C3F-A030-49B1-99C6-4F18DDDB6801}" type="slidenum">
              <a:rPr lang="en-US" smtClean="0"/>
              <a:t>7</a:t>
            </a:fld>
            <a:endParaRPr lang="en-US" dirty="0"/>
          </a:p>
        </p:txBody>
      </p:sp>
      <p:sp>
        <p:nvSpPr>
          <p:cNvPr id="5" name="Rectangle 4"/>
          <p:cNvSpPr/>
          <p:nvPr/>
        </p:nvSpPr>
        <p:spPr>
          <a:xfrm>
            <a:off x="129653" y="70783"/>
            <a:ext cx="8867587" cy="5816977"/>
          </a:xfrm>
          <a:prstGeom prst="rect">
            <a:avLst/>
          </a:prstGeom>
        </p:spPr>
        <p:txBody>
          <a:bodyPr wrap="square">
            <a:spAutoFit/>
          </a:bodyPr>
          <a:lstStyle/>
          <a:p>
            <a:r>
              <a:rPr lang="en-US" sz="3600" b="1" dirty="0">
                <a:latin typeface="Cambria" pitchFamily="18" charset="0"/>
              </a:rPr>
              <a:t>THE.SECOND.MIRACLE</a:t>
            </a:r>
          </a:p>
          <a:p>
            <a:r>
              <a:rPr lang="en-US" sz="2800" dirty="0">
                <a:latin typeface="Cambria" pitchFamily="18" charset="0"/>
              </a:rPr>
              <a:t>	32  (</a:t>
            </a:r>
            <a:r>
              <a:rPr lang="en-US" sz="2800" i="1" dirty="0">
                <a:latin typeface="Cambria" pitchFamily="18" charset="0"/>
              </a:rPr>
              <a:t>Black diphtheria</a:t>
            </a:r>
            <a:r>
              <a:rPr lang="en-US" sz="2800" dirty="0">
                <a:latin typeface="Cambria" pitchFamily="18" charset="0"/>
              </a:rPr>
              <a:t>) Well, they took me in and robed me all up with a whole lot of stuff over me, washed my hands... Walked into where the boy was. I said to the [parents] standing there, "</a:t>
            </a:r>
            <a:r>
              <a:rPr lang="en-US" sz="2800" i="1" dirty="0">
                <a:latin typeface="Cambria" pitchFamily="18" charset="0"/>
              </a:rPr>
              <a:t>Do you believe?“ </a:t>
            </a:r>
            <a:r>
              <a:rPr lang="en-US" sz="2800" dirty="0">
                <a:latin typeface="Cambria" pitchFamily="18" charset="0"/>
              </a:rPr>
              <a:t>He said, "</a:t>
            </a:r>
            <a:r>
              <a:rPr lang="en-US" sz="2800" i="1" dirty="0">
                <a:latin typeface="Cambria" pitchFamily="18" charset="0"/>
              </a:rPr>
              <a:t>Ask God, Brother Branham."</a:t>
            </a:r>
          </a:p>
          <a:p>
            <a:r>
              <a:rPr lang="en-US" sz="2800" dirty="0">
                <a:latin typeface="Cambria" pitchFamily="18" charset="0"/>
              </a:rPr>
              <a:t>	And I knelt down and started to pray. And while I was praying, the Angel of the Lord come down and said</a:t>
            </a:r>
            <a:r>
              <a:rPr lang="en-US" sz="2800" b="1" dirty="0">
                <a:latin typeface="Cambria" pitchFamily="18" charset="0"/>
              </a:rPr>
              <a:t>, "</a:t>
            </a:r>
            <a:r>
              <a:rPr lang="en-US" sz="2800" i="1" dirty="0">
                <a:solidFill>
                  <a:srgbClr val="FFFF00"/>
                </a:solidFill>
                <a:latin typeface="Cambria" pitchFamily="18" charset="0"/>
              </a:rPr>
              <a:t>You shall live.</a:t>
            </a:r>
            <a:r>
              <a:rPr lang="en-US" sz="2800" b="1" dirty="0">
                <a:latin typeface="Cambria" pitchFamily="18" charset="0"/>
              </a:rPr>
              <a:t>" </a:t>
            </a:r>
            <a:r>
              <a:rPr lang="en-US" sz="2800" dirty="0">
                <a:latin typeface="Cambria" pitchFamily="18" charset="0"/>
              </a:rPr>
              <a:t>I got back up; I said, "Did you hear that, brother?“ He said, "</a:t>
            </a:r>
            <a:r>
              <a:rPr lang="en-US" sz="2800" i="1" dirty="0">
                <a:latin typeface="Cambria" pitchFamily="18" charset="0"/>
              </a:rPr>
              <a:t>Yes sir, Praise the Good Lord."</a:t>
            </a:r>
          </a:p>
          <a:p>
            <a:r>
              <a:rPr lang="en-US" sz="2800" dirty="0">
                <a:latin typeface="Cambria" pitchFamily="18" charset="0"/>
              </a:rPr>
              <a:t>	The nurse come back; she said, "I'm sorry, but you all will have to go right away, especially Rev. Branham.“ I said, "Thank you, ma'am."</a:t>
            </a:r>
          </a:p>
        </p:txBody>
      </p:sp>
    </p:spTree>
    <p:extLst>
      <p:ext uri="{BB962C8B-B14F-4D97-AF65-F5344CB8AC3E}">
        <p14:creationId xmlns:p14="http://schemas.microsoft.com/office/powerpoint/2010/main" val="146770751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endParaRPr lang="en-US" dirty="0"/>
          </a:p>
        </p:txBody>
      </p:sp>
      <p:sp>
        <p:nvSpPr>
          <p:cNvPr id="4" name="Footer Placeholder 3"/>
          <p:cNvSpPr>
            <a:spLocks noGrp="1"/>
          </p:cNvSpPr>
          <p:nvPr>
            <p:ph type="ftr" sz="quarter" idx="11"/>
          </p:nvPr>
        </p:nvSpPr>
        <p:spPr/>
        <p:txBody>
          <a:bodyPr/>
          <a:lstStyle/>
          <a:p>
            <a:r>
              <a:rPr lang="en-US"/>
              <a:t>Feeling All Alone 3</a:t>
            </a:r>
            <a:endParaRPr lang="en-US" dirty="0"/>
          </a:p>
        </p:txBody>
      </p:sp>
      <p:sp>
        <p:nvSpPr>
          <p:cNvPr id="3" name="Slide Number Placeholder 2"/>
          <p:cNvSpPr>
            <a:spLocks noGrp="1"/>
          </p:cNvSpPr>
          <p:nvPr>
            <p:ph type="sldNum" sz="quarter" idx="12"/>
          </p:nvPr>
        </p:nvSpPr>
        <p:spPr/>
        <p:txBody>
          <a:bodyPr/>
          <a:lstStyle/>
          <a:p>
            <a:fld id="{6D238C3F-A030-49B1-99C6-4F18DDDB6801}" type="slidenum">
              <a:rPr lang="en-US" smtClean="0"/>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9200"/>
            <a:ext cx="6988113" cy="4276725"/>
          </a:xfrm>
          <a:prstGeom prst="rect">
            <a:avLst/>
          </a:prstGeom>
        </p:spPr>
      </p:pic>
      <p:sp>
        <p:nvSpPr>
          <p:cNvPr id="6" name="TextBox 5"/>
          <p:cNvSpPr txBox="1"/>
          <p:nvPr/>
        </p:nvSpPr>
        <p:spPr>
          <a:xfrm>
            <a:off x="228600" y="393412"/>
            <a:ext cx="8215711" cy="646331"/>
          </a:xfrm>
          <a:prstGeom prst="rect">
            <a:avLst/>
          </a:prstGeom>
          <a:noFill/>
        </p:spPr>
        <p:txBody>
          <a:bodyPr wrap="none" rtlCol="0">
            <a:spAutoFit/>
          </a:bodyPr>
          <a:lstStyle/>
          <a:p>
            <a:r>
              <a:rPr lang="en-US" sz="3600" dirty="0"/>
              <a:t>The “Black Killer”  Manitoba, Canada  1898</a:t>
            </a:r>
          </a:p>
        </p:txBody>
      </p:sp>
      <p:sp>
        <p:nvSpPr>
          <p:cNvPr id="7" name="Rectangle 6"/>
          <p:cNvSpPr/>
          <p:nvPr/>
        </p:nvSpPr>
        <p:spPr>
          <a:xfrm>
            <a:off x="381000" y="5638799"/>
            <a:ext cx="7969302" cy="461665"/>
          </a:xfrm>
          <a:prstGeom prst="rect">
            <a:avLst/>
          </a:prstGeom>
        </p:spPr>
        <p:txBody>
          <a:bodyPr wrap="square">
            <a:spAutoFit/>
          </a:bodyPr>
          <a:lstStyle/>
          <a:p>
            <a:pPr algn="ctr"/>
            <a:r>
              <a:rPr lang="en-US" sz="2400" dirty="0"/>
              <a:t>Taken from: “Saddlebag Surgeon” by</a:t>
            </a:r>
            <a:r>
              <a:rPr lang="en-US" sz="2400" i="1" dirty="0"/>
              <a:t> Robert </a:t>
            </a:r>
            <a:r>
              <a:rPr lang="en-US" sz="2400" i="1" dirty="0" err="1"/>
              <a:t>Tyre</a:t>
            </a:r>
            <a:endParaRPr lang="en-US" sz="2400" dirty="0"/>
          </a:p>
        </p:txBody>
      </p:sp>
    </p:spTree>
    <p:extLst>
      <p:ext uri="{BB962C8B-B14F-4D97-AF65-F5344CB8AC3E}">
        <p14:creationId xmlns:p14="http://schemas.microsoft.com/office/powerpoint/2010/main" val="34801827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3</a:t>
            </a:r>
          </a:p>
        </p:txBody>
      </p:sp>
      <p:sp>
        <p:nvSpPr>
          <p:cNvPr id="4" name="Slide Number Placeholder 3"/>
          <p:cNvSpPr>
            <a:spLocks noGrp="1"/>
          </p:cNvSpPr>
          <p:nvPr>
            <p:ph type="sldNum" sz="quarter" idx="12"/>
          </p:nvPr>
        </p:nvSpPr>
        <p:spPr/>
        <p:txBody>
          <a:bodyPr/>
          <a:lstStyle/>
          <a:p>
            <a:fld id="{04C18CDA-5124-3541-A923-197C0318853D}" type="slidenum">
              <a:rPr lang="en-US" smtClean="0"/>
              <a:t>9</a:t>
            </a:fld>
            <a:endParaRPr lang="en-US"/>
          </a:p>
        </p:txBody>
      </p:sp>
      <p:sp>
        <p:nvSpPr>
          <p:cNvPr id="5" name="Rectangle 4"/>
          <p:cNvSpPr/>
          <p:nvPr/>
        </p:nvSpPr>
        <p:spPr>
          <a:xfrm>
            <a:off x="191687" y="107833"/>
            <a:ext cx="8757631" cy="5940088"/>
          </a:xfrm>
          <a:prstGeom prst="rect">
            <a:avLst/>
          </a:prstGeom>
        </p:spPr>
        <p:txBody>
          <a:bodyPr wrap="square">
            <a:spAutoFit/>
          </a:bodyPr>
          <a:lstStyle/>
          <a:p>
            <a:r>
              <a:rPr lang="en-US" sz="2800" dirty="0">
                <a:latin typeface="Cambria" pitchFamily="18" charset="0"/>
              </a:rPr>
              <a:t>	</a:t>
            </a:r>
            <a:r>
              <a:rPr lang="en-US" sz="3200" dirty="0">
                <a:latin typeface="Cambria" pitchFamily="18" charset="0"/>
              </a:rPr>
              <a:t>Started walking out. This man started walking along saying, "</a:t>
            </a:r>
            <a:r>
              <a:rPr lang="en-US" sz="3200" i="1" dirty="0">
                <a:latin typeface="Cambria" pitchFamily="18" charset="0"/>
              </a:rPr>
              <a:t>Thank You, Lord, Thank You</a:t>
            </a:r>
            <a:r>
              <a:rPr lang="en-US" sz="3200" dirty="0">
                <a:latin typeface="Cambria" pitchFamily="18" charset="0"/>
              </a:rPr>
              <a:t>." And the mother just as happy and a shouting. The nurse said to her, said, “Did you realize that your boy's dying?“ Said, "</a:t>
            </a:r>
            <a:r>
              <a:rPr lang="en-US" sz="3200" i="1" dirty="0">
                <a:latin typeface="Cambria" pitchFamily="18" charset="0"/>
              </a:rPr>
              <a:t>Sure, I know what you said</a:t>
            </a:r>
            <a:r>
              <a:rPr lang="en-US" sz="3200" dirty="0">
                <a:latin typeface="Cambria" pitchFamily="18" charset="0"/>
              </a:rPr>
              <a:t>.”</a:t>
            </a:r>
          </a:p>
          <a:p>
            <a:r>
              <a:rPr lang="en-US" sz="3200" dirty="0">
                <a:latin typeface="Cambria" pitchFamily="18" charset="0"/>
              </a:rPr>
              <a:t>	They was happy and shaking hands, hugging one another, thanking God for his healing. The boy just dying right out. </a:t>
            </a:r>
          </a:p>
          <a:p>
            <a:r>
              <a:rPr lang="en-US" sz="3200" dirty="0">
                <a:latin typeface="Cambria" pitchFamily="18" charset="0"/>
              </a:rPr>
              <a:t>	So he said, "</a:t>
            </a:r>
            <a:r>
              <a:rPr lang="en-US" sz="3200" i="1" dirty="0">
                <a:latin typeface="Cambria" pitchFamily="18" charset="0"/>
              </a:rPr>
              <a:t>Well, what are you so happy about? Did you understand the doctor said, your boy will be dead in two hours?"</a:t>
            </a:r>
          </a:p>
          <a:p>
            <a:r>
              <a:rPr lang="en-US" sz="2800" dirty="0">
                <a:latin typeface="Cambria" pitchFamily="18" charset="0"/>
              </a:rPr>
              <a:t>	</a:t>
            </a:r>
          </a:p>
        </p:txBody>
      </p:sp>
    </p:spTree>
    <p:extLst>
      <p:ext uri="{BB962C8B-B14F-4D97-AF65-F5344CB8AC3E}">
        <p14:creationId xmlns:p14="http://schemas.microsoft.com/office/powerpoint/2010/main" val="2006098257"/>
      </p:ext>
    </p:extLst>
  </p:cSld>
  <p:clrMapOvr>
    <a:masterClrMapping/>
  </p:clrMapOvr>
  <p:transition spd="slow">
    <p:cover/>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4700</TotalTime>
  <Words>853</Words>
  <Application>Microsoft Office PowerPoint</Application>
  <PresentationFormat>On-screen Show (4:3)</PresentationFormat>
  <Paragraphs>333</Paragraphs>
  <Slides>56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Cambria</vt:lpstr>
      <vt:lpstr>Courier New</vt:lpstr>
      <vt:lpstr>Times New Roman</vt:lpstr>
      <vt:lpstr>Horizon</vt:lpstr>
      <vt:lpstr>Feeling All Alone Overcoming Depression &amp; Fear Part 3</vt:lpstr>
      <vt:lpstr>Birthdays &amp; Anniversaries</vt:lpstr>
      <vt:lpstr>PowerPoint Presentation</vt:lpstr>
      <vt:lpstr>PowerPoint Presentation</vt:lpstr>
      <vt:lpstr>Sickness &amp; the Need for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Hickory Bible Tabernacle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Coffey</dc:creator>
  <cp:lastModifiedBy>Barry Coffey</cp:lastModifiedBy>
  <cp:revision>140</cp:revision>
  <dcterms:created xsi:type="dcterms:W3CDTF">2015-07-03T14:51:01Z</dcterms:created>
  <dcterms:modified xsi:type="dcterms:W3CDTF">2018-06-10T14:57:37Z</dcterms:modified>
</cp:coreProperties>
</file>