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8" r:id="rId2"/>
    <p:sldId id="290" r:id="rId3"/>
    <p:sldId id="316" r:id="rId4"/>
    <p:sldId id="318" r:id="rId5"/>
    <p:sldId id="317" r:id="rId6"/>
    <p:sldId id="308" r:id="rId7"/>
    <p:sldId id="307" r:id="rId8"/>
    <p:sldId id="304" r:id="rId9"/>
    <p:sldId id="305" r:id="rId10"/>
    <p:sldId id="310" r:id="rId11"/>
    <p:sldId id="303" r:id="rId12"/>
    <p:sldId id="264" r:id="rId13"/>
    <p:sldId id="297" r:id="rId14"/>
    <p:sldId id="298" r:id="rId15"/>
    <p:sldId id="287" r:id="rId16"/>
    <p:sldId id="288" r:id="rId17"/>
    <p:sldId id="319" r:id="rId18"/>
    <p:sldId id="294" r:id="rId19"/>
    <p:sldId id="299" r:id="rId20"/>
    <p:sldId id="269" r:id="rId21"/>
    <p:sldId id="321" r:id="rId22"/>
    <p:sldId id="270" r:id="rId23"/>
    <p:sldId id="322" r:id="rId24"/>
    <p:sldId id="292" r:id="rId25"/>
    <p:sldId id="291" r:id="rId26"/>
    <p:sldId id="271" r:id="rId27"/>
    <p:sldId id="282" r:id="rId28"/>
    <p:sldId id="286" r:id="rId29"/>
    <p:sldId id="284" r:id="rId30"/>
    <p:sldId id="285" r:id="rId31"/>
    <p:sldId id="323" r:id="rId32"/>
    <p:sldId id="324" r:id="rId33"/>
    <p:sldId id="296" r:id="rId34"/>
    <p:sldId id="331" r:id="rId35"/>
    <p:sldId id="280" r:id="rId36"/>
    <p:sldId id="325" r:id="rId37"/>
    <p:sldId id="293" r:id="rId38"/>
    <p:sldId id="326" r:id="rId39"/>
    <p:sldId id="327" r:id="rId40"/>
    <p:sldId id="283" r:id="rId41"/>
    <p:sldId id="329" r:id="rId42"/>
    <p:sldId id="330" r:id="rId43"/>
    <p:sldId id="311" r:id="rId44"/>
    <p:sldId id="302" r:id="rId45"/>
    <p:sldId id="289" r:id="rId46"/>
    <p:sldId id="301" r:id="rId47"/>
    <p:sldId id="300" r:id="rId48"/>
    <p:sldId id="309" r:id="rId49"/>
    <p:sldId id="312" r:id="rId50"/>
    <p:sldId id="268" r:id="rId51"/>
    <p:sldId id="320" r:id="rId52"/>
    <p:sldId id="315" r:id="rId53"/>
    <p:sldId id="31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AAB55-1BB8-423B-95A9-4271A2B245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B6745E-3F3D-4393-B925-91FC1788E2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B975F5-AAC9-4E4C-90B7-F6F31ABA2428}"/>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59669E6C-9358-4BF4-8D0D-BE4F049446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FF382-7EFD-4E7C-89AE-7173F07486DD}"/>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399186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9CD9-DBCA-412A-A10E-904F1E58C2D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FAC9E-44A6-42DA-8A38-D17FE8350D4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4D606-1053-4667-A2A1-0BAE4654D5A7}"/>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3AE8EB9C-2B91-437F-9F93-145E303C61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3BB22-B2EC-4DD3-840C-D66A1BC0A397}"/>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67615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AA0EDC-7BF4-4D20-9510-11CBC2A27F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351DB1-794F-47C0-8ED7-56857AB8DAC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52E27F-927A-4637-9A48-4F4E69CB3872}"/>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55B9D602-A866-4CB4-B3CE-127E946E55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803981-9EA3-4B91-8547-EEA89E0B9EC9}"/>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2176311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6948-4373-4CF1-9186-F6C53E0219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173C4-FBBA-4E30-A0CF-FAFE5375A9E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D5DF0A-2922-476C-AD0D-1D6ED6C990F9}"/>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C77E8142-79ED-4957-85EE-7258831EF9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F72A9-E138-4E35-A4D3-21748C6B72B4}"/>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262383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9615E-D550-4065-91DB-9023C7EC60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552D8F-2209-4CCC-AF32-76F2EF6CA1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93B04A9-C026-4CDD-98B7-4EBBAF2C69E9}"/>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7C1ED035-B1F9-412C-BFC7-69114E1F1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0C2D00-4F73-4F8D-B644-041B26881811}"/>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3485230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A11A4-E80A-4C96-AA6A-6932DA6CD5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974C58-08B4-487D-8748-CE46A18575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17B3BF-8498-4CB1-ADD0-38A405D0E16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956F6D-269E-4DE0-A972-0D5EE258AEAF}"/>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6" name="Footer Placeholder 5">
            <a:extLst>
              <a:ext uri="{FF2B5EF4-FFF2-40B4-BE49-F238E27FC236}">
                <a16:creationId xmlns:a16="http://schemas.microsoft.com/office/drawing/2014/main" id="{5758B3D0-6973-45F1-8207-253AAEFA22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F1BCDE-FEC3-4F5B-A4C1-1B4F94823FD9}"/>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2999070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007C-5D0D-4D24-AEF0-83C3C5E5B4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971FCD-623A-4FAD-8B3B-68C862DDF6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93363C-840B-4FD4-9CC5-0DF4773ED4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B9953-73EC-4CE6-B1BA-803CC1110A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DEF98C-D0D3-413F-A306-075763DAC4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E1605-5EC9-4DFE-8A25-41D66C0D6D92}"/>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8" name="Footer Placeholder 7">
            <a:extLst>
              <a:ext uri="{FF2B5EF4-FFF2-40B4-BE49-F238E27FC236}">
                <a16:creationId xmlns:a16="http://schemas.microsoft.com/office/drawing/2014/main" id="{BC7F6DE9-D4CB-474A-A8DF-28043E73B0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36343D-F534-4CC3-98A6-5A581500E314}"/>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4224016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61A98-F553-42F1-97D7-115A415A20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3D2B12-22CC-47D2-9366-D530D32B06F7}"/>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4" name="Footer Placeholder 3">
            <a:extLst>
              <a:ext uri="{FF2B5EF4-FFF2-40B4-BE49-F238E27FC236}">
                <a16:creationId xmlns:a16="http://schemas.microsoft.com/office/drawing/2014/main" id="{2FE94CCC-B802-438B-871C-DCEED5BEF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001910-A472-49EA-952E-B33D42065F50}"/>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4273021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1EDC71-E34F-4ED3-A625-B00B0045B028}"/>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3" name="Footer Placeholder 2">
            <a:extLst>
              <a:ext uri="{FF2B5EF4-FFF2-40B4-BE49-F238E27FC236}">
                <a16:creationId xmlns:a16="http://schemas.microsoft.com/office/drawing/2014/main" id="{1CDDD365-D6F0-4F41-9D40-B103D072C2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F3FD74-19F8-48F0-A570-4FE19A118B41}"/>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3698023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6DB5B-86D3-41A4-B7AB-A2459840DC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B92C65-0F28-48A4-B26B-6F498E40AB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D610D3-8BDB-424F-A367-622336A3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8714926-86B6-41DF-AC90-B25021C83758}"/>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6" name="Footer Placeholder 5">
            <a:extLst>
              <a:ext uri="{FF2B5EF4-FFF2-40B4-BE49-F238E27FC236}">
                <a16:creationId xmlns:a16="http://schemas.microsoft.com/office/drawing/2014/main" id="{68DAB487-2539-413F-BBB3-23E3A6DF72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EF445B-91F8-453E-8DB9-20352737082F}"/>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2840214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05940-B274-4FC4-9CA1-CBD78E44A4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8AB857-E9F1-45FA-80B0-BEBFD3BD5E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38712A-56BD-45F4-AE21-A0739C3E4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2F1B06-ED8B-4439-8753-D73CCBF4B2AA}"/>
              </a:ext>
            </a:extLst>
          </p:cNvPr>
          <p:cNvSpPr>
            <a:spLocks noGrp="1"/>
          </p:cNvSpPr>
          <p:nvPr>
            <p:ph type="dt" sz="half" idx="10"/>
          </p:nvPr>
        </p:nvSpPr>
        <p:spPr/>
        <p:txBody>
          <a:bodyPr/>
          <a:lstStyle/>
          <a:p>
            <a:fld id="{A2F90044-DF4A-4695-BD40-993DE0CE07F2}" type="datetimeFigureOut">
              <a:rPr lang="en-US" smtClean="0"/>
              <a:t>6/10/2018</a:t>
            </a:fld>
            <a:endParaRPr lang="en-US"/>
          </a:p>
        </p:txBody>
      </p:sp>
      <p:sp>
        <p:nvSpPr>
          <p:cNvPr id="6" name="Footer Placeholder 5">
            <a:extLst>
              <a:ext uri="{FF2B5EF4-FFF2-40B4-BE49-F238E27FC236}">
                <a16:creationId xmlns:a16="http://schemas.microsoft.com/office/drawing/2014/main" id="{8E63C316-2922-4438-B734-B3D91F1626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23CA88-0C44-4FF1-BC8B-C01FC37FB267}"/>
              </a:ext>
            </a:extLst>
          </p:cNvPr>
          <p:cNvSpPr>
            <a:spLocks noGrp="1"/>
          </p:cNvSpPr>
          <p:nvPr>
            <p:ph type="sldNum" sz="quarter" idx="12"/>
          </p:nvPr>
        </p:nvSpPr>
        <p:spPr/>
        <p:txBody>
          <a:bodyPr/>
          <a:lstStyle/>
          <a:p>
            <a:fld id="{3C199A50-4607-485F-A89E-DABB9538420C}" type="slidenum">
              <a:rPr lang="en-US" smtClean="0"/>
              <a:t>‹#›</a:t>
            </a:fld>
            <a:endParaRPr lang="en-US"/>
          </a:p>
        </p:txBody>
      </p:sp>
    </p:spTree>
    <p:extLst>
      <p:ext uri="{BB962C8B-B14F-4D97-AF65-F5344CB8AC3E}">
        <p14:creationId xmlns:p14="http://schemas.microsoft.com/office/powerpoint/2010/main" val="353504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601EA-2B60-4A00-A153-C2D14EB90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A28B61-399F-45AC-BF7C-A5D002DBC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F3C22-CAF0-4F0A-AD05-87D57C466F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90044-DF4A-4695-BD40-993DE0CE07F2}" type="datetimeFigureOut">
              <a:rPr lang="en-US" smtClean="0"/>
              <a:t>6/10/2018</a:t>
            </a:fld>
            <a:endParaRPr lang="en-US"/>
          </a:p>
        </p:txBody>
      </p:sp>
      <p:sp>
        <p:nvSpPr>
          <p:cNvPr id="5" name="Footer Placeholder 4">
            <a:extLst>
              <a:ext uri="{FF2B5EF4-FFF2-40B4-BE49-F238E27FC236}">
                <a16:creationId xmlns:a16="http://schemas.microsoft.com/office/drawing/2014/main" id="{50572759-D23E-4380-9174-ABD0EF0A71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B38A45-B016-4DDA-B8BF-7C724BE2C8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99A50-4607-485F-A89E-DABB9538420C}" type="slidenum">
              <a:rPr lang="en-US" smtClean="0"/>
              <a:t>‹#›</a:t>
            </a:fld>
            <a:endParaRPr lang="en-US"/>
          </a:p>
        </p:txBody>
      </p:sp>
    </p:spTree>
    <p:extLst>
      <p:ext uri="{BB962C8B-B14F-4D97-AF65-F5344CB8AC3E}">
        <p14:creationId xmlns:p14="http://schemas.microsoft.com/office/powerpoint/2010/main" val="335895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231DA-8AB1-4395-8BBC-9165DD8603D7}"/>
              </a:ext>
            </a:extLst>
          </p:cNvPr>
          <p:cNvSpPr>
            <a:spLocks noGrp="1"/>
          </p:cNvSpPr>
          <p:nvPr>
            <p:ph type="title"/>
          </p:nvPr>
        </p:nvSpPr>
        <p:spPr>
          <a:xfrm>
            <a:off x="838200" y="365125"/>
            <a:ext cx="10515600" cy="5942910"/>
          </a:xfrm>
        </p:spPr>
        <p:txBody>
          <a:bodyPr>
            <a:noAutofit/>
          </a:bodyPr>
          <a:lstStyle/>
          <a:p>
            <a:pPr algn="ctr"/>
            <a:r>
              <a:rPr lang="en-US" sz="10300" dirty="0"/>
              <a:t>Seismology and Prophecy</a:t>
            </a:r>
          </a:p>
        </p:txBody>
      </p:sp>
    </p:spTree>
    <p:extLst>
      <p:ext uri="{BB962C8B-B14F-4D97-AF65-F5344CB8AC3E}">
        <p14:creationId xmlns:p14="http://schemas.microsoft.com/office/powerpoint/2010/main" val="2298427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5576-28FB-4FBB-991B-6207CE99456F}"/>
              </a:ext>
            </a:extLst>
          </p:cNvPr>
          <p:cNvSpPr>
            <a:spLocks noGrp="1"/>
          </p:cNvSpPr>
          <p:nvPr>
            <p:ph type="title"/>
          </p:nvPr>
        </p:nvSpPr>
        <p:spPr/>
        <p:txBody>
          <a:bodyPr/>
          <a:lstStyle/>
          <a:p>
            <a:r>
              <a:rPr lang="en-US" dirty="0"/>
              <a:t>Psalm 78:15</a:t>
            </a:r>
          </a:p>
        </p:txBody>
      </p:sp>
      <p:sp>
        <p:nvSpPr>
          <p:cNvPr id="3" name="Content Placeholder 2">
            <a:extLst>
              <a:ext uri="{FF2B5EF4-FFF2-40B4-BE49-F238E27FC236}">
                <a16:creationId xmlns:a16="http://schemas.microsoft.com/office/drawing/2014/main" id="{8BD75DE4-A610-4B36-BF6C-4AB9F5A7B6ED}"/>
              </a:ext>
            </a:extLst>
          </p:cNvPr>
          <p:cNvSpPr>
            <a:spLocks noGrp="1"/>
          </p:cNvSpPr>
          <p:nvPr>
            <p:ph idx="1"/>
          </p:nvPr>
        </p:nvSpPr>
        <p:spPr/>
        <p:txBody>
          <a:bodyPr>
            <a:normAutofit/>
          </a:bodyPr>
          <a:lstStyle/>
          <a:p>
            <a:pPr marL="0" indent="0">
              <a:buNone/>
            </a:pPr>
            <a:r>
              <a:rPr lang="en-US" sz="6000" dirty="0"/>
              <a:t>He clave the rocks in the wilderness, and gave </a:t>
            </a:r>
            <a:r>
              <a:rPr lang="en-US" sz="6000" i="1" dirty="0"/>
              <a:t>them</a:t>
            </a:r>
            <a:r>
              <a:rPr lang="en-US" sz="6000" dirty="0"/>
              <a:t> drink as </a:t>
            </a:r>
            <a:r>
              <a:rPr lang="en-US" sz="6000" i="1" dirty="0"/>
              <a:t>out of</a:t>
            </a:r>
            <a:r>
              <a:rPr lang="en-US" sz="6000" dirty="0"/>
              <a:t> the great depths.</a:t>
            </a:r>
          </a:p>
        </p:txBody>
      </p:sp>
    </p:spTree>
    <p:extLst>
      <p:ext uri="{BB962C8B-B14F-4D97-AF65-F5344CB8AC3E}">
        <p14:creationId xmlns:p14="http://schemas.microsoft.com/office/powerpoint/2010/main" val="4133610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75860-2795-4730-B435-086D9A235F6B}"/>
              </a:ext>
            </a:extLst>
          </p:cNvPr>
          <p:cNvSpPr>
            <a:spLocks noGrp="1"/>
          </p:cNvSpPr>
          <p:nvPr>
            <p:ph type="title"/>
          </p:nvPr>
        </p:nvSpPr>
        <p:spPr/>
        <p:txBody>
          <a:bodyPr/>
          <a:lstStyle/>
          <a:p>
            <a:r>
              <a:rPr lang="en-US" dirty="0"/>
              <a:t>Gen 7:11</a:t>
            </a:r>
          </a:p>
        </p:txBody>
      </p:sp>
      <p:sp>
        <p:nvSpPr>
          <p:cNvPr id="3" name="Content Placeholder 2">
            <a:extLst>
              <a:ext uri="{FF2B5EF4-FFF2-40B4-BE49-F238E27FC236}">
                <a16:creationId xmlns:a16="http://schemas.microsoft.com/office/drawing/2014/main" id="{8DEDFC40-AC6C-49A1-B7D6-77134255AA83}"/>
              </a:ext>
            </a:extLst>
          </p:cNvPr>
          <p:cNvSpPr>
            <a:spLocks noGrp="1"/>
          </p:cNvSpPr>
          <p:nvPr>
            <p:ph idx="1"/>
          </p:nvPr>
        </p:nvSpPr>
        <p:spPr/>
        <p:txBody>
          <a:bodyPr>
            <a:normAutofit/>
          </a:bodyPr>
          <a:lstStyle/>
          <a:p>
            <a:pPr marL="0" indent="0">
              <a:buNone/>
            </a:pPr>
            <a:r>
              <a:rPr lang="en-US" sz="4800" dirty="0"/>
              <a:t>In the six hundredth year of Noah's life, in the second month, the seventeenth day of the month, the same day were all the </a:t>
            </a:r>
            <a:r>
              <a:rPr lang="en-US" sz="4800" b="1" dirty="0">
                <a:solidFill>
                  <a:srgbClr val="FF0000"/>
                </a:solidFill>
              </a:rPr>
              <a:t>fountains of the great deep broken up,</a:t>
            </a:r>
            <a:r>
              <a:rPr lang="en-US" sz="4800" dirty="0"/>
              <a:t> and the windows of heaven were opened.</a:t>
            </a:r>
          </a:p>
        </p:txBody>
      </p:sp>
    </p:spTree>
    <p:extLst>
      <p:ext uri="{BB962C8B-B14F-4D97-AF65-F5344CB8AC3E}">
        <p14:creationId xmlns:p14="http://schemas.microsoft.com/office/powerpoint/2010/main" val="3168227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53216-6E15-431F-B0AE-E68E555CD0A6}"/>
              </a:ext>
            </a:extLst>
          </p:cNvPr>
          <p:cNvSpPr>
            <a:spLocks noGrp="1"/>
          </p:cNvSpPr>
          <p:nvPr>
            <p:ph type="title"/>
          </p:nvPr>
        </p:nvSpPr>
        <p:spPr/>
        <p:txBody>
          <a:bodyPr/>
          <a:lstStyle/>
          <a:p>
            <a:r>
              <a:rPr lang="en-US" dirty="0"/>
              <a:t>Earthquake and Volcanic activity during the Flood</a:t>
            </a:r>
          </a:p>
        </p:txBody>
      </p:sp>
      <p:sp>
        <p:nvSpPr>
          <p:cNvPr id="3" name="Content Placeholder 2">
            <a:extLst>
              <a:ext uri="{FF2B5EF4-FFF2-40B4-BE49-F238E27FC236}">
                <a16:creationId xmlns:a16="http://schemas.microsoft.com/office/drawing/2014/main" id="{81AE7DBF-D5EA-4667-B071-2A62D93D848F}"/>
              </a:ext>
            </a:extLst>
          </p:cNvPr>
          <p:cNvSpPr>
            <a:spLocks noGrp="1"/>
          </p:cNvSpPr>
          <p:nvPr>
            <p:ph idx="1"/>
          </p:nvPr>
        </p:nvSpPr>
        <p:spPr>
          <a:xfrm>
            <a:off x="308113" y="1690687"/>
            <a:ext cx="11340548" cy="4802187"/>
          </a:xfrm>
        </p:spPr>
        <p:txBody>
          <a:bodyPr>
            <a:normAutofit/>
          </a:bodyPr>
          <a:lstStyle/>
          <a:p>
            <a:pPr marL="0" indent="0">
              <a:buNone/>
            </a:pPr>
            <a:r>
              <a:rPr lang="en-US" sz="4000" dirty="0"/>
              <a:t>258 Now, how could science say, “Rain come from there?” But, you see, God </a:t>
            </a:r>
            <a:r>
              <a:rPr lang="en-US" sz="4000" dirty="0" err="1"/>
              <a:t>knowed</a:t>
            </a:r>
            <a:r>
              <a:rPr lang="en-US" sz="4000" dirty="0"/>
              <a:t> how to bring rain from there. He either caused an earthquake, or somebody had atomic power, that they throwed it and </a:t>
            </a:r>
            <a:r>
              <a:rPr lang="en-US" sz="4000" dirty="0" err="1"/>
              <a:t>bursted</a:t>
            </a:r>
            <a:r>
              <a:rPr lang="en-US" sz="4000" dirty="0"/>
              <a:t> some part of the earth. And it swung the earth backward, throwed it out of its orbit, and now it leans back. </a:t>
            </a:r>
            <a:br>
              <a:rPr lang="en-US" sz="4000" dirty="0"/>
            </a:br>
            <a:r>
              <a:rPr lang="en-US" sz="4000" dirty="0"/>
              <a:t>   60-1218 - The Uncertain Sound</a:t>
            </a:r>
          </a:p>
        </p:txBody>
      </p:sp>
    </p:spTree>
    <p:extLst>
      <p:ext uri="{BB962C8B-B14F-4D97-AF65-F5344CB8AC3E}">
        <p14:creationId xmlns:p14="http://schemas.microsoft.com/office/powerpoint/2010/main" val="224587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53F4E-C406-451A-B9F1-B5E7FA409E11}"/>
              </a:ext>
            </a:extLst>
          </p:cNvPr>
          <p:cNvSpPr>
            <a:spLocks noGrp="1"/>
          </p:cNvSpPr>
          <p:nvPr>
            <p:ph type="title"/>
          </p:nvPr>
        </p:nvSpPr>
        <p:spPr/>
        <p:txBody>
          <a:bodyPr/>
          <a:lstStyle/>
          <a:p>
            <a:r>
              <a:rPr lang="en-US" dirty="0"/>
              <a:t>Polar jerk and jounce</a:t>
            </a:r>
          </a:p>
        </p:txBody>
      </p:sp>
      <p:sp>
        <p:nvSpPr>
          <p:cNvPr id="3" name="Content Placeholder 2">
            <a:extLst>
              <a:ext uri="{FF2B5EF4-FFF2-40B4-BE49-F238E27FC236}">
                <a16:creationId xmlns:a16="http://schemas.microsoft.com/office/drawing/2014/main" id="{967649B0-8F9F-4E2F-B709-81FADFD96557}"/>
              </a:ext>
            </a:extLst>
          </p:cNvPr>
          <p:cNvSpPr>
            <a:spLocks noGrp="1"/>
          </p:cNvSpPr>
          <p:nvPr>
            <p:ph idx="1"/>
          </p:nvPr>
        </p:nvSpPr>
        <p:spPr/>
        <p:txBody>
          <a:bodyPr/>
          <a:lstStyle/>
          <a:p>
            <a:r>
              <a:rPr lang="en-US" dirty="0"/>
              <a:t>two time-derivative aspects of polar drift, </a:t>
            </a:r>
            <a:r>
              <a:rPr lang="en-US" i="1" dirty="0"/>
              <a:t>jerk</a:t>
            </a:r>
            <a:r>
              <a:rPr lang="en-US" dirty="0"/>
              <a:t> and </a:t>
            </a:r>
            <a:r>
              <a:rPr lang="en-US" i="1" dirty="0"/>
              <a:t>jounce</a:t>
            </a:r>
            <a:r>
              <a:rPr lang="en-US" dirty="0"/>
              <a:t>, appear to affect the timing of large quakes, and presumably the triggering.</a:t>
            </a:r>
          </a:p>
          <a:p>
            <a:r>
              <a:rPr lang="en-US" dirty="0"/>
              <a:t>in 1960, speed was relatively fast at 24.5 cm/</a:t>
            </a:r>
            <a:r>
              <a:rPr lang="en-US" dirty="0" err="1"/>
              <a:t>yr</a:t>
            </a:r>
            <a:r>
              <a:rPr lang="en-US" dirty="0"/>
              <a:t> and the speed trace took a turn (large jerk) and the greatest earthquake ever instrumentally recorded, the 1960 M9.5 Chilean megaquake occurred.</a:t>
            </a:r>
          </a:p>
          <a:p>
            <a:r>
              <a:rPr lang="en-US" dirty="0"/>
              <a:t>in 1964, the acceleration trace of polar drift (upper, black trace) took a turn (accompanied with large </a:t>
            </a:r>
            <a:r>
              <a:rPr lang="en-US" i="1" dirty="0"/>
              <a:t>jounce</a:t>
            </a:r>
            <a:r>
              <a:rPr lang="en-US" dirty="0"/>
              <a:t>—the second time-derivative of acceleration) and the 1964 M9.2 Alaskan megaquake occurred.</a:t>
            </a:r>
          </a:p>
        </p:txBody>
      </p:sp>
    </p:spTree>
    <p:extLst>
      <p:ext uri="{BB962C8B-B14F-4D97-AF65-F5344CB8AC3E}">
        <p14:creationId xmlns:p14="http://schemas.microsoft.com/office/powerpoint/2010/main" val="3459687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CE4BC-61E7-4319-B63C-09B0D3B62EF5}"/>
              </a:ext>
            </a:extLst>
          </p:cNvPr>
          <p:cNvSpPr>
            <a:spLocks noGrp="1"/>
          </p:cNvSpPr>
          <p:nvPr>
            <p:ph type="title"/>
          </p:nvPr>
        </p:nvSpPr>
        <p:spPr>
          <a:xfrm>
            <a:off x="444304" y="0"/>
            <a:ext cx="10515600" cy="1325563"/>
          </a:xfrm>
        </p:spPr>
        <p:txBody>
          <a:bodyPr/>
          <a:lstStyle/>
          <a:p>
            <a:r>
              <a:rPr lang="en-US" dirty="0"/>
              <a:t>Slowed rotation precedes eruptions</a:t>
            </a:r>
          </a:p>
        </p:txBody>
      </p:sp>
      <p:sp>
        <p:nvSpPr>
          <p:cNvPr id="3" name="Content Placeholder 2">
            <a:extLst>
              <a:ext uri="{FF2B5EF4-FFF2-40B4-BE49-F238E27FC236}">
                <a16:creationId xmlns:a16="http://schemas.microsoft.com/office/drawing/2014/main" id="{95C73F5B-5BE9-460C-8808-E9D9B2B1D564}"/>
              </a:ext>
            </a:extLst>
          </p:cNvPr>
          <p:cNvSpPr>
            <a:spLocks noGrp="1"/>
          </p:cNvSpPr>
          <p:nvPr>
            <p:ph idx="1"/>
          </p:nvPr>
        </p:nvSpPr>
        <p:spPr>
          <a:xfrm>
            <a:off x="444304" y="1253331"/>
            <a:ext cx="11175609" cy="5358484"/>
          </a:xfrm>
        </p:spPr>
        <p:txBody>
          <a:bodyPr>
            <a:normAutofit lnSpcReduction="10000"/>
          </a:bodyPr>
          <a:lstStyle/>
          <a:p>
            <a:r>
              <a:rPr lang="en-US" sz="3200" dirty="0"/>
              <a:t>In October 2017, University of Colorado Boulder professor Roger Bilham presented the findings of a study, conducted alongside his University of Montana colleague Rebecca </a:t>
            </a:r>
            <a:r>
              <a:rPr lang="en-US" sz="3200" dirty="0" err="1"/>
              <a:t>Bendick</a:t>
            </a:r>
            <a:r>
              <a:rPr lang="en-US" sz="3200" dirty="0"/>
              <a:t>, that suggested that we could potentially see the amount of earthquakes magnitude 7.0 or above double between 2017 and 2018.</a:t>
            </a:r>
          </a:p>
          <a:p>
            <a:r>
              <a:rPr lang="en-US" sz="3200" dirty="0"/>
              <a:t>variations in the speed of Earth’s rotation could trigger intense seismic activity, particularly in heavily populated tropical regions.</a:t>
            </a:r>
          </a:p>
          <a:p>
            <a:r>
              <a:rPr lang="en-US" sz="3200" dirty="0"/>
              <a:t>Although such fluctuations in rotation are small – changing the length of the day by a millisecond – they could still be implicated in the release of vast amounts of underground energy, it is argued.</a:t>
            </a:r>
          </a:p>
        </p:txBody>
      </p:sp>
    </p:spTree>
    <p:extLst>
      <p:ext uri="{BB962C8B-B14F-4D97-AF65-F5344CB8AC3E}">
        <p14:creationId xmlns:p14="http://schemas.microsoft.com/office/powerpoint/2010/main" val="1605265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3B64-C867-45C1-BF41-835C8D1EB0AF}"/>
              </a:ext>
            </a:extLst>
          </p:cNvPr>
          <p:cNvSpPr>
            <a:spLocks noGrp="1"/>
          </p:cNvSpPr>
          <p:nvPr>
            <p:ph type="title"/>
          </p:nvPr>
        </p:nvSpPr>
        <p:spPr/>
        <p:txBody>
          <a:bodyPr/>
          <a:lstStyle/>
          <a:p>
            <a:r>
              <a:rPr lang="en-US" dirty="0"/>
              <a:t>Toba </a:t>
            </a:r>
            <a:r>
              <a:rPr lang="en-US" dirty="0" err="1"/>
              <a:t>supervolcano</a:t>
            </a:r>
            <a:endParaRPr lang="en-US" dirty="0"/>
          </a:p>
        </p:txBody>
      </p:sp>
      <p:sp>
        <p:nvSpPr>
          <p:cNvPr id="3" name="Content Placeholder 2">
            <a:extLst>
              <a:ext uri="{FF2B5EF4-FFF2-40B4-BE49-F238E27FC236}">
                <a16:creationId xmlns:a16="http://schemas.microsoft.com/office/drawing/2014/main" id="{1D779B3D-40F4-41A9-9B12-4362C9F97477}"/>
              </a:ext>
            </a:extLst>
          </p:cNvPr>
          <p:cNvSpPr>
            <a:spLocks noGrp="1"/>
          </p:cNvSpPr>
          <p:nvPr>
            <p:ph idx="1"/>
          </p:nvPr>
        </p:nvSpPr>
        <p:spPr/>
        <p:txBody>
          <a:bodyPr/>
          <a:lstStyle/>
          <a:p>
            <a:r>
              <a:rPr lang="en-US" dirty="0"/>
              <a:t>800 cubic miles of volcanic ash released into the atmosphere</a:t>
            </a:r>
          </a:p>
          <a:p>
            <a:r>
              <a:rPr lang="en-US" dirty="0"/>
              <a:t>The bright ash reflected sunlight off the landscape, and volcanic sulfur aerosols impeded solar radiation for six years, initiating an "Instant Ice Age" that -- according to evidence in ice cores taken in Greenland -- lasted about 1,800 years.</a:t>
            </a:r>
          </a:p>
          <a:p>
            <a:r>
              <a:rPr lang="en-US" dirty="0"/>
              <a:t>(BBC) Indonesia, Malaysia and India are thought to have been blanketed in at least 5cm of ash from Toba, which undoubtedly affected vegetation and caused mass floods. Yet archaeological studies of ash deposits appear to show that humans were remarkably resilient to the environmental changes.</a:t>
            </a:r>
          </a:p>
        </p:txBody>
      </p:sp>
    </p:spTree>
    <p:extLst>
      <p:ext uri="{BB962C8B-B14F-4D97-AF65-F5344CB8AC3E}">
        <p14:creationId xmlns:p14="http://schemas.microsoft.com/office/powerpoint/2010/main" val="750494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7D569-3AEE-43A1-9CFE-4DE0235524E4}"/>
              </a:ext>
            </a:extLst>
          </p:cNvPr>
          <p:cNvSpPr>
            <a:spLocks noGrp="1"/>
          </p:cNvSpPr>
          <p:nvPr>
            <p:ph type="title"/>
          </p:nvPr>
        </p:nvSpPr>
        <p:spPr>
          <a:xfrm>
            <a:off x="317696" y="124131"/>
            <a:ext cx="10515600" cy="1325563"/>
          </a:xfrm>
        </p:spPr>
        <p:txBody>
          <a:bodyPr/>
          <a:lstStyle/>
          <a:p>
            <a:r>
              <a:rPr lang="en-US" dirty="0"/>
              <a:t>Genetic Bottleneck	</a:t>
            </a:r>
          </a:p>
        </p:txBody>
      </p:sp>
      <p:sp>
        <p:nvSpPr>
          <p:cNvPr id="3" name="Content Placeholder 2">
            <a:extLst>
              <a:ext uri="{FF2B5EF4-FFF2-40B4-BE49-F238E27FC236}">
                <a16:creationId xmlns:a16="http://schemas.microsoft.com/office/drawing/2014/main" id="{0DEC9AF0-3BB8-4525-98D5-518395E94958}"/>
              </a:ext>
            </a:extLst>
          </p:cNvPr>
          <p:cNvSpPr>
            <a:spLocks noGrp="1"/>
          </p:cNvSpPr>
          <p:nvPr>
            <p:ph idx="1"/>
          </p:nvPr>
        </p:nvSpPr>
        <p:spPr>
          <a:xfrm>
            <a:off x="317696" y="1531784"/>
            <a:ext cx="10515600" cy="4351338"/>
          </a:xfrm>
        </p:spPr>
        <p:txBody>
          <a:bodyPr/>
          <a:lstStyle/>
          <a:p>
            <a:r>
              <a:rPr lang="en-US" dirty="0"/>
              <a:t>Humans deeply effected</a:t>
            </a:r>
          </a:p>
          <a:p>
            <a:r>
              <a:rPr lang="en-US" dirty="0"/>
              <a:t>Humanoids wiped out</a:t>
            </a:r>
          </a:p>
          <a:p>
            <a:r>
              <a:rPr lang="en-US" dirty="0"/>
              <a:t>Other bottlenecks: </a:t>
            </a:r>
          </a:p>
          <a:p>
            <a:pPr lvl="1"/>
            <a:r>
              <a:rPr lang="en-US" dirty="0"/>
              <a:t>Chimpanzees</a:t>
            </a:r>
          </a:p>
          <a:p>
            <a:pPr lvl="1"/>
            <a:r>
              <a:rPr lang="en-US" dirty="0"/>
              <a:t>Gorillas</a:t>
            </a:r>
          </a:p>
          <a:p>
            <a:pPr lvl="1"/>
            <a:r>
              <a:rPr lang="en-US" dirty="0"/>
              <a:t>rhesus macaques</a:t>
            </a:r>
          </a:p>
          <a:p>
            <a:pPr lvl="1"/>
            <a:r>
              <a:rPr lang="en-US" dirty="0"/>
              <a:t>orangutans</a:t>
            </a:r>
          </a:p>
          <a:p>
            <a:pPr lvl="1"/>
            <a:r>
              <a:rPr lang="en-US" dirty="0"/>
              <a:t>tigers.</a:t>
            </a:r>
          </a:p>
        </p:txBody>
      </p:sp>
      <p:pic>
        <p:nvPicPr>
          <p:cNvPr id="5" name="Picture 4">
            <a:extLst>
              <a:ext uri="{FF2B5EF4-FFF2-40B4-BE49-F238E27FC236}">
                <a16:creationId xmlns:a16="http://schemas.microsoft.com/office/drawing/2014/main" id="{C3D34F03-4933-4CB2-B422-1FA9C4D7F7AC}"/>
              </a:ext>
            </a:extLst>
          </p:cNvPr>
          <p:cNvPicPr>
            <a:picLocks noChangeAspect="1"/>
          </p:cNvPicPr>
          <p:nvPr/>
        </p:nvPicPr>
        <p:blipFill>
          <a:blip r:embed="rId2"/>
          <a:stretch>
            <a:fillRect/>
          </a:stretch>
        </p:blipFill>
        <p:spPr>
          <a:xfrm>
            <a:off x="4786164" y="470715"/>
            <a:ext cx="7088140" cy="6263154"/>
          </a:xfrm>
          <a:prstGeom prst="rect">
            <a:avLst/>
          </a:prstGeom>
        </p:spPr>
      </p:pic>
    </p:spTree>
    <p:extLst>
      <p:ext uri="{BB962C8B-B14F-4D97-AF65-F5344CB8AC3E}">
        <p14:creationId xmlns:p14="http://schemas.microsoft.com/office/powerpoint/2010/main" val="355791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p showing human migration out of Africa.">
            <a:extLst>
              <a:ext uri="{FF2B5EF4-FFF2-40B4-BE49-F238E27FC236}">
                <a16:creationId xmlns:a16="http://schemas.microsoft.com/office/drawing/2014/main" id="{9928A11D-7A67-4845-AE4E-3ADA5648A7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64" r="66930" b="49803"/>
          <a:stretch/>
        </p:blipFill>
        <p:spPr bwMode="auto">
          <a:xfrm>
            <a:off x="3207435" y="2036107"/>
            <a:ext cx="5120640" cy="329554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ap showing human migration out of Africa.">
            <a:extLst>
              <a:ext uri="{FF2B5EF4-FFF2-40B4-BE49-F238E27FC236}">
                <a16:creationId xmlns:a16="http://schemas.microsoft.com/office/drawing/2014/main" id="{02064EE1-78D3-4157-8F1F-E515F5DEB8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15" t="78662" r="6235" b="13217"/>
          <a:stretch/>
        </p:blipFill>
        <p:spPr bwMode="auto">
          <a:xfrm>
            <a:off x="955836" y="5694089"/>
            <a:ext cx="10280327" cy="6645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6CD8F8-0C08-4FB6-ACA6-C583B6E81E49}"/>
              </a:ext>
            </a:extLst>
          </p:cNvPr>
          <p:cNvSpPr txBox="1"/>
          <p:nvPr/>
        </p:nvSpPr>
        <p:spPr>
          <a:xfrm>
            <a:off x="1758462" y="351692"/>
            <a:ext cx="9017390" cy="1107996"/>
          </a:xfrm>
          <a:prstGeom prst="rect">
            <a:avLst/>
          </a:prstGeom>
          <a:noFill/>
        </p:spPr>
        <p:txBody>
          <a:bodyPr wrap="square" rtlCol="0">
            <a:spAutoFit/>
          </a:bodyPr>
          <a:lstStyle/>
          <a:p>
            <a:r>
              <a:rPr lang="en-US" sz="6600" dirty="0"/>
              <a:t>Migration out of Africa</a:t>
            </a:r>
          </a:p>
        </p:txBody>
      </p:sp>
    </p:spTree>
    <p:extLst>
      <p:ext uri="{BB962C8B-B14F-4D97-AF65-F5344CB8AC3E}">
        <p14:creationId xmlns:p14="http://schemas.microsoft.com/office/powerpoint/2010/main" val="1506124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94E2-1601-4CF0-815D-EE74EF9619E5}"/>
              </a:ext>
            </a:extLst>
          </p:cNvPr>
          <p:cNvSpPr>
            <a:spLocks noGrp="1"/>
          </p:cNvSpPr>
          <p:nvPr>
            <p:ph type="title"/>
          </p:nvPr>
        </p:nvSpPr>
        <p:spPr/>
        <p:txBody>
          <a:bodyPr/>
          <a:lstStyle/>
          <a:p>
            <a:r>
              <a:rPr lang="en-US" dirty="0"/>
              <a:t>Matthew 24:6-8</a:t>
            </a:r>
          </a:p>
        </p:txBody>
      </p:sp>
      <p:sp>
        <p:nvSpPr>
          <p:cNvPr id="3" name="Content Placeholder 2">
            <a:extLst>
              <a:ext uri="{FF2B5EF4-FFF2-40B4-BE49-F238E27FC236}">
                <a16:creationId xmlns:a16="http://schemas.microsoft.com/office/drawing/2014/main" id="{385B73D0-E201-4341-85F2-1652A2226C87}"/>
              </a:ext>
            </a:extLst>
          </p:cNvPr>
          <p:cNvSpPr>
            <a:spLocks noGrp="1"/>
          </p:cNvSpPr>
          <p:nvPr>
            <p:ph idx="1"/>
          </p:nvPr>
        </p:nvSpPr>
        <p:spPr/>
        <p:txBody>
          <a:bodyPr>
            <a:normAutofit/>
          </a:bodyPr>
          <a:lstStyle/>
          <a:p>
            <a:pPr marL="0" indent="0">
              <a:buNone/>
            </a:pPr>
            <a:r>
              <a:rPr lang="en-US" sz="4400" dirty="0"/>
              <a:t>You will hear of wars and rumors of wars, but see to it that you are not alarmed. Such things must happen, but the end is still to come. Nation will rise against nation, and kingdom against kingdom. There will be famines and earthquakes in various places. All these are the beginning of birth pains.</a:t>
            </a:r>
          </a:p>
        </p:txBody>
      </p:sp>
    </p:spTree>
    <p:extLst>
      <p:ext uri="{BB962C8B-B14F-4D97-AF65-F5344CB8AC3E}">
        <p14:creationId xmlns:p14="http://schemas.microsoft.com/office/powerpoint/2010/main" val="318094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B9AB-6848-4769-B039-719FA12B3AC1}"/>
              </a:ext>
            </a:extLst>
          </p:cNvPr>
          <p:cNvSpPr>
            <a:spLocks noGrp="1"/>
          </p:cNvSpPr>
          <p:nvPr>
            <p:ph type="title"/>
          </p:nvPr>
        </p:nvSpPr>
        <p:spPr/>
        <p:txBody>
          <a:bodyPr/>
          <a:lstStyle/>
          <a:p>
            <a:r>
              <a:rPr lang="en-US" dirty="0"/>
              <a:t>Romans 8:22</a:t>
            </a:r>
          </a:p>
        </p:txBody>
      </p:sp>
      <p:sp>
        <p:nvSpPr>
          <p:cNvPr id="3" name="Content Placeholder 2">
            <a:extLst>
              <a:ext uri="{FF2B5EF4-FFF2-40B4-BE49-F238E27FC236}">
                <a16:creationId xmlns:a16="http://schemas.microsoft.com/office/drawing/2014/main" id="{643C023F-F591-474D-BC6F-4EC996809FF0}"/>
              </a:ext>
            </a:extLst>
          </p:cNvPr>
          <p:cNvSpPr>
            <a:spLocks noGrp="1"/>
          </p:cNvSpPr>
          <p:nvPr>
            <p:ph idx="1"/>
          </p:nvPr>
        </p:nvSpPr>
        <p:spPr/>
        <p:txBody>
          <a:bodyPr>
            <a:normAutofit/>
          </a:bodyPr>
          <a:lstStyle/>
          <a:p>
            <a:pPr marL="0" indent="0">
              <a:buNone/>
            </a:pPr>
            <a:r>
              <a:rPr lang="en-US" sz="6600" dirty="0"/>
              <a:t>We know that the whole creation has been groaning as in the pains of childbirth right up to the present time. </a:t>
            </a:r>
          </a:p>
        </p:txBody>
      </p:sp>
    </p:spTree>
    <p:extLst>
      <p:ext uri="{BB962C8B-B14F-4D97-AF65-F5344CB8AC3E}">
        <p14:creationId xmlns:p14="http://schemas.microsoft.com/office/powerpoint/2010/main" val="103950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FDCB3F-CDD8-4742-AA0F-79FA5F5F23CE}"/>
              </a:ext>
            </a:extLst>
          </p:cNvPr>
          <p:cNvPicPr>
            <a:picLocks noChangeAspect="1"/>
          </p:cNvPicPr>
          <p:nvPr/>
        </p:nvPicPr>
        <p:blipFill>
          <a:blip r:embed="rId2"/>
          <a:stretch>
            <a:fillRect/>
          </a:stretch>
        </p:blipFill>
        <p:spPr>
          <a:xfrm>
            <a:off x="2432224" y="221566"/>
            <a:ext cx="7327551" cy="6414867"/>
          </a:xfrm>
          <a:prstGeom prst="rect">
            <a:avLst/>
          </a:prstGeom>
        </p:spPr>
      </p:pic>
    </p:spTree>
    <p:extLst>
      <p:ext uri="{BB962C8B-B14F-4D97-AF65-F5344CB8AC3E}">
        <p14:creationId xmlns:p14="http://schemas.microsoft.com/office/powerpoint/2010/main" val="382614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5F747-2435-4F9C-A400-4F1CA11602E9}"/>
              </a:ext>
            </a:extLst>
          </p:cNvPr>
          <p:cNvSpPr>
            <a:spLocks noGrp="1"/>
          </p:cNvSpPr>
          <p:nvPr>
            <p:ph type="title"/>
          </p:nvPr>
        </p:nvSpPr>
        <p:spPr>
          <a:xfrm>
            <a:off x="578126" y="118924"/>
            <a:ext cx="10515600" cy="1325563"/>
          </a:xfrm>
        </p:spPr>
        <p:txBody>
          <a:bodyPr/>
          <a:lstStyle/>
          <a:p>
            <a:r>
              <a:rPr lang="en-US" dirty="0"/>
              <a:t>Revival corresponded to activity?</a:t>
            </a:r>
          </a:p>
        </p:txBody>
      </p:sp>
      <p:sp>
        <p:nvSpPr>
          <p:cNvPr id="3" name="Content Placeholder 2">
            <a:extLst>
              <a:ext uri="{FF2B5EF4-FFF2-40B4-BE49-F238E27FC236}">
                <a16:creationId xmlns:a16="http://schemas.microsoft.com/office/drawing/2014/main" id="{EF9C9012-B102-44D9-A34F-3119B826DFD5}"/>
              </a:ext>
            </a:extLst>
          </p:cNvPr>
          <p:cNvSpPr>
            <a:spLocks noGrp="1"/>
          </p:cNvSpPr>
          <p:nvPr>
            <p:ph idx="1"/>
          </p:nvPr>
        </p:nvSpPr>
        <p:spPr>
          <a:xfrm>
            <a:off x="318051" y="1298713"/>
            <a:ext cx="11476383" cy="5300870"/>
          </a:xfrm>
        </p:spPr>
        <p:txBody>
          <a:bodyPr>
            <a:normAutofit/>
          </a:bodyPr>
          <a:lstStyle/>
          <a:p>
            <a:pPr marL="0" indent="0">
              <a:buNone/>
            </a:pPr>
            <a:r>
              <a:rPr lang="en-US" sz="3200" b="1" dirty="0">
                <a:solidFill>
                  <a:srgbClr val="FF0000"/>
                </a:solidFill>
              </a:rPr>
              <a:t>And now we’ve enjoyed about a fifteen-year revival</a:t>
            </a:r>
            <a:r>
              <a:rPr lang="en-US" sz="3200" dirty="0"/>
              <a:t>, which according to history is longer than any revival has ever lasted, to my knowing. Usually, a revival lasts about three years, then it gets scattered. But believing that this is one of the last great revivals that the world will receive, and it’s come in the last age, the Laodicean age, at the end of the Pentecostal dispensation. And I believe the church now is going out into its </a:t>
            </a:r>
            <a:r>
              <a:rPr lang="en-US" sz="3200" dirty="0" err="1"/>
              <a:t>lukewarmness</a:t>
            </a:r>
            <a:r>
              <a:rPr lang="en-US" sz="3200" dirty="0"/>
              <a:t>, as the Bible predicted. And we’re seeing just the catching of the last part, when we see things happening like has been happening in the world, in the last few days. </a:t>
            </a:r>
            <a:br>
              <a:rPr lang="en-US" dirty="0"/>
            </a:br>
            <a:r>
              <a:rPr lang="en-US" dirty="0"/>
              <a:t>  </a:t>
            </a:r>
          </a:p>
        </p:txBody>
      </p:sp>
    </p:spTree>
    <p:extLst>
      <p:ext uri="{BB962C8B-B14F-4D97-AF65-F5344CB8AC3E}">
        <p14:creationId xmlns:p14="http://schemas.microsoft.com/office/powerpoint/2010/main" val="573595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6F20B6-E96C-4D5A-9664-1488E98BB15E}"/>
              </a:ext>
            </a:extLst>
          </p:cNvPr>
          <p:cNvSpPr>
            <a:spLocks noGrp="1"/>
          </p:cNvSpPr>
          <p:nvPr>
            <p:ph idx="1"/>
          </p:nvPr>
        </p:nvSpPr>
        <p:spPr>
          <a:xfrm>
            <a:off x="453886" y="540164"/>
            <a:ext cx="11009243" cy="6317836"/>
          </a:xfrm>
        </p:spPr>
        <p:txBody>
          <a:bodyPr>
            <a:normAutofit/>
          </a:bodyPr>
          <a:lstStyle/>
          <a:p>
            <a:pPr marL="0" indent="0">
              <a:buNone/>
            </a:pPr>
            <a:r>
              <a:rPr lang="en-US" sz="3200" dirty="0"/>
              <a:t>For instance, the great earthquake in Alaska. Never has been an earthquake like that, in all the world. Did you notice? It come on Good Friday. You know, the last time the world was shaken was on Good Friday, too, when our Master died, and it shook the whole world. And remember, it might be the sign of Him returning. He said, that, “There’d be earthquakes in diverse places.” Today we got another one in California, and they’re just appearing everywhere, light earthquakes. We notice, even the Capital building has moved out of its place, and moved back. And—and down here in Baton Rouge, Louisiana, there’s a swimming pool there, dashed the waters out, from plumb from Alaska. Over in Switzerland, Sweden, and through there, shook buildings and things, around the world.</a:t>
            </a:r>
            <a:br>
              <a:rPr lang="en-US" sz="3200" dirty="0"/>
            </a:br>
            <a:r>
              <a:rPr lang="en-US" sz="3200" dirty="0"/>
              <a:t>   64-0401 - The Identified Christ Of All Ages</a:t>
            </a:r>
          </a:p>
        </p:txBody>
      </p:sp>
    </p:spTree>
    <p:extLst>
      <p:ext uri="{BB962C8B-B14F-4D97-AF65-F5344CB8AC3E}">
        <p14:creationId xmlns:p14="http://schemas.microsoft.com/office/powerpoint/2010/main" val="165145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B2F1-436E-4EAB-88DE-EA2F56971F12}"/>
              </a:ext>
            </a:extLst>
          </p:cNvPr>
          <p:cNvSpPr>
            <a:spLocks noGrp="1"/>
          </p:cNvSpPr>
          <p:nvPr>
            <p:ph type="title"/>
          </p:nvPr>
        </p:nvSpPr>
        <p:spPr/>
        <p:txBody>
          <a:bodyPr/>
          <a:lstStyle/>
          <a:p>
            <a:r>
              <a:rPr lang="en-US" dirty="0"/>
              <a:t>Earthquakes caused by the rejection of the Messiah</a:t>
            </a:r>
          </a:p>
        </p:txBody>
      </p:sp>
      <p:sp>
        <p:nvSpPr>
          <p:cNvPr id="3" name="Content Placeholder 2">
            <a:extLst>
              <a:ext uri="{FF2B5EF4-FFF2-40B4-BE49-F238E27FC236}">
                <a16:creationId xmlns:a16="http://schemas.microsoft.com/office/drawing/2014/main" id="{0365D629-CCEB-4E80-966A-95CC09E68437}"/>
              </a:ext>
            </a:extLst>
          </p:cNvPr>
          <p:cNvSpPr>
            <a:spLocks noGrp="1"/>
          </p:cNvSpPr>
          <p:nvPr>
            <p:ph idx="1"/>
          </p:nvPr>
        </p:nvSpPr>
        <p:spPr/>
        <p:txBody>
          <a:bodyPr>
            <a:normAutofit/>
          </a:bodyPr>
          <a:lstStyle/>
          <a:p>
            <a:pPr marL="0" indent="0">
              <a:buNone/>
            </a:pPr>
            <a:r>
              <a:rPr lang="en-US" sz="3600" dirty="0"/>
              <a:t>193 The earth shaking all over, with earthquakes. Why? The first time the earthquake ever shook the whole earth, was on Good Friday. The last time it shook it, was another Good Friday. What did it shake for? Because they had rejected their Messiah. Why did it shake again? They’ve done the same thing. See?</a:t>
            </a:r>
            <a:br>
              <a:rPr lang="en-US" sz="3600" dirty="0"/>
            </a:br>
            <a:r>
              <a:rPr lang="en-US" sz="3600" dirty="0"/>
              <a:t>   64-0409 - The Identification Of Christ In All Ages</a:t>
            </a:r>
          </a:p>
        </p:txBody>
      </p:sp>
    </p:spTree>
    <p:extLst>
      <p:ext uri="{BB962C8B-B14F-4D97-AF65-F5344CB8AC3E}">
        <p14:creationId xmlns:p14="http://schemas.microsoft.com/office/powerpoint/2010/main" val="3434569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061E6-1680-4019-89A4-77FC2C826783}"/>
              </a:ext>
            </a:extLst>
          </p:cNvPr>
          <p:cNvSpPr>
            <a:spLocks noGrp="1"/>
          </p:cNvSpPr>
          <p:nvPr>
            <p:ph type="title"/>
          </p:nvPr>
        </p:nvSpPr>
        <p:spPr/>
        <p:txBody>
          <a:bodyPr/>
          <a:lstStyle/>
          <a:p>
            <a:r>
              <a:rPr lang="en-US" dirty="0"/>
              <a:t>1950 – 1965 revival</a:t>
            </a:r>
          </a:p>
        </p:txBody>
      </p:sp>
      <p:sp>
        <p:nvSpPr>
          <p:cNvPr id="3" name="Content Placeholder 2">
            <a:extLst>
              <a:ext uri="{FF2B5EF4-FFF2-40B4-BE49-F238E27FC236}">
                <a16:creationId xmlns:a16="http://schemas.microsoft.com/office/drawing/2014/main" id="{A374EFBF-4230-4C3A-965B-3545EF3277C2}"/>
              </a:ext>
            </a:extLst>
          </p:cNvPr>
          <p:cNvSpPr>
            <a:spLocks noGrp="1"/>
          </p:cNvSpPr>
          <p:nvPr>
            <p:ph idx="1"/>
          </p:nvPr>
        </p:nvSpPr>
        <p:spPr/>
        <p:txBody>
          <a:bodyPr>
            <a:normAutofit/>
          </a:bodyPr>
          <a:lstStyle/>
          <a:p>
            <a:r>
              <a:rPr lang="en-US" dirty="0"/>
              <a:t>Richard Aster of the New Mexico Institute of Mining and Technology: “The rate of large earthquakes increased substantially from </a:t>
            </a:r>
            <a:r>
              <a:rPr lang="en-US" b="1" dirty="0">
                <a:solidFill>
                  <a:srgbClr val="FF0000"/>
                </a:solidFill>
              </a:rPr>
              <a:t>1950-1967</a:t>
            </a:r>
            <a:r>
              <a:rPr lang="en-US" dirty="0"/>
              <a:t> and appears to be increasing again since the 2004 Sumatra-Andaman earthquake.”</a:t>
            </a:r>
          </a:p>
          <a:p>
            <a:r>
              <a:rPr lang="en-US" dirty="0"/>
              <a:t>Charles </a:t>
            </a:r>
            <a:r>
              <a:rPr lang="en-US" dirty="0" err="1"/>
              <a:t>Bufe</a:t>
            </a:r>
            <a:r>
              <a:rPr lang="en-US" dirty="0"/>
              <a:t> and David Perkins, both of the U.S. Geological Survey:  “found significant clustering of magnitude-8.6 and larger earthquakes during </a:t>
            </a:r>
            <a:r>
              <a:rPr lang="en-US" b="1" dirty="0">
                <a:solidFill>
                  <a:srgbClr val="FF0000"/>
                </a:solidFill>
              </a:rPr>
              <a:t>1950-1965</a:t>
            </a:r>
            <a:r>
              <a:rPr lang="en-US" dirty="0"/>
              <a:t> and documented a long period (beginning during 1965 and continuing to 2001) of significant global quiescence with no events of magnitude-8.4 or larger. The 8.4 in 2001 could mark the beginning of a new global sequence of larger earthquakes.</a:t>
            </a:r>
          </a:p>
        </p:txBody>
      </p:sp>
    </p:spTree>
    <p:extLst>
      <p:ext uri="{BB962C8B-B14F-4D97-AF65-F5344CB8AC3E}">
        <p14:creationId xmlns:p14="http://schemas.microsoft.com/office/powerpoint/2010/main" val="999760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868988-CD9F-4968-BAC4-3B5E1386682D}"/>
              </a:ext>
            </a:extLst>
          </p:cNvPr>
          <p:cNvSpPr/>
          <p:nvPr/>
        </p:nvSpPr>
        <p:spPr>
          <a:xfrm>
            <a:off x="622852" y="437322"/>
            <a:ext cx="10986052" cy="6186309"/>
          </a:xfrm>
          <a:prstGeom prst="rect">
            <a:avLst/>
          </a:prstGeom>
        </p:spPr>
        <p:txBody>
          <a:bodyPr wrap="square">
            <a:spAutoFit/>
          </a:bodyPr>
          <a:lstStyle/>
          <a:p>
            <a:r>
              <a:rPr lang="en-US" sz="3600" b="1" u="sng" dirty="0">
                <a:solidFill>
                  <a:srgbClr val="0082BE"/>
                </a:solidFill>
                <a:latin typeface="Arial" panose="020B0604020202020204" pitchFamily="34" charset="0"/>
              </a:rPr>
              <a:t>LAY, Thorne</a:t>
            </a:r>
            <a:r>
              <a:rPr lang="en-US" sz="3600" dirty="0">
                <a:solidFill>
                  <a:srgbClr val="000000"/>
                </a:solidFill>
                <a:latin typeface="Arial" panose="020B0604020202020204" pitchFamily="34" charset="0"/>
              </a:rPr>
              <a:t>, Earth and Planetary Sciences, University of California Santa Cruz, 1156 High Street, Santa Cruz, CA 95064, tlay@ucsc.edu</a:t>
            </a:r>
          </a:p>
          <a:p>
            <a:br>
              <a:rPr lang="en-US" sz="3600" dirty="0"/>
            </a:br>
            <a:r>
              <a:rPr lang="en-US" sz="3600" dirty="0">
                <a:solidFill>
                  <a:srgbClr val="000000"/>
                </a:solidFill>
                <a:latin typeface="Arial" panose="020B0604020202020204" pitchFamily="34" charset="0"/>
              </a:rPr>
              <a:t>During the past decade from December 2004 to present 18 great (M</a:t>
            </a:r>
            <a:r>
              <a:rPr lang="en-US" sz="3600" baseline="-25000" dirty="0">
                <a:solidFill>
                  <a:srgbClr val="000000"/>
                </a:solidFill>
                <a:latin typeface="Arial" panose="020B0604020202020204" pitchFamily="34" charset="0"/>
              </a:rPr>
              <a:t>w</a:t>
            </a:r>
            <a:r>
              <a:rPr lang="en-US" sz="3600" dirty="0">
                <a:solidFill>
                  <a:srgbClr val="000000"/>
                </a:solidFill>
                <a:latin typeface="Arial" panose="020B0604020202020204" pitchFamily="34" charset="0"/>
              </a:rPr>
              <a:t> ≥ 8.0) earthquakes occurred globally (~1.8 per year), compared to 71 from 1900 to mid-2004 (~0.68 per year), yielding an effective rate increase of 265%. Six events had M</a:t>
            </a:r>
            <a:r>
              <a:rPr lang="en-US" sz="3600" baseline="-25000" dirty="0">
                <a:solidFill>
                  <a:srgbClr val="000000"/>
                </a:solidFill>
                <a:latin typeface="Arial" panose="020B0604020202020204" pitchFamily="34" charset="0"/>
              </a:rPr>
              <a:t>w</a:t>
            </a:r>
            <a:r>
              <a:rPr lang="en-US" sz="3600" dirty="0">
                <a:solidFill>
                  <a:srgbClr val="000000"/>
                </a:solidFill>
                <a:latin typeface="Arial" panose="020B0604020202020204" pitchFamily="34" charset="0"/>
              </a:rPr>
              <a:t> ≥ 8.5, larger than any prior event since the 1965 Rat Islands earthquake. </a:t>
            </a:r>
            <a:endParaRPr lang="en-US" sz="3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975463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qph.fs.quoracdn.net/main-qimg-5a5962821eab76b9e15b8d643e466cbb">
            <a:extLst>
              <a:ext uri="{FF2B5EF4-FFF2-40B4-BE49-F238E27FC236}">
                <a16:creationId xmlns:a16="http://schemas.microsoft.com/office/drawing/2014/main" id="{E5ACFE3D-3D09-48E3-84F3-046932F43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988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53930-4072-4841-9D14-08236974AE31}"/>
              </a:ext>
            </a:extLst>
          </p:cNvPr>
          <p:cNvSpPr>
            <a:spLocks noGrp="1"/>
          </p:cNvSpPr>
          <p:nvPr>
            <p:ph type="title"/>
          </p:nvPr>
        </p:nvSpPr>
        <p:spPr>
          <a:xfrm>
            <a:off x="493643" y="102497"/>
            <a:ext cx="10515600" cy="1325563"/>
          </a:xfrm>
        </p:spPr>
        <p:txBody>
          <a:bodyPr/>
          <a:lstStyle/>
          <a:p>
            <a:r>
              <a:rPr lang="en-US" dirty="0"/>
              <a:t>Like Capernaum</a:t>
            </a:r>
          </a:p>
        </p:txBody>
      </p:sp>
      <p:sp>
        <p:nvSpPr>
          <p:cNvPr id="3" name="Content Placeholder 2">
            <a:extLst>
              <a:ext uri="{FF2B5EF4-FFF2-40B4-BE49-F238E27FC236}">
                <a16:creationId xmlns:a16="http://schemas.microsoft.com/office/drawing/2014/main" id="{8503461A-3BE7-4BE3-8191-5A9DAF0D2236}"/>
              </a:ext>
            </a:extLst>
          </p:cNvPr>
          <p:cNvSpPr>
            <a:spLocks noGrp="1"/>
          </p:cNvSpPr>
          <p:nvPr>
            <p:ph idx="1"/>
          </p:nvPr>
        </p:nvSpPr>
        <p:spPr>
          <a:xfrm>
            <a:off x="493643" y="1428059"/>
            <a:ext cx="11022496" cy="5039001"/>
          </a:xfrm>
        </p:spPr>
        <p:txBody>
          <a:bodyPr>
            <a:normAutofit/>
          </a:bodyPr>
          <a:lstStyle/>
          <a:p>
            <a:pPr marL="0" indent="0">
              <a:buNone/>
            </a:pPr>
            <a:r>
              <a:rPr lang="en-US" sz="3600" dirty="0"/>
              <a:t>51 And Jesus stood, and said, “Capernaum, if Sodom would have had the works done in it that you’ve had done in you, it would have been standing today. But now you must be brought down to hell!” And about two hundred or three hundred years after His prophecy, with all them coastal towns, every one of them still standing but Capernaum, and it lays in the bottom of the sea. An earthquake sunk it into the sea.</a:t>
            </a:r>
            <a:br>
              <a:rPr lang="en-US" sz="3600" dirty="0"/>
            </a:br>
            <a:r>
              <a:rPr lang="en-US" sz="3600" dirty="0"/>
              <a:t>   65-0711 - Ashamed</a:t>
            </a:r>
          </a:p>
        </p:txBody>
      </p:sp>
    </p:spTree>
    <p:extLst>
      <p:ext uri="{BB962C8B-B14F-4D97-AF65-F5344CB8AC3E}">
        <p14:creationId xmlns:p14="http://schemas.microsoft.com/office/powerpoint/2010/main" val="2419205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5DEC-F985-466C-9CDC-61E2CDD2FE5B}"/>
              </a:ext>
            </a:extLst>
          </p:cNvPr>
          <p:cNvSpPr>
            <a:spLocks noGrp="1"/>
          </p:cNvSpPr>
          <p:nvPr>
            <p:ph type="title"/>
          </p:nvPr>
        </p:nvSpPr>
        <p:spPr/>
        <p:txBody>
          <a:bodyPr/>
          <a:lstStyle/>
          <a:p>
            <a:r>
              <a:rPr lang="en-US" dirty="0"/>
              <a:t>Capernaum	</a:t>
            </a:r>
          </a:p>
        </p:txBody>
      </p:sp>
      <p:sp>
        <p:nvSpPr>
          <p:cNvPr id="3" name="Content Placeholder 2">
            <a:extLst>
              <a:ext uri="{FF2B5EF4-FFF2-40B4-BE49-F238E27FC236}">
                <a16:creationId xmlns:a16="http://schemas.microsoft.com/office/drawing/2014/main" id="{A706264C-F644-4E92-B726-C5E8E6466662}"/>
              </a:ext>
            </a:extLst>
          </p:cNvPr>
          <p:cNvSpPr>
            <a:spLocks noGrp="1"/>
          </p:cNvSpPr>
          <p:nvPr>
            <p:ph idx="1"/>
          </p:nvPr>
        </p:nvSpPr>
        <p:spPr/>
        <p:txBody>
          <a:bodyPr/>
          <a:lstStyle/>
          <a:p>
            <a:r>
              <a:rPr lang="en-US" dirty="0"/>
              <a:t>Hometown of Peter, Andrew, James, John, Matthew</a:t>
            </a:r>
          </a:p>
          <a:p>
            <a:r>
              <a:rPr lang="en-US" dirty="0"/>
              <a:t>Healing of Peter’s mother-in-law</a:t>
            </a:r>
          </a:p>
          <a:p>
            <a:r>
              <a:rPr lang="en-US" dirty="0"/>
              <a:t>Healing of the Centurion’s servant</a:t>
            </a:r>
          </a:p>
          <a:p>
            <a:r>
              <a:rPr lang="en-US" dirty="0"/>
              <a:t>Healing of a man possessed of an unclean spirit</a:t>
            </a:r>
          </a:p>
          <a:p>
            <a:r>
              <a:rPr lang="en-US" dirty="0"/>
              <a:t>Healing of the paralytic lowered through the ceiling</a:t>
            </a:r>
          </a:p>
        </p:txBody>
      </p:sp>
    </p:spTree>
    <p:extLst>
      <p:ext uri="{BB962C8B-B14F-4D97-AF65-F5344CB8AC3E}">
        <p14:creationId xmlns:p14="http://schemas.microsoft.com/office/powerpoint/2010/main" val="156468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E5157-E14C-43FC-B533-6F6BAA67D330}"/>
              </a:ext>
            </a:extLst>
          </p:cNvPr>
          <p:cNvSpPr>
            <a:spLocks noGrp="1"/>
          </p:cNvSpPr>
          <p:nvPr>
            <p:ph type="title"/>
          </p:nvPr>
        </p:nvSpPr>
        <p:spPr/>
        <p:txBody>
          <a:bodyPr/>
          <a:lstStyle/>
          <a:p>
            <a:r>
              <a:rPr lang="en-US" dirty="0"/>
              <a:t>Capernaum</a:t>
            </a:r>
          </a:p>
        </p:txBody>
      </p:sp>
      <p:pic>
        <p:nvPicPr>
          <p:cNvPr id="4" name="Picture 3">
            <a:extLst>
              <a:ext uri="{FF2B5EF4-FFF2-40B4-BE49-F238E27FC236}">
                <a16:creationId xmlns:a16="http://schemas.microsoft.com/office/drawing/2014/main" id="{21009DA5-5481-461B-8A35-A235B05047D2}"/>
              </a:ext>
            </a:extLst>
          </p:cNvPr>
          <p:cNvPicPr>
            <a:picLocks noChangeAspect="1"/>
          </p:cNvPicPr>
          <p:nvPr/>
        </p:nvPicPr>
        <p:blipFill>
          <a:blip r:embed="rId2"/>
          <a:stretch>
            <a:fillRect/>
          </a:stretch>
        </p:blipFill>
        <p:spPr>
          <a:xfrm>
            <a:off x="1865744" y="1973652"/>
            <a:ext cx="8202693" cy="4392613"/>
          </a:xfrm>
          <a:prstGeom prst="rect">
            <a:avLst/>
          </a:prstGeom>
        </p:spPr>
      </p:pic>
    </p:spTree>
    <p:extLst>
      <p:ext uri="{BB962C8B-B14F-4D97-AF65-F5344CB8AC3E}">
        <p14:creationId xmlns:p14="http://schemas.microsoft.com/office/powerpoint/2010/main" val="4058399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9029C-45A7-46C3-8790-3A3FC787C45B}"/>
              </a:ext>
            </a:extLst>
          </p:cNvPr>
          <p:cNvSpPr>
            <a:spLocks noGrp="1"/>
          </p:cNvSpPr>
          <p:nvPr>
            <p:ph type="title"/>
          </p:nvPr>
        </p:nvSpPr>
        <p:spPr/>
        <p:txBody>
          <a:bodyPr/>
          <a:lstStyle/>
          <a:p>
            <a:r>
              <a:rPr lang="en-US" dirty="0"/>
              <a:t>Capernaum harbor underwater</a:t>
            </a:r>
          </a:p>
        </p:txBody>
      </p:sp>
      <p:pic>
        <p:nvPicPr>
          <p:cNvPr id="4" name="Picture 4" descr="http://store.ritmeyer.com/sites/default/files/imagecache/product_full/il_capernaum_harbor_d01%20copy.jpg">
            <a:extLst>
              <a:ext uri="{FF2B5EF4-FFF2-40B4-BE49-F238E27FC236}">
                <a16:creationId xmlns:a16="http://schemas.microsoft.com/office/drawing/2014/main" id="{037075DF-CE26-4B83-9C14-8DE2F3411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90688"/>
            <a:ext cx="6548510" cy="4911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DB56071-F0E6-48F6-AF48-63AE3EF3FA08}"/>
              </a:ext>
            </a:extLst>
          </p:cNvPr>
          <p:cNvSpPr txBox="1"/>
          <p:nvPr/>
        </p:nvSpPr>
        <p:spPr>
          <a:xfrm>
            <a:off x="7659757" y="1961322"/>
            <a:ext cx="3922643" cy="2862322"/>
          </a:xfrm>
          <a:prstGeom prst="rect">
            <a:avLst/>
          </a:prstGeom>
          <a:noFill/>
        </p:spPr>
        <p:txBody>
          <a:bodyPr wrap="square" rtlCol="0">
            <a:spAutoFit/>
          </a:bodyPr>
          <a:lstStyle/>
          <a:p>
            <a:r>
              <a:rPr lang="en-US" dirty="0"/>
              <a:t>Reconstruction of the </a:t>
            </a:r>
            <a:r>
              <a:rPr lang="en-US" dirty="0" err="1"/>
              <a:t>harbour</a:t>
            </a:r>
            <a:r>
              <a:rPr lang="en-US" dirty="0"/>
              <a:t> of Capernaum on the Sea of Galilee at the time of Christ, based on archaeological remains discovered by the archaeologist Mendel Nun. </a:t>
            </a:r>
          </a:p>
          <a:p>
            <a:endParaRPr lang="en-US" dirty="0"/>
          </a:p>
          <a:p>
            <a:r>
              <a:rPr lang="en-US" dirty="0"/>
              <a:t>Several piers, which can still be seen when the water level is low, jutted out into the sea to provide a quiet and safe harbor for fishing boats.</a:t>
            </a:r>
          </a:p>
        </p:txBody>
      </p:sp>
    </p:spTree>
    <p:extLst>
      <p:ext uri="{BB962C8B-B14F-4D97-AF65-F5344CB8AC3E}">
        <p14:creationId xmlns:p14="http://schemas.microsoft.com/office/powerpoint/2010/main" val="366928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73EA0B-A70E-4D8C-A4A1-08D572EA4CA6}"/>
              </a:ext>
            </a:extLst>
          </p:cNvPr>
          <p:cNvPicPr>
            <a:picLocks noChangeAspect="1"/>
          </p:cNvPicPr>
          <p:nvPr/>
        </p:nvPicPr>
        <p:blipFill>
          <a:blip r:embed="rId2"/>
          <a:stretch>
            <a:fillRect/>
          </a:stretch>
        </p:blipFill>
        <p:spPr>
          <a:xfrm>
            <a:off x="2343832" y="2002741"/>
            <a:ext cx="7504336" cy="4745575"/>
          </a:xfrm>
          <a:prstGeom prst="rect">
            <a:avLst/>
          </a:prstGeom>
        </p:spPr>
      </p:pic>
      <p:pic>
        <p:nvPicPr>
          <p:cNvPr id="6" name="Picture 5">
            <a:extLst>
              <a:ext uri="{FF2B5EF4-FFF2-40B4-BE49-F238E27FC236}">
                <a16:creationId xmlns:a16="http://schemas.microsoft.com/office/drawing/2014/main" id="{86F09367-4EF0-4584-88D8-8FE26C448824}"/>
              </a:ext>
            </a:extLst>
          </p:cNvPr>
          <p:cNvPicPr>
            <a:picLocks noChangeAspect="1"/>
          </p:cNvPicPr>
          <p:nvPr/>
        </p:nvPicPr>
        <p:blipFill>
          <a:blip r:embed="rId3"/>
          <a:stretch>
            <a:fillRect/>
          </a:stretch>
        </p:blipFill>
        <p:spPr>
          <a:xfrm>
            <a:off x="3314699" y="269191"/>
            <a:ext cx="5562600" cy="1733550"/>
          </a:xfrm>
          <a:prstGeom prst="rect">
            <a:avLst/>
          </a:prstGeom>
        </p:spPr>
      </p:pic>
    </p:spTree>
    <p:extLst>
      <p:ext uri="{BB962C8B-B14F-4D97-AF65-F5344CB8AC3E}">
        <p14:creationId xmlns:p14="http://schemas.microsoft.com/office/powerpoint/2010/main" val="7514162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247A9-9AFC-46B1-90EA-535CDF6F1336}"/>
              </a:ext>
            </a:extLst>
          </p:cNvPr>
          <p:cNvSpPr>
            <a:spLocks noGrp="1"/>
          </p:cNvSpPr>
          <p:nvPr>
            <p:ph type="title"/>
          </p:nvPr>
        </p:nvSpPr>
        <p:spPr/>
        <p:txBody>
          <a:bodyPr/>
          <a:lstStyle/>
          <a:p>
            <a:r>
              <a:rPr lang="en-US" dirty="0"/>
              <a:t>Ruins of Capernaum harbor in low water</a:t>
            </a:r>
          </a:p>
        </p:txBody>
      </p:sp>
      <p:pic>
        <p:nvPicPr>
          <p:cNvPr id="3074" name="Picture 2" descr="https://www.ritmeyer.com/wp-content/uploads/2014/12/cap-harbour.jpg">
            <a:extLst>
              <a:ext uri="{FF2B5EF4-FFF2-40B4-BE49-F238E27FC236}">
                <a16:creationId xmlns:a16="http://schemas.microsoft.com/office/drawing/2014/main" id="{45F9EE5F-1294-41DE-821B-6B62A13F9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000" y="1471125"/>
            <a:ext cx="7495149" cy="50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07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C29A-194D-43B0-8C70-05948619BF61}"/>
              </a:ext>
            </a:extLst>
          </p:cNvPr>
          <p:cNvSpPr>
            <a:spLocks noGrp="1"/>
          </p:cNvSpPr>
          <p:nvPr>
            <p:ph type="title"/>
          </p:nvPr>
        </p:nvSpPr>
        <p:spPr>
          <a:xfrm>
            <a:off x="467139" y="0"/>
            <a:ext cx="10515600" cy="1325563"/>
          </a:xfrm>
        </p:spPr>
        <p:txBody>
          <a:bodyPr/>
          <a:lstStyle/>
          <a:p>
            <a:r>
              <a:rPr lang="en-US" dirty="0"/>
              <a:t>Activity can be triggered by man</a:t>
            </a:r>
          </a:p>
        </p:txBody>
      </p:sp>
      <p:sp>
        <p:nvSpPr>
          <p:cNvPr id="3" name="Content Placeholder 2">
            <a:extLst>
              <a:ext uri="{FF2B5EF4-FFF2-40B4-BE49-F238E27FC236}">
                <a16:creationId xmlns:a16="http://schemas.microsoft.com/office/drawing/2014/main" id="{04C72048-A213-4FB5-9357-2F46E96B2191}"/>
              </a:ext>
            </a:extLst>
          </p:cNvPr>
          <p:cNvSpPr>
            <a:spLocks noGrp="1"/>
          </p:cNvSpPr>
          <p:nvPr>
            <p:ph idx="1"/>
          </p:nvPr>
        </p:nvSpPr>
        <p:spPr>
          <a:xfrm>
            <a:off x="467138" y="1253331"/>
            <a:ext cx="11102009" cy="5253486"/>
          </a:xfrm>
        </p:spPr>
        <p:txBody>
          <a:bodyPr>
            <a:normAutofit/>
          </a:bodyPr>
          <a:lstStyle/>
          <a:p>
            <a:pPr marL="0" indent="0">
              <a:buNone/>
            </a:pPr>
            <a:r>
              <a:rPr lang="en-US" dirty="0"/>
              <a:t>And when man left the Tree of Life and took the first bite off the tree of knowledge, he separated himself from God. And now he bit off gunpowder, destroys himself. He bit off an electricity, pulling the coal from the earth, where un—beneath it, is eight thousand miles of burning volcano, and these… </a:t>
            </a:r>
          </a:p>
          <a:p>
            <a:pPr marL="0" indent="0">
              <a:buNone/>
            </a:pPr>
            <a:r>
              <a:rPr lang="en-US" dirty="0"/>
              <a:t>Now, he’s bit </a:t>
            </a:r>
            <a:r>
              <a:rPr lang="en-US" dirty="0" err="1"/>
              <a:t>hisself</a:t>
            </a:r>
            <a:r>
              <a:rPr lang="en-US" dirty="0"/>
              <a:t> off automobile, kills more people than all the wars. He’s got </a:t>
            </a:r>
            <a:r>
              <a:rPr lang="en-US" dirty="0" err="1"/>
              <a:t>hisself</a:t>
            </a:r>
            <a:r>
              <a:rPr lang="en-US" dirty="0"/>
              <a:t> a hydrogen bomb now; I wonder what he’s going to do with that. He’s still biting from that tree of knowledge. And every time he bites, he just separates himself away, destroys himself.</a:t>
            </a:r>
          </a:p>
          <a:p>
            <a:pPr marL="0" indent="0">
              <a:buNone/>
            </a:pPr>
            <a:r>
              <a:rPr lang="en-US" dirty="0"/>
              <a:t>   51-0728 - Three Witnesses</a:t>
            </a:r>
          </a:p>
        </p:txBody>
      </p:sp>
    </p:spTree>
    <p:extLst>
      <p:ext uri="{BB962C8B-B14F-4D97-AF65-F5344CB8AC3E}">
        <p14:creationId xmlns:p14="http://schemas.microsoft.com/office/powerpoint/2010/main" val="2711483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CD71A-F8DA-4DDA-8013-C1A7BE1CECD1}"/>
              </a:ext>
            </a:extLst>
          </p:cNvPr>
          <p:cNvSpPr>
            <a:spLocks noGrp="1"/>
          </p:cNvSpPr>
          <p:nvPr>
            <p:ph type="title"/>
          </p:nvPr>
        </p:nvSpPr>
        <p:spPr>
          <a:xfrm>
            <a:off x="480391" y="0"/>
            <a:ext cx="10515600" cy="1325563"/>
          </a:xfrm>
        </p:spPr>
        <p:txBody>
          <a:bodyPr/>
          <a:lstStyle/>
          <a:p>
            <a:r>
              <a:rPr lang="en-US" dirty="0"/>
              <a:t>Seismological Society of America</a:t>
            </a:r>
          </a:p>
        </p:txBody>
      </p:sp>
      <p:sp>
        <p:nvSpPr>
          <p:cNvPr id="3" name="Content Placeholder 2">
            <a:extLst>
              <a:ext uri="{FF2B5EF4-FFF2-40B4-BE49-F238E27FC236}">
                <a16:creationId xmlns:a16="http://schemas.microsoft.com/office/drawing/2014/main" id="{3BA1953E-D828-4846-AE78-1409D79835DE}"/>
              </a:ext>
            </a:extLst>
          </p:cNvPr>
          <p:cNvSpPr>
            <a:spLocks noGrp="1"/>
          </p:cNvSpPr>
          <p:nvPr>
            <p:ph idx="1"/>
          </p:nvPr>
        </p:nvSpPr>
        <p:spPr>
          <a:xfrm>
            <a:off x="480390" y="1229276"/>
            <a:ext cx="10969487" cy="5628723"/>
          </a:xfrm>
        </p:spPr>
        <p:txBody>
          <a:bodyPr>
            <a:normAutofit lnSpcReduction="10000"/>
          </a:bodyPr>
          <a:lstStyle/>
          <a:p>
            <a:r>
              <a:rPr lang="en-US" sz="3200" dirty="0"/>
              <a:t>Several damaging Los Angeles-area earthquakes of the 1920s and 1930s, including the deadliest ever in southern California, may have been brought on by oil production during the region’s drilling boom of that era, US government scientists have reported.</a:t>
            </a:r>
          </a:p>
          <a:p>
            <a:r>
              <a:rPr lang="en-US" sz="3200" dirty="0"/>
              <a:t>a growing frequency of quakes in Oklahoma and elsewhere to underground wastewater injection associated with fossil fuel production.</a:t>
            </a:r>
          </a:p>
          <a:p>
            <a:r>
              <a:rPr lang="en-US" sz="3200" dirty="0"/>
              <a:t>Four years of drought and heavy reliance on pumping of groundwater have made the land sink faster than ever up and down the Central Valley.</a:t>
            </a:r>
          </a:p>
          <a:p>
            <a:r>
              <a:rPr lang="en-US" sz="3200" dirty="0"/>
              <a:t>Warming climate causing ocean levels to rise</a:t>
            </a:r>
          </a:p>
        </p:txBody>
      </p:sp>
    </p:spTree>
    <p:extLst>
      <p:ext uri="{BB962C8B-B14F-4D97-AF65-F5344CB8AC3E}">
        <p14:creationId xmlns:p14="http://schemas.microsoft.com/office/powerpoint/2010/main" val="1109898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static.neatorama.com/images/2009-05/land-subsidence-san-joaquin-valley.jpg">
            <a:extLst>
              <a:ext uri="{FF2B5EF4-FFF2-40B4-BE49-F238E27FC236}">
                <a16:creationId xmlns:a16="http://schemas.microsoft.com/office/drawing/2014/main" id="{22AC840A-D142-4CCC-B543-8E7C704E20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9126" y="-426382"/>
            <a:ext cx="5022166" cy="763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6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733718-163D-4582-845D-12F95EAFC2FB}"/>
              </a:ext>
            </a:extLst>
          </p:cNvPr>
          <p:cNvPicPr>
            <a:picLocks noChangeAspect="1"/>
          </p:cNvPicPr>
          <p:nvPr/>
        </p:nvPicPr>
        <p:blipFill>
          <a:blip r:embed="rId2"/>
          <a:stretch>
            <a:fillRect/>
          </a:stretch>
        </p:blipFill>
        <p:spPr>
          <a:xfrm>
            <a:off x="908758" y="362789"/>
            <a:ext cx="10374483" cy="6132422"/>
          </a:xfrm>
          <a:prstGeom prst="rect">
            <a:avLst/>
          </a:prstGeom>
        </p:spPr>
      </p:pic>
    </p:spTree>
    <p:extLst>
      <p:ext uri="{BB962C8B-B14F-4D97-AF65-F5344CB8AC3E}">
        <p14:creationId xmlns:p14="http://schemas.microsoft.com/office/powerpoint/2010/main" val="450000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90A03-DC87-464D-A35F-BB3A9EB80DB7}"/>
              </a:ext>
            </a:extLst>
          </p:cNvPr>
          <p:cNvSpPr>
            <a:spLocks noGrp="1"/>
          </p:cNvSpPr>
          <p:nvPr>
            <p:ph type="title"/>
          </p:nvPr>
        </p:nvSpPr>
        <p:spPr>
          <a:xfrm>
            <a:off x="374374" y="-98702"/>
            <a:ext cx="10515600" cy="1325563"/>
          </a:xfrm>
        </p:spPr>
        <p:txBody>
          <a:bodyPr/>
          <a:lstStyle/>
          <a:p>
            <a:r>
              <a:rPr lang="en-US" dirty="0"/>
              <a:t>65-1126 - Works Is Faith Expressed</a:t>
            </a:r>
          </a:p>
        </p:txBody>
      </p:sp>
      <p:sp>
        <p:nvSpPr>
          <p:cNvPr id="5" name="Content Placeholder 4">
            <a:extLst>
              <a:ext uri="{FF2B5EF4-FFF2-40B4-BE49-F238E27FC236}">
                <a16:creationId xmlns:a16="http://schemas.microsoft.com/office/drawing/2014/main" id="{F15813DB-E399-489F-A470-E3C2F135B498}"/>
              </a:ext>
            </a:extLst>
          </p:cNvPr>
          <p:cNvSpPr>
            <a:spLocks noGrp="1"/>
          </p:cNvSpPr>
          <p:nvPr>
            <p:ph idx="1"/>
          </p:nvPr>
        </p:nvSpPr>
        <p:spPr>
          <a:xfrm>
            <a:off x="374374" y="1096756"/>
            <a:ext cx="11327296" cy="5449818"/>
          </a:xfrm>
        </p:spPr>
        <p:txBody>
          <a:bodyPr>
            <a:normAutofit/>
          </a:bodyPr>
          <a:lstStyle/>
          <a:p>
            <a:pPr marL="0" indent="0">
              <a:buNone/>
            </a:pPr>
            <a:r>
              <a:rPr lang="en-US" sz="4000" dirty="0"/>
              <a:t>60 I said, “I don’t want to tell you; it was a judgment sign. In a few days, a great earthquake’s going to strike on the West. And it won’t stop. California</a:t>
            </a:r>
            <a:r>
              <a:rPr lang="en-US" sz="4000" b="1" dirty="0">
                <a:solidFill>
                  <a:srgbClr val="FF0000"/>
                </a:solidFill>
              </a:rPr>
              <a:t>, Los Angeles will sink. It’s going down. She’ll slide right into the ocean.” </a:t>
            </a:r>
            <a:r>
              <a:rPr lang="en-US" sz="4000" dirty="0"/>
              <a:t>And two days after that, the Alaskan earthquake shook Alaska. 61 And then, the last meeting I had in California, while speaking, and didn’t know nothing happened till I got on the street, It told California, said—</a:t>
            </a:r>
            <a:endParaRPr lang="en-US" sz="4000" b="1" dirty="0">
              <a:solidFill>
                <a:srgbClr val="FF0000"/>
              </a:solidFill>
            </a:endParaRPr>
          </a:p>
        </p:txBody>
      </p:sp>
    </p:spTree>
    <p:extLst>
      <p:ext uri="{BB962C8B-B14F-4D97-AF65-F5344CB8AC3E}">
        <p14:creationId xmlns:p14="http://schemas.microsoft.com/office/powerpoint/2010/main" val="3156208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8E8E08-A00F-43BC-A04C-48DCD9BFECE6}"/>
              </a:ext>
            </a:extLst>
          </p:cNvPr>
          <p:cNvSpPr>
            <a:spLocks noGrp="1"/>
          </p:cNvSpPr>
          <p:nvPr>
            <p:ph idx="1"/>
          </p:nvPr>
        </p:nvSpPr>
        <p:spPr>
          <a:xfrm>
            <a:off x="506894" y="553416"/>
            <a:ext cx="11049001" cy="6304583"/>
          </a:xfrm>
        </p:spPr>
        <p:txBody>
          <a:bodyPr>
            <a:normAutofit/>
          </a:bodyPr>
          <a:lstStyle/>
          <a:p>
            <a:pPr marL="0" indent="0">
              <a:buNone/>
            </a:pPr>
            <a:r>
              <a:rPr lang="en-US" sz="3200" dirty="0"/>
              <a:t>“Capernaum, Capernaum, the city that’s called by the name of the angels,” (that’s Los Angeles) “you’ve exalted yourself into heaven, but you’ll be brought down into hell. For if the mighty works had been done in Sodom that’s been done in you, it would have been standing till this day.” 62 Now, the last few days, the great roaring and popping. Then, here come out a paper of science, said, </a:t>
            </a:r>
            <a:r>
              <a:rPr lang="en-US" sz="3200" b="1" dirty="0">
                <a:solidFill>
                  <a:srgbClr val="FF0000"/>
                </a:solidFill>
              </a:rPr>
              <a:t>“It’s all honeycombed, it’s got to go under.” </a:t>
            </a:r>
            <a:r>
              <a:rPr lang="en-US" sz="3200" dirty="0"/>
              <a:t>They just know it. 63 And you watch, </a:t>
            </a:r>
            <a:r>
              <a:rPr lang="en-US" sz="3200" b="1" dirty="0">
                <a:solidFill>
                  <a:srgbClr val="FF0000"/>
                </a:solidFill>
              </a:rPr>
              <a:t>the water will come plumb back into the Salton Sea</a:t>
            </a:r>
            <a:r>
              <a:rPr lang="en-US" sz="3200" dirty="0"/>
              <a:t>. Los Angeles is doomed for judgment. I tell you before it happens, that you might know when it does happen. I never spoke that by myself. And I’ve never had Him to tell me one thing but what happened. And you can bear record of that. That’s right. </a:t>
            </a:r>
            <a:r>
              <a:rPr lang="en-US" sz="3200" b="1" dirty="0">
                <a:solidFill>
                  <a:srgbClr val="FF0000"/>
                </a:solidFill>
              </a:rPr>
              <a:t>When? I don’t know.</a:t>
            </a:r>
            <a:endParaRPr lang="en-US" sz="3200" dirty="0"/>
          </a:p>
        </p:txBody>
      </p:sp>
    </p:spTree>
    <p:extLst>
      <p:ext uri="{BB962C8B-B14F-4D97-AF65-F5344CB8AC3E}">
        <p14:creationId xmlns:p14="http://schemas.microsoft.com/office/powerpoint/2010/main" val="20221214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qph.fs.quoracdn.net/main-qimg-c8d60e300847f0658d77a38a92b7e671-c">
            <a:extLst>
              <a:ext uri="{FF2B5EF4-FFF2-40B4-BE49-F238E27FC236}">
                <a16:creationId xmlns:a16="http://schemas.microsoft.com/office/drawing/2014/main" id="{BA1764F9-26ED-4F66-888B-7E3CB095AD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9525"/>
            <a:ext cx="8572500" cy="683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88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B32FC-00EE-4E2E-8E19-F9DEEC6AFBE6}"/>
              </a:ext>
            </a:extLst>
          </p:cNvPr>
          <p:cNvPicPr>
            <a:picLocks noChangeAspect="1"/>
          </p:cNvPicPr>
          <p:nvPr/>
        </p:nvPicPr>
        <p:blipFill>
          <a:blip r:embed="rId2"/>
          <a:stretch>
            <a:fillRect/>
          </a:stretch>
        </p:blipFill>
        <p:spPr>
          <a:xfrm>
            <a:off x="1448972" y="222397"/>
            <a:ext cx="9734843" cy="6413205"/>
          </a:xfrm>
          <a:prstGeom prst="rect">
            <a:avLst/>
          </a:prstGeom>
        </p:spPr>
      </p:pic>
    </p:spTree>
    <p:extLst>
      <p:ext uri="{BB962C8B-B14F-4D97-AF65-F5344CB8AC3E}">
        <p14:creationId xmlns:p14="http://schemas.microsoft.com/office/powerpoint/2010/main" val="9404383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4226CC-729C-4DC2-882B-24CE4A5BAA00}"/>
              </a:ext>
            </a:extLst>
          </p:cNvPr>
          <p:cNvPicPr>
            <a:picLocks noChangeAspect="1"/>
          </p:cNvPicPr>
          <p:nvPr/>
        </p:nvPicPr>
        <p:blipFill>
          <a:blip r:embed="rId2"/>
          <a:stretch>
            <a:fillRect/>
          </a:stretch>
        </p:blipFill>
        <p:spPr>
          <a:xfrm>
            <a:off x="2382129" y="453115"/>
            <a:ext cx="7427742" cy="6545562"/>
          </a:xfrm>
          <a:prstGeom prst="rect">
            <a:avLst/>
          </a:prstGeom>
        </p:spPr>
      </p:pic>
    </p:spTree>
    <p:extLst>
      <p:ext uri="{BB962C8B-B14F-4D97-AF65-F5344CB8AC3E}">
        <p14:creationId xmlns:p14="http://schemas.microsoft.com/office/powerpoint/2010/main" val="275071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5E6BED-8898-48DB-8CAA-3BD86178A914}"/>
              </a:ext>
            </a:extLst>
          </p:cNvPr>
          <p:cNvPicPr>
            <a:picLocks noChangeAspect="1"/>
          </p:cNvPicPr>
          <p:nvPr/>
        </p:nvPicPr>
        <p:blipFill>
          <a:blip r:embed="rId2"/>
          <a:stretch>
            <a:fillRect/>
          </a:stretch>
        </p:blipFill>
        <p:spPr>
          <a:xfrm>
            <a:off x="2340452" y="182880"/>
            <a:ext cx="7722676" cy="6675120"/>
          </a:xfrm>
          <a:prstGeom prst="rect">
            <a:avLst/>
          </a:prstGeom>
        </p:spPr>
      </p:pic>
    </p:spTree>
    <p:extLst>
      <p:ext uri="{BB962C8B-B14F-4D97-AF65-F5344CB8AC3E}">
        <p14:creationId xmlns:p14="http://schemas.microsoft.com/office/powerpoint/2010/main" val="3121455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4274-A0A8-4260-AD0B-8A50B4CFE213}"/>
              </a:ext>
            </a:extLst>
          </p:cNvPr>
          <p:cNvSpPr>
            <a:spLocks noGrp="1"/>
          </p:cNvSpPr>
          <p:nvPr>
            <p:ph type="title"/>
          </p:nvPr>
        </p:nvSpPr>
        <p:spPr>
          <a:xfrm>
            <a:off x="665922" y="219352"/>
            <a:ext cx="10515600" cy="1325563"/>
          </a:xfrm>
        </p:spPr>
        <p:txBody>
          <a:bodyPr/>
          <a:lstStyle/>
          <a:p>
            <a:r>
              <a:rPr lang="en-US" dirty="0"/>
              <a:t>Los Angeles	</a:t>
            </a:r>
          </a:p>
        </p:txBody>
      </p:sp>
      <p:sp>
        <p:nvSpPr>
          <p:cNvPr id="3" name="Content Placeholder 2">
            <a:extLst>
              <a:ext uri="{FF2B5EF4-FFF2-40B4-BE49-F238E27FC236}">
                <a16:creationId xmlns:a16="http://schemas.microsoft.com/office/drawing/2014/main" id="{B6097A19-56DC-4226-A1EE-FE2AAE70EA2C}"/>
              </a:ext>
            </a:extLst>
          </p:cNvPr>
          <p:cNvSpPr>
            <a:spLocks noGrp="1"/>
          </p:cNvSpPr>
          <p:nvPr>
            <p:ph idx="1"/>
          </p:nvPr>
        </p:nvSpPr>
        <p:spPr>
          <a:xfrm>
            <a:off x="665922" y="1544915"/>
            <a:ext cx="10515600" cy="4657102"/>
          </a:xfrm>
        </p:spPr>
        <p:txBody>
          <a:bodyPr>
            <a:normAutofit/>
          </a:bodyPr>
          <a:lstStyle/>
          <a:p>
            <a:r>
              <a:rPr lang="en-US" sz="3200" dirty="0"/>
              <a:t>Until recently it was thought that Los Angeles could not sink because of the lateral nature of the San Andreas Fault.</a:t>
            </a:r>
          </a:p>
          <a:p>
            <a:r>
              <a:rPr lang="en-US" sz="3200" dirty="0"/>
              <a:t>Major earthquakes on the fault centuries ago caused a parts of Seal Beach near the Orange County coast to sink 3ft in just </a:t>
            </a:r>
            <a:r>
              <a:rPr lang="en-US" sz="3200" b="1" u="sng" dirty="0"/>
              <a:t>seconds</a:t>
            </a:r>
            <a:r>
              <a:rPr lang="en-US" sz="3200" dirty="0"/>
              <a:t>. </a:t>
            </a:r>
          </a:p>
          <a:p>
            <a:r>
              <a:rPr lang="en-US" sz="3200" b="1" u="sng" dirty="0">
                <a:solidFill>
                  <a:srgbClr val="FF0000"/>
                </a:solidFill>
              </a:rPr>
              <a:t>“It’s not just a gradual sinking. This is boom — it would drop. It’s very rapid sinking,” </a:t>
            </a:r>
            <a:r>
              <a:rPr lang="en-US" sz="3200" dirty="0"/>
              <a:t>Robert Leeper, lead author of a new study published in Nature, carried out with the help of the US Geological Survey, told the LA Times.</a:t>
            </a:r>
          </a:p>
        </p:txBody>
      </p:sp>
    </p:spTree>
    <p:extLst>
      <p:ext uri="{BB962C8B-B14F-4D97-AF65-F5344CB8AC3E}">
        <p14:creationId xmlns:p14="http://schemas.microsoft.com/office/powerpoint/2010/main" val="25154960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latimes.com/resizer/lrIX55dr3lGD5id2drltiTOcVSI=/1400x0/arc-anglerfish-arc2-prod-tronc.s3.amazonaws.com/public/PA2QJLKAYBEVDLL3HEVATQUZPM.jpg">
            <a:extLst>
              <a:ext uri="{FF2B5EF4-FFF2-40B4-BE49-F238E27FC236}">
                <a16:creationId xmlns:a16="http://schemas.microsoft.com/office/drawing/2014/main" id="{4FE40897-D9CB-4668-B004-5919250F1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12192000" cy="684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89021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geo.cornell.edu/hawaii/220/PRI/images/subduction2.jpg">
            <a:extLst>
              <a:ext uri="{FF2B5EF4-FFF2-40B4-BE49-F238E27FC236}">
                <a16:creationId xmlns:a16="http://schemas.microsoft.com/office/drawing/2014/main" id="{41857F8E-49EC-47C1-814A-D07F9F99A1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447" y="483072"/>
            <a:ext cx="8872171" cy="6148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5633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F31E-93C8-4964-9BB9-BCECAE09203F}"/>
              </a:ext>
            </a:extLst>
          </p:cNvPr>
          <p:cNvSpPr>
            <a:spLocks noGrp="1"/>
          </p:cNvSpPr>
          <p:nvPr>
            <p:ph type="title"/>
          </p:nvPr>
        </p:nvSpPr>
        <p:spPr/>
        <p:txBody>
          <a:bodyPr/>
          <a:lstStyle/>
          <a:p>
            <a:r>
              <a:rPr lang="en-US" dirty="0"/>
              <a:t>Micah 1:3-4  (6</a:t>
            </a:r>
            <a:r>
              <a:rPr lang="en-US" baseline="30000" dirty="0"/>
              <a:t>th</a:t>
            </a:r>
            <a:r>
              <a:rPr lang="en-US" dirty="0"/>
              <a:t> Seal)</a:t>
            </a:r>
          </a:p>
        </p:txBody>
      </p:sp>
      <p:sp>
        <p:nvSpPr>
          <p:cNvPr id="3" name="Content Placeholder 2">
            <a:extLst>
              <a:ext uri="{FF2B5EF4-FFF2-40B4-BE49-F238E27FC236}">
                <a16:creationId xmlns:a16="http://schemas.microsoft.com/office/drawing/2014/main" id="{7AEFB3D0-1A85-4E7F-ABD3-1F0DAC1B17B3}"/>
              </a:ext>
            </a:extLst>
          </p:cNvPr>
          <p:cNvSpPr>
            <a:spLocks noGrp="1"/>
          </p:cNvSpPr>
          <p:nvPr>
            <p:ph idx="1"/>
          </p:nvPr>
        </p:nvSpPr>
        <p:spPr/>
        <p:txBody>
          <a:bodyPr/>
          <a:lstStyle/>
          <a:p>
            <a:pPr marL="0" indent="0">
              <a:buNone/>
            </a:pPr>
            <a:r>
              <a:rPr lang="en-US" sz="4000" dirty="0"/>
              <a:t>For, behold, the LORD cometh forth out of his place, and will come down, and tread upon the high places of the earth.</a:t>
            </a:r>
          </a:p>
          <a:p>
            <a:pPr marL="0" indent="0">
              <a:buNone/>
            </a:pPr>
            <a:r>
              <a:rPr lang="en-US" sz="4000" dirty="0"/>
              <a:t>And the mountains shall be molten under him, and the valleys shall be cleft, as wax before the fire, </a:t>
            </a:r>
            <a:r>
              <a:rPr lang="en-US" sz="4000" i="1" dirty="0"/>
              <a:t>and</a:t>
            </a:r>
            <a:r>
              <a:rPr lang="en-US" sz="4000" dirty="0"/>
              <a:t> as the waters </a:t>
            </a:r>
            <a:r>
              <a:rPr lang="en-US" sz="4000" i="1" dirty="0"/>
              <a:t>that are</a:t>
            </a:r>
            <a:r>
              <a:rPr lang="en-US" sz="4000" dirty="0"/>
              <a:t> poured down a steep place.</a:t>
            </a:r>
          </a:p>
          <a:p>
            <a:pPr marL="0" indent="0">
              <a:buNone/>
            </a:pPr>
            <a:endParaRPr lang="en-US" dirty="0"/>
          </a:p>
        </p:txBody>
      </p:sp>
    </p:spTree>
    <p:extLst>
      <p:ext uri="{BB962C8B-B14F-4D97-AF65-F5344CB8AC3E}">
        <p14:creationId xmlns:p14="http://schemas.microsoft.com/office/powerpoint/2010/main" val="1092886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C8E2-B5FB-4C10-AE0B-745BDB57BDBD}"/>
              </a:ext>
            </a:extLst>
          </p:cNvPr>
          <p:cNvSpPr>
            <a:spLocks noGrp="1"/>
          </p:cNvSpPr>
          <p:nvPr>
            <p:ph type="title"/>
          </p:nvPr>
        </p:nvSpPr>
        <p:spPr/>
        <p:txBody>
          <a:bodyPr/>
          <a:lstStyle/>
          <a:p>
            <a:r>
              <a:rPr lang="en-US" dirty="0"/>
              <a:t>Sirs We Would See Jesus Dawson Creek BC 05-19-61</a:t>
            </a:r>
          </a:p>
        </p:txBody>
      </p:sp>
      <p:sp>
        <p:nvSpPr>
          <p:cNvPr id="3" name="Content Placeholder 2">
            <a:extLst>
              <a:ext uri="{FF2B5EF4-FFF2-40B4-BE49-F238E27FC236}">
                <a16:creationId xmlns:a16="http://schemas.microsoft.com/office/drawing/2014/main" id="{72D84B82-5C5D-4C3D-88BE-B4FEC870BB5D}"/>
              </a:ext>
            </a:extLst>
          </p:cNvPr>
          <p:cNvSpPr>
            <a:spLocks noGrp="1"/>
          </p:cNvSpPr>
          <p:nvPr>
            <p:ph idx="1"/>
          </p:nvPr>
        </p:nvSpPr>
        <p:spPr>
          <a:xfrm>
            <a:off x="838200" y="1783728"/>
            <a:ext cx="10515600" cy="4802602"/>
          </a:xfrm>
        </p:spPr>
        <p:txBody>
          <a:bodyPr>
            <a:normAutofit/>
          </a:bodyPr>
          <a:lstStyle/>
          <a:p>
            <a:pPr marL="0" indent="0">
              <a:buNone/>
            </a:pPr>
            <a:r>
              <a:rPr lang="en-US" sz="4000" dirty="0"/>
              <a:t>And that's exactly what God prophesied would take place. "The heavens and earth would be on fire and burn with fervent heat." Said, "Before that great and terrible day of the Lord shall come, the world will be burnt up with a fire," Malachi 4, and said, </a:t>
            </a:r>
            <a:r>
              <a:rPr lang="en-US" sz="4000" b="1" dirty="0">
                <a:solidFill>
                  <a:srgbClr val="FF0000"/>
                </a:solidFill>
              </a:rPr>
              <a:t>"The righteous shall walk out upon the ashes (the volcanic ashes) of the wicked," </a:t>
            </a:r>
            <a:r>
              <a:rPr lang="en-US" sz="4000" dirty="0"/>
              <a:t>in the millennium. That's right. </a:t>
            </a:r>
          </a:p>
        </p:txBody>
      </p:sp>
    </p:spTree>
    <p:extLst>
      <p:ext uri="{BB962C8B-B14F-4D97-AF65-F5344CB8AC3E}">
        <p14:creationId xmlns:p14="http://schemas.microsoft.com/office/powerpoint/2010/main" val="39310520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5457-B110-4929-B1A7-91B33C4B2DBC}"/>
              </a:ext>
            </a:extLst>
          </p:cNvPr>
          <p:cNvSpPr>
            <a:spLocks noGrp="1"/>
          </p:cNvSpPr>
          <p:nvPr>
            <p:ph type="title"/>
          </p:nvPr>
        </p:nvSpPr>
        <p:spPr/>
        <p:txBody>
          <a:bodyPr/>
          <a:lstStyle/>
          <a:p>
            <a:r>
              <a:rPr lang="en-US" dirty="0"/>
              <a:t>Yellowstone </a:t>
            </a:r>
            <a:r>
              <a:rPr lang="en-US" dirty="0" err="1"/>
              <a:t>Supervolcano</a:t>
            </a:r>
            <a:endParaRPr lang="en-US" dirty="0"/>
          </a:p>
        </p:txBody>
      </p:sp>
      <p:sp>
        <p:nvSpPr>
          <p:cNvPr id="3" name="Content Placeholder 2">
            <a:extLst>
              <a:ext uri="{FF2B5EF4-FFF2-40B4-BE49-F238E27FC236}">
                <a16:creationId xmlns:a16="http://schemas.microsoft.com/office/drawing/2014/main" id="{43A73B7B-88AB-4A24-B468-F8E3D2D5368D}"/>
              </a:ext>
            </a:extLst>
          </p:cNvPr>
          <p:cNvSpPr>
            <a:spLocks noGrp="1"/>
          </p:cNvSpPr>
          <p:nvPr>
            <p:ph idx="1"/>
          </p:nvPr>
        </p:nvSpPr>
        <p:spPr/>
        <p:txBody>
          <a:bodyPr/>
          <a:lstStyle/>
          <a:p>
            <a:r>
              <a:rPr lang="en-US" dirty="0"/>
              <a:t>A super-eruption would equal the force of 1,000 Hiroshima atomic bombs exploding every second.</a:t>
            </a:r>
          </a:p>
          <a:p>
            <a:r>
              <a:rPr lang="en-US" dirty="0"/>
              <a:t>You could fit Tokyo, the world's biggest city, in Yellowstone's super-volcanic crater.</a:t>
            </a:r>
          </a:p>
          <a:p>
            <a:r>
              <a:rPr lang="en-US" dirty="0"/>
              <a:t>Three super-eruptions at Yellowstone appear to have occurred on a 600,000-700,000 year cycle starting 2.1 million years ago. The most recent took place 640,000 years ago – suggesting Yellowstone is overdue for an eruption.</a:t>
            </a:r>
          </a:p>
          <a:p>
            <a:r>
              <a:rPr lang="en-US" dirty="0"/>
              <a:t>Earthquake swarms increasing to record levels</a:t>
            </a:r>
          </a:p>
        </p:txBody>
      </p:sp>
    </p:spTree>
    <p:extLst>
      <p:ext uri="{BB962C8B-B14F-4D97-AF65-F5344CB8AC3E}">
        <p14:creationId xmlns:p14="http://schemas.microsoft.com/office/powerpoint/2010/main" val="35145296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yellowstone side view">
            <a:extLst>
              <a:ext uri="{FF2B5EF4-FFF2-40B4-BE49-F238E27FC236}">
                <a16:creationId xmlns:a16="http://schemas.microsoft.com/office/drawing/2014/main" id="{4FA6C75C-6B0D-40AC-BB63-82371E86C0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612" y="450166"/>
            <a:ext cx="11826399" cy="6028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491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yellowstone super-eruption ash">
            <a:extLst>
              <a:ext uri="{FF2B5EF4-FFF2-40B4-BE49-F238E27FC236}">
                <a16:creationId xmlns:a16="http://schemas.microsoft.com/office/drawing/2014/main" id="{76F66F22-C2D4-4C0F-B80A-7C25D333F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468" y="0"/>
            <a:ext cx="10533063" cy="8140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9978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8A5EB-921C-489C-914D-02FFDE19E0B7}"/>
              </a:ext>
            </a:extLst>
          </p:cNvPr>
          <p:cNvSpPr>
            <a:spLocks noGrp="1"/>
          </p:cNvSpPr>
          <p:nvPr>
            <p:ph type="title"/>
          </p:nvPr>
        </p:nvSpPr>
        <p:spPr/>
        <p:txBody>
          <a:bodyPr/>
          <a:lstStyle/>
          <a:p>
            <a:r>
              <a:rPr lang="en-US" dirty="0"/>
              <a:t>64-0823E - Questions And Answers #2</a:t>
            </a:r>
          </a:p>
        </p:txBody>
      </p:sp>
      <p:sp>
        <p:nvSpPr>
          <p:cNvPr id="3" name="Content Placeholder 2">
            <a:extLst>
              <a:ext uri="{FF2B5EF4-FFF2-40B4-BE49-F238E27FC236}">
                <a16:creationId xmlns:a16="http://schemas.microsoft.com/office/drawing/2014/main" id="{19E81AD5-FAF4-48BE-8A5C-4D1D3E598455}"/>
              </a:ext>
            </a:extLst>
          </p:cNvPr>
          <p:cNvSpPr>
            <a:spLocks noGrp="1"/>
          </p:cNvSpPr>
          <p:nvPr>
            <p:ph idx="1"/>
          </p:nvPr>
        </p:nvSpPr>
        <p:spPr>
          <a:xfrm>
            <a:off x="453886" y="1560581"/>
            <a:ext cx="11128513" cy="4932294"/>
          </a:xfrm>
        </p:spPr>
        <p:txBody>
          <a:bodyPr>
            <a:normAutofit/>
          </a:bodyPr>
          <a:lstStyle/>
          <a:p>
            <a:pPr marL="0" indent="0">
              <a:buNone/>
            </a:pPr>
            <a:r>
              <a:rPr lang="en-US" sz="3600" dirty="0"/>
              <a:t>Now then, there will be a camp meeting of the saints upon the breadth of the earth. And Satan is loosed out of his prison and goes to make war again with the saints, just exactly what he done in Glory to begin with. </a:t>
            </a:r>
            <a:r>
              <a:rPr lang="en-US" sz="3600" b="1" dirty="0">
                <a:solidFill>
                  <a:srgbClr val="FF0000"/>
                </a:solidFill>
              </a:rPr>
              <a:t>And then God rains fire and brimstone out of the heavens, and the whole earth is removed like…It just burn up and destroyed. </a:t>
            </a:r>
            <a:r>
              <a:rPr lang="en-US" sz="3600" dirty="0"/>
              <a:t>And there’s no more sea, no more water, no more nothing left on the earth. </a:t>
            </a:r>
            <a:r>
              <a:rPr lang="en-US" sz="3600" b="1" dirty="0">
                <a:solidFill>
                  <a:srgbClr val="FF0000"/>
                </a:solidFill>
              </a:rPr>
              <a:t>Volcanic will spray and burst and blow, and the whole thing…</a:t>
            </a:r>
          </a:p>
        </p:txBody>
      </p:sp>
    </p:spTree>
    <p:extLst>
      <p:ext uri="{BB962C8B-B14F-4D97-AF65-F5344CB8AC3E}">
        <p14:creationId xmlns:p14="http://schemas.microsoft.com/office/powerpoint/2010/main" val="2751688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E570-407B-4E86-8D93-BC598549ED3B}"/>
              </a:ext>
            </a:extLst>
          </p:cNvPr>
          <p:cNvSpPr>
            <a:spLocks noGrp="1"/>
          </p:cNvSpPr>
          <p:nvPr>
            <p:ph type="title"/>
          </p:nvPr>
        </p:nvSpPr>
        <p:spPr>
          <a:xfrm>
            <a:off x="480392" y="0"/>
            <a:ext cx="10515600" cy="1325563"/>
          </a:xfrm>
        </p:spPr>
        <p:txBody>
          <a:bodyPr/>
          <a:lstStyle/>
          <a:p>
            <a:r>
              <a:rPr lang="en-US" dirty="0"/>
              <a:t>Zach 14:3-12</a:t>
            </a:r>
          </a:p>
        </p:txBody>
      </p:sp>
      <p:sp>
        <p:nvSpPr>
          <p:cNvPr id="3" name="Content Placeholder 2">
            <a:extLst>
              <a:ext uri="{FF2B5EF4-FFF2-40B4-BE49-F238E27FC236}">
                <a16:creationId xmlns:a16="http://schemas.microsoft.com/office/drawing/2014/main" id="{C68B5FA9-D979-4FF1-8098-0F5A96BBFBD2}"/>
              </a:ext>
            </a:extLst>
          </p:cNvPr>
          <p:cNvSpPr>
            <a:spLocks noGrp="1"/>
          </p:cNvSpPr>
          <p:nvPr>
            <p:ph idx="1"/>
          </p:nvPr>
        </p:nvSpPr>
        <p:spPr>
          <a:xfrm>
            <a:off x="480392" y="1253330"/>
            <a:ext cx="10515600" cy="4869173"/>
          </a:xfrm>
        </p:spPr>
        <p:txBody>
          <a:bodyPr>
            <a:normAutofit lnSpcReduction="10000"/>
          </a:bodyPr>
          <a:lstStyle/>
          <a:p>
            <a:pPr marL="0" indent="0">
              <a:buNone/>
            </a:pPr>
            <a:r>
              <a:rPr lang="en-US" sz="3200" dirty="0"/>
              <a:t>Then shall the LORD go forth, and fight against those nations, as when he fought in the day of battle. And his feet shall stand in that day upon the mount of Olives, which is before Jerusalem on the east, and </a:t>
            </a:r>
            <a:r>
              <a:rPr lang="en-US" sz="3200" b="1" dirty="0">
                <a:solidFill>
                  <a:srgbClr val="FF0000"/>
                </a:solidFill>
              </a:rPr>
              <a:t>the mount of Olives shall cleave in the midst thereof toward the east and toward the west, and there shall be a very great valley; and half of the mountain shall remove toward the north, and half of it toward the south.</a:t>
            </a:r>
            <a:r>
              <a:rPr lang="en-US" sz="3200" dirty="0"/>
              <a:t> And ye shall flee to the valley of the mountains; for the valley of the mountains shall reach unto Azal: yea, ye shall flee, </a:t>
            </a:r>
            <a:r>
              <a:rPr lang="en-US" sz="3200" b="1" dirty="0">
                <a:solidFill>
                  <a:srgbClr val="FF0000"/>
                </a:solidFill>
              </a:rPr>
              <a:t>like as ye fled from before the earthquake in the days of Uzziah king of Judah</a:t>
            </a:r>
            <a:r>
              <a:rPr lang="en-US" sz="3200" dirty="0"/>
              <a:t>: and the LORD my God shall come, and all the saints with thee.</a:t>
            </a:r>
          </a:p>
        </p:txBody>
      </p:sp>
    </p:spTree>
    <p:extLst>
      <p:ext uri="{BB962C8B-B14F-4D97-AF65-F5344CB8AC3E}">
        <p14:creationId xmlns:p14="http://schemas.microsoft.com/office/powerpoint/2010/main" val="1197799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CE22-4C3B-4CAF-A90F-EF983B15D828}"/>
              </a:ext>
            </a:extLst>
          </p:cNvPr>
          <p:cNvSpPr>
            <a:spLocks noGrp="1"/>
          </p:cNvSpPr>
          <p:nvPr>
            <p:ph type="title"/>
          </p:nvPr>
        </p:nvSpPr>
        <p:spPr/>
        <p:txBody>
          <a:bodyPr/>
          <a:lstStyle/>
          <a:p>
            <a:r>
              <a:rPr lang="en-US" dirty="0"/>
              <a:t>Role of earthquakes in prophetic events</a:t>
            </a:r>
          </a:p>
        </p:txBody>
      </p:sp>
      <p:sp>
        <p:nvSpPr>
          <p:cNvPr id="3" name="Content Placeholder 2">
            <a:extLst>
              <a:ext uri="{FF2B5EF4-FFF2-40B4-BE49-F238E27FC236}">
                <a16:creationId xmlns:a16="http://schemas.microsoft.com/office/drawing/2014/main" id="{8A4BE8FF-A4D1-4595-819B-69931C6B76BF}"/>
              </a:ext>
            </a:extLst>
          </p:cNvPr>
          <p:cNvSpPr>
            <a:spLocks noGrp="1"/>
          </p:cNvSpPr>
          <p:nvPr>
            <p:ph idx="1"/>
          </p:nvPr>
        </p:nvSpPr>
        <p:spPr/>
        <p:txBody>
          <a:bodyPr>
            <a:normAutofit/>
          </a:bodyPr>
          <a:lstStyle/>
          <a:p>
            <a:r>
              <a:rPr lang="en-US" sz="4800" dirty="0"/>
              <a:t>Creation</a:t>
            </a:r>
          </a:p>
          <a:p>
            <a:r>
              <a:rPr lang="en-US" sz="4800" dirty="0"/>
              <a:t>Flood</a:t>
            </a:r>
          </a:p>
          <a:p>
            <a:r>
              <a:rPr lang="en-US" sz="4800" dirty="0"/>
              <a:t>Crucifixion</a:t>
            </a:r>
          </a:p>
          <a:p>
            <a:r>
              <a:rPr lang="en-US" sz="4800" dirty="0"/>
              <a:t>Los Angeles sinking</a:t>
            </a:r>
          </a:p>
          <a:p>
            <a:r>
              <a:rPr lang="en-US" sz="4800" dirty="0"/>
              <a:t>Sixth seal</a:t>
            </a:r>
          </a:p>
        </p:txBody>
      </p:sp>
    </p:spTree>
    <p:extLst>
      <p:ext uri="{BB962C8B-B14F-4D97-AF65-F5344CB8AC3E}">
        <p14:creationId xmlns:p14="http://schemas.microsoft.com/office/powerpoint/2010/main" val="18624018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D83EE-E09A-4E98-9339-79CCEC19B570}"/>
              </a:ext>
            </a:extLst>
          </p:cNvPr>
          <p:cNvSpPr>
            <a:spLocks noGrp="1"/>
          </p:cNvSpPr>
          <p:nvPr>
            <p:ph type="title"/>
          </p:nvPr>
        </p:nvSpPr>
        <p:spPr/>
        <p:txBody>
          <a:bodyPr/>
          <a:lstStyle/>
          <a:p>
            <a:r>
              <a:rPr lang="en-US" dirty="0"/>
              <a:t>6</a:t>
            </a:r>
            <a:r>
              <a:rPr lang="en-US" baseline="30000" dirty="0"/>
              <a:t>th</a:t>
            </a:r>
            <a:r>
              <a:rPr lang="en-US" dirty="0"/>
              <a:t> seal event</a:t>
            </a:r>
          </a:p>
        </p:txBody>
      </p:sp>
      <p:sp>
        <p:nvSpPr>
          <p:cNvPr id="3" name="Content Placeholder 2">
            <a:extLst>
              <a:ext uri="{FF2B5EF4-FFF2-40B4-BE49-F238E27FC236}">
                <a16:creationId xmlns:a16="http://schemas.microsoft.com/office/drawing/2014/main" id="{A4481A69-48A3-4AE8-9B3E-2CD85426425D}"/>
              </a:ext>
            </a:extLst>
          </p:cNvPr>
          <p:cNvSpPr>
            <a:spLocks noGrp="1"/>
          </p:cNvSpPr>
          <p:nvPr>
            <p:ph idx="1"/>
          </p:nvPr>
        </p:nvSpPr>
        <p:spPr/>
        <p:txBody>
          <a:bodyPr/>
          <a:lstStyle/>
          <a:p>
            <a:pPr marL="0" indent="0">
              <a:buNone/>
            </a:pPr>
            <a:r>
              <a:rPr lang="en-US" dirty="0"/>
              <a:t>353 And this Sixth Plague lets her go. Brother, the earthquake bursts open, and the stars shake, </a:t>
            </a:r>
            <a:r>
              <a:rPr lang="en-US" dirty="0" err="1"/>
              <a:t>volcanics</a:t>
            </a:r>
            <a:r>
              <a:rPr lang="en-US" dirty="0"/>
              <a:t> will come forth, and the earth will renew itself. New lava will break forth from the center of the earth. And she’ll crumble, all around and around and around, when she spins out in yonder... Sixth Seal is going to do something. Yes, sir. Truly the whole world is groaning and paining, for the Millennium age!</a:t>
            </a:r>
          </a:p>
          <a:p>
            <a:pPr marL="0" indent="0">
              <a:buNone/>
            </a:pPr>
            <a:r>
              <a:rPr lang="en-US" dirty="0"/>
              <a:t>   63-0323 - The Sixth Seal</a:t>
            </a:r>
          </a:p>
          <a:p>
            <a:pPr marL="0" indent="0">
              <a:buNone/>
            </a:pPr>
            <a:r>
              <a:rPr lang="en-US" dirty="0"/>
              <a:t>   Rev. William </a:t>
            </a:r>
            <a:r>
              <a:rPr lang="en-US" dirty="0" err="1"/>
              <a:t>Marrion</a:t>
            </a:r>
            <a:r>
              <a:rPr lang="en-US" dirty="0"/>
              <a:t> Branham</a:t>
            </a:r>
          </a:p>
          <a:p>
            <a:pPr marL="0" indent="0">
              <a:buNone/>
            </a:pPr>
            <a:r>
              <a:rPr lang="en-US" dirty="0"/>
              <a:t>   http://table.branham.org</a:t>
            </a:r>
          </a:p>
        </p:txBody>
      </p:sp>
    </p:spTree>
    <p:extLst>
      <p:ext uri="{BB962C8B-B14F-4D97-AF65-F5344CB8AC3E}">
        <p14:creationId xmlns:p14="http://schemas.microsoft.com/office/powerpoint/2010/main" val="4136512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7B6DB-1481-480B-8FF9-A213DC9C42BA}"/>
              </a:ext>
            </a:extLst>
          </p:cNvPr>
          <p:cNvSpPr>
            <a:spLocks noGrp="1"/>
          </p:cNvSpPr>
          <p:nvPr>
            <p:ph type="title"/>
          </p:nvPr>
        </p:nvSpPr>
        <p:spPr>
          <a:xfrm>
            <a:off x="533400" y="18255"/>
            <a:ext cx="10515600" cy="1325563"/>
          </a:xfrm>
        </p:spPr>
        <p:txBody>
          <a:bodyPr/>
          <a:lstStyle/>
          <a:p>
            <a:r>
              <a:rPr lang="en-US" dirty="0"/>
              <a:t>6</a:t>
            </a:r>
            <a:r>
              <a:rPr lang="en-US" baseline="30000" dirty="0"/>
              <a:t>th</a:t>
            </a:r>
            <a:r>
              <a:rPr lang="en-US" dirty="0"/>
              <a:t> Seal Event</a:t>
            </a:r>
          </a:p>
        </p:txBody>
      </p:sp>
      <p:sp>
        <p:nvSpPr>
          <p:cNvPr id="3" name="Content Placeholder 2">
            <a:extLst>
              <a:ext uri="{FF2B5EF4-FFF2-40B4-BE49-F238E27FC236}">
                <a16:creationId xmlns:a16="http://schemas.microsoft.com/office/drawing/2014/main" id="{15B266D8-72D5-446E-8893-0F13227001C9}"/>
              </a:ext>
            </a:extLst>
          </p:cNvPr>
          <p:cNvSpPr>
            <a:spLocks noGrp="1"/>
          </p:cNvSpPr>
          <p:nvPr>
            <p:ph idx="1"/>
          </p:nvPr>
        </p:nvSpPr>
        <p:spPr>
          <a:xfrm>
            <a:off x="533399" y="1253331"/>
            <a:ext cx="10836965" cy="5200478"/>
          </a:xfrm>
        </p:spPr>
        <p:txBody>
          <a:bodyPr>
            <a:normAutofit/>
          </a:bodyPr>
          <a:lstStyle/>
          <a:p>
            <a:pPr marL="0" indent="0">
              <a:buNone/>
            </a:pPr>
            <a:r>
              <a:rPr lang="en-US" sz="4000" dirty="0"/>
              <a:t>Nations are breaking. The world is falling apart. Fifteen-hundred-mile chunk of it, three- or four-hundred-miles wide, will sink, hundred…or maybe forty miles down into that great fault out yonder, one of these days, and waves will shoot plumb out to the state of Kentucky. And when it does, it’ll shake the world so hard that everything on top of it will shake down.</a:t>
            </a:r>
            <a:br>
              <a:rPr lang="en-US" sz="4000" dirty="0"/>
            </a:br>
            <a:r>
              <a:rPr lang="en-US" sz="4000" dirty="0"/>
              <a:t>   65-0822E - A Thinking Man's Filter</a:t>
            </a:r>
          </a:p>
        </p:txBody>
      </p:sp>
    </p:spTree>
    <p:extLst>
      <p:ext uri="{BB962C8B-B14F-4D97-AF65-F5344CB8AC3E}">
        <p14:creationId xmlns:p14="http://schemas.microsoft.com/office/powerpoint/2010/main" val="13010692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6CA94-F113-4E34-BA9A-EF06F58B1BE7}"/>
              </a:ext>
            </a:extLst>
          </p:cNvPr>
          <p:cNvSpPr>
            <a:spLocks noGrp="1"/>
          </p:cNvSpPr>
          <p:nvPr>
            <p:ph type="title"/>
          </p:nvPr>
        </p:nvSpPr>
        <p:spPr>
          <a:xfrm>
            <a:off x="437322" y="235018"/>
            <a:ext cx="10515600" cy="1325563"/>
          </a:xfrm>
        </p:spPr>
        <p:txBody>
          <a:bodyPr/>
          <a:lstStyle/>
          <a:p>
            <a:r>
              <a:rPr lang="en-US" dirty="0"/>
              <a:t>Rev 16:16-20   The seventh vial</a:t>
            </a:r>
          </a:p>
        </p:txBody>
      </p:sp>
      <p:sp>
        <p:nvSpPr>
          <p:cNvPr id="3" name="Content Placeholder 2">
            <a:extLst>
              <a:ext uri="{FF2B5EF4-FFF2-40B4-BE49-F238E27FC236}">
                <a16:creationId xmlns:a16="http://schemas.microsoft.com/office/drawing/2014/main" id="{146689BB-3D1B-4319-AAB2-CDB3794B699E}"/>
              </a:ext>
            </a:extLst>
          </p:cNvPr>
          <p:cNvSpPr>
            <a:spLocks noGrp="1"/>
          </p:cNvSpPr>
          <p:nvPr>
            <p:ph idx="1"/>
          </p:nvPr>
        </p:nvSpPr>
        <p:spPr>
          <a:xfrm>
            <a:off x="427382" y="1560581"/>
            <a:ext cx="11327296" cy="5489575"/>
          </a:xfrm>
        </p:spPr>
        <p:txBody>
          <a:bodyPr>
            <a:normAutofit fontScale="92500" lnSpcReduction="10000"/>
          </a:bodyPr>
          <a:lstStyle/>
          <a:p>
            <a:pPr marL="0" indent="0">
              <a:buNone/>
            </a:pPr>
            <a:r>
              <a:rPr lang="en-US" sz="3200" dirty="0"/>
              <a:t>16 And he gathered them together into a place called in the Hebrew tongue Armageddon.</a:t>
            </a:r>
          </a:p>
          <a:p>
            <a:pPr marL="0" indent="0">
              <a:buNone/>
            </a:pPr>
            <a:r>
              <a:rPr lang="en-US" sz="3200" dirty="0"/>
              <a:t>17 And the seventh angel poured out his vial into the air; and there came a great voice out of the temple of heaven, from the throne, saying, It is done. </a:t>
            </a:r>
          </a:p>
          <a:p>
            <a:pPr marL="0" indent="0">
              <a:buNone/>
            </a:pPr>
            <a:r>
              <a:rPr lang="en-US" sz="3200" dirty="0"/>
              <a:t>18 And there were voices, and thunders, and lightnings; and </a:t>
            </a:r>
            <a:r>
              <a:rPr lang="en-US" sz="3200" b="1" dirty="0">
                <a:solidFill>
                  <a:srgbClr val="FF0000"/>
                </a:solidFill>
              </a:rPr>
              <a:t>there was a great earthquake, such as was not since men were upon the earth, so mighty an earthquake, and so great.</a:t>
            </a:r>
          </a:p>
          <a:p>
            <a:pPr marL="0" indent="0">
              <a:buNone/>
            </a:pPr>
            <a:r>
              <a:rPr lang="en-US" sz="3200" dirty="0"/>
              <a:t>19 And the great city was divided into three parts, and the cities of the nations fell: and great Babylon came in remembrance before God, to give unto her the cup of the wine of the fierceness of his wrath. </a:t>
            </a:r>
          </a:p>
          <a:p>
            <a:pPr marL="0" indent="0">
              <a:buNone/>
            </a:pPr>
            <a:r>
              <a:rPr lang="en-US" sz="3200" dirty="0"/>
              <a:t>20 And every island fled away, and the mountains were not found.</a:t>
            </a:r>
          </a:p>
        </p:txBody>
      </p:sp>
    </p:spTree>
    <p:extLst>
      <p:ext uri="{BB962C8B-B14F-4D97-AF65-F5344CB8AC3E}">
        <p14:creationId xmlns:p14="http://schemas.microsoft.com/office/powerpoint/2010/main" val="1938127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9FADE-1530-40DF-9BDA-C6C3C2671E7F}"/>
              </a:ext>
            </a:extLst>
          </p:cNvPr>
          <p:cNvSpPr>
            <a:spLocks noGrp="1"/>
          </p:cNvSpPr>
          <p:nvPr>
            <p:ph idx="1"/>
          </p:nvPr>
        </p:nvSpPr>
        <p:spPr>
          <a:xfrm>
            <a:off x="546652" y="407642"/>
            <a:ext cx="11062252" cy="6099175"/>
          </a:xfrm>
        </p:spPr>
        <p:txBody>
          <a:bodyPr>
            <a:normAutofit/>
          </a:bodyPr>
          <a:lstStyle/>
          <a:p>
            <a:pPr marL="0" indent="0">
              <a:buNone/>
            </a:pPr>
            <a:r>
              <a:rPr lang="en-US" sz="4400" dirty="0"/>
              <a:t>And the land shall be turned as a plain from </a:t>
            </a:r>
            <a:r>
              <a:rPr lang="en-US" sz="4400" dirty="0" err="1"/>
              <a:t>Geba</a:t>
            </a:r>
            <a:r>
              <a:rPr lang="en-US" sz="4400" dirty="0"/>
              <a:t> to </a:t>
            </a:r>
            <a:r>
              <a:rPr lang="en-US" sz="4400" dirty="0" err="1"/>
              <a:t>Rimmon</a:t>
            </a:r>
            <a:r>
              <a:rPr lang="en-US" sz="4400" dirty="0"/>
              <a:t> south of Jerusalem: and </a:t>
            </a:r>
            <a:r>
              <a:rPr lang="en-US" sz="4400" b="1" dirty="0">
                <a:solidFill>
                  <a:srgbClr val="FF0000"/>
                </a:solidFill>
              </a:rPr>
              <a:t>it shall be lifted up</a:t>
            </a:r>
            <a:r>
              <a:rPr lang="en-US" sz="4400" dirty="0"/>
              <a:t>, and inhabited in her place, from Benjamin's gate unto the place of the first gate, unto the corner gate, and from the tower of </a:t>
            </a:r>
            <a:r>
              <a:rPr lang="en-US" sz="4400" dirty="0" err="1"/>
              <a:t>Hananeel</a:t>
            </a:r>
            <a:r>
              <a:rPr lang="en-US" sz="4400" dirty="0"/>
              <a:t> unto the king's winepresses. And men shall dwell in it, and there shall be no more utter destruction; but Jerusalem shall be safely inhabited.</a:t>
            </a:r>
          </a:p>
        </p:txBody>
      </p:sp>
    </p:spTree>
    <p:extLst>
      <p:ext uri="{BB962C8B-B14F-4D97-AF65-F5344CB8AC3E}">
        <p14:creationId xmlns:p14="http://schemas.microsoft.com/office/powerpoint/2010/main" val="4155982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7A60-68DE-435B-B275-66EEA981267F}"/>
              </a:ext>
            </a:extLst>
          </p:cNvPr>
          <p:cNvSpPr>
            <a:spLocks noGrp="1"/>
          </p:cNvSpPr>
          <p:nvPr>
            <p:ph type="title"/>
          </p:nvPr>
        </p:nvSpPr>
        <p:spPr/>
        <p:txBody>
          <a:bodyPr/>
          <a:lstStyle/>
          <a:p>
            <a:r>
              <a:rPr lang="en-US" dirty="0"/>
              <a:t>58-0927 - Why Are We Not A Denomination?</a:t>
            </a:r>
          </a:p>
        </p:txBody>
      </p:sp>
      <p:sp>
        <p:nvSpPr>
          <p:cNvPr id="3" name="Content Placeholder 2">
            <a:extLst>
              <a:ext uri="{FF2B5EF4-FFF2-40B4-BE49-F238E27FC236}">
                <a16:creationId xmlns:a16="http://schemas.microsoft.com/office/drawing/2014/main" id="{B8A49351-8CED-410C-9B5C-669E66DE0F8B}"/>
              </a:ext>
            </a:extLst>
          </p:cNvPr>
          <p:cNvSpPr>
            <a:spLocks noGrp="1"/>
          </p:cNvSpPr>
          <p:nvPr>
            <p:ph idx="1"/>
          </p:nvPr>
        </p:nvSpPr>
        <p:spPr>
          <a:xfrm>
            <a:off x="838200" y="1534077"/>
            <a:ext cx="10515600" cy="4958798"/>
          </a:xfrm>
        </p:spPr>
        <p:txBody>
          <a:bodyPr>
            <a:normAutofit/>
          </a:bodyPr>
          <a:lstStyle/>
          <a:p>
            <a:pPr marL="0" indent="0">
              <a:buNone/>
            </a:pPr>
            <a:r>
              <a:rPr lang="en-US" sz="4000" dirty="0"/>
              <a:t>When He got it all made, it was just a great big volcanic eruption. </a:t>
            </a:r>
            <a:r>
              <a:rPr lang="en-US" sz="4000" b="1" dirty="0">
                <a:solidFill>
                  <a:srgbClr val="FF0000"/>
                </a:solidFill>
              </a:rPr>
              <a:t>He let them old </a:t>
            </a:r>
            <a:r>
              <a:rPr lang="en-US" sz="4000" b="1" dirty="0" err="1">
                <a:solidFill>
                  <a:srgbClr val="FF0000"/>
                </a:solidFill>
              </a:rPr>
              <a:t>volcanics</a:t>
            </a:r>
            <a:r>
              <a:rPr lang="en-US" sz="4000" b="1" dirty="0">
                <a:solidFill>
                  <a:srgbClr val="FF0000"/>
                </a:solidFill>
              </a:rPr>
              <a:t> brood up there for a hundred million years, to make some calcium.</a:t>
            </a:r>
            <a:r>
              <a:rPr lang="en-US" sz="4000" dirty="0"/>
              <a:t> What is it? It’s part of you. And then, before there was one speck of life on this earth, our bodies were laying here. Hallelujah! Before one drop of moisture ever come on the earth, we were laying here.</a:t>
            </a:r>
          </a:p>
        </p:txBody>
      </p:sp>
    </p:spTree>
    <p:extLst>
      <p:ext uri="{BB962C8B-B14F-4D97-AF65-F5344CB8AC3E}">
        <p14:creationId xmlns:p14="http://schemas.microsoft.com/office/powerpoint/2010/main" val="1114625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0844-31AA-401D-8322-8BF2672385F0}"/>
              </a:ext>
            </a:extLst>
          </p:cNvPr>
          <p:cNvSpPr>
            <a:spLocks noGrp="1"/>
          </p:cNvSpPr>
          <p:nvPr>
            <p:ph type="title"/>
          </p:nvPr>
        </p:nvSpPr>
        <p:spPr>
          <a:xfrm>
            <a:off x="573157" y="232603"/>
            <a:ext cx="10515600" cy="1325563"/>
          </a:xfrm>
        </p:spPr>
        <p:txBody>
          <a:bodyPr/>
          <a:lstStyle/>
          <a:p>
            <a:r>
              <a:rPr lang="en-US" dirty="0"/>
              <a:t>Ezekiel 28</a:t>
            </a:r>
          </a:p>
        </p:txBody>
      </p:sp>
      <p:sp>
        <p:nvSpPr>
          <p:cNvPr id="3" name="Content Placeholder 2">
            <a:extLst>
              <a:ext uri="{FF2B5EF4-FFF2-40B4-BE49-F238E27FC236}">
                <a16:creationId xmlns:a16="http://schemas.microsoft.com/office/drawing/2014/main" id="{DD4082C9-E25E-45D7-919D-D4EA5FF823B9}"/>
              </a:ext>
            </a:extLst>
          </p:cNvPr>
          <p:cNvSpPr>
            <a:spLocks noGrp="1"/>
          </p:cNvSpPr>
          <p:nvPr>
            <p:ph idx="1"/>
          </p:nvPr>
        </p:nvSpPr>
        <p:spPr>
          <a:xfrm>
            <a:off x="573157" y="1558165"/>
            <a:ext cx="11045686" cy="4908895"/>
          </a:xfrm>
        </p:spPr>
        <p:txBody>
          <a:bodyPr>
            <a:normAutofit lnSpcReduction="10000"/>
          </a:bodyPr>
          <a:lstStyle/>
          <a:p>
            <a:pPr marL="0" indent="0">
              <a:buNone/>
            </a:pPr>
            <a:r>
              <a:rPr lang="en-US" dirty="0"/>
              <a:t>14 Thou art the anointed cherub that </a:t>
            </a:r>
            <a:r>
              <a:rPr lang="en-US" dirty="0" err="1"/>
              <a:t>covereth</a:t>
            </a:r>
            <a:r>
              <a:rPr lang="en-US" dirty="0"/>
              <a:t>; and I have set thee so: thou </a:t>
            </a:r>
            <a:r>
              <a:rPr lang="en-US" dirty="0" err="1"/>
              <a:t>wast</a:t>
            </a:r>
            <a:r>
              <a:rPr lang="en-US" dirty="0"/>
              <a:t> upon the holy mountain of God; </a:t>
            </a:r>
            <a:r>
              <a:rPr lang="en-US" b="1" dirty="0">
                <a:solidFill>
                  <a:srgbClr val="FF0000"/>
                </a:solidFill>
              </a:rPr>
              <a:t>thou hast walked up and down in the midst of the stones of fire…</a:t>
            </a:r>
          </a:p>
          <a:p>
            <a:pPr marL="0" indent="0">
              <a:buNone/>
            </a:pPr>
            <a:r>
              <a:rPr lang="en-US" dirty="0"/>
              <a:t>16 By the multitude of thy merchandise they have filled the midst of thee with violence, and thou hast sinned: therefore I will cast thee as profane out of the mountain of God: and </a:t>
            </a:r>
            <a:r>
              <a:rPr lang="en-US" b="1" dirty="0">
                <a:solidFill>
                  <a:srgbClr val="FF0000"/>
                </a:solidFill>
              </a:rPr>
              <a:t>I will destroy thee, O covering cherub, from the midst of the stones of fire.</a:t>
            </a:r>
          </a:p>
          <a:p>
            <a:pPr marL="0" indent="0">
              <a:buNone/>
            </a:pPr>
            <a:r>
              <a:rPr lang="en-US" dirty="0"/>
              <a:t>17… I will cast thee to the ground, I will lay thee before kings, that they may behold thee.</a:t>
            </a:r>
          </a:p>
          <a:p>
            <a:pPr marL="0" indent="0">
              <a:buNone/>
            </a:pPr>
            <a:r>
              <a:rPr lang="en-US" dirty="0"/>
              <a:t>18 …therefore will I bring forth a fire from the midst of thee, it shall devour thee, </a:t>
            </a:r>
            <a:r>
              <a:rPr lang="en-US" b="1" dirty="0">
                <a:solidFill>
                  <a:srgbClr val="FF0000"/>
                </a:solidFill>
              </a:rPr>
              <a:t>and I will bring thee to ashes </a:t>
            </a:r>
            <a:r>
              <a:rPr lang="en-US" dirty="0"/>
              <a:t>upon the earth in the sight of all them that behold thee.</a:t>
            </a:r>
          </a:p>
        </p:txBody>
      </p:sp>
    </p:spTree>
    <p:extLst>
      <p:ext uri="{BB962C8B-B14F-4D97-AF65-F5344CB8AC3E}">
        <p14:creationId xmlns:p14="http://schemas.microsoft.com/office/powerpoint/2010/main" val="364994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CBBE-12C4-40F6-B42B-DEDF15E5DDD6}"/>
              </a:ext>
            </a:extLst>
          </p:cNvPr>
          <p:cNvSpPr>
            <a:spLocks noGrp="1"/>
          </p:cNvSpPr>
          <p:nvPr>
            <p:ph type="title"/>
          </p:nvPr>
        </p:nvSpPr>
        <p:spPr>
          <a:xfrm>
            <a:off x="328768" y="0"/>
            <a:ext cx="10515600" cy="1325563"/>
          </a:xfrm>
        </p:spPr>
        <p:txBody>
          <a:bodyPr/>
          <a:lstStyle/>
          <a:p>
            <a:r>
              <a:rPr lang="en-US" dirty="0"/>
              <a:t>Gen 2:5-6</a:t>
            </a:r>
          </a:p>
        </p:txBody>
      </p:sp>
      <p:sp>
        <p:nvSpPr>
          <p:cNvPr id="3" name="Content Placeholder 2">
            <a:extLst>
              <a:ext uri="{FF2B5EF4-FFF2-40B4-BE49-F238E27FC236}">
                <a16:creationId xmlns:a16="http://schemas.microsoft.com/office/drawing/2014/main" id="{3BD784A8-A8CE-47E5-8B12-489DDAB86D20}"/>
              </a:ext>
            </a:extLst>
          </p:cNvPr>
          <p:cNvSpPr>
            <a:spLocks noGrp="1"/>
          </p:cNvSpPr>
          <p:nvPr>
            <p:ph idx="1"/>
          </p:nvPr>
        </p:nvSpPr>
        <p:spPr>
          <a:xfrm>
            <a:off x="328768" y="1073969"/>
            <a:ext cx="11670974" cy="4351338"/>
          </a:xfrm>
        </p:spPr>
        <p:txBody>
          <a:bodyPr>
            <a:normAutofit/>
          </a:bodyPr>
          <a:lstStyle/>
          <a:p>
            <a:pPr marL="0" indent="0">
              <a:buNone/>
            </a:pPr>
            <a:r>
              <a:rPr lang="en-US" sz="3600" dirty="0"/>
              <a:t>the LORD God had not caused it to rain upon the earth, and there was not a man to till the ground. </a:t>
            </a:r>
            <a:r>
              <a:rPr lang="en-US" sz="3600" b="1" dirty="0">
                <a:solidFill>
                  <a:srgbClr val="FF0000"/>
                </a:solidFill>
              </a:rPr>
              <a:t>But there went up a mist from the earth</a:t>
            </a:r>
            <a:r>
              <a:rPr lang="en-US" sz="3600" dirty="0"/>
              <a:t>, and watered the whole face of the ground.</a:t>
            </a:r>
          </a:p>
        </p:txBody>
      </p:sp>
      <p:pic>
        <p:nvPicPr>
          <p:cNvPr id="4" name="Picture 4" descr="Image result for volcanic steam vent">
            <a:extLst>
              <a:ext uri="{FF2B5EF4-FFF2-40B4-BE49-F238E27FC236}">
                <a16:creationId xmlns:a16="http://schemas.microsoft.com/office/drawing/2014/main" id="{9C61B452-8496-4754-93C9-CE58B8727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70" y="3139349"/>
            <a:ext cx="11863232" cy="347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4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B809-0BBA-40BE-A75F-23FCEACE31DB}"/>
              </a:ext>
            </a:extLst>
          </p:cNvPr>
          <p:cNvSpPr>
            <a:spLocks noGrp="1"/>
          </p:cNvSpPr>
          <p:nvPr>
            <p:ph type="title"/>
          </p:nvPr>
        </p:nvSpPr>
        <p:spPr>
          <a:xfrm>
            <a:off x="480391" y="126586"/>
            <a:ext cx="10515600" cy="1325563"/>
          </a:xfrm>
        </p:spPr>
        <p:txBody>
          <a:bodyPr/>
          <a:lstStyle/>
          <a:p>
            <a:r>
              <a:rPr lang="en-US" dirty="0"/>
              <a:t>Water comes from Volcanos</a:t>
            </a:r>
          </a:p>
        </p:txBody>
      </p:sp>
      <p:sp>
        <p:nvSpPr>
          <p:cNvPr id="3" name="Content Placeholder 2">
            <a:extLst>
              <a:ext uri="{FF2B5EF4-FFF2-40B4-BE49-F238E27FC236}">
                <a16:creationId xmlns:a16="http://schemas.microsoft.com/office/drawing/2014/main" id="{4C756ECB-24B9-45FE-8AD8-1A76FFA72162}"/>
              </a:ext>
            </a:extLst>
          </p:cNvPr>
          <p:cNvSpPr>
            <a:spLocks noGrp="1"/>
          </p:cNvSpPr>
          <p:nvPr>
            <p:ph idx="1"/>
          </p:nvPr>
        </p:nvSpPr>
        <p:spPr>
          <a:xfrm>
            <a:off x="480391" y="1253331"/>
            <a:ext cx="11231218" cy="5226982"/>
          </a:xfrm>
        </p:spPr>
        <p:txBody>
          <a:bodyPr>
            <a:normAutofit/>
          </a:bodyPr>
          <a:lstStyle/>
          <a:p>
            <a:r>
              <a:rPr lang="en-US" sz="3200" dirty="0"/>
              <a:t>When the mantle rocks melt, the water dissolves into the magma. As the magma rises towards the surface and cools, pressure is reduced, crystals form and the water is released and emitted as </a:t>
            </a:r>
            <a:r>
              <a:rPr lang="en-US" sz="3200" dirty="0" err="1"/>
              <a:t>vapour</a:t>
            </a:r>
            <a:r>
              <a:rPr lang="en-US" sz="3200" dirty="0"/>
              <a:t> through volcanoes. With this mechanism, water from great depth can be degassed to the surface.</a:t>
            </a:r>
          </a:p>
          <a:p>
            <a:r>
              <a:rPr lang="en-US" sz="3200" dirty="0"/>
              <a:t>We know that the oceans could not have condensed out of the early atmosphere, because even a 100% water </a:t>
            </a:r>
            <a:r>
              <a:rPr lang="en-US" sz="3200" dirty="0" err="1"/>
              <a:t>vapour</a:t>
            </a:r>
            <a:r>
              <a:rPr lang="en-US" sz="3200" dirty="0"/>
              <a:t> atmosphere would only contain 10 </a:t>
            </a:r>
            <a:r>
              <a:rPr lang="en-US" sz="3200" dirty="0" err="1"/>
              <a:t>metres</a:t>
            </a:r>
            <a:r>
              <a:rPr lang="en-US" sz="3200" dirty="0"/>
              <a:t> of liquid water. </a:t>
            </a:r>
          </a:p>
          <a:p>
            <a:r>
              <a:rPr lang="en-US" sz="3200" dirty="0"/>
              <a:t>New evidence from actual deep mantle minerals certainly indicates that Earth’s water comes from a depth.</a:t>
            </a:r>
          </a:p>
        </p:txBody>
      </p:sp>
    </p:spTree>
    <p:extLst>
      <p:ext uri="{BB962C8B-B14F-4D97-AF65-F5344CB8AC3E}">
        <p14:creationId xmlns:p14="http://schemas.microsoft.com/office/powerpoint/2010/main" val="2102651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3011</Words>
  <Application>Microsoft Office PowerPoint</Application>
  <PresentationFormat>Widescreen</PresentationFormat>
  <Paragraphs>120</Paragraphs>
  <Slides>53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Calibri Light</vt:lpstr>
      <vt:lpstr>Office Theme</vt:lpstr>
      <vt:lpstr>Seismology and Prophecy</vt:lpstr>
      <vt:lpstr>PowerPoint Presentation</vt:lpstr>
      <vt:lpstr>PowerPoint Presentation</vt:lpstr>
      <vt:lpstr>PowerPoint Presentation</vt:lpstr>
      <vt:lpstr>Role of earthquakes in prophetic events</vt:lpstr>
      <vt:lpstr>58-0927 - Why Are We Not A Denomination?</vt:lpstr>
      <vt:lpstr>Ezekiel 28</vt:lpstr>
      <vt:lpstr>Gen 2:5-6</vt:lpstr>
      <vt:lpstr>Water comes from Volcanos</vt:lpstr>
      <vt:lpstr>Psalm 78:15</vt:lpstr>
      <vt:lpstr>Gen 7:11</vt:lpstr>
      <vt:lpstr>Earthquake and Volcanic activity during the Flood</vt:lpstr>
      <vt:lpstr>Polar jerk and jounce</vt:lpstr>
      <vt:lpstr>Slowed rotation precedes eruptions</vt:lpstr>
      <vt:lpstr>Toba supervolcano</vt:lpstr>
      <vt:lpstr>Genetic Bottleneck </vt:lpstr>
      <vt:lpstr>PowerPoint Presentation</vt:lpstr>
      <vt:lpstr>Matthew 24:6-8</vt:lpstr>
      <vt:lpstr>Romans 8:22</vt:lpstr>
      <vt:lpstr>Revival corresponded to activity?</vt:lpstr>
      <vt:lpstr>PowerPoint Presentation</vt:lpstr>
      <vt:lpstr>Earthquakes caused by the rejection of the Messiah</vt:lpstr>
      <vt:lpstr>1950 – 1965 revival</vt:lpstr>
      <vt:lpstr>PowerPoint Presentation</vt:lpstr>
      <vt:lpstr>PowerPoint Presentation</vt:lpstr>
      <vt:lpstr>Like Capernaum</vt:lpstr>
      <vt:lpstr>Capernaum </vt:lpstr>
      <vt:lpstr>Capernaum</vt:lpstr>
      <vt:lpstr>Capernaum harbor underwater</vt:lpstr>
      <vt:lpstr>Ruins of Capernaum harbor in low water</vt:lpstr>
      <vt:lpstr>Activity can be triggered by man</vt:lpstr>
      <vt:lpstr>Seismological Society of America</vt:lpstr>
      <vt:lpstr>PowerPoint Presentation</vt:lpstr>
      <vt:lpstr>PowerPoint Presentation</vt:lpstr>
      <vt:lpstr>65-1126 - Works Is Faith Expressed</vt:lpstr>
      <vt:lpstr>PowerPoint Presentation</vt:lpstr>
      <vt:lpstr>PowerPoint Presentation</vt:lpstr>
      <vt:lpstr>PowerPoint Presentation</vt:lpstr>
      <vt:lpstr>PowerPoint Presentation</vt:lpstr>
      <vt:lpstr>Los Angeles </vt:lpstr>
      <vt:lpstr>PowerPoint Presentation</vt:lpstr>
      <vt:lpstr>PowerPoint Presentation</vt:lpstr>
      <vt:lpstr>Micah 1:3-4  (6th Seal)</vt:lpstr>
      <vt:lpstr>Sirs We Would See Jesus Dawson Creek BC 05-19-61</vt:lpstr>
      <vt:lpstr>Yellowstone Supervolcano</vt:lpstr>
      <vt:lpstr>PowerPoint Presentation</vt:lpstr>
      <vt:lpstr>PowerPoint Presentation</vt:lpstr>
      <vt:lpstr>64-0823E - Questions And Answers #2</vt:lpstr>
      <vt:lpstr>Zach 14:3-12</vt:lpstr>
      <vt:lpstr>6th seal event</vt:lpstr>
      <vt:lpstr>6th Seal Event</vt:lpstr>
      <vt:lpstr>Rev 16:16-20   The seventh vial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Cockman</dc:creator>
  <cp:lastModifiedBy>John Cockman</cp:lastModifiedBy>
  <cp:revision>118</cp:revision>
  <dcterms:created xsi:type="dcterms:W3CDTF">2018-06-05T04:45:12Z</dcterms:created>
  <dcterms:modified xsi:type="dcterms:W3CDTF">2018-06-10T21:21:25Z</dcterms:modified>
</cp:coreProperties>
</file>