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56"/>
  </p:notesMasterIdLst>
  <p:sldIdLst>
    <p:sldId id="256" r:id="rId2"/>
    <p:sldId id="258" r:id="rId3"/>
    <p:sldId id="438" r:id="rId4"/>
    <p:sldId id="531" r:id="rId5"/>
    <p:sldId id="498" r:id="rId6"/>
    <p:sldId id="458" r:id="rId7"/>
    <p:sldId id="260" r:id="rId8"/>
    <p:sldId id="504" r:id="rId9"/>
    <p:sldId id="347" r:id="rId10"/>
    <p:sldId id="259" r:id="rId11"/>
    <p:sldId id="318" r:id="rId12"/>
    <p:sldId id="292" r:id="rId13"/>
    <p:sldId id="528" r:id="rId14"/>
    <p:sldId id="274" r:id="rId15"/>
    <p:sldId id="529" r:id="rId16"/>
    <p:sldId id="530" r:id="rId17"/>
    <p:sldId id="265" r:id="rId18"/>
    <p:sldId id="267" r:id="rId19"/>
    <p:sldId id="288" r:id="rId20"/>
    <p:sldId id="319" r:id="rId21"/>
    <p:sldId id="328" r:id="rId22"/>
    <p:sldId id="506" r:id="rId23"/>
    <p:sldId id="507" r:id="rId24"/>
    <p:sldId id="271" r:id="rId25"/>
    <p:sldId id="527" r:id="rId26"/>
    <p:sldId id="477" r:id="rId27"/>
    <p:sldId id="480" r:id="rId28"/>
    <p:sldId id="474" r:id="rId29"/>
    <p:sldId id="522" r:id="rId30"/>
    <p:sldId id="526" r:id="rId31"/>
    <p:sldId id="483" r:id="rId32"/>
    <p:sldId id="262" r:id="rId33"/>
    <p:sldId id="451" r:id="rId34"/>
    <p:sldId id="466" r:id="rId35"/>
    <p:sldId id="280" r:id="rId36"/>
    <p:sldId id="523" r:id="rId37"/>
    <p:sldId id="524" r:id="rId38"/>
    <p:sldId id="284" r:id="rId39"/>
    <p:sldId id="525" r:id="rId40"/>
    <p:sldId id="432" r:id="rId41"/>
    <p:sldId id="335" r:id="rId42"/>
    <p:sldId id="336" r:id="rId43"/>
    <p:sldId id="324" r:id="rId44"/>
    <p:sldId id="325" r:id="rId45"/>
    <p:sldId id="326" r:id="rId46"/>
    <p:sldId id="327" r:id="rId47"/>
    <p:sldId id="291" r:id="rId48"/>
    <p:sldId id="508" r:id="rId49"/>
    <p:sldId id="289" r:id="rId50"/>
    <p:sldId id="298" r:id="rId51"/>
    <p:sldId id="321" r:id="rId52"/>
    <p:sldId id="285" r:id="rId53"/>
    <p:sldId id="344" r:id="rId54"/>
    <p:sldId id="276" r:id="rId5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922" autoAdjust="0"/>
    <p:restoredTop sz="94660"/>
  </p:normalViewPr>
  <p:slideViewPr>
    <p:cSldViewPr>
      <p:cViewPr>
        <p:scale>
          <a:sx n="63" d="100"/>
          <a:sy n="63" d="100"/>
        </p:scale>
        <p:origin x="1024" y="64"/>
      </p:cViewPr>
      <p:guideLst>
        <p:guide orient="horz" pos="2160"/>
        <p:guide pos="2880"/>
      </p:guideLst>
    </p:cSldViewPr>
  </p:slideViewPr>
  <p:notesTextViewPr>
    <p:cViewPr>
      <p:scale>
        <a:sx n="100" d="100"/>
        <a:sy n="100" d="100"/>
      </p:scale>
      <p:origin x="0" y="0"/>
    </p:cViewPr>
  </p:notesTextViewPr>
  <p:sorterViewPr>
    <p:cViewPr>
      <p:scale>
        <a:sx n="110" d="100"/>
        <a:sy n="110" d="100"/>
      </p:scale>
      <p:origin x="0" y="-78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8F73BC-EE95-4FBE-B299-785C6A6D57E1}" type="datetimeFigureOut">
              <a:rPr lang="en-US" smtClean="0"/>
              <a:pPr/>
              <a:t>6/20/2018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1AF7BC-6023-4CCC-93B6-4D9E46485240}" type="slidenum">
              <a:rPr lang="en-US" smtClean="0"/>
              <a:pPr/>
              <a:t>‹#›</a:t>
            </a:fld>
            <a:endParaRPr lang="en-US"/>
          </a:p>
        </p:txBody>
      </p:sp>
    </p:spTree>
    <p:extLst>
      <p:ext uri="{BB962C8B-B14F-4D97-AF65-F5344CB8AC3E}">
        <p14:creationId xmlns:p14="http://schemas.microsoft.com/office/powerpoint/2010/main" val="267691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21</a:t>
            </a:fld>
            <a:endParaRPr lang="en-US"/>
          </a:p>
        </p:txBody>
      </p:sp>
    </p:spTree>
    <p:extLst>
      <p:ext uri="{BB962C8B-B14F-4D97-AF65-F5344CB8AC3E}">
        <p14:creationId xmlns:p14="http://schemas.microsoft.com/office/powerpoint/2010/main" val="3695936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24</a:t>
            </a:fld>
            <a:endParaRPr lang="en-US"/>
          </a:p>
        </p:txBody>
      </p:sp>
    </p:spTree>
    <p:extLst>
      <p:ext uri="{BB962C8B-B14F-4D97-AF65-F5344CB8AC3E}">
        <p14:creationId xmlns:p14="http://schemas.microsoft.com/office/powerpoint/2010/main" val="3684286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32</a:t>
            </a:fld>
            <a:endParaRPr lang="en-US"/>
          </a:p>
        </p:txBody>
      </p:sp>
    </p:spTree>
    <p:extLst>
      <p:ext uri="{BB962C8B-B14F-4D97-AF65-F5344CB8AC3E}">
        <p14:creationId xmlns:p14="http://schemas.microsoft.com/office/powerpoint/2010/main" val="1181842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191EE6-C533-452C-B2AE-48E106ABC515}" type="slidenum">
              <a:rPr lang="en-US" smtClean="0"/>
              <a:pPr/>
              <a:t>53</a:t>
            </a:fld>
            <a:endParaRPr lang="en-US"/>
          </a:p>
        </p:txBody>
      </p:sp>
    </p:spTree>
    <p:extLst>
      <p:ext uri="{BB962C8B-B14F-4D97-AF65-F5344CB8AC3E}">
        <p14:creationId xmlns:p14="http://schemas.microsoft.com/office/powerpoint/2010/main" val="3110442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69630949"/>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17821644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995225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1611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3101919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474204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1864894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987443348"/>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892154030"/>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04C18CDA-5124-3541-A923-197C0318853D}"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3455497"/>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812074417"/>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217843092"/>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480422273"/>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6/20/2018</a:t>
            </a:r>
          </a:p>
        </p:txBody>
      </p:sp>
      <p:sp>
        <p:nvSpPr>
          <p:cNvPr id="8" name="Footer Placeholder 7"/>
          <p:cNvSpPr>
            <a:spLocks noGrp="1"/>
          </p:cNvSpPr>
          <p:nvPr>
            <p:ph type="ftr" sz="quarter" idx="11"/>
          </p:nvPr>
        </p:nvSpPr>
        <p:spPr/>
        <p:txBody>
          <a:bodyPr/>
          <a:lstStyle/>
          <a:p>
            <a:r>
              <a:rPr lang="en-US"/>
              <a:t>Feeling All Alone 5</a:t>
            </a:r>
          </a:p>
        </p:txBody>
      </p:sp>
      <p:sp>
        <p:nvSpPr>
          <p:cNvPr id="9" name="Slide Number Placeholder 8"/>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372184290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410244356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2396112249"/>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1360345932"/>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r>
              <a:rPr lang="en-US"/>
              <a:t>6/20/2018</a:t>
            </a:r>
          </a:p>
        </p:txBody>
      </p:sp>
      <p:sp>
        <p:nvSpPr>
          <p:cNvPr id="6" name="Footer Placeholder 5"/>
          <p:cNvSpPr>
            <a:spLocks noGrp="1"/>
          </p:cNvSpPr>
          <p:nvPr>
            <p:ph type="ftr" sz="quarter" idx="11"/>
          </p:nvPr>
        </p:nvSpPr>
        <p:spPr/>
        <p:txBody>
          <a:bodyPr/>
          <a:lstStyle/>
          <a:p>
            <a:r>
              <a:rPr lang="en-US"/>
              <a:t>Feeling All Alone 5</a:t>
            </a:r>
          </a:p>
        </p:txBody>
      </p:sp>
      <p:sp>
        <p:nvSpPr>
          <p:cNvPr id="7" name="Slide Number Placeholder 6"/>
          <p:cNvSpPr>
            <a:spLocks noGrp="1"/>
          </p:cNvSpPr>
          <p:nvPr>
            <p:ph type="sldNum" sz="quarter" idx="12"/>
          </p:nvPr>
        </p:nvSpPr>
        <p:spPr/>
        <p:txBody>
          <a:bodyPr/>
          <a:lstStyle/>
          <a:p>
            <a:fld id="{535242B5-0153-4170-8E04-84E67EE4A58C}" type="slidenum">
              <a:rPr lang="en-US" smtClean="0"/>
              <a:pPr/>
              <a:t>‹#›</a:t>
            </a:fld>
            <a:endParaRPr lang="en-US"/>
          </a:p>
        </p:txBody>
      </p:sp>
    </p:spTree>
    <p:extLst>
      <p:ext uri="{BB962C8B-B14F-4D97-AF65-F5344CB8AC3E}">
        <p14:creationId xmlns:p14="http://schemas.microsoft.com/office/powerpoint/2010/main" val="4096364327"/>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r>
              <a:rPr lang="en-US"/>
              <a:t>6/20/2018</a:t>
            </a:r>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r>
              <a:rPr lang="en-US"/>
              <a:t>Feeling All Alone 5</a:t>
            </a:r>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35242B5-0153-4170-8E04-84E67EE4A58C}" type="slidenum">
              <a:rPr lang="en-US" smtClean="0"/>
              <a:pPr/>
              <a:t>‹#›</a:t>
            </a:fld>
            <a:endParaRPr lang="en-US"/>
          </a:p>
        </p:txBody>
      </p:sp>
    </p:spTree>
    <p:extLst>
      <p:ext uri="{BB962C8B-B14F-4D97-AF65-F5344CB8AC3E}">
        <p14:creationId xmlns:p14="http://schemas.microsoft.com/office/powerpoint/2010/main" val="735548532"/>
      </p:ext>
    </p:extLst>
  </p:cSld>
  <p:clrMap bg1="dk1" tx1="lt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Lst>
  <p:transition spd="slow">
    <p:cover/>
  </p:transition>
  <p:hf hdr="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676400"/>
            <a:ext cx="8686800" cy="4953000"/>
          </a:xfrm>
        </p:spPr>
        <p:txBody>
          <a:bodyPr>
            <a:normAutofit fontScale="90000"/>
          </a:bodyPr>
          <a:lstStyle/>
          <a:p>
            <a:r>
              <a:rPr lang="en-US" sz="4800" dirty="0">
                <a:solidFill>
                  <a:schemeClr val="tx1"/>
                </a:solidFill>
                <a:latin typeface="Book Antiqua" pitchFamily="18" charset="0"/>
              </a:rPr>
              <a:t>5 Feeling All Alone…</a:t>
            </a:r>
            <a:br>
              <a:rPr lang="en-US" sz="4800" dirty="0">
                <a:solidFill>
                  <a:schemeClr val="tx1"/>
                </a:solidFill>
                <a:latin typeface="Book Antiqua" pitchFamily="18" charset="0"/>
              </a:rPr>
            </a:br>
            <a:r>
              <a:rPr lang="en-US" sz="7200" dirty="0">
                <a:latin typeface="Book Antiqua" pitchFamily="18" charset="0"/>
              </a:rPr>
              <a:t>The God of Peace</a:t>
            </a:r>
            <a:br>
              <a:rPr lang="en-US" sz="7200" dirty="0">
                <a:latin typeface="Book Antiqua" pitchFamily="18" charset="0"/>
              </a:rPr>
            </a:br>
            <a:br>
              <a:rPr lang="en-US" sz="7200" dirty="0">
                <a:latin typeface="Book Antiqua" pitchFamily="18" charset="0"/>
              </a:rPr>
            </a:br>
            <a:br>
              <a:rPr lang="en-US" sz="7200" dirty="0">
                <a:latin typeface="Book Antiqua" pitchFamily="18" charset="0"/>
              </a:rPr>
            </a:br>
            <a:r>
              <a:rPr lang="en-US" sz="3600" dirty="0">
                <a:solidFill>
                  <a:schemeClr val="tx1"/>
                </a:solidFill>
                <a:latin typeface="Book Antiqua" pitchFamily="18" charset="0"/>
              </a:rPr>
              <a:t>ISAIAH 9:6</a:t>
            </a:r>
            <a:br>
              <a:rPr lang="en-US" sz="7300" dirty="0">
                <a:latin typeface="Book Antiqua" pitchFamily="18" charset="0"/>
              </a:rPr>
            </a:br>
            <a:r>
              <a:rPr lang="en-US" sz="3100" b="0" i="1" dirty="0">
                <a:solidFill>
                  <a:schemeClr val="tx1"/>
                </a:solidFill>
                <a:latin typeface="Cambria" pitchFamily="18" charset="0"/>
              </a:rPr>
              <a:t>For unto us a child is born, unto us a son is given: and the government shall be upon his shoulder: and his name shall be called Wonderful, Counsellor, The mighty God, The everlasting Father, The Prince of Peace.</a:t>
            </a:r>
            <a:endParaRPr lang="en-US" sz="2700" b="0" i="1" dirty="0">
              <a:solidFill>
                <a:schemeClr val="tx1"/>
              </a:solidFill>
              <a:latin typeface="Cambria" pitchFamily="18" charset="0"/>
            </a:endParaRPr>
          </a:p>
        </p:txBody>
      </p:sp>
    </p:spTree>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10</a:t>
            </a:fld>
            <a:endParaRPr lang="en-US"/>
          </a:p>
        </p:txBody>
      </p:sp>
      <p:sp>
        <p:nvSpPr>
          <p:cNvPr id="17409" name="Rectangle 1"/>
          <p:cNvSpPr>
            <a:spLocks noChangeArrowheads="1"/>
          </p:cNvSpPr>
          <p:nvPr/>
        </p:nvSpPr>
        <p:spPr bwMode="auto">
          <a:xfrm>
            <a:off x="228600" y="142698"/>
            <a:ext cx="868680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800" b="1" i="0" u="none" strike="noStrike" cap="none" normalizeH="0" baseline="0" dirty="0">
                <a:ln>
                  <a:noFill/>
                </a:ln>
                <a:solidFill>
                  <a:schemeClr val="tx1"/>
                </a:solidFill>
                <a:effectLst/>
                <a:latin typeface="Cambria" pitchFamily="18" charset="0"/>
                <a:ea typeface="Times New Roman" pitchFamily="18" charset="0"/>
                <a:cs typeface="Arial" pitchFamily="34" charset="0"/>
              </a:rPr>
              <a:t>Peace/Shalom: </a:t>
            </a:r>
          </a:p>
          <a:p>
            <a:pPr marL="0" marR="0" lvl="0" indent="0" algn="l" defTabSz="914400" rtl="0" eaLnBrk="1" fontAlgn="base" latinLnBrk="0" hangingPunct="1">
              <a:lnSpc>
                <a:spcPct val="100000"/>
              </a:lnSpc>
              <a:spcBef>
                <a:spcPct val="0"/>
              </a:spcBef>
              <a:spcAft>
                <a:spcPct val="0"/>
              </a:spcAft>
              <a:buClrTx/>
              <a:buSzTx/>
              <a:buFontTx/>
              <a:buNone/>
              <a:tabLst/>
            </a:pPr>
            <a:r>
              <a:rPr lang="en-US" sz="4000" b="1" dirty="0">
                <a:latin typeface="Cambria" pitchFamily="18" charset="0"/>
                <a:ea typeface="Times New Roman" pitchFamily="18" charset="0"/>
                <a:cs typeface="Arial" pitchFamily="34" charset="0"/>
              </a:rPr>
              <a:t>	C</a:t>
            </a:r>
            <a:r>
              <a:rPr kumimoji="0" lang="en-US" sz="3600" b="0" i="0" u="none" strike="noStrike" cap="none" normalizeH="0" baseline="0" dirty="0">
                <a:ln>
                  <a:noFill/>
                </a:ln>
                <a:solidFill>
                  <a:schemeClr val="tx1"/>
                </a:solidFill>
                <a:effectLst/>
                <a:latin typeface="Cambria" pitchFamily="18" charset="0"/>
                <a:ea typeface="Times New Roman" pitchFamily="18" charset="0"/>
                <a:cs typeface="Arial" pitchFamily="34" charset="0"/>
              </a:rPr>
              <a:t>ompleteness, contentment, safety, 			soundness; peace from war; </a:t>
            </a:r>
            <a:endParaRPr kumimoji="0" lang="en-US" sz="2000" b="0" i="0" u="none" strike="noStrike" cap="none" normalizeH="0" baseline="0" dirty="0">
              <a:ln>
                <a:noFill/>
              </a:ln>
              <a:solidFill>
                <a:schemeClr val="tx1"/>
              </a:solidFill>
              <a:effectLst/>
              <a:latin typeface="Cambria"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Cambria" pitchFamily="18" charset="0"/>
                <a:ea typeface="Times New Roman" pitchFamily="18" charset="0"/>
                <a:cs typeface="Arial" pitchFamily="34" charset="0"/>
              </a:rPr>
              <a:t>	Of human relationships and with God, 		especially in covenant 					relationship.</a:t>
            </a:r>
            <a:endParaRPr kumimoji="0" lang="en-US" sz="4800" b="0" i="0" u="none" strike="noStrike" cap="none" normalizeH="0" baseline="0" dirty="0">
              <a:ln>
                <a:noFill/>
              </a:ln>
              <a:solidFill>
                <a:schemeClr val="tx1"/>
              </a:solidFill>
              <a:effectLst/>
              <a:latin typeface="Cambria" pitchFamily="18" charset="0"/>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11</a:t>
            </a:fld>
            <a:endParaRPr lang="en-US"/>
          </a:p>
        </p:txBody>
      </p:sp>
      <p:sp>
        <p:nvSpPr>
          <p:cNvPr id="5" name="Rectangle 4"/>
          <p:cNvSpPr/>
          <p:nvPr/>
        </p:nvSpPr>
        <p:spPr>
          <a:xfrm>
            <a:off x="228600" y="152400"/>
            <a:ext cx="8709660" cy="5632311"/>
          </a:xfrm>
          <a:prstGeom prst="rect">
            <a:avLst/>
          </a:prstGeom>
        </p:spPr>
        <p:txBody>
          <a:bodyPr wrap="square">
            <a:spAutoFit/>
          </a:bodyPr>
          <a:lstStyle/>
          <a:p>
            <a:r>
              <a:rPr lang="en-US" sz="4400" b="1" dirty="0"/>
              <a:t>II SAMUEL 12:24-25</a:t>
            </a:r>
          </a:p>
          <a:p>
            <a:r>
              <a:rPr lang="en-US" sz="3200" dirty="0"/>
              <a:t>	</a:t>
            </a:r>
            <a:r>
              <a:rPr lang="en-US" sz="3200" i="1" dirty="0"/>
              <a:t>24  And David comforted Bathsheba his wife, and went in unto her, and lay with her: and she bare a son, and he called his name Solomon: and the LORD loved him. 25 And he sent by the hand of Nathan the prophet; and he called his name </a:t>
            </a:r>
            <a:r>
              <a:rPr lang="en-US" sz="3200" i="1" dirty="0" err="1"/>
              <a:t>Jedidiah</a:t>
            </a:r>
            <a:r>
              <a:rPr lang="en-US" sz="3200" i="1" dirty="0"/>
              <a:t>, because of the LORD.</a:t>
            </a:r>
          </a:p>
          <a:p>
            <a:endParaRPr lang="en-US" sz="3200" i="1" dirty="0"/>
          </a:p>
          <a:p>
            <a:r>
              <a:rPr lang="en-US" sz="4800" dirty="0">
                <a:solidFill>
                  <a:srgbClr val="FFFF00"/>
                </a:solidFill>
              </a:rPr>
              <a:t>Solomon: </a:t>
            </a:r>
            <a:r>
              <a:rPr lang="en-US" sz="4000" dirty="0">
                <a:solidFill>
                  <a:srgbClr val="FFFF00"/>
                </a:solidFill>
              </a:rPr>
              <a:t> </a:t>
            </a:r>
            <a:r>
              <a:rPr lang="en-US" sz="4000" dirty="0"/>
              <a:t>(Heb.)</a:t>
            </a:r>
            <a:r>
              <a:rPr lang="en-US" sz="4000" i="1" dirty="0"/>
              <a:t> </a:t>
            </a:r>
            <a:r>
              <a:rPr lang="en-US" sz="4000" i="1" dirty="0" err="1"/>
              <a:t>Shlomoh</a:t>
            </a:r>
            <a:r>
              <a:rPr lang="en-US" sz="4000" i="1" dirty="0"/>
              <a:t> </a:t>
            </a:r>
            <a:r>
              <a:rPr lang="en-US" sz="4000" dirty="0"/>
              <a:t>"peace“</a:t>
            </a:r>
          </a:p>
          <a:p>
            <a:r>
              <a:rPr lang="en-US" sz="4400" dirty="0" err="1">
                <a:solidFill>
                  <a:srgbClr val="FFFF00"/>
                </a:solidFill>
              </a:rPr>
              <a:t>Jedidiah</a:t>
            </a:r>
            <a:r>
              <a:rPr lang="en-US" sz="4400" dirty="0">
                <a:solidFill>
                  <a:srgbClr val="FFFF00"/>
                </a:solidFill>
              </a:rPr>
              <a:t>:</a:t>
            </a:r>
            <a:r>
              <a:rPr lang="en-US" sz="4000" dirty="0"/>
              <a:t> (Heb.) "beloved of Jehovah"</a:t>
            </a:r>
          </a:p>
        </p:txBody>
      </p:sp>
    </p:spTree>
    <p:extLst>
      <p:ext uri="{BB962C8B-B14F-4D97-AF65-F5344CB8AC3E}">
        <p14:creationId xmlns:p14="http://schemas.microsoft.com/office/powerpoint/2010/main" val="243138741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down)">
                                      <p:cBhvr>
                                        <p:cTn id="7" dur="500"/>
                                        <p:tgtEl>
                                          <p:spTgt spid="5">
                                            <p:txEl>
                                              <p:pRg st="3" end="3"/>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
                                            <p:txEl>
                                              <p:pRg st="4" end="4"/>
                                            </p:txEl>
                                          </p:spTgt>
                                        </p:tgtEl>
                                        <p:attrNameLst>
                                          <p:attrName>style.visibility</p:attrName>
                                        </p:attrNameLst>
                                      </p:cBhvr>
                                      <p:to>
                                        <p:strVal val="visible"/>
                                      </p:to>
                                    </p:set>
                                    <p:animEffect transition="in" filter="wipe(down)">
                                      <p:cBhvr>
                                        <p:cTn id="1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12</a:t>
            </a:fld>
            <a:endParaRPr lang="en-US"/>
          </a:p>
        </p:txBody>
      </p:sp>
      <p:sp>
        <p:nvSpPr>
          <p:cNvPr id="5" name="Rectangle 4"/>
          <p:cNvSpPr/>
          <p:nvPr/>
        </p:nvSpPr>
        <p:spPr>
          <a:xfrm>
            <a:off x="205740" y="26849"/>
            <a:ext cx="8785860" cy="6678751"/>
          </a:xfrm>
          <a:prstGeom prst="rect">
            <a:avLst/>
          </a:prstGeom>
        </p:spPr>
        <p:txBody>
          <a:bodyPr wrap="square">
            <a:spAutoFit/>
          </a:bodyPr>
          <a:lstStyle/>
          <a:p>
            <a:r>
              <a:rPr lang="en-US" sz="4800" b="1" dirty="0"/>
              <a:t>ROJC</a:t>
            </a:r>
          </a:p>
          <a:p>
            <a:r>
              <a:rPr lang="en-US" sz="3200" dirty="0"/>
              <a:t>	37 </a:t>
            </a:r>
            <a:r>
              <a:rPr lang="en-US" sz="3200" dirty="0">
                <a:solidFill>
                  <a:srgbClr val="FFFF00"/>
                </a:solidFill>
              </a:rPr>
              <a:t>Satan will constantly punch at you until you're finished here on earth. </a:t>
            </a:r>
            <a:r>
              <a:rPr lang="en-US" sz="3200" dirty="0"/>
              <a:t>Remember that. You'll never have a time but what there's a punching going on all the time, 'cause you're in a battle. Did you ask to come to [come] to a picnic? 	Well, you're sure going to be surprised, because it's a constant battle. I've been on the field for 31 yrs. and I've fought every inch of the way. Israel had to fight every inch of the way. Palestine was given to them, but they had to fight every inch of the way to get it.</a:t>
            </a:r>
          </a:p>
          <a:p>
            <a:pPr algn="r"/>
            <a:r>
              <a:rPr lang="en-US" sz="2800" dirty="0"/>
              <a:t>61-0618</a:t>
            </a:r>
          </a:p>
        </p:txBody>
      </p:sp>
    </p:spTree>
    <p:extLst>
      <p:ext uri="{BB962C8B-B14F-4D97-AF65-F5344CB8AC3E}">
        <p14:creationId xmlns:p14="http://schemas.microsoft.com/office/powerpoint/2010/main" val="3620006788"/>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13</a:t>
            </a:fld>
            <a:endParaRPr lang="en-US"/>
          </a:p>
        </p:txBody>
      </p:sp>
      <p:sp>
        <p:nvSpPr>
          <p:cNvPr id="5" name="Rectangle 4"/>
          <p:cNvSpPr/>
          <p:nvPr/>
        </p:nvSpPr>
        <p:spPr>
          <a:xfrm>
            <a:off x="152400" y="0"/>
            <a:ext cx="8763000" cy="1692771"/>
          </a:xfrm>
          <a:prstGeom prst="rect">
            <a:avLst/>
          </a:prstGeom>
        </p:spPr>
        <p:txBody>
          <a:bodyPr wrap="square">
            <a:spAutoFit/>
          </a:bodyPr>
          <a:lstStyle/>
          <a:p>
            <a:r>
              <a:rPr lang="en-US" sz="3200" b="1" dirty="0"/>
              <a:t>THE.EXPECTATIONS   </a:t>
            </a:r>
            <a:r>
              <a:rPr lang="en-US" sz="2000" b="1" dirty="0"/>
              <a:t>58-0508</a:t>
            </a:r>
          </a:p>
          <a:p>
            <a:r>
              <a:rPr lang="en-US" sz="2400" dirty="0"/>
              <a:t> 	2  And we realize that we are fighting a strong enemy. And our </a:t>
            </a:r>
            <a:r>
              <a:rPr lang="en-US" sz="2400" dirty="0" err="1"/>
              <a:t>warfares</a:t>
            </a:r>
            <a:r>
              <a:rPr lang="en-US" sz="2400" dirty="0"/>
              <a:t> are not carnal, but is strong, bringing down the strong-holds of the enemy.</a:t>
            </a:r>
          </a:p>
        </p:txBody>
      </p:sp>
      <p:pic>
        <p:nvPicPr>
          <p:cNvPr id="4098" name="Picture 2"/>
          <p:cNvPicPr>
            <a:picLocks noChangeAspect="1" noChangeArrowheads="1"/>
          </p:cNvPicPr>
          <p:nvPr/>
        </p:nvPicPr>
        <p:blipFill>
          <a:blip r:embed="rId2" cstate="print"/>
          <a:srcRect/>
          <a:stretch>
            <a:fillRect/>
          </a:stretch>
        </p:blipFill>
        <p:spPr bwMode="auto">
          <a:xfrm>
            <a:off x="228600" y="1776047"/>
            <a:ext cx="8686800" cy="5234353"/>
          </a:xfrm>
          <a:prstGeom prst="rect">
            <a:avLst/>
          </a:prstGeom>
          <a:ln>
            <a:noFill/>
          </a:ln>
          <a:effectLst>
            <a:softEdge rad="112500"/>
          </a:effectLst>
        </p:spPr>
      </p:pic>
    </p:spTree>
    <p:extLst>
      <p:ext uri="{BB962C8B-B14F-4D97-AF65-F5344CB8AC3E}">
        <p14:creationId xmlns:p14="http://schemas.microsoft.com/office/powerpoint/2010/main" val="4179145859"/>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14</a:t>
            </a:fld>
            <a:endParaRPr lang="en-US"/>
          </a:p>
        </p:txBody>
      </p:sp>
      <p:sp>
        <p:nvSpPr>
          <p:cNvPr id="5" name="Rectangle 4"/>
          <p:cNvSpPr/>
          <p:nvPr/>
        </p:nvSpPr>
        <p:spPr>
          <a:xfrm>
            <a:off x="304800" y="164604"/>
            <a:ext cx="8686800" cy="6063198"/>
          </a:xfrm>
          <a:prstGeom prst="rect">
            <a:avLst/>
          </a:prstGeom>
        </p:spPr>
        <p:txBody>
          <a:bodyPr wrap="square">
            <a:spAutoFit/>
          </a:bodyPr>
          <a:lstStyle/>
          <a:p>
            <a:r>
              <a:rPr lang="en-US" sz="4000" b="1" dirty="0"/>
              <a:t>GREATEST.BATTLE.EVER.FOUGHT  </a:t>
            </a:r>
          </a:p>
          <a:p>
            <a:r>
              <a:rPr lang="en-US" sz="3200" dirty="0"/>
              <a:t>	30-4  And remember if it ministers something besides the Word, it didn't come from God... Always in heaven, the Word, God watches over It, and </a:t>
            </a:r>
            <a:r>
              <a:rPr lang="en-US" sz="3200" dirty="0">
                <a:solidFill>
                  <a:srgbClr val="FFFF00"/>
                </a:solidFill>
              </a:rPr>
              <a:t>He will never send a Spirit to minister something besides the Word.</a:t>
            </a:r>
          </a:p>
          <a:p>
            <a:r>
              <a:rPr lang="en-US" sz="3200" dirty="0"/>
              <a:t>	He will never send a Spirit… that, say, "</a:t>
            </a:r>
            <a:r>
              <a:rPr lang="en-US" sz="3200" i="1" dirty="0"/>
              <a:t>Well, of course, the days of miracles is passed." </a:t>
            </a:r>
            <a:r>
              <a:rPr lang="en-US" sz="3200" dirty="0"/>
              <a:t>No, no. That didn't come from God; it's contrary to the Word. </a:t>
            </a:r>
            <a:r>
              <a:rPr lang="en-US" sz="3200" dirty="0">
                <a:solidFill>
                  <a:srgbClr val="FFFF00"/>
                </a:solidFill>
              </a:rPr>
              <a:t>He sends the ones that ministers the Spirit of the Word. </a:t>
            </a:r>
            <a:r>
              <a:rPr lang="en-US" sz="3200" dirty="0"/>
              <a:t>Satan and his demons are anointed.</a:t>
            </a:r>
          </a:p>
          <a:p>
            <a:pPr algn="r"/>
            <a:r>
              <a:rPr lang="en-US" sz="2800" dirty="0"/>
              <a:t>62-0311</a:t>
            </a:r>
            <a:endParaRPr lang="en-US" sz="4000" dirty="0"/>
          </a:p>
        </p:txBody>
      </p:sp>
    </p:spTree>
    <p:extLst>
      <p:ext uri="{BB962C8B-B14F-4D97-AF65-F5344CB8AC3E}">
        <p14:creationId xmlns:p14="http://schemas.microsoft.com/office/powerpoint/2010/main" val="129362430"/>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5/08/2010</a:t>
            </a:r>
          </a:p>
        </p:txBody>
      </p:sp>
      <p:sp>
        <p:nvSpPr>
          <p:cNvPr id="3" name="Footer Placeholder 2"/>
          <p:cNvSpPr>
            <a:spLocks noGrp="1"/>
          </p:cNvSpPr>
          <p:nvPr>
            <p:ph type="ftr" sz="quarter" idx="11"/>
          </p:nvPr>
        </p:nvSpPr>
        <p:spPr/>
        <p:txBody>
          <a:bodyPr/>
          <a:lstStyle/>
          <a:p>
            <a:r>
              <a:rPr lang="en-US"/>
              <a:t>Spiritual Realities 2</a:t>
            </a:r>
          </a:p>
        </p:txBody>
      </p:sp>
      <p:sp>
        <p:nvSpPr>
          <p:cNvPr id="4" name="Slide Number Placeholder 3"/>
          <p:cNvSpPr>
            <a:spLocks noGrp="1"/>
          </p:cNvSpPr>
          <p:nvPr>
            <p:ph type="sldNum" sz="quarter" idx="12"/>
          </p:nvPr>
        </p:nvSpPr>
        <p:spPr/>
        <p:txBody>
          <a:bodyPr/>
          <a:lstStyle/>
          <a:p>
            <a:fld id="{8133E312-B0AB-47B4-A199-7B5FF76AB7A0}" type="slidenum">
              <a:rPr lang="en-US" smtClean="0"/>
              <a:pPr/>
              <a:t>15</a:t>
            </a:fld>
            <a:endParaRPr lang="en-US"/>
          </a:p>
        </p:txBody>
      </p:sp>
      <p:sp>
        <p:nvSpPr>
          <p:cNvPr id="5" name="Rectangle 4"/>
          <p:cNvSpPr/>
          <p:nvPr/>
        </p:nvSpPr>
        <p:spPr>
          <a:xfrm>
            <a:off x="228600" y="2362200"/>
            <a:ext cx="8686800" cy="1905000"/>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tx1"/>
                </a:solidFill>
                <a:latin typeface="Arial Narrow" pitchFamily="34" charset="0"/>
              </a:rPr>
              <a:t>Stream of Humanity</a:t>
            </a:r>
          </a:p>
        </p:txBody>
      </p:sp>
      <p:sp>
        <p:nvSpPr>
          <p:cNvPr id="6" name="Rectangle 5"/>
          <p:cNvSpPr/>
          <p:nvPr/>
        </p:nvSpPr>
        <p:spPr>
          <a:xfrm>
            <a:off x="228600" y="1600200"/>
            <a:ext cx="8686800" cy="6096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84C"/>
                </a:solidFill>
                <a:latin typeface="Arial" pitchFamily="34" charset="0"/>
                <a:cs typeface="Arial" pitchFamily="34" charset="0"/>
              </a:rPr>
              <a:t>Angels</a:t>
            </a:r>
          </a:p>
        </p:txBody>
      </p:sp>
      <p:sp>
        <p:nvSpPr>
          <p:cNvPr id="7" name="Rectangle 6"/>
          <p:cNvSpPr/>
          <p:nvPr/>
        </p:nvSpPr>
        <p:spPr>
          <a:xfrm>
            <a:off x="228600" y="914400"/>
            <a:ext cx="8686800" cy="6096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384C"/>
                </a:solidFill>
                <a:latin typeface="Arial" pitchFamily="34" charset="0"/>
                <a:cs typeface="Arial" pitchFamily="34" charset="0"/>
              </a:rPr>
              <a:t>Souls of Just Men</a:t>
            </a:r>
          </a:p>
        </p:txBody>
      </p:sp>
      <p:sp>
        <p:nvSpPr>
          <p:cNvPr id="8" name="Rectangle 7"/>
          <p:cNvSpPr/>
          <p:nvPr/>
        </p:nvSpPr>
        <p:spPr>
          <a:xfrm>
            <a:off x="228600" y="228600"/>
            <a:ext cx="8686800" cy="609600"/>
          </a:xfrm>
          <a:prstGeom prst="rect">
            <a:avLst/>
          </a:prstGeom>
          <a:gradFill>
            <a:gsLst>
              <a:gs pos="0">
                <a:schemeClr val="bg2">
                  <a:tint val="40000"/>
                  <a:satMod val="350000"/>
                </a:schemeClr>
              </a:gs>
              <a:gs pos="40000">
                <a:schemeClr val="bg2">
                  <a:tint val="45000"/>
                  <a:shade val="99000"/>
                  <a:satMod val="350000"/>
                </a:schemeClr>
              </a:gs>
              <a:gs pos="100000">
                <a:schemeClr val="bg2">
                  <a:shade val="20000"/>
                  <a:satMod val="255000"/>
                </a:schemeClr>
              </a:gs>
            </a:gsLst>
            <a:path path="circle">
              <a:fillToRect l="50000" t="-80000" r="50000" b="180000"/>
            </a:path>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384C"/>
                </a:solidFill>
                <a:latin typeface="Arial" pitchFamily="34" charset="0"/>
                <a:cs typeface="Arial" pitchFamily="34" charset="0"/>
              </a:rPr>
              <a:t>Heaven</a:t>
            </a:r>
          </a:p>
        </p:txBody>
      </p:sp>
      <p:sp>
        <p:nvSpPr>
          <p:cNvPr id="9" name="Rectangle 8"/>
          <p:cNvSpPr/>
          <p:nvPr/>
        </p:nvSpPr>
        <p:spPr>
          <a:xfrm>
            <a:off x="228600" y="4419600"/>
            <a:ext cx="8686800" cy="609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solidFill>
                <a:latin typeface="Arial" pitchFamily="34" charset="0"/>
                <a:cs typeface="Arial" pitchFamily="34" charset="0"/>
              </a:rPr>
              <a:t>Evil </a:t>
            </a:r>
            <a:r>
              <a:rPr lang="en-US" sz="2800" b="1" dirty="0" err="1">
                <a:solidFill>
                  <a:schemeClr val="accent3"/>
                </a:solidFill>
                <a:latin typeface="Arial" pitchFamily="34" charset="0"/>
                <a:cs typeface="Arial" pitchFamily="34" charset="0"/>
              </a:rPr>
              <a:t>Spirts</a:t>
            </a:r>
            <a:endParaRPr lang="en-US" sz="2800" b="1" dirty="0">
              <a:solidFill>
                <a:schemeClr val="accent3"/>
              </a:solidFill>
              <a:latin typeface="Arial" pitchFamily="34" charset="0"/>
              <a:cs typeface="Arial" pitchFamily="34" charset="0"/>
            </a:endParaRPr>
          </a:p>
        </p:txBody>
      </p:sp>
      <p:sp>
        <p:nvSpPr>
          <p:cNvPr id="10" name="Rectangle 9"/>
          <p:cNvSpPr/>
          <p:nvPr/>
        </p:nvSpPr>
        <p:spPr>
          <a:xfrm>
            <a:off x="228600" y="5105400"/>
            <a:ext cx="8686800" cy="6096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accent3"/>
                </a:solidFill>
                <a:latin typeface="Arial" pitchFamily="34" charset="0"/>
                <a:cs typeface="Arial" pitchFamily="34" charset="0"/>
              </a:rPr>
              <a:t>Souls of Unjust Men</a:t>
            </a:r>
          </a:p>
        </p:txBody>
      </p:sp>
      <p:sp>
        <p:nvSpPr>
          <p:cNvPr id="11" name="Rectangle 10"/>
          <p:cNvSpPr/>
          <p:nvPr/>
        </p:nvSpPr>
        <p:spPr>
          <a:xfrm>
            <a:off x="228600" y="5791200"/>
            <a:ext cx="8686800" cy="533400"/>
          </a:xfrm>
          <a:prstGeom prst="rect">
            <a:avLst/>
          </a:prstGeom>
          <a:gradFill>
            <a:gsLst>
              <a:gs pos="0">
                <a:srgbClr val="000082"/>
              </a:gs>
              <a:gs pos="30000">
                <a:srgbClr val="66008F"/>
              </a:gs>
              <a:gs pos="64999">
                <a:srgbClr val="BA0066"/>
              </a:gs>
              <a:gs pos="89999">
                <a:srgbClr val="FF0000"/>
              </a:gs>
              <a:gs pos="100000">
                <a:srgbClr val="FF8200"/>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accent3"/>
                </a:solidFill>
                <a:latin typeface="Arial" pitchFamily="34" charset="0"/>
                <a:cs typeface="Arial" pitchFamily="34" charset="0"/>
              </a:rPr>
              <a:t>Hell</a:t>
            </a:r>
          </a:p>
        </p:txBody>
      </p:sp>
      <p:sp>
        <p:nvSpPr>
          <p:cNvPr id="15" name="4-Point Star 14"/>
          <p:cNvSpPr/>
          <p:nvPr/>
        </p:nvSpPr>
        <p:spPr>
          <a:xfrm>
            <a:off x="914400" y="27432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4-Point Star 15"/>
          <p:cNvSpPr/>
          <p:nvPr/>
        </p:nvSpPr>
        <p:spPr>
          <a:xfrm>
            <a:off x="6858000" y="30480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4-Point Star 16"/>
          <p:cNvSpPr/>
          <p:nvPr/>
        </p:nvSpPr>
        <p:spPr>
          <a:xfrm>
            <a:off x="1981200" y="26670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4-Point Star 17"/>
          <p:cNvSpPr/>
          <p:nvPr/>
        </p:nvSpPr>
        <p:spPr>
          <a:xfrm>
            <a:off x="4038600" y="26670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Point Star 18"/>
          <p:cNvSpPr/>
          <p:nvPr/>
        </p:nvSpPr>
        <p:spPr>
          <a:xfrm>
            <a:off x="1066800" y="35814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4-Point Star 19"/>
          <p:cNvSpPr/>
          <p:nvPr/>
        </p:nvSpPr>
        <p:spPr>
          <a:xfrm>
            <a:off x="3352800" y="36576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4-Point Star 20"/>
          <p:cNvSpPr/>
          <p:nvPr/>
        </p:nvSpPr>
        <p:spPr>
          <a:xfrm>
            <a:off x="6705600" y="37338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4-Point Star 21"/>
          <p:cNvSpPr/>
          <p:nvPr/>
        </p:nvSpPr>
        <p:spPr>
          <a:xfrm>
            <a:off x="8077200" y="2590800"/>
            <a:ext cx="457200" cy="304800"/>
          </a:xfrm>
          <a:prstGeom prst="star4">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381859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0"/>
                                        <p:tgtEl>
                                          <p:spTgt spid="2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0"/>
                                        <p:tgtEl>
                                          <p:spTgt spid="2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0"/>
                                        <p:tgtEl>
                                          <p:spTgt spid="1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2000" fill="hold"/>
                                        <p:tgtEl>
                                          <p:spTgt spid="9"/>
                                        </p:tgtEl>
                                        <p:attrNameLst>
                                          <p:attrName>ppt_x</p:attrName>
                                        </p:attrNameLst>
                                      </p:cBhvr>
                                      <p:tavLst>
                                        <p:tav tm="0">
                                          <p:val>
                                            <p:strVal val="#ppt_x"/>
                                          </p:val>
                                        </p:tav>
                                        <p:tav tm="100000">
                                          <p:val>
                                            <p:strVal val="#ppt_x"/>
                                          </p:val>
                                        </p:tav>
                                      </p:tavLst>
                                    </p:anim>
                                    <p:anim calcmode="lin" valueType="num">
                                      <p:cBhvr additive="base">
                                        <p:cTn id="4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000" fill="hold"/>
                                        <p:tgtEl>
                                          <p:spTgt spid="10"/>
                                        </p:tgtEl>
                                        <p:attrNameLst>
                                          <p:attrName>ppt_x</p:attrName>
                                        </p:attrNameLst>
                                      </p:cBhvr>
                                      <p:tavLst>
                                        <p:tav tm="0">
                                          <p:val>
                                            <p:strVal val="#ppt_x"/>
                                          </p:val>
                                        </p:tav>
                                        <p:tav tm="100000">
                                          <p:val>
                                            <p:strVal val="#ppt_x"/>
                                          </p:val>
                                        </p:tav>
                                      </p:tavLst>
                                    </p:anim>
                                    <p:anim calcmode="lin" valueType="num">
                                      <p:cBhvr additive="base">
                                        <p:cTn id="48"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2000" fill="hold"/>
                                        <p:tgtEl>
                                          <p:spTgt spid="11"/>
                                        </p:tgtEl>
                                        <p:attrNameLst>
                                          <p:attrName>ppt_x</p:attrName>
                                        </p:attrNameLst>
                                      </p:cBhvr>
                                      <p:tavLst>
                                        <p:tav tm="0">
                                          <p:val>
                                            <p:strVal val="#ppt_x"/>
                                          </p:val>
                                        </p:tav>
                                        <p:tav tm="100000">
                                          <p:val>
                                            <p:strVal val="#ppt_x"/>
                                          </p:val>
                                        </p:tav>
                                      </p:tavLst>
                                    </p:anim>
                                    <p:anim calcmode="lin" valueType="num">
                                      <p:cBhvr additive="base">
                                        <p:cTn id="54" dur="20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1"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2000" fill="hold"/>
                                        <p:tgtEl>
                                          <p:spTgt spid="6"/>
                                        </p:tgtEl>
                                        <p:attrNameLst>
                                          <p:attrName>ppt_x</p:attrName>
                                        </p:attrNameLst>
                                      </p:cBhvr>
                                      <p:tavLst>
                                        <p:tav tm="0">
                                          <p:val>
                                            <p:strVal val="#ppt_x"/>
                                          </p:val>
                                        </p:tav>
                                        <p:tav tm="100000">
                                          <p:val>
                                            <p:strVal val="#ppt_x"/>
                                          </p:val>
                                        </p:tav>
                                      </p:tavLst>
                                    </p:anim>
                                    <p:anim calcmode="lin" valueType="num">
                                      <p:cBhvr additive="base">
                                        <p:cTn id="60"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1"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 calcmode="lin" valueType="num">
                                      <p:cBhvr additive="base">
                                        <p:cTn id="65" dur="2000" fill="hold"/>
                                        <p:tgtEl>
                                          <p:spTgt spid="7"/>
                                        </p:tgtEl>
                                        <p:attrNameLst>
                                          <p:attrName>ppt_x</p:attrName>
                                        </p:attrNameLst>
                                      </p:cBhvr>
                                      <p:tavLst>
                                        <p:tav tm="0">
                                          <p:val>
                                            <p:strVal val="#ppt_x"/>
                                          </p:val>
                                        </p:tav>
                                        <p:tav tm="100000">
                                          <p:val>
                                            <p:strVal val="#ppt_x"/>
                                          </p:val>
                                        </p:tav>
                                      </p:tavLst>
                                    </p:anim>
                                    <p:anim calcmode="lin" valueType="num">
                                      <p:cBhvr additive="base">
                                        <p:cTn id="66" dur="2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1"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additive="base">
                                        <p:cTn id="71" dur="2000" fill="hold"/>
                                        <p:tgtEl>
                                          <p:spTgt spid="8"/>
                                        </p:tgtEl>
                                        <p:attrNameLst>
                                          <p:attrName>ppt_x</p:attrName>
                                        </p:attrNameLst>
                                      </p:cBhvr>
                                      <p:tavLst>
                                        <p:tav tm="0">
                                          <p:val>
                                            <p:strVal val="#ppt_x"/>
                                          </p:val>
                                        </p:tav>
                                        <p:tav tm="100000">
                                          <p:val>
                                            <p:strVal val="#ppt_x"/>
                                          </p:val>
                                        </p:tav>
                                      </p:tavLst>
                                    </p:anim>
                                    <p:anim calcmode="lin" valueType="num">
                                      <p:cBhvr additive="base">
                                        <p:cTn id="72"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8" grpId="0" animBg="1"/>
      <p:bldP spid="9" grpId="0" animBg="1"/>
      <p:bldP spid="10" grpId="0" animBg="1"/>
      <p:bldP spid="11"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5/16/2010</a:t>
            </a:r>
          </a:p>
        </p:txBody>
      </p:sp>
      <p:sp>
        <p:nvSpPr>
          <p:cNvPr id="3" name="Footer Placeholder 2"/>
          <p:cNvSpPr>
            <a:spLocks noGrp="1"/>
          </p:cNvSpPr>
          <p:nvPr>
            <p:ph type="ftr" sz="quarter" idx="11"/>
          </p:nvPr>
        </p:nvSpPr>
        <p:spPr/>
        <p:txBody>
          <a:bodyPr/>
          <a:lstStyle/>
          <a:p>
            <a:r>
              <a:rPr lang="en-US" dirty="0"/>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16</a:t>
            </a:fld>
            <a:endParaRPr lang="en-US"/>
          </a:p>
        </p:txBody>
      </p:sp>
      <p:sp>
        <p:nvSpPr>
          <p:cNvPr id="5" name="Rectangle 4"/>
          <p:cNvSpPr/>
          <p:nvPr/>
        </p:nvSpPr>
        <p:spPr>
          <a:xfrm>
            <a:off x="189308" y="76200"/>
            <a:ext cx="8726091" cy="5570756"/>
          </a:xfrm>
          <a:prstGeom prst="rect">
            <a:avLst/>
          </a:prstGeom>
        </p:spPr>
        <p:txBody>
          <a:bodyPr wrap="square">
            <a:spAutoFit/>
          </a:bodyPr>
          <a:lstStyle/>
          <a:p>
            <a:r>
              <a:rPr lang="en-US" sz="4400" b="1" spc="-150" dirty="0"/>
              <a:t>DEMONOLOGY.RELIGIOUS.REALM   </a:t>
            </a:r>
            <a:r>
              <a:rPr lang="en-US" sz="2400" dirty="0"/>
              <a:t>53-0609</a:t>
            </a:r>
            <a:endParaRPr lang="en-US" sz="3600" dirty="0"/>
          </a:p>
          <a:p>
            <a:r>
              <a:rPr lang="en-US" sz="3200" dirty="0"/>
              <a:t>	</a:t>
            </a:r>
            <a:r>
              <a:rPr lang="en-US" sz="3600" dirty="0"/>
              <a:t>212 And today, my dear Christian friend, demons are working on every hand. And God's Spirit's moving right out on the other hand, to counteract it every time. </a:t>
            </a:r>
          </a:p>
          <a:p>
            <a:r>
              <a:rPr lang="en-US" sz="3600" dirty="0">
                <a:solidFill>
                  <a:srgbClr val="FFFF00"/>
                </a:solidFill>
              </a:rPr>
              <a:t>	It's the foreshadow of the great showdown that's coming pretty soon between God and devil. Get on God's side and be right in your heart.</a:t>
            </a:r>
          </a:p>
        </p:txBody>
      </p:sp>
    </p:spTree>
    <p:extLst>
      <p:ext uri="{BB962C8B-B14F-4D97-AF65-F5344CB8AC3E}">
        <p14:creationId xmlns:p14="http://schemas.microsoft.com/office/powerpoint/2010/main" val="300350526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17</a:t>
            </a:fld>
            <a:endParaRPr lang="en-US"/>
          </a:p>
        </p:txBody>
      </p:sp>
      <p:sp>
        <p:nvSpPr>
          <p:cNvPr id="5" name="Rectangle 4"/>
          <p:cNvSpPr/>
          <p:nvPr/>
        </p:nvSpPr>
        <p:spPr>
          <a:xfrm>
            <a:off x="152400" y="152400"/>
            <a:ext cx="8763000" cy="5755422"/>
          </a:xfrm>
          <a:prstGeom prst="rect">
            <a:avLst/>
          </a:prstGeom>
        </p:spPr>
        <p:txBody>
          <a:bodyPr wrap="square">
            <a:spAutoFit/>
          </a:bodyPr>
          <a:lstStyle/>
          <a:p>
            <a:r>
              <a:rPr lang="en-US" sz="4400" b="1" dirty="0"/>
              <a:t>TESTIMONY   </a:t>
            </a:r>
            <a:r>
              <a:rPr lang="en-US" sz="3200" dirty="0"/>
              <a:t>51-0509</a:t>
            </a:r>
          </a:p>
          <a:p>
            <a:r>
              <a:rPr lang="en-US" sz="3600" dirty="0"/>
              <a:t>	57 And one time, Jesus cast out some demons out of a man from Gadara, and they went into a herd of swine. </a:t>
            </a:r>
            <a:r>
              <a:rPr lang="en-US" sz="3600" dirty="0">
                <a:solidFill>
                  <a:srgbClr val="FFFF00"/>
                </a:solidFill>
              </a:rPr>
              <a:t>Demons are powerless unless they're embodied. </a:t>
            </a:r>
            <a:r>
              <a:rPr lang="en-US" sz="3600" dirty="0"/>
              <a:t>So they begged for mercy, even to go into swine. 'Cause Jesus wouldn't permit them in a human body.</a:t>
            </a:r>
          </a:p>
          <a:p>
            <a:r>
              <a:rPr lang="en-US" sz="3600" dirty="0"/>
              <a:t>	So now, if you're irreverent, keep your head up...</a:t>
            </a:r>
          </a:p>
        </p:txBody>
      </p:sp>
    </p:spTree>
    <p:extLst>
      <p:ext uri="{BB962C8B-B14F-4D97-AF65-F5344CB8AC3E}">
        <p14:creationId xmlns:p14="http://schemas.microsoft.com/office/powerpoint/2010/main" val="1633700534"/>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18</a:t>
            </a:fld>
            <a:endParaRPr lang="en-US"/>
          </a:p>
        </p:txBody>
      </p:sp>
      <p:sp>
        <p:nvSpPr>
          <p:cNvPr id="25601" name="Rectangle 1"/>
          <p:cNvSpPr>
            <a:spLocks noChangeArrowheads="1"/>
          </p:cNvSpPr>
          <p:nvPr/>
        </p:nvSpPr>
        <p:spPr bwMode="auto">
          <a:xfrm>
            <a:off x="152400" y="20480"/>
            <a:ext cx="8763000" cy="46474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rPr>
              <a:t>I THESSALONIANS 5:8</a:t>
            </a:r>
            <a:r>
              <a:rPr lang="en-US" sz="4400" i="1" dirty="0">
                <a:latin typeface="Cambria" pitchFamily="18" charset="0"/>
                <a:ea typeface="Times New Roman" pitchFamily="18" charset="0"/>
              </a:rPr>
              <a:t>-9</a:t>
            </a:r>
            <a:r>
              <a:rPr kumimoji="0" lang="en-US" sz="4400" b="0" i="1" u="none" strike="noStrike" cap="none" normalizeH="0" baseline="0" dirty="0">
                <a:ln>
                  <a:noFill/>
                </a:ln>
                <a:solidFill>
                  <a:schemeClr val="tx1"/>
                </a:solidFill>
                <a:effectLst/>
                <a:latin typeface="Cambria" pitchFamily="18" charset="0"/>
                <a:ea typeface="Times New Roman" pitchFamily="18"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lang="en-US" sz="3600" i="1" dirty="0">
                <a:latin typeface="Cambria" pitchFamily="18" charset="0"/>
                <a:ea typeface="Times New Roman" pitchFamily="18" charset="0"/>
              </a:rPr>
              <a:t>	</a:t>
            </a:r>
            <a:r>
              <a:rPr kumimoji="0" lang="en-US" sz="3600" b="0" i="1" u="none" strike="noStrike" cap="none" normalizeH="0" baseline="0" dirty="0">
                <a:ln>
                  <a:noFill/>
                </a:ln>
                <a:solidFill>
                  <a:schemeClr val="tx1"/>
                </a:solidFill>
                <a:effectLst/>
                <a:latin typeface="Cambria" pitchFamily="18" charset="0"/>
                <a:ea typeface="Times New Roman" pitchFamily="18" charset="0"/>
              </a:rPr>
              <a:t>But let us, who are of the day, be sober, putting on the breastplate of faith and love; and for an helmet, </a:t>
            </a:r>
            <a:r>
              <a:rPr kumimoji="0" lang="en-US" sz="3600" i="1" u="none" strike="noStrike" cap="none" normalizeH="0" baseline="0" dirty="0">
                <a:ln>
                  <a:noFill/>
                </a:ln>
                <a:solidFill>
                  <a:schemeClr val="tx1"/>
                </a:solidFill>
                <a:effectLst/>
                <a:latin typeface="Cambria" pitchFamily="18" charset="0"/>
                <a:ea typeface="Times New Roman" pitchFamily="18" charset="0"/>
              </a:rPr>
              <a:t>the hope of salvation</a:t>
            </a:r>
            <a:r>
              <a:rPr kumimoji="0" lang="en-US" sz="3600" b="0" i="1" u="none" strike="noStrike" cap="none" normalizeH="0" baseline="0" dirty="0">
                <a:ln>
                  <a:noFill/>
                </a:ln>
                <a:solidFill>
                  <a:schemeClr val="tx1"/>
                </a:solidFill>
                <a:effectLst/>
                <a:latin typeface="Cambria" pitchFamily="18" charset="0"/>
                <a:ea typeface="Times New Roman" pitchFamily="18" charset="0"/>
              </a:rPr>
              <a:t>. 9 </a:t>
            </a:r>
            <a:r>
              <a:rPr kumimoji="0" lang="en-US" sz="3600" b="0" i="1" u="none" strike="noStrike" cap="none" normalizeH="0" baseline="0" dirty="0">
                <a:ln>
                  <a:noFill/>
                </a:ln>
                <a:solidFill>
                  <a:srgbClr val="FFFF00"/>
                </a:solidFill>
                <a:effectLst/>
                <a:latin typeface="Cambria" pitchFamily="18" charset="0"/>
                <a:ea typeface="Times New Roman" pitchFamily="18" charset="0"/>
              </a:rPr>
              <a:t>For God hath not appointed us to wrath, </a:t>
            </a:r>
            <a:r>
              <a:rPr kumimoji="0" lang="en-US" sz="3600" b="0" i="1" u="none" strike="noStrike" cap="none" normalizeH="0" baseline="0" dirty="0">
                <a:ln>
                  <a:noFill/>
                </a:ln>
                <a:solidFill>
                  <a:schemeClr val="tx1"/>
                </a:solidFill>
                <a:effectLst/>
                <a:latin typeface="Cambria" pitchFamily="18" charset="0"/>
                <a:ea typeface="Times New Roman" pitchFamily="18" charset="0"/>
              </a:rPr>
              <a:t>but to obtain salvation by our Lord Jesus Christ, 10 Who died for us, that, whether we wake or sleep, we should live together with him.</a:t>
            </a:r>
            <a:endParaRPr kumimoji="0" lang="en-US" sz="4800" b="0" i="0" u="none" strike="noStrike" cap="none" normalizeH="0" baseline="0" dirty="0">
              <a:ln>
                <a:noFill/>
              </a:ln>
              <a:solidFill>
                <a:schemeClr val="tx1"/>
              </a:solidFill>
              <a:effectLst/>
              <a:latin typeface="Cambria" pitchFamily="18" charset="0"/>
            </a:endParaRPr>
          </a:p>
        </p:txBody>
      </p:sp>
    </p:spTree>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19</a:t>
            </a:fld>
            <a:endParaRPr lang="en-US"/>
          </a:p>
        </p:txBody>
      </p:sp>
      <p:sp>
        <p:nvSpPr>
          <p:cNvPr id="5" name="Rectangle 4"/>
          <p:cNvSpPr/>
          <p:nvPr/>
        </p:nvSpPr>
        <p:spPr>
          <a:xfrm>
            <a:off x="228600" y="158889"/>
            <a:ext cx="8610600" cy="5632311"/>
          </a:xfrm>
          <a:prstGeom prst="rect">
            <a:avLst/>
          </a:prstGeom>
        </p:spPr>
        <p:txBody>
          <a:bodyPr wrap="square">
            <a:spAutoFit/>
          </a:bodyPr>
          <a:lstStyle/>
          <a:p>
            <a:r>
              <a:rPr lang="en-US" sz="4400" b="1" dirty="0"/>
              <a:t>BROKEN.CISTERNS   </a:t>
            </a:r>
            <a:r>
              <a:rPr lang="en-US" sz="3600" dirty="0"/>
              <a:t>	</a:t>
            </a:r>
          </a:p>
          <a:p>
            <a:r>
              <a:rPr lang="en-US" sz="3600" dirty="0"/>
              <a:t>	142   Now, speaking of grace just for a moment... We got laws and by-laws, "And if you don't measure up to this standard... I got a religious measuring stick; if you don't measure just up to that, you've got to, well, you can't come in," and so forth. </a:t>
            </a:r>
            <a:r>
              <a:rPr lang="en-US" sz="3600" dirty="0">
                <a:solidFill>
                  <a:srgbClr val="FFFF00"/>
                </a:solidFill>
              </a:rPr>
              <a:t>But God saves us by grace, not by a measuring stick. </a:t>
            </a:r>
          </a:p>
          <a:p>
            <a:pPr algn="r"/>
            <a:r>
              <a:rPr lang="en-US" sz="3200" b="1" dirty="0"/>
              <a:t>65-0123</a:t>
            </a:r>
          </a:p>
          <a:p>
            <a:pPr algn="r"/>
            <a:endParaRPr lang="en-US" sz="3200" dirty="0">
              <a:solidFill>
                <a:srgbClr val="FF0000"/>
              </a:solidFill>
            </a:endParaRP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2</a:t>
            </a:fld>
            <a:endParaRPr lang="en-US"/>
          </a:p>
        </p:txBody>
      </p:sp>
      <p:sp>
        <p:nvSpPr>
          <p:cNvPr id="16385" name="Rectangle 1"/>
          <p:cNvSpPr>
            <a:spLocks noChangeArrowheads="1"/>
          </p:cNvSpPr>
          <p:nvPr/>
        </p:nvSpPr>
        <p:spPr bwMode="auto">
          <a:xfrm>
            <a:off x="228600" y="82779"/>
            <a:ext cx="8763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SHALOM</a:t>
            </a:r>
            <a:endParaRPr kumimoji="0" lang="en-US" sz="40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Times New Roman" pitchFamily="18" charset="0"/>
              </a:rPr>
              <a:t>	38   We're facing two Scriptures, a contrast one to the other. In Isaiah </a:t>
            </a:r>
            <a:r>
              <a:rPr kumimoji="0" lang="en-US" sz="3200" b="0" i="1" u="none" strike="noStrike" cap="none" normalizeH="0" baseline="0" dirty="0">
                <a:ln>
                  <a:noFill/>
                </a:ln>
                <a:solidFill>
                  <a:schemeClr val="tx1"/>
                </a:solidFill>
                <a:effectLst/>
                <a:latin typeface="Cambria" pitchFamily="18" charset="0"/>
                <a:ea typeface="Times New Roman" pitchFamily="18" charset="0"/>
              </a:rPr>
              <a:t>"Arise, and shine, for the glory of God has come upon you. The Light is here</a:t>
            </a:r>
            <a:r>
              <a:rPr kumimoji="0" lang="en-US" sz="3200" b="0" i="0" u="none" strike="noStrike" cap="none" normalizeH="0" baseline="0" dirty="0">
                <a:ln>
                  <a:noFill/>
                </a:ln>
                <a:solidFill>
                  <a:schemeClr val="tx1"/>
                </a:solidFill>
                <a:effectLst/>
                <a:latin typeface="Cambria" pitchFamily="18" charset="0"/>
                <a:ea typeface="Times New Roman" pitchFamily="18" charset="0"/>
              </a:rPr>
              <a:t>." 	And then the very next verse he says, </a:t>
            </a:r>
            <a:r>
              <a:rPr kumimoji="0" lang="en-US" sz="3200" b="0" i="1" u="none" strike="noStrike" cap="none" normalizeH="0" baseline="0" dirty="0">
                <a:ln>
                  <a:noFill/>
                </a:ln>
                <a:solidFill>
                  <a:schemeClr val="tx1"/>
                </a:solidFill>
                <a:effectLst/>
                <a:latin typeface="Cambria" pitchFamily="18" charset="0"/>
                <a:ea typeface="Times New Roman" pitchFamily="18" charset="0"/>
              </a:rPr>
              <a:t>"Gross darkness is upon this people.</a:t>
            </a:r>
            <a:r>
              <a:rPr kumimoji="0" lang="en-US" sz="3200" b="0" i="0" u="none" strike="noStrike" cap="none" normalizeH="0" baseline="0" dirty="0">
                <a:ln>
                  <a:noFill/>
                </a:ln>
                <a:solidFill>
                  <a:schemeClr val="tx1"/>
                </a:solidFill>
                <a:effectLst/>
                <a:latin typeface="Cambria" pitchFamily="18" charset="0"/>
                <a:ea typeface="Times New Roman" pitchFamily="18" charset="0"/>
              </a:rPr>
              <a:t>" And then when we are in a </a:t>
            </a:r>
            <a:r>
              <a:rPr kumimoji="0" lang="en-US" sz="3200" b="0" i="0" u="none" strike="noStrike" cap="none" normalizeH="0" baseline="0" dirty="0" err="1">
                <a:ln>
                  <a:noFill/>
                </a:ln>
                <a:solidFill>
                  <a:schemeClr val="tx1"/>
                </a:solidFill>
                <a:effectLst/>
                <a:latin typeface="Cambria" pitchFamily="18" charset="0"/>
                <a:ea typeface="Times New Roman" pitchFamily="18" charset="0"/>
              </a:rPr>
              <a:t>mixtury</a:t>
            </a:r>
            <a:r>
              <a:rPr kumimoji="0" lang="en-US" sz="3200" b="0" i="0" u="none" strike="noStrike" cap="none" normalizeH="0" baseline="0" dirty="0">
                <a:ln>
                  <a:noFill/>
                </a:ln>
                <a:solidFill>
                  <a:schemeClr val="tx1"/>
                </a:solidFill>
                <a:effectLst/>
                <a:latin typeface="Cambria" pitchFamily="18" charset="0"/>
                <a:ea typeface="Times New Roman" pitchFamily="18" charset="0"/>
              </a:rPr>
              <a:t> of Light and darkness... </a:t>
            </a:r>
          </a:p>
          <a:p>
            <a:pPr marL="0" marR="0" lvl="0" indent="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The world is in one of the most </a:t>
            </a:r>
            <a:r>
              <a:rPr kumimoji="0" lang="en-US" sz="3200" b="1" i="0" u="none" strike="noStrike" cap="none" normalizeH="0" baseline="0" dirty="0">
                <a:ln>
                  <a:noFill/>
                </a:ln>
                <a:solidFill>
                  <a:schemeClr val="tx1"/>
                </a:solidFill>
                <a:effectLst/>
                <a:latin typeface="Cambria" pitchFamily="18" charset="0"/>
                <a:ea typeface="Times New Roman" pitchFamily="18" charset="0"/>
              </a:rPr>
              <a:t>chaotic times of darkness</a:t>
            </a:r>
            <a:r>
              <a:rPr kumimoji="0" lang="en-US" sz="3200" b="0" i="0" u="none" strike="noStrike" cap="none" normalizeH="0" baseline="0" dirty="0">
                <a:ln>
                  <a:noFill/>
                </a:ln>
                <a:solidFill>
                  <a:schemeClr val="tx1"/>
                </a:solidFill>
                <a:effectLst/>
                <a:latin typeface="Cambria" pitchFamily="18" charset="0"/>
                <a:ea typeface="Times New Roman" pitchFamily="18" charset="0"/>
              </a:rPr>
              <a:t> that it's ever stood in, and yet it's standing in, again, </a:t>
            </a:r>
            <a:r>
              <a:rPr kumimoji="0" lang="en-US" sz="3200" b="1" i="0" u="none" strike="noStrike" cap="none" normalizeH="0" baseline="0" dirty="0">
                <a:ln>
                  <a:noFill/>
                </a:ln>
                <a:solidFill>
                  <a:schemeClr val="tx1"/>
                </a:solidFill>
                <a:effectLst/>
                <a:latin typeface="Cambria" pitchFamily="18" charset="0"/>
                <a:ea typeface="Times New Roman" pitchFamily="18" charset="0"/>
              </a:rPr>
              <a:t>the most blessed Light</a:t>
            </a:r>
            <a:r>
              <a:rPr kumimoji="0" lang="en-US" sz="3200" b="0" i="0" u="none" strike="noStrike" cap="none" normalizeH="0" baseline="0" dirty="0">
                <a:ln>
                  <a:noFill/>
                </a:ln>
                <a:solidFill>
                  <a:schemeClr val="tx1"/>
                </a:solidFill>
                <a:effectLst/>
                <a:latin typeface="Cambria" pitchFamily="18" charset="0"/>
                <a:ea typeface="Times New Roman" pitchFamily="18" charset="0"/>
              </a:rPr>
              <a:t> that it ever shined in.</a:t>
            </a:r>
          </a:p>
          <a:p>
            <a:pPr lvl="0" algn="r" eaLnBrk="0" fontAlgn="base" hangingPunct="0">
              <a:spcBef>
                <a:spcPct val="0"/>
              </a:spcBef>
              <a:spcAft>
                <a:spcPct val="0"/>
              </a:spcAft>
            </a:pPr>
            <a:r>
              <a:rPr lang="en-US" sz="3200" dirty="0">
                <a:latin typeface="Cambria" pitchFamily="18" charset="0"/>
                <a:ea typeface="Times New Roman" pitchFamily="18" charset="0"/>
              </a:rPr>
              <a:t>64-0112</a:t>
            </a:r>
            <a:endParaRPr kumimoji="0" lang="en-US" sz="3200" i="0" u="none" strike="noStrike" cap="none" normalizeH="0" baseline="0" dirty="0">
              <a:ln>
                <a:noFill/>
              </a:ln>
              <a:solidFill>
                <a:schemeClr val="tx1"/>
              </a:solidFill>
              <a:effectLst/>
              <a:latin typeface="Arial" pitchFamily="34" charset="0"/>
            </a:endParaRPr>
          </a:p>
        </p:txBody>
      </p:sp>
    </p:spTree>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20</a:t>
            </a:fld>
            <a:endParaRPr lang="en-US"/>
          </a:p>
        </p:txBody>
      </p:sp>
      <p:sp>
        <p:nvSpPr>
          <p:cNvPr id="5" name="Rectangle 4"/>
          <p:cNvSpPr/>
          <p:nvPr/>
        </p:nvSpPr>
        <p:spPr>
          <a:xfrm>
            <a:off x="228600" y="76200"/>
            <a:ext cx="8686800" cy="6247864"/>
          </a:xfrm>
          <a:prstGeom prst="rect">
            <a:avLst/>
          </a:prstGeom>
        </p:spPr>
        <p:txBody>
          <a:bodyPr wrap="square">
            <a:spAutoFit/>
          </a:bodyPr>
          <a:lstStyle/>
          <a:p>
            <a:r>
              <a:rPr lang="en-US" sz="3600" b="1" dirty="0"/>
              <a:t>TESTIMONY.RAISING.DEAD.BOY</a:t>
            </a:r>
          </a:p>
          <a:p>
            <a:r>
              <a:rPr lang="en-US" sz="2800" dirty="0"/>
              <a:t>	23  Could you imagine somebody buying a house… Look into the kitchen, say, "Well, I'll buy it.“ No, sir. If somebody gives me a house, I'm going to go into the garage, the attic, basement. I'm going to look every bit of it over and see what I own. </a:t>
            </a:r>
          </a:p>
          <a:p>
            <a:r>
              <a:rPr lang="en-US" sz="2800" dirty="0"/>
              <a:t>	</a:t>
            </a:r>
            <a:r>
              <a:rPr lang="en-US" sz="2800" dirty="0">
                <a:solidFill>
                  <a:srgbClr val="FFFF00"/>
                </a:solidFill>
              </a:rPr>
              <a:t>Well, that's the way God wants us to do.</a:t>
            </a:r>
            <a:r>
              <a:rPr lang="en-US" sz="2800" dirty="0"/>
              <a:t> When you're baptized by the Holy Ghost, that's a good thing. When you become a Christian, good thing, but the thing of it is, you haven't looked around to see yet to see all the blessings you got in there. There's </a:t>
            </a:r>
            <a:r>
              <a:rPr lang="en-US" sz="2800" dirty="0">
                <a:solidFill>
                  <a:srgbClr val="FFFF00"/>
                </a:solidFill>
              </a:rPr>
              <a:t>Divine healing </a:t>
            </a:r>
            <a:r>
              <a:rPr lang="en-US" sz="2800" dirty="0"/>
              <a:t>in there. There's</a:t>
            </a:r>
            <a:r>
              <a:rPr lang="en-US" sz="2800" dirty="0">
                <a:solidFill>
                  <a:srgbClr val="FFFF00"/>
                </a:solidFill>
              </a:rPr>
              <a:t> joy </a:t>
            </a:r>
            <a:r>
              <a:rPr lang="en-US" sz="2800" dirty="0"/>
              <a:t>in there. There's </a:t>
            </a:r>
            <a:r>
              <a:rPr lang="en-US" sz="2800" dirty="0">
                <a:solidFill>
                  <a:srgbClr val="FFFF00"/>
                </a:solidFill>
              </a:rPr>
              <a:t>peace</a:t>
            </a:r>
            <a:r>
              <a:rPr lang="en-US" sz="2800" dirty="0"/>
              <a:t> in there. There's everything in there. There's </a:t>
            </a:r>
            <a:r>
              <a:rPr lang="en-US" sz="2800" dirty="0">
                <a:solidFill>
                  <a:srgbClr val="FFFF00"/>
                </a:solidFill>
              </a:rPr>
              <a:t>power.</a:t>
            </a:r>
          </a:p>
          <a:p>
            <a:pPr algn="r"/>
            <a:r>
              <a:rPr lang="en-US" sz="2800" dirty="0"/>
              <a:t>53-1203</a:t>
            </a:r>
          </a:p>
        </p:txBody>
      </p:sp>
    </p:spTree>
    <p:extLst>
      <p:ext uri="{BB962C8B-B14F-4D97-AF65-F5344CB8AC3E}">
        <p14:creationId xmlns:p14="http://schemas.microsoft.com/office/powerpoint/2010/main" val="1920496734"/>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42900" y="457200"/>
            <a:ext cx="8458200" cy="914400"/>
          </a:xfrm>
        </p:spPr>
        <p:txBody>
          <a:bodyPr>
            <a:noAutofit/>
          </a:bodyPr>
          <a:lstStyle/>
          <a:p>
            <a:pPr marL="36900" indent="0" algn="ctr">
              <a:buNone/>
            </a:pPr>
            <a:r>
              <a:rPr lang="en-US" sz="3600" i="1" dirty="0">
                <a:latin typeface="+mj-lt"/>
              </a:rPr>
              <a:t>The LORD is nigh unto them that are of a broken heart; and </a:t>
            </a:r>
            <a:r>
              <a:rPr lang="en-US" sz="3600" i="1" dirty="0" err="1">
                <a:latin typeface="+mj-lt"/>
              </a:rPr>
              <a:t>saveth</a:t>
            </a:r>
            <a:r>
              <a:rPr lang="en-US" sz="3600" i="1" dirty="0">
                <a:latin typeface="+mj-lt"/>
              </a:rPr>
              <a:t> such as be of a contrite spirit. Many are the afflictions of the righteous: but the LORD </a:t>
            </a:r>
            <a:r>
              <a:rPr lang="en-US" sz="3600" i="1" dirty="0" err="1">
                <a:latin typeface="+mj-lt"/>
              </a:rPr>
              <a:t>delivereth</a:t>
            </a:r>
            <a:r>
              <a:rPr lang="en-US" sz="3600" i="1" dirty="0">
                <a:latin typeface="+mj-lt"/>
              </a:rPr>
              <a:t> him out of them all. </a:t>
            </a:r>
          </a:p>
          <a:p>
            <a:pPr marL="36900" indent="0" algn="ctr">
              <a:buNone/>
            </a:pPr>
            <a:r>
              <a:rPr lang="en-US" sz="2800" dirty="0">
                <a:latin typeface="Albertus" pitchFamily="34" charset="0"/>
              </a:rPr>
              <a:t>PSALM 34:18</a:t>
            </a:r>
            <a:endParaRPr lang="en-US" sz="2800" i="1" dirty="0">
              <a:latin typeface="+mj-lt"/>
            </a:endParaRPr>
          </a:p>
          <a:p>
            <a:pPr algn="ctr"/>
            <a:endParaRPr lang="en-US" i="1" dirty="0">
              <a:latin typeface="+mj-lt"/>
            </a:endParaRPr>
          </a:p>
        </p:txBody>
      </p:sp>
    </p:spTree>
    <p:extLst>
      <p:ext uri="{BB962C8B-B14F-4D97-AF65-F5344CB8AC3E}">
        <p14:creationId xmlns:p14="http://schemas.microsoft.com/office/powerpoint/2010/main" val="115010988"/>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14300" y="97374"/>
            <a:ext cx="89154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HEBREWS </a:t>
            </a:r>
            <a:r>
              <a:rPr kumimoji="0" lang="en-US" sz="32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457200" algn="l" defTabSz="914400" rtl="0" eaLnBrk="1" fontAlgn="base" latinLnBrk="0" hangingPunct="1">
              <a:lnSpc>
                <a:spcPct val="100000"/>
              </a:lnSpc>
              <a:spcBef>
                <a:spcPct val="0"/>
              </a:spcBef>
              <a:spcAft>
                <a:spcPct val="0"/>
              </a:spcAft>
              <a:buClrTx/>
              <a:buSzTx/>
              <a:buFontTx/>
              <a:buNone/>
              <a:tabLst/>
            </a:pPr>
            <a:r>
              <a:rPr lang="en-US" sz="3200" b="1" dirty="0">
                <a:latin typeface="Cambria" pitchFamily="18" charset="0"/>
                <a:ea typeface="Calibri" pitchFamily="34" charset="0"/>
                <a:cs typeface="Times New Roman" pitchFamily="18" charset="0"/>
              </a:rPr>
              <a:t>	</a:t>
            </a: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562   How the Christian should be established in the Faith… But first put the first thing, which is that Birth that makes you kinfolks to God…  What is the fruit of the Spirit? Love, joy, faith, peace, long-suffering. </a:t>
            </a: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That's a part of God that's in you. And forbear-</a:t>
            </a:r>
            <a:r>
              <a:rPr kumimoji="0" lang="en-US" sz="36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ing</a:t>
            </a: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one another's burdens. Forgiving one another, as God for Christ's sake forgive you. </a:t>
            </a:r>
            <a:r>
              <a:rPr kumimoji="0" lang="en-US" sz="3600" b="0" i="0" u="none" strike="noStrike" cap="none" normalizeH="0" baseline="0" dirty="0">
                <a:ln>
                  <a:noFill/>
                </a:ln>
                <a:solidFill>
                  <a:srgbClr val="FFFF00"/>
                </a:solidFill>
                <a:effectLst/>
                <a:latin typeface="Cambria" pitchFamily="18" charset="0"/>
                <a:ea typeface="Calibri" pitchFamily="34" charset="0"/>
                <a:cs typeface="Times New Roman" pitchFamily="18" charset="0"/>
              </a:rPr>
              <a:t>The Spirit of God makes you that way...</a:t>
            </a:r>
            <a:endParaRPr kumimoji="0" lang="en-US" sz="3600" b="0" i="0" u="none" strike="noStrike" cap="none" normalizeH="0" baseline="0" dirty="0">
              <a:ln>
                <a:noFill/>
              </a:ln>
              <a:solidFill>
                <a:srgbClr val="FFFF00"/>
              </a:solidFill>
              <a:effectLst/>
              <a:latin typeface="Arial" pitchFamily="34" charset="0"/>
            </a:endParaRPr>
          </a:p>
        </p:txBody>
      </p:sp>
      <p:sp>
        <p:nvSpPr>
          <p:cNvPr id="2" name="Date Placeholder 1">
            <a:extLst>
              <a:ext uri="{FF2B5EF4-FFF2-40B4-BE49-F238E27FC236}">
                <a16:creationId xmlns:a16="http://schemas.microsoft.com/office/drawing/2014/main" id="{CE01CEBA-49D0-4C5D-A335-F0358684A292}"/>
              </a:ext>
            </a:extLst>
          </p:cNvPr>
          <p:cNvSpPr>
            <a:spLocks noGrp="1"/>
          </p:cNvSpPr>
          <p:nvPr>
            <p:ph type="dt" sz="half" idx="10"/>
          </p:nvPr>
        </p:nvSpPr>
        <p:spPr/>
        <p:txBody>
          <a:bodyPr/>
          <a:lstStyle/>
          <a:p>
            <a:r>
              <a:rPr lang="en-US" dirty="0"/>
              <a:t>6/20/2018</a:t>
            </a:r>
          </a:p>
        </p:txBody>
      </p:sp>
      <p:sp>
        <p:nvSpPr>
          <p:cNvPr id="3" name="Footer Placeholder 2">
            <a:extLst>
              <a:ext uri="{FF2B5EF4-FFF2-40B4-BE49-F238E27FC236}">
                <a16:creationId xmlns:a16="http://schemas.microsoft.com/office/drawing/2014/main" id="{2771875C-0926-4464-9425-CD8B99BF0666}"/>
              </a:ext>
            </a:extLst>
          </p:cNvPr>
          <p:cNvSpPr>
            <a:spLocks noGrp="1"/>
          </p:cNvSpPr>
          <p:nvPr>
            <p:ph type="ftr" sz="quarter" idx="11"/>
          </p:nvPr>
        </p:nvSpPr>
        <p:spPr/>
        <p:txBody>
          <a:bodyPr/>
          <a:lstStyle/>
          <a:p>
            <a:r>
              <a:rPr lang="en-US" dirty="0"/>
              <a:t>Feeling All Alone 5</a:t>
            </a:r>
          </a:p>
        </p:txBody>
      </p:sp>
      <p:sp>
        <p:nvSpPr>
          <p:cNvPr id="4" name="Slide Number Placeholder 3">
            <a:extLst>
              <a:ext uri="{FF2B5EF4-FFF2-40B4-BE49-F238E27FC236}">
                <a16:creationId xmlns:a16="http://schemas.microsoft.com/office/drawing/2014/main" id="{06F3E5DC-50F9-4EA3-BF7B-9488006206C4}"/>
              </a:ext>
            </a:extLst>
          </p:cNvPr>
          <p:cNvSpPr>
            <a:spLocks noGrp="1"/>
          </p:cNvSpPr>
          <p:nvPr>
            <p:ph type="sldNum" sz="quarter" idx="12"/>
          </p:nvPr>
        </p:nvSpPr>
        <p:spPr/>
        <p:txBody>
          <a:bodyPr/>
          <a:lstStyle/>
          <a:p>
            <a:fld id="{535242B5-0153-4170-8E04-84E67EE4A58C}" type="slidenum">
              <a:rPr lang="en-US" smtClean="0"/>
              <a:pPr/>
              <a:t>22</a:t>
            </a:fld>
            <a:endParaRPr lang="en-US"/>
          </a:p>
        </p:txBody>
      </p:sp>
    </p:spTree>
    <p:extLst>
      <p:ext uri="{BB962C8B-B14F-4D97-AF65-F5344CB8AC3E}">
        <p14:creationId xmlns:p14="http://schemas.microsoft.com/office/powerpoint/2010/main" val="186835866"/>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803DC0-79E3-4F1D-96A7-4A014B2752B7}"/>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080E4CFC-513B-4F1F-8337-463FA350AE60}"/>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DC44396D-5BA1-4E91-9C3E-815150BF8D80}"/>
              </a:ext>
            </a:extLst>
          </p:cNvPr>
          <p:cNvSpPr>
            <a:spLocks noGrp="1"/>
          </p:cNvSpPr>
          <p:nvPr>
            <p:ph type="sldNum" sz="quarter" idx="12"/>
          </p:nvPr>
        </p:nvSpPr>
        <p:spPr/>
        <p:txBody>
          <a:bodyPr/>
          <a:lstStyle/>
          <a:p>
            <a:fld id="{535242B5-0153-4170-8E04-84E67EE4A58C}" type="slidenum">
              <a:rPr lang="en-US" smtClean="0"/>
              <a:pPr/>
              <a:t>23</a:t>
            </a:fld>
            <a:endParaRPr lang="en-US"/>
          </a:p>
        </p:txBody>
      </p:sp>
      <p:sp>
        <p:nvSpPr>
          <p:cNvPr id="5" name="Rectangle 4">
            <a:extLst>
              <a:ext uri="{FF2B5EF4-FFF2-40B4-BE49-F238E27FC236}">
                <a16:creationId xmlns:a16="http://schemas.microsoft.com/office/drawing/2014/main" id="{523A281B-33A8-4D7F-AEE2-ADD3AB08DFFE}"/>
              </a:ext>
            </a:extLst>
          </p:cNvPr>
          <p:cNvSpPr/>
          <p:nvPr/>
        </p:nvSpPr>
        <p:spPr>
          <a:xfrm>
            <a:off x="304800" y="304800"/>
            <a:ext cx="8534399" cy="4524315"/>
          </a:xfrm>
          <a:prstGeom prst="rect">
            <a:avLst/>
          </a:prstGeom>
        </p:spPr>
        <p:txBody>
          <a:bodyPr wrap="square">
            <a:spAutoFit/>
          </a:bodyPr>
          <a:lstStyle/>
          <a:p>
            <a:pPr indent="457200" defTabSz="914400" eaLnBrk="0" fontAlgn="base" hangingPunct="0">
              <a:spcBef>
                <a:spcPct val="0"/>
              </a:spcBef>
              <a:spcAft>
                <a:spcPct val="0"/>
              </a:spcAft>
            </a:pPr>
            <a:r>
              <a:rPr lang="en-US" sz="3600" dirty="0">
                <a:latin typeface="Cambria" pitchFamily="18" charset="0"/>
                <a:ea typeface="Calibri" pitchFamily="34" charset="0"/>
                <a:cs typeface="Times New Roman" pitchFamily="18" charset="0"/>
              </a:rPr>
              <a:t>566  And He's a good God. If you want to, certain things your way, you know, God is good enough to do that.</a:t>
            </a:r>
          </a:p>
          <a:p>
            <a:pPr indent="457200" defTabSz="914400" eaLnBrk="0" fontAlgn="base" hangingPunct="0">
              <a:spcBef>
                <a:spcPct val="0"/>
              </a:spcBef>
              <a:spcAft>
                <a:spcPct val="0"/>
              </a:spcAft>
            </a:pPr>
            <a:r>
              <a:rPr lang="en-US" sz="3600" dirty="0">
                <a:latin typeface="Cambria" pitchFamily="18" charset="0"/>
                <a:ea typeface="Calibri" pitchFamily="34" charset="0"/>
                <a:cs typeface="Times New Roman" pitchFamily="18" charset="0"/>
              </a:rPr>
              <a:t> </a:t>
            </a:r>
            <a:r>
              <a:rPr lang="en-US" sz="3600" dirty="0">
                <a:solidFill>
                  <a:srgbClr val="FFFF00"/>
                </a:solidFill>
                <a:latin typeface="Cambria" pitchFamily="18" charset="0"/>
                <a:ea typeface="Calibri" pitchFamily="34" charset="0"/>
                <a:cs typeface="Times New Roman" pitchFamily="18" charset="0"/>
              </a:rPr>
              <a:t>He loves to make you happy. He wants to. He is love, and His great love constrains Him to even step down sometime, to let you have the things that you want. </a:t>
            </a:r>
          </a:p>
          <a:p>
            <a:pPr indent="457200" algn="r" defTabSz="914400" eaLnBrk="0" fontAlgn="base" hangingPunct="0">
              <a:spcBef>
                <a:spcPct val="0"/>
              </a:spcBef>
              <a:spcAft>
                <a:spcPct val="0"/>
              </a:spcAft>
            </a:pPr>
            <a:r>
              <a:rPr lang="en-US" sz="3600" b="1" dirty="0">
                <a:latin typeface="Cambria" pitchFamily="18" charset="0"/>
                <a:ea typeface="Calibri" pitchFamily="34" charset="0"/>
                <a:cs typeface="Times New Roman" pitchFamily="18" charset="0"/>
              </a:rPr>
              <a:t>57-0915</a:t>
            </a:r>
            <a:endParaRPr lang="en-US" sz="3600" dirty="0">
              <a:latin typeface="Arial" pitchFamily="34" charset="0"/>
            </a:endParaRPr>
          </a:p>
        </p:txBody>
      </p:sp>
    </p:spTree>
    <p:extLst>
      <p:ext uri="{BB962C8B-B14F-4D97-AF65-F5344CB8AC3E}">
        <p14:creationId xmlns:p14="http://schemas.microsoft.com/office/powerpoint/2010/main" val="804754425"/>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228600" y="287885"/>
            <a:ext cx="86868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400" i="0" u="none" strike="noStrike" cap="none" normalizeH="0" baseline="0" dirty="0">
                <a:ln>
                  <a:noFill/>
                </a:ln>
                <a:solidFill>
                  <a:srgbClr val="FFFF00"/>
                </a:solidFill>
                <a:effectLst/>
                <a:latin typeface="Arial Black" pitchFamily="34" charset="0"/>
                <a:ea typeface="Calibri" pitchFamily="34" charset="0"/>
                <a:cs typeface="Times New Roman" pitchFamily="18" charset="0"/>
              </a:rPr>
              <a:t>1. Talk to God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HEAR.YE.HIM</a:t>
            </a:r>
            <a:endParaRPr kumimoji="0" lang="en-US" sz="2400" b="0" i="0" u="none" strike="noStrike" cap="none" normalizeH="0" baseline="0" dirty="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21 </a:t>
            </a: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You have to talk to God. When Moses took off his shoes and walked up to the burning bush, he set down and talked to it.  </a:t>
            </a:r>
          </a:p>
          <a:p>
            <a:pPr marL="0" marR="0" lvl="0" indent="0" algn="l" defTabSz="914400" rtl="0" eaLnBrk="0" fontAlgn="base" latinLnBrk="0" hangingPunct="0">
              <a:lnSpc>
                <a:spcPct val="100000"/>
              </a:lnSpc>
              <a:spcBef>
                <a:spcPct val="0"/>
              </a:spcBef>
              <a:spcAft>
                <a:spcPct val="0"/>
              </a:spcAft>
              <a:buClrTx/>
              <a:buSzTx/>
              <a:buFontTx/>
              <a:buNone/>
              <a:tabLst/>
            </a:pPr>
            <a:r>
              <a:rPr lang="en-US" sz="3600" dirty="0">
                <a:latin typeface="Cambria" pitchFamily="18" charset="0"/>
                <a:ea typeface="Calibri" pitchFamily="34" charset="0"/>
                <a:cs typeface="Times New Roman" pitchFamily="18" charset="0"/>
              </a:rPr>
              <a:t>	</a:t>
            </a:r>
            <a:r>
              <a:rPr kumimoji="0" lang="en-US" sz="36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Just talk to God like that one time. Lay your  problem out before Him in the face of His Word.</a:t>
            </a:r>
          </a:p>
          <a:p>
            <a:pPr lvl="0" algn="r" defTabSz="914400" eaLnBrk="0" fontAlgn="base" hangingPunct="0">
              <a:spcBef>
                <a:spcPct val="0"/>
              </a:spcBef>
              <a:spcAft>
                <a:spcPct val="0"/>
              </a:spcAft>
            </a:pPr>
            <a:r>
              <a:rPr lang="en-US" sz="2400" dirty="0">
                <a:latin typeface="Cambria" pitchFamily="18" charset="0"/>
                <a:ea typeface="Calibri" pitchFamily="34" charset="0"/>
                <a:cs typeface="Times New Roman" pitchFamily="18" charset="0"/>
              </a:rPr>
              <a:t>56-1215</a:t>
            </a:r>
            <a:endParaRPr kumimoji="0" lang="en-US" sz="2400"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876822FA-BA46-4030-82A0-05367B5BDE24}"/>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195C272A-F7A1-4B33-964A-69BB804E95C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0B377550-95E9-4212-8915-9A699142ADCE}"/>
              </a:ext>
            </a:extLst>
          </p:cNvPr>
          <p:cNvSpPr>
            <a:spLocks noGrp="1"/>
          </p:cNvSpPr>
          <p:nvPr>
            <p:ph type="sldNum" sz="quarter" idx="12"/>
          </p:nvPr>
        </p:nvSpPr>
        <p:spPr/>
        <p:txBody>
          <a:bodyPr/>
          <a:lstStyle/>
          <a:p>
            <a:fld id="{535242B5-0153-4170-8E04-84E67EE4A58C}" type="slidenum">
              <a:rPr lang="en-US" smtClean="0"/>
              <a:pPr/>
              <a:t>24</a:t>
            </a:fld>
            <a:endParaRPr lang="en-US"/>
          </a:p>
        </p:txBody>
      </p:sp>
    </p:spTree>
    <p:extLst>
      <p:ext uri="{BB962C8B-B14F-4D97-AF65-F5344CB8AC3E}">
        <p14:creationId xmlns:p14="http://schemas.microsoft.com/office/powerpoint/2010/main" val="1472644857"/>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15909A-416D-4B13-AF2A-BAB126DC3D1F}"/>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07886F60-EBB6-4249-B976-4D0ADD1741B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09DF1E72-F054-44AD-926C-9629E9D71709}"/>
              </a:ext>
            </a:extLst>
          </p:cNvPr>
          <p:cNvSpPr>
            <a:spLocks noGrp="1"/>
          </p:cNvSpPr>
          <p:nvPr>
            <p:ph type="sldNum" sz="quarter" idx="12"/>
          </p:nvPr>
        </p:nvSpPr>
        <p:spPr/>
        <p:txBody>
          <a:bodyPr/>
          <a:lstStyle/>
          <a:p>
            <a:fld id="{535242B5-0153-4170-8E04-84E67EE4A58C}" type="slidenum">
              <a:rPr lang="en-US" smtClean="0"/>
              <a:pPr/>
              <a:t>25</a:t>
            </a:fld>
            <a:endParaRPr lang="en-US"/>
          </a:p>
        </p:txBody>
      </p:sp>
      <p:sp>
        <p:nvSpPr>
          <p:cNvPr id="5" name="TextBox 4">
            <a:extLst>
              <a:ext uri="{FF2B5EF4-FFF2-40B4-BE49-F238E27FC236}">
                <a16:creationId xmlns:a16="http://schemas.microsoft.com/office/drawing/2014/main" id="{4C9FC001-5E4C-4768-B9A7-B888272B8DA1}"/>
              </a:ext>
            </a:extLst>
          </p:cNvPr>
          <p:cNvSpPr txBox="1"/>
          <p:nvPr/>
        </p:nvSpPr>
        <p:spPr>
          <a:xfrm>
            <a:off x="457200" y="304800"/>
            <a:ext cx="8229600" cy="4924425"/>
          </a:xfrm>
          <a:prstGeom prst="rect">
            <a:avLst/>
          </a:prstGeom>
          <a:noFill/>
        </p:spPr>
        <p:txBody>
          <a:bodyPr wrap="square" rtlCol="0">
            <a:spAutoFit/>
          </a:bodyPr>
          <a:lstStyle/>
          <a:p>
            <a:r>
              <a:rPr lang="en-US" sz="6600" i="1" dirty="0"/>
              <a:t>Prayer: </a:t>
            </a:r>
            <a:r>
              <a:rPr lang="en-US" sz="3600" dirty="0"/>
              <a:t>(Heb) </a:t>
            </a:r>
          </a:p>
          <a:p>
            <a:r>
              <a:rPr lang="en-US" sz="4000" dirty="0"/>
              <a:t>To judge and reconcile.</a:t>
            </a:r>
          </a:p>
          <a:p>
            <a:endParaRPr lang="en-US" sz="4000" dirty="0"/>
          </a:p>
          <a:p>
            <a:r>
              <a:rPr lang="he-IL" sz="4000" dirty="0"/>
              <a:t>ת</a:t>
            </a:r>
            <a:r>
              <a:rPr lang="he-IL" sz="4800" dirty="0"/>
              <a:t>ְפִלָה</a:t>
            </a:r>
            <a:r>
              <a:rPr lang="en-US" sz="4800" dirty="0"/>
              <a:t>   </a:t>
            </a:r>
            <a:r>
              <a:rPr lang="en-US" sz="4000" dirty="0" err="1"/>
              <a:t>PaLiel</a:t>
            </a:r>
            <a:endParaRPr lang="en-US" sz="4000" dirty="0"/>
          </a:p>
          <a:p>
            <a:r>
              <a:rPr lang="en-US" sz="4000" dirty="0"/>
              <a:t>My view of myself and His view.</a:t>
            </a:r>
          </a:p>
          <a:p>
            <a:endParaRPr lang="en-US" sz="4000" dirty="0"/>
          </a:p>
          <a:p>
            <a:endParaRPr lang="en-US" sz="4000" dirty="0"/>
          </a:p>
        </p:txBody>
      </p:sp>
    </p:spTree>
    <p:extLst>
      <p:ext uri="{BB962C8B-B14F-4D97-AF65-F5344CB8AC3E}">
        <p14:creationId xmlns:p14="http://schemas.microsoft.com/office/powerpoint/2010/main" val="12456403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 calcmode="lin" valueType="num">
                                      <p:cBhvr additive="base">
                                        <p:cTn id="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26</a:t>
            </a:fld>
            <a:endParaRPr lang="en-US"/>
          </a:p>
        </p:txBody>
      </p:sp>
      <p:sp>
        <p:nvSpPr>
          <p:cNvPr id="51201" name="Rectangle 1"/>
          <p:cNvSpPr>
            <a:spLocks noChangeArrowheads="1"/>
          </p:cNvSpPr>
          <p:nvPr/>
        </p:nvSpPr>
        <p:spPr bwMode="auto">
          <a:xfrm>
            <a:off x="152400" y="0"/>
            <a:ext cx="88392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solidFill>
                  <a:schemeClr val="tx1"/>
                </a:solidFill>
                <a:effectLst/>
                <a:latin typeface="Cambria" pitchFamily="18" charset="0"/>
                <a:ea typeface="Times New Roman" pitchFamily="18" charset="0"/>
                <a:cs typeface="Arial" pitchFamily="34" charset="0"/>
              </a:rPr>
              <a:t>GOD'S.PROVIDED.WAY</a:t>
            </a:r>
            <a:endParaRPr kumimoji="0" lang="en-US" sz="4400" i="0" u="none" strike="noStrike" cap="none" normalizeH="0" baseline="0" dirty="0">
              <a:ln>
                <a:noFill/>
              </a:ln>
              <a:solidFill>
                <a:schemeClr val="tx1"/>
              </a:solidFill>
              <a:effectLst/>
              <a:latin typeface="Cambria" pitchFamily="18" charset="0"/>
              <a:ea typeface="Times New Roman" pitchFamily="18"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lang="en-US" sz="3200" dirty="0">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54 …He told Joshua, "</a:t>
            </a:r>
            <a:r>
              <a:rPr kumimoji="0" lang="en-US" sz="3200" b="0" i="1" u="none" strike="noStrike" cap="none" normalizeH="0" baseline="0" dirty="0">
                <a:ln>
                  <a:noFill/>
                </a:ln>
                <a:solidFill>
                  <a:schemeClr val="tx1"/>
                </a:solidFill>
                <a:effectLst/>
                <a:latin typeface="Cambria" pitchFamily="18" charset="0"/>
                <a:ea typeface="Times New Roman" pitchFamily="18" charset="0"/>
                <a:cs typeface="Arial" pitchFamily="34" charset="0"/>
              </a:rPr>
              <a:t>Every place the sole of your foot treads, that I have given you."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They had to fight for every inch of it. So do we fight for every inch of it.</a:t>
            </a:r>
            <a:r>
              <a:rPr kumimoji="0" lang="en-US" sz="3200" b="1" i="0" u="none" strike="noStrike" cap="none" normalizeH="0" baseline="0" dirty="0">
                <a:ln>
                  <a:noFill/>
                </a:ln>
                <a:solidFill>
                  <a:schemeClr val="tx1"/>
                </a:solidFill>
                <a:effectLst/>
                <a:latin typeface="Cambria" pitchFamily="18" charset="0"/>
                <a:ea typeface="Times New Roman" pitchFamily="18" charset="0"/>
                <a:cs typeface="Arial" pitchFamily="34" charset="0"/>
              </a:rPr>
              <a:t> …</a:t>
            </a:r>
            <a:r>
              <a:rPr kumimoji="0" lang="en-US" sz="3200" b="1" i="0" u="none" strike="noStrike" cap="none" normalizeH="0" baseline="0" dirty="0">
                <a:ln>
                  <a:noFill/>
                </a:ln>
                <a:solidFill>
                  <a:srgbClr val="FFFF00"/>
                </a:solidFill>
                <a:effectLst/>
                <a:latin typeface="Cambria" pitchFamily="18" charset="0"/>
                <a:ea typeface="Times New Roman" pitchFamily="18" charset="0"/>
                <a:cs typeface="Arial" pitchFamily="34" charset="0"/>
              </a:rPr>
              <a:t>Come with a deter-</a:t>
            </a:r>
            <a:r>
              <a:rPr kumimoji="0" lang="en-US" sz="3200" b="1" i="0" u="none" strike="noStrike" cap="none" normalizeH="0" baseline="0" dirty="0" err="1">
                <a:ln>
                  <a:noFill/>
                </a:ln>
                <a:solidFill>
                  <a:srgbClr val="FFFF00"/>
                </a:solidFill>
                <a:effectLst/>
                <a:latin typeface="Cambria" pitchFamily="18" charset="0"/>
                <a:ea typeface="Times New Roman" pitchFamily="18" charset="0"/>
                <a:cs typeface="Arial" pitchFamily="34" charset="0"/>
              </a:rPr>
              <a:t>mination</a:t>
            </a:r>
            <a:r>
              <a:rPr kumimoji="0" lang="en-US" sz="3200" b="1" i="0" u="none" strike="noStrike" cap="none" normalizeH="0" baseline="0" dirty="0">
                <a:ln>
                  <a:noFill/>
                </a:ln>
                <a:solidFill>
                  <a:srgbClr val="FFFF00"/>
                </a:solidFill>
                <a:effectLst/>
                <a:latin typeface="Cambria" pitchFamily="18" charset="0"/>
                <a:ea typeface="Times New Roman" pitchFamily="18" charset="0"/>
                <a:cs typeface="Arial" pitchFamily="34"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cs typeface="Arial" pitchFamily="34" charset="0"/>
              </a:rPr>
              <a:t>Come, that you're going to stay there, till it's over… until God answers and vindicates... 	He's here to answer everything that He made promise for in this day. Then cry till you get it. Hold on to Him. Don't leave, if you have to stay day and night. God don't want His children listening to intellectual speeches…</a:t>
            </a:r>
          </a:p>
          <a:p>
            <a:pPr lvl="0" indent="457200" algn="r" defTabSz="914400" eaLnBrk="0" fontAlgn="base" hangingPunct="0">
              <a:spcBef>
                <a:spcPct val="0"/>
              </a:spcBef>
              <a:spcAft>
                <a:spcPct val="0"/>
              </a:spcAft>
            </a:pPr>
            <a:r>
              <a:rPr lang="en-US" sz="2800" dirty="0">
                <a:latin typeface="Cambria" pitchFamily="18" charset="0"/>
                <a:ea typeface="Times New Roman" pitchFamily="18" charset="0"/>
                <a:cs typeface="Arial" pitchFamily="34" charset="0"/>
              </a:rPr>
              <a:t>64-0206 </a:t>
            </a:r>
            <a:endParaRPr kumimoji="0" lang="en-US" sz="2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57475204"/>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27</a:t>
            </a:fld>
            <a:endParaRPr lang="en-US"/>
          </a:p>
        </p:txBody>
      </p:sp>
      <p:sp>
        <p:nvSpPr>
          <p:cNvPr id="5" name="Rectangle 4"/>
          <p:cNvSpPr/>
          <p:nvPr/>
        </p:nvSpPr>
        <p:spPr>
          <a:xfrm>
            <a:off x="233680" y="55245"/>
            <a:ext cx="8676640" cy="3847207"/>
          </a:xfrm>
          <a:prstGeom prst="rect">
            <a:avLst/>
          </a:prstGeom>
        </p:spPr>
        <p:txBody>
          <a:bodyPr wrap="square">
            <a:spAutoFit/>
          </a:bodyPr>
          <a:lstStyle/>
          <a:p>
            <a:r>
              <a:rPr lang="en-US" sz="4800" b="1" dirty="0">
                <a:solidFill>
                  <a:srgbClr val="FFFF00"/>
                </a:solidFill>
              </a:rPr>
              <a:t>Fatalism: (w)</a:t>
            </a:r>
          </a:p>
          <a:p>
            <a:r>
              <a:rPr lang="en-US" sz="4000" dirty="0"/>
              <a:t>		A philosophical doctrine holding that all events are predetermined in advance for all time and human beings are powerless to change them.</a:t>
            </a:r>
            <a:br>
              <a:rPr lang="en-US" sz="3600" dirty="0"/>
            </a:br>
            <a:endParaRPr lang="en-US" sz="3600" dirty="0"/>
          </a:p>
        </p:txBody>
      </p:sp>
    </p:spTree>
    <p:extLst>
      <p:ext uri="{BB962C8B-B14F-4D97-AF65-F5344CB8AC3E}">
        <p14:creationId xmlns:p14="http://schemas.microsoft.com/office/powerpoint/2010/main" val="3808426887"/>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06-10-2018</a:t>
            </a:r>
          </a:p>
        </p:txBody>
      </p:sp>
      <p:sp>
        <p:nvSpPr>
          <p:cNvPr id="3" name="Footer Placeholder 2"/>
          <p:cNvSpPr>
            <a:spLocks noGrp="1"/>
          </p:cNvSpPr>
          <p:nvPr>
            <p:ph type="ftr" sz="quarter" idx="11"/>
          </p:nvPr>
        </p:nvSpPr>
        <p:spPr/>
        <p:txBody>
          <a:bodyPr/>
          <a:lstStyle/>
          <a:p>
            <a:pPr>
              <a:defRPr/>
            </a:pPr>
            <a:r>
              <a:rPr lang="en-US"/>
              <a:t>Feeling All Alone 4</a:t>
            </a:r>
          </a:p>
        </p:txBody>
      </p:sp>
      <p:sp>
        <p:nvSpPr>
          <p:cNvPr id="4" name="Slide Number Placeholder 3"/>
          <p:cNvSpPr>
            <a:spLocks noGrp="1"/>
          </p:cNvSpPr>
          <p:nvPr>
            <p:ph type="sldNum" sz="quarter" idx="12"/>
          </p:nvPr>
        </p:nvSpPr>
        <p:spPr/>
        <p:txBody>
          <a:bodyPr/>
          <a:lstStyle/>
          <a:p>
            <a:pPr>
              <a:defRPr/>
            </a:pPr>
            <a:fld id="{B8639039-C085-4564-B6F4-8B54BCB9CD90}" type="slidenum">
              <a:rPr lang="en-US" smtClean="0"/>
              <a:pPr>
                <a:defRPr/>
              </a:pPr>
              <a:t>28</a:t>
            </a:fld>
            <a:endParaRPr lang="en-US"/>
          </a:p>
        </p:txBody>
      </p:sp>
      <p:sp>
        <p:nvSpPr>
          <p:cNvPr id="5" name="Rectangle 4"/>
          <p:cNvSpPr/>
          <p:nvPr/>
        </p:nvSpPr>
        <p:spPr>
          <a:xfrm>
            <a:off x="228600" y="152400"/>
            <a:ext cx="8763000" cy="5632311"/>
          </a:xfrm>
          <a:prstGeom prst="rect">
            <a:avLst/>
          </a:prstGeom>
        </p:spPr>
        <p:txBody>
          <a:bodyPr wrap="square">
            <a:spAutoFit/>
          </a:bodyPr>
          <a:lstStyle/>
          <a:p>
            <a:r>
              <a:rPr lang="en-US" sz="3600" b="1" dirty="0">
                <a:latin typeface="Cambria" pitchFamily="18" charset="0"/>
              </a:rPr>
              <a:t>ACCEPTING.GOD'S.PROVIDED.WAY.</a:t>
            </a:r>
          </a:p>
          <a:p>
            <a:r>
              <a:rPr lang="en-US" sz="3600" b="1" dirty="0">
                <a:latin typeface="Cambria" pitchFamily="18" charset="0"/>
              </a:rPr>
              <a:t>AT.THE.END.TIME</a:t>
            </a:r>
            <a:r>
              <a:rPr lang="en-US" sz="3200" dirty="0">
                <a:latin typeface="Cambria" pitchFamily="18" charset="0"/>
              </a:rPr>
              <a:t>     </a:t>
            </a:r>
            <a:r>
              <a:rPr lang="en-US" sz="2400" dirty="0">
                <a:latin typeface="Cambria" pitchFamily="18" charset="0"/>
              </a:rPr>
              <a:t>63-0115</a:t>
            </a:r>
            <a:endParaRPr lang="en-US" sz="3200" dirty="0">
              <a:latin typeface="Cambria" pitchFamily="18" charset="0"/>
            </a:endParaRPr>
          </a:p>
          <a:p>
            <a:r>
              <a:rPr lang="en-US" sz="3200" dirty="0">
                <a:latin typeface="Cambria" pitchFamily="18" charset="0"/>
              </a:rPr>
              <a:t>	189  </a:t>
            </a:r>
            <a:r>
              <a:rPr lang="en-US" sz="3200" dirty="0">
                <a:solidFill>
                  <a:srgbClr val="FFFF00"/>
                </a:solidFill>
                <a:latin typeface="Cambria" pitchFamily="18" charset="0"/>
              </a:rPr>
              <a:t>Cry for your needs. </a:t>
            </a:r>
            <a:r>
              <a:rPr lang="en-US" sz="3200" dirty="0">
                <a:latin typeface="Cambria" pitchFamily="18" charset="0"/>
              </a:rPr>
              <a:t>That's God's provided way. Didn't Jesus explain the woman that cried [to the unjust judge] day and night? How much more will the Heavenly Father give them the Spirit who cry out for It, day and night? </a:t>
            </a:r>
            <a:r>
              <a:rPr lang="en-US" sz="3200" dirty="0">
                <a:solidFill>
                  <a:srgbClr val="FFFF00"/>
                </a:solidFill>
                <a:latin typeface="Cambria" pitchFamily="18" charset="0"/>
              </a:rPr>
              <a:t>Seek, keep seeking. Knock, keep knocking. 	Just keep on till He opens.</a:t>
            </a:r>
            <a:r>
              <a:rPr lang="en-US" sz="3200" dirty="0">
                <a:latin typeface="Cambria" pitchFamily="18" charset="0"/>
              </a:rPr>
              <a:t> Stay out with it. Cry until the promised Word is vindicated, then you got it. You don't have to worry no more. </a:t>
            </a:r>
          </a:p>
        </p:txBody>
      </p:sp>
    </p:spTree>
    <p:extLst>
      <p:ext uri="{BB962C8B-B14F-4D97-AF65-F5344CB8AC3E}">
        <p14:creationId xmlns:p14="http://schemas.microsoft.com/office/powerpoint/2010/main" val="2208055080"/>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EA2B88-7F26-4E41-B5CD-A89AB19B5ADF}"/>
              </a:ext>
            </a:extLst>
          </p:cNvPr>
          <p:cNvSpPr>
            <a:spLocks noGrp="1"/>
          </p:cNvSpPr>
          <p:nvPr>
            <p:ph type="dt" sz="half" idx="10"/>
          </p:nvPr>
        </p:nvSpPr>
        <p:spPr/>
        <p:txBody>
          <a:bodyPr/>
          <a:lstStyle/>
          <a:p>
            <a:r>
              <a:rPr lang="en-US"/>
              <a:t>06-10-2018</a:t>
            </a:r>
          </a:p>
        </p:txBody>
      </p:sp>
      <p:sp>
        <p:nvSpPr>
          <p:cNvPr id="3" name="Footer Placeholder 2">
            <a:extLst>
              <a:ext uri="{FF2B5EF4-FFF2-40B4-BE49-F238E27FC236}">
                <a16:creationId xmlns:a16="http://schemas.microsoft.com/office/drawing/2014/main" id="{4F80ADE8-6BD2-4A5D-A4A2-F7A041D9274F}"/>
              </a:ext>
            </a:extLst>
          </p:cNvPr>
          <p:cNvSpPr>
            <a:spLocks noGrp="1"/>
          </p:cNvSpPr>
          <p:nvPr>
            <p:ph type="ftr" sz="quarter" idx="11"/>
          </p:nvPr>
        </p:nvSpPr>
        <p:spPr/>
        <p:txBody>
          <a:bodyPr/>
          <a:lstStyle/>
          <a:p>
            <a:r>
              <a:rPr lang="en-US"/>
              <a:t>Feeling All Alone 4</a:t>
            </a:r>
          </a:p>
        </p:txBody>
      </p:sp>
      <p:sp>
        <p:nvSpPr>
          <p:cNvPr id="4" name="Slide Number Placeholder 3">
            <a:extLst>
              <a:ext uri="{FF2B5EF4-FFF2-40B4-BE49-F238E27FC236}">
                <a16:creationId xmlns:a16="http://schemas.microsoft.com/office/drawing/2014/main" id="{E47396EB-26B5-486E-A45B-9777C2A0CE03}"/>
              </a:ext>
            </a:extLst>
          </p:cNvPr>
          <p:cNvSpPr>
            <a:spLocks noGrp="1"/>
          </p:cNvSpPr>
          <p:nvPr>
            <p:ph type="sldNum" sz="quarter" idx="12"/>
          </p:nvPr>
        </p:nvSpPr>
        <p:spPr/>
        <p:txBody>
          <a:bodyPr/>
          <a:lstStyle/>
          <a:p>
            <a:fld id="{04C18CDA-5124-3541-A923-197C0318853D}" type="slidenum">
              <a:rPr lang="en-US" smtClean="0"/>
              <a:t>29</a:t>
            </a:fld>
            <a:endParaRPr lang="en-US"/>
          </a:p>
        </p:txBody>
      </p:sp>
      <p:sp>
        <p:nvSpPr>
          <p:cNvPr id="5" name="Rectangle 4">
            <a:extLst>
              <a:ext uri="{FF2B5EF4-FFF2-40B4-BE49-F238E27FC236}">
                <a16:creationId xmlns:a16="http://schemas.microsoft.com/office/drawing/2014/main" id="{310C8D5C-89E1-4F50-BFC9-A24A7AE0E814}"/>
              </a:ext>
            </a:extLst>
          </p:cNvPr>
          <p:cNvSpPr/>
          <p:nvPr/>
        </p:nvSpPr>
        <p:spPr>
          <a:xfrm>
            <a:off x="396240" y="284481"/>
            <a:ext cx="8402320" cy="4093428"/>
          </a:xfrm>
          <a:prstGeom prst="rect">
            <a:avLst/>
          </a:prstGeom>
        </p:spPr>
        <p:txBody>
          <a:bodyPr wrap="square">
            <a:spAutoFit/>
          </a:bodyPr>
          <a:lstStyle/>
          <a:p>
            <a:r>
              <a:rPr lang="en-US" sz="4400" b="1" dirty="0"/>
              <a:t>JOB 23:14-16</a:t>
            </a:r>
          </a:p>
          <a:p>
            <a:r>
              <a:rPr lang="en-US" sz="3200" dirty="0"/>
              <a:t>	</a:t>
            </a:r>
            <a:r>
              <a:rPr lang="en-US" sz="3600" i="1" dirty="0"/>
              <a:t>For he </a:t>
            </a:r>
            <a:r>
              <a:rPr lang="en-US" sz="3600" i="1" dirty="0" err="1"/>
              <a:t>performeth</a:t>
            </a:r>
            <a:r>
              <a:rPr lang="en-US" sz="3600" i="1" dirty="0"/>
              <a:t> the thing that is appointed for me: and many such things are with him. 15 Therefore am I troubled at his presence: when I consider, I am afraid of him. 16 </a:t>
            </a:r>
            <a:r>
              <a:rPr lang="en-US" sz="3600" i="1" dirty="0">
                <a:solidFill>
                  <a:srgbClr val="FFFF00"/>
                </a:solidFill>
              </a:rPr>
              <a:t>For God </a:t>
            </a:r>
            <a:r>
              <a:rPr lang="en-US" sz="3600" i="1" dirty="0" err="1">
                <a:solidFill>
                  <a:srgbClr val="FFFF00"/>
                </a:solidFill>
              </a:rPr>
              <a:t>maketh</a:t>
            </a:r>
            <a:r>
              <a:rPr lang="en-US" sz="3600" i="1" dirty="0">
                <a:solidFill>
                  <a:srgbClr val="FFFF00"/>
                </a:solidFill>
              </a:rPr>
              <a:t> my heart soft, </a:t>
            </a:r>
            <a:r>
              <a:rPr lang="en-US" sz="3600" i="1" dirty="0"/>
              <a:t>and the Almighty </a:t>
            </a:r>
            <a:r>
              <a:rPr lang="en-US" sz="3600" i="1" dirty="0" err="1"/>
              <a:t>troubleth</a:t>
            </a:r>
            <a:r>
              <a:rPr lang="en-US" sz="3600" i="1" dirty="0"/>
              <a:t> me: </a:t>
            </a:r>
            <a:r>
              <a:rPr lang="en-US" sz="2800" dirty="0"/>
              <a:t>(shock)</a:t>
            </a:r>
            <a:endParaRPr lang="en-US" sz="3200" dirty="0"/>
          </a:p>
        </p:txBody>
      </p:sp>
    </p:spTree>
    <p:extLst>
      <p:ext uri="{BB962C8B-B14F-4D97-AF65-F5344CB8AC3E}">
        <p14:creationId xmlns:p14="http://schemas.microsoft.com/office/powerpoint/2010/main" val="381689797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12/13/2015</a:t>
            </a:r>
          </a:p>
        </p:txBody>
      </p:sp>
      <p:sp>
        <p:nvSpPr>
          <p:cNvPr id="3" name="Footer Placeholder 2"/>
          <p:cNvSpPr>
            <a:spLocks noGrp="1"/>
          </p:cNvSpPr>
          <p:nvPr>
            <p:ph type="ftr" sz="quarter" idx="11"/>
          </p:nvPr>
        </p:nvSpPr>
        <p:spPr/>
        <p:txBody>
          <a:bodyPr/>
          <a:lstStyle/>
          <a:p>
            <a:r>
              <a:rPr lang="en-US"/>
              <a:t>The Lord Will Provide 4</a:t>
            </a:r>
          </a:p>
        </p:txBody>
      </p:sp>
      <p:sp>
        <p:nvSpPr>
          <p:cNvPr id="4" name="Slide Number Placeholder 3"/>
          <p:cNvSpPr>
            <a:spLocks noGrp="1"/>
          </p:cNvSpPr>
          <p:nvPr>
            <p:ph type="sldNum" sz="quarter" idx="12"/>
          </p:nvPr>
        </p:nvSpPr>
        <p:spPr/>
        <p:txBody>
          <a:bodyPr/>
          <a:lstStyle/>
          <a:p>
            <a:fld id="{B1E4169B-5AB7-47FD-AE14-EBDD5102C6E5}" type="slidenum">
              <a:rPr lang="en-US" smtClean="0"/>
              <a:pPr/>
              <a:t>3</a:t>
            </a:fld>
            <a:endParaRPr lang="en-US"/>
          </a:p>
        </p:txBody>
      </p:sp>
      <p:sp>
        <p:nvSpPr>
          <p:cNvPr id="5" name="Rectangle 4"/>
          <p:cNvSpPr/>
          <p:nvPr/>
        </p:nvSpPr>
        <p:spPr>
          <a:xfrm>
            <a:off x="304800" y="152400"/>
            <a:ext cx="8686800" cy="5755422"/>
          </a:xfrm>
          <a:prstGeom prst="rect">
            <a:avLst/>
          </a:prstGeom>
        </p:spPr>
        <p:txBody>
          <a:bodyPr wrap="square">
            <a:spAutoFit/>
          </a:bodyPr>
          <a:lstStyle/>
          <a:p>
            <a:r>
              <a:rPr lang="en-US" sz="4400" b="1" dirty="0"/>
              <a:t>THE.INTER.VEIL</a:t>
            </a:r>
          </a:p>
          <a:p>
            <a:r>
              <a:rPr lang="en-US" sz="3600" dirty="0"/>
              <a:t>	20  The most people that can profess Christianity, they seem to have such a hard struggling time to hold on. </a:t>
            </a:r>
            <a:r>
              <a:rPr lang="en-US" sz="3600" dirty="0">
                <a:solidFill>
                  <a:srgbClr val="FFFF00"/>
                </a:solidFill>
              </a:rPr>
              <a:t>I believe it's because of a lack of correct teaching of the Bible. </a:t>
            </a:r>
          </a:p>
          <a:p>
            <a:r>
              <a:rPr lang="en-US" sz="3600" dirty="0"/>
              <a:t>	There's no such a thing as holding on. He done the holding on. The whole Christian principle is based upon rest. </a:t>
            </a:r>
          </a:p>
          <a:p>
            <a:pPr algn="r"/>
            <a:r>
              <a:rPr lang="en-US" sz="3600" dirty="0"/>
              <a:t>56-0121</a:t>
            </a:r>
          </a:p>
        </p:txBody>
      </p:sp>
    </p:spTree>
    <p:extLst>
      <p:ext uri="{BB962C8B-B14F-4D97-AF65-F5344CB8AC3E}">
        <p14:creationId xmlns:p14="http://schemas.microsoft.com/office/powerpoint/2010/main" val="11687611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xmlns:p14="http://schemas.microsoft.com/office/powerpoint/2010/mai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6BCF13-C72B-41CD-8480-D98D1D9B72ED}"/>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2982BE64-7EEE-4E5F-B3EF-B3E2AF32E94E}"/>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6E4B3A26-3EA9-4F36-BC15-4A8FD1C81CAE}"/>
              </a:ext>
            </a:extLst>
          </p:cNvPr>
          <p:cNvSpPr>
            <a:spLocks noGrp="1"/>
          </p:cNvSpPr>
          <p:nvPr>
            <p:ph type="sldNum" sz="quarter" idx="12"/>
          </p:nvPr>
        </p:nvSpPr>
        <p:spPr/>
        <p:txBody>
          <a:bodyPr/>
          <a:lstStyle/>
          <a:p>
            <a:fld id="{535242B5-0153-4170-8E04-84E67EE4A58C}" type="slidenum">
              <a:rPr lang="en-US" smtClean="0"/>
              <a:pPr/>
              <a:t>30</a:t>
            </a:fld>
            <a:endParaRPr lang="en-US"/>
          </a:p>
        </p:txBody>
      </p:sp>
      <p:sp>
        <p:nvSpPr>
          <p:cNvPr id="5" name="Rectangle 4">
            <a:extLst>
              <a:ext uri="{FF2B5EF4-FFF2-40B4-BE49-F238E27FC236}">
                <a16:creationId xmlns:a16="http://schemas.microsoft.com/office/drawing/2014/main" id="{170269D8-53BA-4BDE-85EE-42828BB2615F}"/>
              </a:ext>
            </a:extLst>
          </p:cNvPr>
          <p:cNvSpPr/>
          <p:nvPr/>
        </p:nvSpPr>
        <p:spPr>
          <a:xfrm>
            <a:off x="152400" y="35560"/>
            <a:ext cx="8839200" cy="7171194"/>
          </a:xfrm>
          <a:prstGeom prst="rect">
            <a:avLst/>
          </a:prstGeom>
        </p:spPr>
        <p:txBody>
          <a:bodyPr wrap="square">
            <a:spAutoFit/>
          </a:bodyPr>
          <a:lstStyle/>
          <a:p>
            <a:r>
              <a:rPr lang="en-US" sz="4000" b="1" dirty="0">
                <a:latin typeface="+mj-lt"/>
                <a:ea typeface="Times New Roman" panose="02020603050405020304" pitchFamily="18" charset="0"/>
              </a:rPr>
              <a:t>TIME.TESTED.MEMORIALS.OF.GOD</a:t>
            </a:r>
            <a:endParaRPr lang="en-US" sz="4000" dirty="0">
              <a:latin typeface="+mj-lt"/>
              <a:ea typeface="Times New Roman" panose="02020603050405020304" pitchFamily="18" charset="0"/>
            </a:endParaRPr>
          </a:p>
          <a:p>
            <a:r>
              <a:rPr lang="en-US" sz="3200" dirty="0">
                <a:latin typeface="+mj-lt"/>
                <a:ea typeface="Times New Roman" panose="02020603050405020304" pitchFamily="18" charset="0"/>
              </a:rPr>
              <a:t>	</a:t>
            </a:r>
            <a:r>
              <a:rPr lang="en-US" sz="3000" dirty="0">
                <a:latin typeface="+mj-lt"/>
                <a:ea typeface="Times New Roman" panose="02020603050405020304" pitchFamily="18" charset="0"/>
              </a:rPr>
              <a:t>6 We believe, God, that You intend for Your children to be happy. It is not meant for us to be frowning, sorrowful, it is written, </a:t>
            </a:r>
            <a:r>
              <a:rPr lang="en-US" sz="3000" i="1" dirty="0">
                <a:latin typeface="+mj-lt"/>
                <a:ea typeface="Times New Roman" panose="02020603050405020304" pitchFamily="18" charset="0"/>
              </a:rPr>
              <a:t>"A merry heart doeth good like medicine." </a:t>
            </a:r>
            <a:r>
              <a:rPr lang="en-US" sz="3000" dirty="0">
                <a:latin typeface="+mj-lt"/>
                <a:ea typeface="Times New Roman" panose="02020603050405020304" pitchFamily="18" charset="0"/>
              </a:rPr>
              <a:t>And we love to enjoy Your blessings and have this great fellowship together. As believers in Your Word, we fellowship around the Word. That's what we come here for, is not just to hear a message, but to worship and fellowship with Thee through the reading and preaching of the Word.</a:t>
            </a:r>
            <a:r>
              <a:rPr lang="en-US" sz="3000" b="1" dirty="0">
                <a:latin typeface="+mj-lt"/>
              </a:rPr>
              <a:t> </a:t>
            </a:r>
            <a:r>
              <a:rPr lang="en-US" dirty="0">
                <a:ea typeface="Times New Roman" panose="02020603050405020304" pitchFamily="18" charset="0"/>
              </a:rPr>
              <a:t>57-0818</a:t>
            </a:r>
          </a:p>
          <a:p>
            <a:endParaRPr lang="en-US" dirty="0">
              <a:ea typeface="Times New Roman" panose="02020603050405020304" pitchFamily="18" charset="0"/>
            </a:endParaRPr>
          </a:p>
          <a:p>
            <a:pPr algn="ctr"/>
            <a:r>
              <a:rPr lang="en-US" sz="2800" i="1" dirty="0">
                <a:ea typeface="Times New Roman" panose="02020603050405020304" pitchFamily="18" charset="0"/>
              </a:rPr>
              <a:t>A merry heart doeth good like a medicine: but a broken spirit </a:t>
            </a:r>
            <a:r>
              <a:rPr lang="en-US" sz="2800" i="1" dirty="0" err="1">
                <a:ea typeface="Times New Roman" panose="02020603050405020304" pitchFamily="18" charset="0"/>
              </a:rPr>
              <a:t>drieth</a:t>
            </a:r>
            <a:r>
              <a:rPr lang="en-US" sz="2800" i="1" dirty="0">
                <a:ea typeface="Times New Roman" panose="02020603050405020304" pitchFamily="18" charset="0"/>
              </a:rPr>
              <a:t> the bones. (</a:t>
            </a:r>
            <a:r>
              <a:rPr lang="en-US" sz="2800" dirty="0">
                <a:ea typeface="Times New Roman" panose="02020603050405020304" pitchFamily="18" charset="0"/>
              </a:rPr>
              <a:t>Prov. 17:22)</a:t>
            </a:r>
          </a:p>
          <a:p>
            <a:pPr marL="190500" marR="0">
              <a:spcBef>
                <a:spcPts val="0"/>
              </a:spcBef>
              <a:spcAft>
                <a:spcPts val="0"/>
              </a:spcAft>
            </a:pPr>
            <a:r>
              <a:rPr lang="en-US" sz="2800" b="1" dirty="0">
                <a:ea typeface="Times New Roman" panose="02020603050405020304" pitchFamily="18" charset="0"/>
              </a:rPr>
              <a:t> </a:t>
            </a:r>
            <a:endParaRPr lang="en-US" sz="2800" dirty="0">
              <a:ea typeface="Times New Roman" panose="02020603050405020304" pitchFamily="18" charset="0"/>
            </a:endParaRPr>
          </a:p>
          <a:p>
            <a:endParaRPr lang="en-US" sz="2800" dirty="0">
              <a:latin typeface="+mj-lt"/>
            </a:endParaRPr>
          </a:p>
        </p:txBody>
      </p:sp>
    </p:spTree>
    <p:extLst>
      <p:ext uri="{BB962C8B-B14F-4D97-AF65-F5344CB8AC3E}">
        <p14:creationId xmlns:p14="http://schemas.microsoft.com/office/powerpoint/2010/main" val="4005778934"/>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4</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31</a:t>
            </a:fld>
            <a:endParaRPr lang="en-US" dirty="0">
              <a:solidFill>
                <a:prstClr val="black">
                  <a:lumMod val="65000"/>
                  <a:lumOff val="35000"/>
                </a:prstClr>
              </a:solidFill>
            </a:endParaRPr>
          </a:p>
        </p:txBody>
      </p:sp>
      <p:sp>
        <p:nvSpPr>
          <p:cNvPr id="5" name="Rectangle 4"/>
          <p:cNvSpPr/>
          <p:nvPr/>
        </p:nvSpPr>
        <p:spPr>
          <a:xfrm>
            <a:off x="518160" y="225552"/>
            <a:ext cx="8314944" cy="3600986"/>
          </a:xfrm>
          <a:prstGeom prst="rect">
            <a:avLst/>
          </a:prstGeom>
        </p:spPr>
        <p:txBody>
          <a:bodyPr wrap="square">
            <a:spAutoFit/>
          </a:bodyPr>
          <a:lstStyle/>
          <a:p>
            <a:r>
              <a:rPr lang="en-US" sz="4800" b="1" dirty="0"/>
              <a:t>MARK 9:28-29</a:t>
            </a:r>
          </a:p>
          <a:p>
            <a:r>
              <a:rPr lang="en-US" sz="3600" i="1" dirty="0"/>
              <a:t>	And when he was come into the house, his disciples asked him privately, Why could not we cast him out? 29 And he said unto them, </a:t>
            </a:r>
            <a:r>
              <a:rPr lang="en-US" sz="3600" i="1" dirty="0">
                <a:solidFill>
                  <a:srgbClr val="FFFF00"/>
                </a:solidFill>
              </a:rPr>
              <a:t>This kind can come forth by nothing, but by prayer and fasting.</a:t>
            </a:r>
          </a:p>
        </p:txBody>
      </p:sp>
    </p:spTree>
    <p:extLst>
      <p:ext uri="{BB962C8B-B14F-4D97-AF65-F5344CB8AC3E}">
        <p14:creationId xmlns:p14="http://schemas.microsoft.com/office/powerpoint/2010/main" val="1310754138"/>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ChangeArrowheads="1"/>
          </p:cNvSpPr>
          <p:nvPr/>
        </p:nvSpPr>
        <p:spPr bwMode="auto">
          <a:xfrm>
            <a:off x="224834" y="120402"/>
            <a:ext cx="8694332"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i="0" u="none" strike="noStrike" cap="none" normalizeH="0" baseline="0" dirty="0">
                <a:ln>
                  <a:noFill/>
                </a:ln>
                <a:solidFill>
                  <a:srgbClr val="FFFF00"/>
                </a:solidFill>
                <a:effectLst/>
                <a:latin typeface="Arial Black" pitchFamily="34" charset="0"/>
                <a:ea typeface="Times New Roman" pitchFamily="18" charset="0"/>
              </a:rPr>
              <a:t>2. Change</a:t>
            </a:r>
            <a:r>
              <a:rPr kumimoji="0" lang="en-US" sz="4000" i="0" u="none" strike="noStrike" cap="none" normalizeH="0" dirty="0">
                <a:ln>
                  <a:noFill/>
                </a:ln>
                <a:solidFill>
                  <a:srgbClr val="FFFF00"/>
                </a:solidFill>
                <a:effectLst/>
                <a:latin typeface="Arial Black" pitchFamily="34" charset="0"/>
                <a:ea typeface="Times New Roman" pitchFamily="18" charset="0"/>
              </a:rPr>
              <a:t> Your Way</a:t>
            </a:r>
            <a:endParaRPr lang="en-US" sz="3600" baseline="0" dirty="0">
              <a:latin typeface="Arial Black" pitchFamily="34"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Times New Roman" pitchFamily="18" charset="0"/>
              </a:rPr>
              <a:t>GOD.HAS.A.PROVIDED.WAY  62-0728</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39   </a:t>
            </a:r>
            <a:r>
              <a:rPr kumimoji="0" lang="en-US" sz="3200" i="0" u="none" strike="noStrike" cap="none" normalizeH="0" baseline="0" dirty="0">
                <a:ln>
                  <a:noFill/>
                </a:ln>
                <a:solidFill>
                  <a:srgbClr val="FFFF00"/>
                </a:solidFill>
                <a:effectLst/>
                <a:latin typeface="Cambria" pitchFamily="18" charset="0"/>
                <a:ea typeface="Times New Roman" pitchFamily="18" charset="0"/>
              </a:rPr>
              <a:t>God always makes a provided way; we must follow it. </a:t>
            </a:r>
            <a:r>
              <a:rPr kumimoji="0" lang="en-US" sz="3200" b="0" i="0" u="none" strike="noStrike" cap="none" normalizeH="0" baseline="0" dirty="0">
                <a:ln>
                  <a:noFill/>
                </a:ln>
                <a:solidFill>
                  <a:schemeClr val="tx1"/>
                </a:solidFill>
                <a:effectLst/>
                <a:latin typeface="Cambria" pitchFamily="18" charset="0"/>
                <a:ea typeface="Times New Roman" pitchFamily="18" charset="0"/>
              </a:rPr>
              <a:t>God's made a provided way for the human race to escape the oncoming judgments…  But when God makes a way and man refuses to walk in it, then if they miss it, </a:t>
            </a:r>
            <a:r>
              <a:rPr kumimoji="0" lang="en-US" sz="3200" b="1" i="0" u="none" strike="noStrike" cap="none" normalizeH="0" baseline="0" dirty="0">
                <a:ln>
                  <a:noFill/>
                </a:ln>
                <a:solidFill>
                  <a:schemeClr val="tx1"/>
                </a:solidFill>
                <a:effectLst/>
                <a:latin typeface="Cambria" pitchFamily="18" charset="0"/>
                <a:ea typeface="Times New Roman" pitchFamily="18" charset="0"/>
              </a:rPr>
              <a:t>it's not God's fault</a:t>
            </a:r>
            <a:r>
              <a:rPr kumimoji="0" lang="en-US" sz="3200" b="0" i="0" u="none" strike="noStrike" cap="none" normalizeH="0" baseline="0" dirty="0">
                <a:ln>
                  <a:noFill/>
                </a:ln>
                <a:solidFill>
                  <a:schemeClr val="tx1"/>
                </a:solidFill>
                <a:effectLst/>
                <a:latin typeface="Cambria" pitchFamily="18" charset="0"/>
                <a:ea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 God, before He was going to destroy the world, He... had a ark built… God's got a Messenger tonight called the Holy Spirit. He is the Word. He's the one that manifests the Word. </a:t>
            </a:r>
            <a:r>
              <a:rPr kumimoji="0" lang="en-US" sz="3200" b="1" i="0" u="none" strike="noStrike" cap="none" normalizeH="0" baseline="0" dirty="0">
                <a:ln>
                  <a:noFill/>
                </a:ln>
                <a:solidFill>
                  <a:schemeClr val="tx1"/>
                </a:solidFill>
                <a:effectLst/>
                <a:latin typeface="Cambria" pitchFamily="18" charset="0"/>
                <a:ea typeface="Times New Roman" pitchFamily="18" charset="0"/>
              </a:rPr>
              <a:t>But you must walk in that way.</a:t>
            </a:r>
            <a:endParaRPr kumimoji="0" lang="en-US" sz="4400" b="1"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E7D9D329-C76A-48B9-8EF9-F6B2B6E4FE17}"/>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C5A3D3F7-CA56-4DB8-A6AD-893984D0C003}"/>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CBC40466-7B40-4D67-800E-0EC0844F823A}"/>
              </a:ext>
            </a:extLst>
          </p:cNvPr>
          <p:cNvSpPr>
            <a:spLocks noGrp="1"/>
          </p:cNvSpPr>
          <p:nvPr>
            <p:ph type="sldNum" sz="quarter" idx="12"/>
          </p:nvPr>
        </p:nvSpPr>
        <p:spPr/>
        <p:txBody>
          <a:bodyPr/>
          <a:lstStyle/>
          <a:p>
            <a:fld id="{535242B5-0153-4170-8E04-84E67EE4A58C}" type="slidenum">
              <a:rPr lang="en-US" smtClean="0"/>
              <a:pPr/>
              <a:t>32</a:t>
            </a:fld>
            <a:endParaRPr lang="en-US"/>
          </a:p>
        </p:txBody>
      </p:sp>
    </p:spTree>
    <p:extLst>
      <p:ext uri="{BB962C8B-B14F-4D97-AF65-F5344CB8AC3E}">
        <p14:creationId xmlns:p14="http://schemas.microsoft.com/office/powerpoint/2010/main" val="140091507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04C18CDA-5124-3541-A923-197C0318853D}" type="slidenum">
              <a:rPr lang="en-US" smtClean="0"/>
              <a:t>33</a:t>
            </a:fld>
            <a:endParaRPr lang="en-US"/>
          </a:p>
        </p:txBody>
      </p:sp>
      <p:sp>
        <p:nvSpPr>
          <p:cNvPr id="5" name="Rectangle 4"/>
          <p:cNvSpPr/>
          <p:nvPr/>
        </p:nvSpPr>
        <p:spPr>
          <a:xfrm>
            <a:off x="172289" y="53562"/>
            <a:ext cx="8824952" cy="6617196"/>
          </a:xfrm>
          <a:prstGeom prst="rect">
            <a:avLst/>
          </a:prstGeom>
        </p:spPr>
        <p:txBody>
          <a:bodyPr wrap="square">
            <a:spAutoFit/>
          </a:bodyPr>
          <a:lstStyle/>
          <a:p>
            <a:r>
              <a:rPr lang="en-US" sz="4000" b="1" dirty="0"/>
              <a:t>FROM.THAT.TIME</a:t>
            </a:r>
          </a:p>
          <a:p>
            <a:r>
              <a:rPr lang="en-US" sz="3200" dirty="0"/>
              <a:t>	49  (Moses) …tried to deliver the children in his own way. You can't do that. That's what I'm trying to say tonight. Divine healing isn't based upon some mental tantrum. Neither oil out of somebody's hands; </a:t>
            </a:r>
            <a:r>
              <a:rPr lang="en-US" sz="3200" dirty="0">
                <a:solidFill>
                  <a:srgbClr val="FFFF00"/>
                </a:solidFill>
              </a:rPr>
              <a:t>Divine healing is based upon the shed Blood of Jesus Christ, the Atonement. </a:t>
            </a:r>
            <a:r>
              <a:rPr lang="en-US" sz="3200" i="1" dirty="0"/>
              <a:t>"He was wounded for our transgressions..." </a:t>
            </a:r>
            <a:r>
              <a:rPr lang="en-US" sz="3200" dirty="0"/>
              <a:t>So it's upon the Atonement. And as long as we try to achieve a church for God, we're going contrary, against His will. We must let the Spirit come into our lives, take over our lives. Let Him have His way in our heart.									</a:t>
            </a:r>
            <a:r>
              <a:rPr lang="en-US" sz="2800" dirty="0"/>
              <a:t>61-0520 </a:t>
            </a:r>
          </a:p>
        </p:txBody>
      </p:sp>
    </p:spTree>
    <p:extLst>
      <p:ext uri="{BB962C8B-B14F-4D97-AF65-F5344CB8AC3E}">
        <p14:creationId xmlns:p14="http://schemas.microsoft.com/office/powerpoint/2010/main" val="593948357"/>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06-10-2018</a:t>
            </a:r>
          </a:p>
        </p:txBody>
      </p:sp>
      <p:sp>
        <p:nvSpPr>
          <p:cNvPr id="5" name="Footer Placeholder 4"/>
          <p:cNvSpPr>
            <a:spLocks noGrp="1"/>
          </p:cNvSpPr>
          <p:nvPr>
            <p:ph type="ftr" sz="quarter" idx="11"/>
          </p:nvPr>
        </p:nvSpPr>
        <p:spPr/>
        <p:txBody>
          <a:bodyPr/>
          <a:lstStyle/>
          <a:p>
            <a:r>
              <a:rPr lang="en-US"/>
              <a:t>Feeling All Alone 4</a:t>
            </a:r>
          </a:p>
        </p:txBody>
      </p:sp>
      <p:sp>
        <p:nvSpPr>
          <p:cNvPr id="6" name="Slide Number Placeholder 5"/>
          <p:cNvSpPr>
            <a:spLocks noGrp="1"/>
          </p:cNvSpPr>
          <p:nvPr>
            <p:ph type="sldNum" sz="quarter" idx="12"/>
          </p:nvPr>
        </p:nvSpPr>
        <p:spPr/>
        <p:txBody>
          <a:bodyPr/>
          <a:lstStyle/>
          <a:p>
            <a:fld id="{656A3F48-CC7C-410D-8435-A78F0B793980}" type="slidenum">
              <a:rPr lang="en-US" smtClean="0"/>
              <a:pPr/>
              <a:t>34</a:t>
            </a:fld>
            <a:endParaRPr lang="en-US"/>
          </a:p>
        </p:txBody>
      </p:sp>
      <p:sp>
        <p:nvSpPr>
          <p:cNvPr id="7" name="Rectangle 6"/>
          <p:cNvSpPr/>
          <p:nvPr/>
        </p:nvSpPr>
        <p:spPr>
          <a:xfrm>
            <a:off x="152400" y="76200"/>
            <a:ext cx="8915400" cy="5509200"/>
          </a:xfrm>
          <a:prstGeom prst="rect">
            <a:avLst/>
          </a:prstGeom>
        </p:spPr>
        <p:txBody>
          <a:bodyPr wrap="square">
            <a:spAutoFit/>
          </a:bodyPr>
          <a:lstStyle/>
          <a:p>
            <a:r>
              <a:rPr lang="en-US" sz="4400" b="1" dirty="0"/>
              <a:t>JESUS.CHRIST.THE.SAME</a:t>
            </a:r>
          </a:p>
          <a:p>
            <a:r>
              <a:rPr lang="en-US" sz="3200" dirty="0"/>
              <a:t>	84  Now God heals in many ways. A doctor asked me, </a:t>
            </a:r>
            <a:r>
              <a:rPr lang="en-US" sz="3200" i="1" dirty="0"/>
              <a:t>"What's your opinion of medicine, Bro. Branham?“ </a:t>
            </a:r>
            <a:r>
              <a:rPr lang="en-US" sz="3200" dirty="0"/>
              <a:t>I said, "Well, God is the only One that can heal, sir. The Bible don't lie, said, </a:t>
            </a:r>
            <a:r>
              <a:rPr lang="en-US" sz="3200" i="1" dirty="0"/>
              <a:t>'I am the Lord, heals all your diseases.‘ </a:t>
            </a:r>
            <a:r>
              <a:rPr lang="en-US" sz="3200" dirty="0"/>
              <a:t>God heals by </a:t>
            </a:r>
            <a:r>
              <a:rPr lang="en-US" sz="3200" b="1" dirty="0">
                <a:solidFill>
                  <a:srgbClr val="FFFF00"/>
                </a:solidFill>
              </a:rPr>
              <a:t>medicine. </a:t>
            </a:r>
            <a:r>
              <a:rPr lang="en-US" sz="3200" dirty="0"/>
              <a:t>God heals by </a:t>
            </a:r>
            <a:r>
              <a:rPr lang="en-US" sz="3200" b="1" dirty="0">
                <a:solidFill>
                  <a:srgbClr val="FFFF00"/>
                </a:solidFill>
              </a:rPr>
              <a:t>love. </a:t>
            </a:r>
            <a:r>
              <a:rPr lang="en-US" sz="3200" dirty="0"/>
              <a:t>God heals by </a:t>
            </a:r>
            <a:r>
              <a:rPr lang="en-US" sz="3200" b="1" dirty="0">
                <a:solidFill>
                  <a:srgbClr val="FFFF00"/>
                </a:solidFill>
              </a:rPr>
              <a:t>understanding</a:t>
            </a:r>
            <a:r>
              <a:rPr lang="en-US" sz="3200" dirty="0"/>
              <a:t>. God heals by </a:t>
            </a:r>
            <a:r>
              <a:rPr lang="en-US" sz="3200" b="1" dirty="0">
                <a:solidFill>
                  <a:srgbClr val="FFFF00"/>
                </a:solidFill>
              </a:rPr>
              <a:t>care. </a:t>
            </a:r>
            <a:r>
              <a:rPr lang="en-US" sz="3200" dirty="0"/>
              <a:t>God heals by </a:t>
            </a:r>
            <a:r>
              <a:rPr lang="en-US" sz="3200" b="1" dirty="0">
                <a:solidFill>
                  <a:srgbClr val="FFFF00"/>
                </a:solidFill>
              </a:rPr>
              <a:t>prayer</a:t>
            </a:r>
            <a:r>
              <a:rPr lang="en-US" sz="3200" b="1" dirty="0"/>
              <a:t>. </a:t>
            </a:r>
            <a:r>
              <a:rPr lang="en-US" sz="3200" dirty="0"/>
              <a:t>God heals by </a:t>
            </a:r>
            <a:r>
              <a:rPr lang="en-US" sz="3200" b="1" dirty="0">
                <a:solidFill>
                  <a:srgbClr val="FFFF00"/>
                </a:solidFill>
              </a:rPr>
              <a:t>miracles. </a:t>
            </a:r>
            <a:r>
              <a:rPr lang="en-US" sz="3200" dirty="0"/>
              <a:t>The whole thing, God heals. He is the healer.”</a:t>
            </a:r>
          </a:p>
          <a:p>
            <a:pPr algn="r"/>
            <a:r>
              <a:rPr lang="en-US" sz="2000" dirty="0"/>
              <a:t>63-0627 </a:t>
            </a:r>
          </a:p>
        </p:txBody>
      </p:sp>
    </p:spTree>
    <p:extLst>
      <p:ext uri="{BB962C8B-B14F-4D97-AF65-F5344CB8AC3E}">
        <p14:creationId xmlns:p14="http://schemas.microsoft.com/office/powerpoint/2010/main" val="120575217"/>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06-10-2018</a:t>
            </a:r>
          </a:p>
        </p:txBody>
      </p:sp>
      <p:sp>
        <p:nvSpPr>
          <p:cNvPr id="3" name="Footer Placeholder 2"/>
          <p:cNvSpPr>
            <a:spLocks noGrp="1"/>
          </p:cNvSpPr>
          <p:nvPr>
            <p:ph type="ftr" sz="quarter" idx="11"/>
          </p:nvPr>
        </p:nvSpPr>
        <p:spPr/>
        <p:txBody>
          <a:bodyPr/>
          <a:lstStyle/>
          <a:p>
            <a:r>
              <a:rPr lang="en-US"/>
              <a:t>Feeling All Alone 4</a:t>
            </a:r>
          </a:p>
        </p:txBody>
      </p:sp>
      <p:sp>
        <p:nvSpPr>
          <p:cNvPr id="4" name="Slide Number Placeholder 3"/>
          <p:cNvSpPr>
            <a:spLocks noGrp="1"/>
          </p:cNvSpPr>
          <p:nvPr>
            <p:ph type="sldNum" sz="quarter" idx="12"/>
          </p:nvPr>
        </p:nvSpPr>
        <p:spPr/>
        <p:txBody>
          <a:bodyPr/>
          <a:lstStyle/>
          <a:p>
            <a:fld id="{DADEC162-A861-4D4C-B618-86141005AFC7}" type="slidenum">
              <a:rPr lang="en-US" smtClean="0"/>
              <a:pPr/>
              <a:t>35</a:t>
            </a:fld>
            <a:endParaRPr lang="en-US"/>
          </a:p>
        </p:txBody>
      </p:sp>
      <p:sp>
        <p:nvSpPr>
          <p:cNvPr id="59393" name="Rectangle 1"/>
          <p:cNvSpPr>
            <a:spLocks noChangeArrowheads="1"/>
          </p:cNvSpPr>
          <p:nvPr/>
        </p:nvSpPr>
        <p:spPr bwMode="auto">
          <a:xfrm>
            <a:off x="213360" y="528440"/>
            <a:ext cx="8702040"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1. Take on tasks, responsibilities 	in 	bite size chunks, (everything seems 	to pile up).</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2. Take advantage of the alone time, 	read, edify, pray, counsel.</a:t>
            </a:r>
            <a:endParaRPr kumimoji="0" lang="en-US" sz="2400" b="0" i="0" u="none" strike="noStrike" cap="none" normalizeH="0" baseline="0" dirty="0">
              <a:ln>
                <a:noFill/>
              </a:ln>
              <a:effectLst/>
              <a:latin typeface="+mj-lt"/>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a:ln>
                  <a:noFill/>
                </a:ln>
                <a:effectLst/>
                <a:latin typeface="+mj-lt"/>
                <a:ea typeface="Times New Roman" pitchFamily="18" charset="0"/>
                <a:cs typeface="Arial" pitchFamily="34" charset="0"/>
              </a:rPr>
              <a:t>3. Change the atmosphere around you.</a:t>
            </a:r>
            <a:endParaRPr kumimoji="0" lang="en-US" sz="5400" b="0" i="0" u="none" strike="noStrike" cap="none" normalizeH="0" baseline="0" dirty="0">
              <a:ln>
                <a:noFill/>
              </a:ln>
              <a:effectLst/>
              <a:latin typeface="+mj-lt"/>
            </a:endParaRPr>
          </a:p>
        </p:txBody>
      </p:sp>
    </p:spTree>
    <p:extLst>
      <p:ext uri="{BB962C8B-B14F-4D97-AF65-F5344CB8AC3E}">
        <p14:creationId xmlns:p14="http://schemas.microsoft.com/office/powerpoint/2010/main" val="364971310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9393">
                                            <p:txEl>
                                              <p:pRg st="1" end="1"/>
                                            </p:txEl>
                                          </p:spTgt>
                                        </p:tgtEl>
                                        <p:attrNameLst>
                                          <p:attrName>style.visibility</p:attrName>
                                        </p:attrNameLst>
                                      </p:cBhvr>
                                      <p:to>
                                        <p:strVal val="visible"/>
                                      </p:to>
                                    </p:set>
                                    <p:animEffect transition="in" filter="fade">
                                      <p:cBhvr>
                                        <p:cTn id="7" dur="500"/>
                                        <p:tgtEl>
                                          <p:spTgt spid="5939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393">
                                            <p:txEl>
                                              <p:pRg st="2" end="2"/>
                                            </p:txEl>
                                          </p:spTgt>
                                        </p:tgtEl>
                                        <p:attrNameLst>
                                          <p:attrName>style.visibility</p:attrName>
                                        </p:attrNameLst>
                                      </p:cBhvr>
                                      <p:to>
                                        <p:strVal val="visible"/>
                                      </p:to>
                                    </p:set>
                                    <p:anim calcmode="lin" valueType="num">
                                      <p:cBhvr additive="base">
                                        <p:cTn id="12" dur="500" fill="hold"/>
                                        <p:tgtEl>
                                          <p:spTgt spid="5939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939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36</a:t>
            </a:fld>
            <a:endParaRPr lang="en-US"/>
          </a:p>
        </p:txBody>
      </p:sp>
      <p:sp>
        <p:nvSpPr>
          <p:cNvPr id="5" name="Rectangle 4"/>
          <p:cNvSpPr/>
          <p:nvPr/>
        </p:nvSpPr>
        <p:spPr>
          <a:xfrm>
            <a:off x="152400" y="76200"/>
            <a:ext cx="8839200" cy="6063198"/>
          </a:xfrm>
          <a:prstGeom prst="rect">
            <a:avLst/>
          </a:prstGeom>
          <a:solidFill>
            <a:schemeClr val="bg1">
              <a:lumMod val="85000"/>
            </a:schemeClr>
          </a:solidFill>
        </p:spPr>
        <p:txBody>
          <a:bodyPr wrap="square">
            <a:spAutoFit/>
          </a:bodyPr>
          <a:lstStyle/>
          <a:p>
            <a:r>
              <a:rPr lang="en-US" sz="3600" b="1" spc="-150" dirty="0"/>
              <a:t>GOD.REVEALING.HIMSELF.TO.HIS.PEOPLE</a:t>
            </a:r>
            <a:r>
              <a:rPr lang="en-US" sz="2800" b="1" spc="-150" dirty="0"/>
              <a:t> </a:t>
            </a:r>
            <a:r>
              <a:rPr lang="en-US" sz="2000" spc="-150" dirty="0"/>
              <a:t> </a:t>
            </a:r>
          </a:p>
          <a:p>
            <a:r>
              <a:rPr lang="en-US" sz="2800" dirty="0"/>
              <a:t>	</a:t>
            </a:r>
            <a:r>
              <a:rPr lang="en-US" sz="3200" dirty="0"/>
              <a:t>36 Sister. You have troubles, inward troubles… Yes, it's a nervous condition, mental nervousness. You feel like you're going lose your mind. You're upset, aren't you? It works on you; the worst time is in the evening. I see sometimes you go set in a chair. You are doing something when you were praying too. I believe you were washing the dishes when you were praying. When you heard about the meeting, you prayed then that you'd get a card and your card would be a new number. You come tonight and your card was called…</a:t>
            </a:r>
            <a:endParaRPr lang="en-US" sz="3000" dirty="0"/>
          </a:p>
        </p:txBody>
      </p:sp>
    </p:spTree>
    <p:extLst>
      <p:ext uri="{BB962C8B-B14F-4D97-AF65-F5344CB8AC3E}">
        <p14:creationId xmlns:p14="http://schemas.microsoft.com/office/powerpoint/2010/main" val="1983710960"/>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37</a:t>
            </a:fld>
            <a:endParaRPr lang="en-US"/>
          </a:p>
        </p:txBody>
      </p:sp>
      <p:sp>
        <p:nvSpPr>
          <p:cNvPr id="5" name="Rectangle 4"/>
          <p:cNvSpPr/>
          <p:nvPr/>
        </p:nvSpPr>
        <p:spPr>
          <a:xfrm>
            <a:off x="152400" y="0"/>
            <a:ext cx="8763000" cy="6494085"/>
          </a:xfrm>
          <a:prstGeom prst="rect">
            <a:avLst/>
          </a:prstGeom>
          <a:solidFill>
            <a:schemeClr val="bg1">
              <a:lumMod val="85000"/>
            </a:schemeClr>
          </a:solidFill>
        </p:spPr>
        <p:txBody>
          <a:bodyPr wrap="square">
            <a:spAutoFit/>
          </a:bodyPr>
          <a:lstStyle/>
          <a:p>
            <a:r>
              <a:rPr lang="en-US" sz="3200" dirty="0"/>
              <a:t>	37 Now, do you believe that God will hear my prayer? Ask God… Now, do you believe if I would tell you then, that it left you, you would know that I told you the truth, because I told you the truth on this side, and it's bothering you. Weary, and the sun looks gloomy... </a:t>
            </a:r>
          </a:p>
          <a:p>
            <a:r>
              <a:rPr lang="en-US" sz="3200" dirty="0"/>
              <a:t>	</a:t>
            </a:r>
            <a:r>
              <a:rPr lang="en-US" sz="3200" dirty="0">
                <a:solidFill>
                  <a:srgbClr val="FFFF00"/>
                </a:solidFill>
              </a:rPr>
              <a:t>And everything seems like a </a:t>
            </a:r>
            <a:r>
              <a:rPr lang="en-US" sz="3200" b="1" dirty="0">
                <a:solidFill>
                  <a:srgbClr val="FFFF00"/>
                </a:solidFill>
              </a:rPr>
              <a:t>phobia</a:t>
            </a:r>
            <a:r>
              <a:rPr lang="en-US" sz="3200" dirty="0">
                <a:solidFill>
                  <a:srgbClr val="FFFF00"/>
                </a:solidFill>
              </a:rPr>
              <a:t>; </a:t>
            </a:r>
            <a:r>
              <a:rPr lang="en-US" sz="3200" b="1" dirty="0">
                <a:solidFill>
                  <a:srgbClr val="FFFF00"/>
                </a:solidFill>
              </a:rPr>
              <a:t>you get scared at things.</a:t>
            </a:r>
            <a:r>
              <a:rPr lang="en-US" sz="3200" b="1" dirty="0"/>
              <a:t> </a:t>
            </a:r>
            <a:r>
              <a:rPr lang="en-US" sz="3200" dirty="0"/>
              <a:t>And it isn't normal… You're wanting to get well. And I'm going to ask Jesus now to heal you. I believe He will do it. You've had quite a struggle in life anyhow… I don't have to say it, 'cause this is alive here. But you know what I'm speaking of.</a:t>
            </a:r>
          </a:p>
        </p:txBody>
      </p:sp>
    </p:spTree>
    <p:extLst>
      <p:ext uri="{BB962C8B-B14F-4D97-AF65-F5344CB8AC3E}">
        <p14:creationId xmlns:p14="http://schemas.microsoft.com/office/powerpoint/2010/main" val="623388056"/>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dirty="0"/>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38</a:t>
            </a:fld>
            <a:endParaRPr lang="en-US"/>
          </a:p>
        </p:txBody>
      </p:sp>
      <p:sp>
        <p:nvSpPr>
          <p:cNvPr id="5" name="Rectangle 4"/>
          <p:cNvSpPr/>
          <p:nvPr/>
        </p:nvSpPr>
        <p:spPr>
          <a:xfrm>
            <a:off x="152400" y="152400"/>
            <a:ext cx="8839200" cy="5509200"/>
          </a:xfrm>
          <a:prstGeom prst="rect">
            <a:avLst/>
          </a:prstGeom>
          <a:solidFill>
            <a:schemeClr val="bg1">
              <a:lumMod val="85000"/>
            </a:schemeClr>
          </a:solidFill>
        </p:spPr>
        <p:txBody>
          <a:bodyPr wrap="square">
            <a:spAutoFit/>
          </a:bodyPr>
          <a:lstStyle/>
          <a:p>
            <a:r>
              <a:rPr lang="en-US" sz="3200" dirty="0"/>
              <a:t>	38  </a:t>
            </a:r>
            <a:r>
              <a:rPr lang="en-US" sz="3200" i="1" dirty="0"/>
              <a:t>“Our heavenly Father, by Your Spirit, look down through the stream of time. You're so lovely and kind… And our sister standing here, bound by an oppression of Satan. Foul spirits have tried to put </a:t>
            </a:r>
            <a:r>
              <a:rPr lang="en-US" sz="3200" b="1" i="1" dirty="0"/>
              <a:t>pride</a:t>
            </a:r>
            <a:r>
              <a:rPr lang="en-US" sz="3200" i="1" dirty="0"/>
              <a:t> upon her. But Thou art here to remove this curse of the enemy.” Help me, dear God, this duel of faith against the enemy…” </a:t>
            </a:r>
          </a:p>
          <a:p>
            <a:r>
              <a:rPr lang="en-US" sz="3200" dirty="0">
                <a:solidFill>
                  <a:srgbClr val="FFFF00"/>
                </a:solidFill>
              </a:rPr>
              <a:t>	... I was trying to get her in the right mental attitude; she wouldn't have to be prayed for. The right mental attitude towards any promise of God will bring it to pass. </a:t>
            </a:r>
          </a:p>
        </p:txBody>
      </p:sp>
    </p:spTree>
    <p:extLst>
      <p:ext uri="{BB962C8B-B14F-4D97-AF65-F5344CB8AC3E}">
        <p14:creationId xmlns:p14="http://schemas.microsoft.com/office/powerpoint/2010/main" val="3315551980"/>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632D90-2F0C-4D28-9C91-C56B104509F8}"/>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796C3BF2-C2CB-4B8D-B56E-FBE4AB65C9B4}"/>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1B9D05DA-DE9F-458C-87A1-437B62AE9ED8}"/>
              </a:ext>
            </a:extLst>
          </p:cNvPr>
          <p:cNvSpPr>
            <a:spLocks noGrp="1"/>
          </p:cNvSpPr>
          <p:nvPr>
            <p:ph type="sldNum" sz="quarter" idx="12"/>
          </p:nvPr>
        </p:nvSpPr>
        <p:spPr/>
        <p:txBody>
          <a:bodyPr/>
          <a:lstStyle/>
          <a:p>
            <a:fld id="{535242B5-0153-4170-8E04-84E67EE4A58C}" type="slidenum">
              <a:rPr lang="en-US" smtClean="0"/>
              <a:pPr/>
              <a:t>39</a:t>
            </a:fld>
            <a:endParaRPr lang="en-US"/>
          </a:p>
        </p:txBody>
      </p:sp>
      <p:sp>
        <p:nvSpPr>
          <p:cNvPr id="5" name="Rectangle 4">
            <a:extLst>
              <a:ext uri="{FF2B5EF4-FFF2-40B4-BE49-F238E27FC236}">
                <a16:creationId xmlns:a16="http://schemas.microsoft.com/office/drawing/2014/main" id="{1ACA7475-C542-4563-BAD7-7BA5D5B8A989}"/>
              </a:ext>
            </a:extLst>
          </p:cNvPr>
          <p:cNvSpPr/>
          <p:nvPr/>
        </p:nvSpPr>
        <p:spPr>
          <a:xfrm>
            <a:off x="304800" y="228600"/>
            <a:ext cx="8534400" cy="4524315"/>
          </a:xfrm>
          <a:prstGeom prst="rect">
            <a:avLst/>
          </a:prstGeom>
        </p:spPr>
        <p:txBody>
          <a:bodyPr wrap="square">
            <a:spAutoFit/>
          </a:bodyPr>
          <a:lstStyle/>
          <a:p>
            <a:r>
              <a:rPr lang="en-US" sz="3200" dirty="0"/>
              <a:t>	And every Seed will bring forth of its kind. If you need </a:t>
            </a:r>
            <a:r>
              <a:rPr lang="en-US" sz="3200" dirty="0">
                <a:solidFill>
                  <a:srgbClr val="FFFF00"/>
                </a:solidFill>
              </a:rPr>
              <a:t>salvation, </a:t>
            </a:r>
            <a:r>
              <a:rPr lang="en-US" sz="3200" dirty="0"/>
              <a:t>the Seed's here. If you need </a:t>
            </a:r>
            <a:r>
              <a:rPr lang="en-US" sz="3200" dirty="0">
                <a:solidFill>
                  <a:srgbClr val="FFFF00"/>
                </a:solidFill>
              </a:rPr>
              <a:t>healing, </a:t>
            </a:r>
            <a:r>
              <a:rPr lang="en-US" sz="3200" dirty="0"/>
              <a:t>here's the Seed in the Word. </a:t>
            </a:r>
          </a:p>
          <a:p>
            <a:r>
              <a:rPr lang="en-US" sz="3200" dirty="0"/>
              <a:t>	The Word of God is a Seed</a:t>
            </a:r>
            <a:r>
              <a:rPr lang="en-US" sz="3200" dirty="0">
                <a:solidFill>
                  <a:srgbClr val="FFFF00"/>
                </a:solidFill>
              </a:rPr>
              <a:t>. </a:t>
            </a:r>
            <a:r>
              <a:rPr lang="en-US" sz="3200" dirty="0"/>
              <a:t>Put it in your heart. </a:t>
            </a:r>
            <a:r>
              <a:rPr lang="en-US" sz="3200" dirty="0">
                <a:solidFill>
                  <a:srgbClr val="FFFF00"/>
                </a:solidFill>
              </a:rPr>
              <a:t>Don't dig it up every morning to see if it's sprouted, put it in there and leave it there. </a:t>
            </a:r>
          </a:p>
          <a:p>
            <a:r>
              <a:rPr lang="en-US" sz="3200" dirty="0">
                <a:solidFill>
                  <a:srgbClr val="FFFF00"/>
                </a:solidFill>
              </a:rPr>
              <a:t>	It's God's business to bring forth the harvest. You just leave it there; water it by faith and praise every day thanking God for it. </a:t>
            </a:r>
          </a:p>
        </p:txBody>
      </p:sp>
    </p:spTree>
    <p:extLst>
      <p:ext uri="{BB962C8B-B14F-4D97-AF65-F5344CB8AC3E}">
        <p14:creationId xmlns:p14="http://schemas.microsoft.com/office/powerpoint/2010/main" val="750709988"/>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6" name="Picture 5" descr="A group of people standing in a room&#10;&#10;Description generated with very high confidence">
            <a:extLst>
              <a:ext uri="{FF2B5EF4-FFF2-40B4-BE49-F238E27FC236}">
                <a16:creationId xmlns:a16="http://schemas.microsoft.com/office/drawing/2014/main" id="{F0ED3C94-C3DC-4BDD-A30F-9F677545C88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0" y="10"/>
            <a:ext cx="9143980" cy="6857990"/>
          </a:xfrm>
          <a:prstGeom prst="rect">
            <a:avLst/>
          </a:prstGeom>
        </p:spPr>
      </p:pic>
      <p:sp>
        <p:nvSpPr>
          <p:cNvPr id="3" name="Footer Placeholder 2">
            <a:extLst>
              <a:ext uri="{FF2B5EF4-FFF2-40B4-BE49-F238E27FC236}">
                <a16:creationId xmlns:a16="http://schemas.microsoft.com/office/drawing/2014/main" id="{540515E0-773E-40CC-8721-6B7712E97CE2}"/>
              </a:ext>
            </a:extLst>
          </p:cNvPr>
          <p:cNvSpPr>
            <a:spLocks noGrp="1"/>
          </p:cNvSpPr>
          <p:nvPr>
            <p:ph type="ftr" sz="quarter" idx="11"/>
          </p:nvPr>
        </p:nvSpPr>
        <p:spPr>
          <a:xfrm>
            <a:off x="685346" y="5883275"/>
            <a:ext cx="5004649" cy="365125"/>
          </a:xfrm>
        </p:spPr>
        <p:txBody>
          <a:bodyPr>
            <a:normAutofit/>
          </a:bodyPr>
          <a:lstStyle/>
          <a:p>
            <a:pPr>
              <a:spcAft>
                <a:spcPts val="600"/>
              </a:spcAft>
            </a:pPr>
            <a:r>
              <a:rPr lang="en-US">
                <a:solidFill>
                  <a:srgbClr val="FFFFFF"/>
                </a:solidFill>
              </a:rPr>
              <a:t>Feeling All Alone 5</a:t>
            </a:r>
          </a:p>
        </p:txBody>
      </p:sp>
      <p:sp>
        <p:nvSpPr>
          <p:cNvPr id="2" name="Date Placeholder 1">
            <a:extLst>
              <a:ext uri="{FF2B5EF4-FFF2-40B4-BE49-F238E27FC236}">
                <a16:creationId xmlns:a16="http://schemas.microsoft.com/office/drawing/2014/main" id="{D315BEF4-556E-45C3-A2F9-96AFFB12862A}"/>
              </a:ext>
            </a:extLst>
          </p:cNvPr>
          <p:cNvSpPr>
            <a:spLocks noGrp="1"/>
          </p:cNvSpPr>
          <p:nvPr>
            <p:ph type="dt" sz="half" idx="10"/>
          </p:nvPr>
        </p:nvSpPr>
        <p:spPr>
          <a:xfrm>
            <a:off x="5759052" y="5883275"/>
            <a:ext cx="2057400" cy="365125"/>
          </a:xfrm>
        </p:spPr>
        <p:txBody>
          <a:bodyPr>
            <a:normAutofit/>
          </a:bodyPr>
          <a:lstStyle/>
          <a:p>
            <a:pPr>
              <a:spcAft>
                <a:spcPts val="600"/>
              </a:spcAft>
            </a:pPr>
            <a:r>
              <a:rPr lang="en-US">
                <a:solidFill>
                  <a:srgbClr val="FFFFFF"/>
                </a:solidFill>
              </a:rPr>
              <a:t>6/20/2018</a:t>
            </a:r>
          </a:p>
        </p:txBody>
      </p:sp>
      <p:sp>
        <p:nvSpPr>
          <p:cNvPr id="4" name="Slide Number Placeholder 3">
            <a:extLst>
              <a:ext uri="{FF2B5EF4-FFF2-40B4-BE49-F238E27FC236}">
                <a16:creationId xmlns:a16="http://schemas.microsoft.com/office/drawing/2014/main" id="{EDE1C487-141C-4884-BE11-E01250B5F6DE}"/>
              </a:ext>
            </a:extLst>
          </p:cNvPr>
          <p:cNvSpPr>
            <a:spLocks noGrp="1"/>
          </p:cNvSpPr>
          <p:nvPr>
            <p:ph type="sldNum" sz="quarter" idx="12"/>
          </p:nvPr>
        </p:nvSpPr>
        <p:spPr>
          <a:xfrm>
            <a:off x="7885508" y="5883275"/>
            <a:ext cx="565159" cy="365125"/>
          </a:xfrm>
        </p:spPr>
        <p:txBody>
          <a:bodyPr>
            <a:normAutofit/>
          </a:bodyPr>
          <a:lstStyle/>
          <a:p>
            <a:pPr>
              <a:spcAft>
                <a:spcPts val="600"/>
              </a:spcAft>
            </a:pPr>
            <a:fld id="{535242B5-0153-4170-8E04-84E67EE4A58C}" type="slidenum">
              <a:rPr lang="en-US">
                <a:solidFill>
                  <a:srgbClr val="FFFFFF"/>
                </a:solidFill>
              </a:rPr>
              <a:pPr>
                <a:spcAft>
                  <a:spcPts val="600"/>
                </a:spcAft>
              </a:pPr>
              <a:t>4</a:t>
            </a:fld>
            <a:endParaRPr lang="en-US">
              <a:solidFill>
                <a:srgbClr val="FFFFFF"/>
              </a:solidFill>
            </a:endParaRPr>
          </a:p>
        </p:txBody>
      </p:sp>
    </p:spTree>
    <p:extLst>
      <p:ext uri="{BB962C8B-B14F-4D97-AF65-F5344CB8AC3E}">
        <p14:creationId xmlns:p14="http://schemas.microsoft.com/office/powerpoint/2010/main" val="4147230811"/>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solidFill>
                  <a:prstClr val="black">
                    <a:lumMod val="65000"/>
                    <a:lumOff val="35000"/>
                  </a:prstClr>
                </a:solidFill>
              </a:rPr>
              <a:t>06-10-2018</a:t>
            </a:r>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r>
              <a:rPr lang="en-US">
                <a:solidFill>
                  <a:prstClr val="black">
                    <a:lumMod val="65000"/>
                    <a:lumOff val="35000"/>
                  </a:prstClr>
                </a:solidFill>
              </a:rPr>
              <a:t>Feeling All Alone 4</a:t>
            </a:r>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656A3F48-CC7C-410D-8435-A78F0B793980}" type="slidenum">
              <a:rPr lang="en-US" smtClean="0">
                <a:solidFill>
                  <a:prstClr val="black">
                    <a:lumMod val="65000"/>
                    <a:lumOff val="35000"/>
                  </a:prstClr>
                </a:solidFill>
              </a:rPr>
              <a:pPr/>
              <a:t>40</a:t>
            </a:fld>
            <a:endParaRPr lang="en-US" dirty="0">
              <a:solidFill>
                <a:prstClr val="black">
                  <a:lumMod val="65000"/>
                  <a:lumOff val="35000"/>
                </a:prstClr>
              </a:solidFill>
            </a:endParaRPr>
          </a:p>
        </p:txBody>
      </p:sp>
      <p:sp>
        <p:nvSpPr>
          <p:cNvPr id="5" name="Rectangle 4"/>
          <p:cNvSpPr/>
          <p:nvPr/>
        </p:nvSpPr>
        <p:spPr>
          <a:xfrm>
            <a:off x="152400" y="76200"/>
            <a:ext cx="8763000" cy="6555641"/>
          </a:xfrm>
          <a:prstGeom prst="rect">
            <a:avLst/>
          </a:prstGeom>
        </p:spPr>
        <p:txBody>
          <a:bodyPr wrap="square">
            <a:spAutoFit/>
          </a:bodyPr>
          <a:lstStyle/>
          <a:p>
            <a:r>
              <a:rPr lang="en-US" sz="4000" b="1" spc="-150" dirty="0"/>
              <a:t>RESURRECTION.OF.JAIRUS.DAUGHTER</a:t>
            </a:r>
          </a:p>
          <a:p>
            <a:r>
              <a:rPr lang="en-US" sz="3200" dirty="0"/>
              <a:t>	24  I can hear some of (Jairus) members say, </a:t>
            </a:r>
            <a:r>
              <a:rPr lang="en-US" sz="3200" i="1" dirty="0"/>
              <a:t>"Where are you going?“  "I'm going to find Jesus.“ "Well, </a:t>
            </a:r>
            <a:r>
              <a:rPr lang="en-US" sz="3200" i="1" dirty="0" err="1"/>
              <a:t>looky</a:t>
            </a:r>
            <a:r>
              <a:rPr lang="en-US" sz="3200" i="1" dirty="0"/>
              <a:t> here. Don't you disgrace our church, to fool with such a fanatic as that…</a:t>
            </a:r>
          </a:p>
          <a:p>
            <a:r>
              <a:rPr lang="en-US" sz="3200" dirty="0"/>
              <a:t>	</a:t>
            </a:r>
            <a:r>
              <a:rPr lang="en-US" sz="3200" dirty="0">
                <a:solidFill>
                  <a:srgbClr val="FFFF00"/>
                </a:solidFill>
              </a:rPr>
              <a:t>But </a:t>
            </a:r>
            <a:r>
              <a:rPr lang="en-US" sz="3200" dirty="0" err="1">
                <a:solidFill>
                  <a:srgbClr val="FFFF00"/>
                </a:solidFill>
              </a:rPr>
              <a:t>Jairus</a:t>
            </a:r>
            <a:r>
              <a:rPr lang="en-US" sz="3200" dirty="0">
                <a:solidFill>
                  <a:srgbClr val="FFFF00"/>
                </a:solidFill>
              </a:rPr>
              <a:t> had a need. </a:t>
            </a:r>
            <a:r>
              <a:rPr lang="en-US" sz="3200" dirty="0"/>
              <a:t>His baby was dying. The doctor had done all he could do. He must contact God.</a:t>
            </a:r>
            <a:r>
              <a:rPr lang="en-US" sz="3200" b="1" dirty="0"/>
              <a:t> </a:t>
            </a:r>
            <a:r>
              <a:rPr lang="en-US" sz="3200" dirty="0">
                <a:solidFill>
                  <a:srgbClr val="FFFF00"/>
                </a:solidFill>
              </a:rPr>
              <a:t>When a man gets desperate like that, he's going to find something. </a:t>
            </a:r>
            <a:r>
              <a:rPr lang="en-US" sz="3200" dirty="0"/>
              <a:t>That's where I had to get one time. </a:t>
            </a:r>
            <a:r>
              <a:rPr lang="en-US" sz="3200" i="1" dirty="0"/>
              <a:t>(Mayo Clinic) </a:t>
            </a:r>
            <a:r>
              <a:rPr lang="en-US" sz="3200" dirty="0"/>
              <a:t>I got desperate. And I found Him. I'm not condemning Jairus; I'm one with him.</a:t>
            </a:r>
          </a:p>
          <a:p>
            <a:pPr algn="r"/>
            <a:r>
              <a:rPr lang="en-US" sz="2800" dirty="0"/>
              <a:t>54-0302 </a:t>
            </a:r>
          </a:p>
        </p:txBody>
      </p:sp>
    </p:spTree>
    <p:extLst>
      <p:ext uri="{BB962C8B-B14F-4D97-AF65-F5344CB8AC3E}">
        <p14:creationId xmlns:p14="http://schemas.microsoft.com/office/powerpoint/2010/main" val="690405340"/>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152400" y="0"/>
            <a:ext cx="8839200" cy="66171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Times New Roman" pitchFamily="18" charset="0"/>
              </a:rPr>
              <a:t>GOD.HAS.A.PROVIDED.WAY</a:t>
            </a:r>
            <a:endParaRPr kumimoji="0" lang="en-US" sz="4000" b="0" i="0" u="none" strike="noStrike" cap="none" normalizeH="0" baseline="0" dirty="0">
              <a:ln>
                <a:noFill/>
              </a:ln>
              <a:solidFill>
                <a:schemeClr val="tx1"/>
              </a:solidFill>
              <a:effectLst/>
              <a:latin typeface="Cambria" pitchFamily="18" charset="0"/>
              <a:ea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49  Through the wilderness they come, the journey, heartaches and sorrows as they passed through. Moses got old, 120 yrs. old, one day</a:t>
            </a:r>
            <a:r>
              <a:rPr kumimoji="0" lang="en-US" sz="3200" b="0" i="0" strike="noStrike" cap="none" normalizeH="0" baseline="0" dirty="0">
                <a:ln>
                  <a:noFill/>
                </a:ln>
                <a:solidFill>
                  <a:schemeClr val="tx1"/>
                </a:solidFill>
                <a:effectLst/>
                <a:latin typeface="Cambria" pitchFamily="18" charset="0"/>
                <a:ea typeface="Times New Roman" pitchFamily="18" charset="0"/>
              </a:rPr>
              <a:t> he needed a place that he could die. God provided a rock, that same rock that had followed him through the wilderness.</a:t>
            </a:r>
            <a:r>
              <a:rPr kumimoji="0" lang="en-US" sz="3200" b="0" i="0" u="none" strike="noStrike" cap="none" normalizeH="0" baseline="0" dirty="0">
                <a:ln>
                  <a:noFill/>
                </a:ln>
                <a:solidFill>
                  <a:schemeClr val="tx1"/>
                </a:solidFill>
                <a:effectLst/>
                <a:latin typeface="Cambria" pitchFamily="18" charset="0"/>
                <a:ea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lang="en-US" sz="3200" dirty="0">
                <a:latin typeface="Cambria" pitchFamily="18" charset="0"/>
                <a:ea typeface="Times New Roman" pitchFamily="18" charset="0"/>
              </a:rPr>
              <a:t>	</a:t>
            </a:r>
            <a:r>
              <a:rPr kumimoji="0" lang="en-US" sz="3200" b="0" i="0" u="none" strike="noStrike" cap="none" normalizeH="0" baseline="0" dirty="0">
                <a:ln>
                  <a:noFill/>
                </a:ln>
                <a:solidFill>
                  <a:schemeClr val="tx1"/>
                </a:solidFill>
                <a:effectLst/>
                <a:latin typeface="Cambria" pitchFamily="18" charset="0"/>
                <a:ea typeface="Times New Roman" pitchFamily="18" charset="0"/>
              </a:rPr>
              <a:t>He climbed up on the rock and died. Then he needed pallbearers to bury him, and God provided Angels… </a:t>
            </a:r>
            <a:r>
              <a:rPr kumimoji="0" lang="en-US" sz="3200" i="0" u="none" strike="noStrike" cap="none" normalizeH="0" baseline="0" dirty="0">
                <a:ln>
                  <a:noFill/>
                </a:ln>
                <a:solidFill>
                  <a:srgbClr val="FFFF00"/>
                </a:solidFill>
                <a:effectLst/>
                <a:latin typeface="Cambria" pitchFamily="18" charset="0"/>
                <a:ea typeface="Times New Roman" pitchFamily="18" charset="0"/>
              </a:rPr>
              <a:t>If we'll walk in God's provided way, God will provide everything we have need of. God provides. No matter what the circumstances is, He provides.	</a:t>
            </a:r>
            <a:r>
              <a:rPr kumimoji="0" lang="en-US" sz="3200" b="1" i="0" u="none" strike="noStrike" cap="none" normalizeH="0" baseline="0" dirty="0">
                <a:ln>
                  <a:noFill/>
                </a:ln>
                <a:solidFill>
                  <a:schemeClr val="tx1"/>
                </a:solidFill>
                <a:effectLst/>
                <a:latin typeface="Cambria" pitchFamily="18" charset="0"/>
                <a:ea typeface="Times New Roman" pitchFamily="18" charset="0"/>
              </a:rPr>
              <a:t>					</a:t>
            </a:r>
            <a:r>
              <a:rPr lang="en-US" sz="2800" dirty="0">
                <a:latin typeface="Cambria" pitchFamily="18" charset="0"/>
                <a:ea typeface="Times New Roman" pitchFamily="18" charset="0"/>
              </a:rPr>
              <a:t>62-0728</a:t>
            </a:r>
            <a:endParaRPr kumimoji="0" lang="en-US" sz="2800" i="0" u="none" strike="noStrike" cap="none" normalizeH="0" baseline="0" dirty="0">
              <a:ln>
                <a:noFill/>
              </a:ln>
              <a:solidFill>
                <a:schemeClr val="tx1"/>
              </a:solidFill>
              <a:effectLst/>
              <a:latin typeface="Cambria" pitchFamily="18" charset="0"/>
            </a:endParaRPr>
          </a:p>
        </p:txBody>
      </p:sp>
      <p:sp>
        <p:nvSpPr>
          <p:cNvPr id="2" name="Date Placeholder 1">
            <a:extLst>
              <a:ext uri="{FF2B5EF4-FFF2-40B4-BE49-F238E27FC236}">
                <a16:creationId xmlns:a16="http://schemas.microsoft.com/office/drawing/2014/main" id="{56009EA6-5C36-4AE5-A1C0-55EBB38ABB5A}"/>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14BBEA3A-7338-4151-96D8-430263F65C7C}"/>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D4ECF5D3-C767-4552-9B3A-8C3D78C53839}"/>
              </a:ext>
            </a:extLst>
          </p:cNvPr>
          <p:cNvSpPr>
            <a:spLocks noGrp="1"/>
          </p:cNvSpPr>
          <p:nvPr>
            <p:ph type="sldNum" sz="quarter" idx="12"/>
          </p:nvPr>
        </p:nvSpPr>
        <p:spPr/>
        <p:txBody>
          <a:bodyPr/>
          <a:lstStyle/>
          <a:p>
            <a:fld id="{535242B5-0153-4170-8E04-84E67EE4A58C}" type="slidenum">
              <a:rPr lang="en-US" smtClean="0"/>
              <a:pPr/>
              <a:t>41</a:t>
            </a:fld>
            <a:endParaRPr lang="en-US"/>
          </a:p>
        </p:txBody>
      </p:sp>
    </p:spTree>
    <p:extLst>
      <p:ext uri="{BB962C8B-B14F-4D97-AF65-F5344CB8AC3E}">
        <p14:creationId xmlns:p14="http://schemas.microsoft.com/office/powerpoint/2010/main" val="2864030484"/>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10600" cy="6247864"/>
          </a:xfrm>
          <a:prstGeom prst="rect">
            <a:avLst/>
          </a:prstGeom>
        </p:spPr>
        <p:txBody>
          <a:bodyPr wrap="square">
            <a:spAutoFit/>
          </a:bodyPr>
          <a:lstStyle/>
          <a:p>
            <a:r>
              <a:rPr lang="en-US" sz="4000" b="1" dirty="0">
                <a:latin typeface="Cambria" pitchFamily="18" charset="0"/>
              </a:rPr>
              <a:t>PSALM 142:1</a:t>
            </a:r>
          </a:p>
          <a:p>
            <a:r>
              <a:rPr lang="en-US" sz="3200" dirty="0">
                <a:latin typeface="Cambria" pitchFamily="18" charset="0"/>
              </a:rPr>
              <a:t>    </a:t>
            </a:r>
            <a:r>
              <a:rPr lang="en-US" sz="3200" i="1" dirty="0">
                <a:latin typeface="Cambria" pitchFamily="18" charset="0"/>
              </a:rPr>
              <a:t> </a:t>
            </a:r>
            <a:r>
              <a:rPr lang="en-US" sz="3600" i="1" dirty="0">
                <a:latin typeface="Cambria" pitchFamily="18" charset="0"/>
              </a:rPr>
              <a:t>1 A Prayer when he was in the cave. I cried unto the LORD with my voice; with my voice unto the LORD did I make my supplication.</a:t>
            </a:r>
          </a:p>
          <a:p>
            <a:r>
              <a:rPr lang="en-US" sz="3600" i="1" dirty="0">
                <a:latin typeface="Cambria" pitchFamily="18" charset="0"/>
              </a:rPr>
              <a:t>     2 I poured out my complaint before him; I shewed before him my trouble.</a:t>
            </a:r>
          </a:p>
          <a:p>
            <a:r>
              <a:rPr lang="en-US" sz="3600" i="1" dirty="0">
                <a:latin typeface="Cambria" pitchFamily="18" charset="0"/>
              </a:rPr>
              <a:t>      3 When my spirit was overwhelmed within me, then thou </a:t>
            </a:r>
            <a:r>
              <a:rPr lang="en-US" sz="3600" i="1" dirty="0" err="1">
                <a:latin typeface="Cambria" pitchFamily="18" charset="0"/>
              </a:rPr>
              <a:t>knewest</a:t>
            </a:r>
            <a:r>
              <a:rPr lang="en-US" sz="3600" i="1" dirty="0">
                <a:latin typeface="Cambria" pitchFamily="18" charset="0"/>
              </a:rPr>
              <a:t> my path. In the way wherein I walked have they </a:t>
            </a:r>
            <a:r>
              <a:rPr lang="en-US" sz="3600" i="1" dirty="0" err="1">
                <a:latin typeface="Cambria" pitchFamily="18" charset="0"/>
              </a:rPr>
              <a:t>privily</a:t>
            </a:r>
            <a:r>
              <a:rPr lang="en-US" sz="3600" i="1" dirty="0">
                <a:latin typeface="Cambria" pitchFamily="18" charset="0"/>
              </a:rPr>
              <a:t> laid a snare for me.</a:t>
            </a:r>
          </a:p>
        </p:txBody>
      </p:sp>
      <p:sp>
        <p:nvSpPr>
          <p:cNvPr id="3" name="Date Placeholder 2">
            <a:extLst>
              <a:ext uri="{FF2B5EF4-FFF2-40B4-BE49-F238E27FC236}">
                <a16:creationId xmlns:a16="http://schemas.microsoft.com/office/drawing/2014/main" id="{025E0065-9087-4B92-B6CD-AA51CECD2DB0}"/>
              </a:ext>
            </a:extLst>
          </p:cNvPr>
          <p:cNvSpPr>
            <a:spLocks noGrp="1"/>
          </p:cNvSpPr>
          <p:nvPr>
            <p:ph type="dt" sz="half" idx="10"/>
          </p:nvPr>
        </p:nvSpPr>
        <p:spPr/>
        <p:txBody>
          <a:bodyPr/>
          <a:lstStyle/>
          <a:p>
            <a:r>
              <a:rPr lang="en-US"/>
              <a:t>6/20/2018</a:t>
            </a:r>
          </a:p>
        </p:txBody>
      </p:sp>
      <p:sp>
        <p:nvSpPr>
          <p:cNvPr id="4" name="Footer Placeholder 3">
            <a:extLst>
              <a:ext uri="{FF2B5EF4-FFF2-40B4-BE49-F238E27FC236}">
                <a16:creationId xmlns:a16="http://schemas.microsoft.com/office/drawing/2014/main" id="{79CB3129-4EAA-4A9A-8CF0-30BA797DDD9A}"/>
              </a:ext>
            </a:extLst>
          </p:cNvPr>
          <p:cNvSpPr>
            <a:spLocks noGrp="1"/>
          </p:cNvSpPr>
          <p:nvPr>
            <p:ph type="ftr" sz="quarter" idx="11"/>
          </p:nvPr>
        </p:nvSpPr>
        <p:spPr/>
        <p:txBody>
          <a:bodyPr/>
          <a:lstStyle/>
          <a:p>
            <a:r>
              <a:rPr lang="en-US"/>
              <a:t>Feeling All Alone 5</a:t>
            </a:r>
          </a:p>
        </p:txBody>
      </p:sp>
      <p:sp>
        <p:nvSpPr>
          <p:cNvPr id="5" name="Slide Number Placeholder 4">
            <a:extLst>
              <a:ext uri="{FF2B5EF4-FFF2-40B4-BE49-F238E27FC236}">
                <a16:creationId xmlns:a16="http://schemas.microsoft.com/office/drawing/2014/main" id="{C225EE9D-26F1-4453-A3DD-2677B8A31C20}"/>
              </a:ext>
            </a:extLst>
          </p:cNvPr>
          <p:cNvSpPr>
            <a:spLocks noGrp="1"/>
          </p:cNvSpPr>
          <p:nvPr>
            <p:ph type="sldNum" sz="quarter" idx="12"/>
          </p:nvPr>
        </p:nvSpPr>
        <p:spPr/>
        <p:txBody>
          <a:bodyPr/>
          <a:lstStyle/>
          <a:p>
            <a:fld id="{535242B5-0153-4170-8E04-84E67EE4A58C}" type="slidenum">
              <a:rPr lang="en-US" smtClean="0"/>
              <a:pPr/>
              <a:t>42</a:t>
            </a:fld>
            <a:endParaRPr lang="en-US"/>
          </a:p>
        </p:txBody>
      </p:sp>
    </p:spTree>
    <p:extLst>
      <p:ext uri="{BB962C8B-B14F-4D97-AF65-F5344CB8AC3E}">
        <p14:creationId xmlns:p14="http://schemas.microsoft.com/office/powerpoint/2010/main" val="1641072484"/>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9A1685-4D3C-4AD0-8471-7A95703915D3}"/>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70AC1904-63BA-451B-813A-F1C92B61EC3F}"/>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EC3F0B1B-8C19-4BC7-B3EA-F92E73030AA4}"/>
              </a:ext>
            </a:extLst>
          </p:cNvPr>
          <p:cNvSpPr>
            <a:spLocks noGrp="1"/>
          </p:cNvSpPr>
          <p:nvPr>
            <p:ph type="sldNum" sz="quarter" idx="12"/>
          </p:nvPr>
        </p:nvSpPr>
        <p:spPr/>
        <p:txBody>
          <a:bodyPr/>
          <a:lstStyle/>
          <a:p>
            <a:fld id="{535242B5-0153-4170-8E04-84E67EE4A58C}" type="slidenum">
              <a:rPr lang="en-US" smtClean="0"/>
              <a:pPr/>
              <a:t>43</a:t>
            </a:fld>
            <a:endParaRPr lang="en-US"/>
          </a:p>
        </p:txBody>
      </p:sp>
      <p:sp>
        <p:nvSpPr>
          <p:cNvPr id="5" name="Rectangle 4">
            <a:extLst>
              <a:ext uri="{FF2B5EF4-FFF2-40B4-BE49-F238E27FC236}">
                <a16:creationId xmlns:a16="http://schemas.microsoft.com/office/drawing/2014/main" id="{CE98F39D-FE4A-4D77-9340-BA2ADFE5EBD0}"/>
              </a:ext>
            </a:extLst>
          </p:cNvPr>
          <p:cNvSpPr/>
          <p:nvPr/>
        </p:nvSpPr>
        <p:spPr>
          <a:xfrm>
            <a:off x="205740" y="102810"/>
            <a:ext cx="8732520" cy="6247864"/>
          </a:xfrm>
          <a:prstGeom prst="rect">
            <a:avLst/>
          </a:prstGeom>
        </p:spPr>
        <p:txBody>
          <a:bodyPr wrap="square">
            <a:spAutoFit/>
          </a:bodyPr>
          <a:lstStyle/>
          <a:p>
            <a:r>
              <a:rPr lang="en-US" sz="3600" b="1" dirty="0"/>
              <a:t>TESTIMONY.RAISING.DEAD.BOY</a:t>
            </a:r>
          </a:p>
          <a:p>
            <a:r>
              <a:rPr lang="en-US" sz="2800" dirty="0"/>
              <a:t>	21 God said, "I'm not going to give it to you all at one time. If I give it to you [all at once] then the wild beasts will multiply against you, and overcome you. I'm just going to give it to you little by little, as you're able to possess the land.“ That's the way God does tonight. Maybe you say, “I do feel a little bit better. Well, praise God. We got Canaanites today. We'll take Amorites tomorrow." And just as you're able to take it, God just gives it to you just as you're able to fight it out.</a:t>
            </a:r>
          </a:p>
          <a:p>
            <a:r>
              <a:rPr lang="en-US" sz="2800" dirty="0"/>
              <a:t>	"Well," you say, "I couldn't move my hand only that much yesterday, but I can move it this much today. Praise the Lord. Tomorrow I'll move it that much." Just little by little you shall have it. 		53-1203 </a:t>
            </a:r>
          </a:p>
        </p:txBody>
      </p:sp>
    </p:spTree>
    <p:extLst>
      <p:ext uri="{BB962C8B-B14F-4D97-AF65-F5344CB8AC3E}">
        <p14:creationId xmlns:p14="http://schemas.microsoft.com/office/powerpoint/2010/main" val="1962595907"/>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4C16AF-B141-493E-BB1B-12CA7F3A634A}"/>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85A4D315-39FD-45CE-A5DE-50ABF0064275}"/>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3F5C2292-DDF8-4BF5-8D39-28BC0CD5AAC2}"/>
              </a:ext>
            </a:extLst>
          </p:cNvPr>
          <p:cNvSpPr>
            <a:spLocks noGrp="1"/>
          </p:cNvSpPr>
          <p:nvPr>
            <p:ph type="sldNum" sz="quarter" idx="12"/>
          </p:nvPr>
        </p:nvSpPr>
        <p:spPr/>
        <p:txBody>
          <a:bodyPr/>
          <a:lstStyle/>
          <a:p>
            <a:fld id="{535242B5-0153-4170-8E04-84E67EE4A58C}" type="slidenum">
              <a:rPr lang="en-US" smtClean="0"/>
              <a:pPr/>
              <a:t>44</a:t>
            </a:fld>
            <a:endParaRPr lang="en-US"/>
          </a:p>
        </p:txBody>
      </p:sp>
      <p:sp>
        <p:nvSpPr>
          <p:cNvPr id="5" name="Rectangle 4">
            <a:extLst>
              <a:ext uri="{FF2B5EF4-FFF2-40B4-BE49-F238E27FC236}">
                <a16:creationId xmlns:a16="http://schemas.microsoft.com/office/drawing/2014/main" id="{B26B7EF9-7316-49A8-8FBD-3B0C9F7EDB5E}"/>
              </a:ext>
            </a:extLst>
          </p:cNvPr>
          <p:cNvSpPr/>
          <p:nvPr/>
        </p:nvSpPr>
        <p:spPr>
          <a:xfrm>
            <a:off x="193766" y="117567"/>
            <a:ext cx="8732520" cy="7232749"/>
          </a:xfrm>
          <a:prstGeom prst="rect">
            <a:avLst/>
          </a:prstGeom>
        </p:spPr>
        <p:txBody>
          <a:bodyPr wrap="square">
            <a:spAutoFit/>
          </a:bodyPr>
          <a:lstStyle/>
          <a:p>
            <a:r>
              <a:rPr lang="en-US" sz="3200" b="1" dirty="0"/>
              <a:t>TURNING.NORTHWARD</a:t>
            </a:r>
          </a:p>
          <a:p>
            <a:r>
              <a:rPr lang="en-US" sz="2400" dirty="0"/>
              <a:t>	36 You've been on this mountain of organization forty years. Let's move upward, out of here. Ministers, don't you think we've been on this mountain long enough? Let's get off of this mountain and move up to the promised land. Let's start going up, and possess the land. God told them, "Go up and possess the land. All the old fighters is gone now. Put your sword back in its sheath. Don't fight."</a:t>
            </a:r>
          </a:p>
          <a:p>
            <a:r>
              <a:rPr lang="en-US" sz="2400" dirty="0"/>
              <a:t>	37  Listen, men, don't you make the same mistake your fathers did, or you'll be here forty years, too. If you ever organize it, you'll stick right here another forty years. But it's time that God is calling His church to move up. He said, "</a:t>
            </a:r>
            <a:r>
              <a:rPr lang="en-US" sz="2400" i="1" dirty="0"/>
              <a:t>Now, as you go by Mount </a:t>
            </a:r>
            <a:r>
              <a:rPr lang="en-US" sz="2400" i="1" dirty="0" err="1"/>
              <a:t>Seir</a:t>
            </a:r>
            <a:r>
              <a:rPr lang="en-US" sz="2400" i="1" dirty="0"/>
              <a:t>... </a:t>
            </a:r>
            <a:r>
              <a:rPr lang="en-US" sz="2400" dirty="0"/>
              <a:t>"Now, there's your denominational brother Esau's setting up there (a good Presbyterian, Methodist or Baptist). Now, don't bother him. Don't fuss, just pass by, say, '</a:t>
            </a:r>
            <a:r>
              <a:rPr lang="en-US" sz="2400" i="1" dirty="0"/>
              <a:t>How do you do, brother?'" </a:t>
            </a:r>
            <a:r>
              <a:rPr lang="en-US" sz="2400" dirty="0"/>
              <a:t>Walk right on. But you been wanting to get him and shake him and tell him he hasn't got nothing. That's right! Remember, he's got just what God give him. He come out of the same revival you did. 61-0129</a:t>
            </a:r>
          </a:p>
        </p:txBody>
      </p:sp>
    </p:spTree>
    <p:extLst>
      <p:ext uri="{BB962C8B-B14F-4D97-AF65-F5344CB8AC3E}">
        <p14:creationId xmlns:p14="http://schemas.microsoft.com/office/powerpoint/2010/main" val="104655160"/>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F89A94-804C-4B27-B625-773F97A5ECCA}"/>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5A149A53-C9FA-4E31-AB33-F8C88A6C4CFA}"/>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228B554D-45CB-4473-94D9-664103227C12}"/>
              </a:ext>
            </a:extLst>
          </p:cNvPr>
          <p:cNvSpPr>
            <a:spLocks noGrp="1"/>
          </p:cNvSpPr>
          <p:nvPr>
            <p:ph type="sldNum" sz="quarter" idx="12"/>
          </p:nvPr>
        </p:nvSpPr>
        <p:spPr/>
        <p:txBody>
          <a:bodyPr/>
          <a:lstStyle/>
          <a:p>
            <a:fld id="{535242B5-0153-4170-8E04-84E67EE4A58C}" type="slidenum">
              <a:rPr lang="en-US" smtClean="0"/>
              <a:pPr/>
              <a:t>45</a:t>
            </a:fld>
            <a:endParaRPr lang="en-US"/>
          </a:p>
        </p:txBody>
      </p:sp>
      <p:sp>
        <p:nvSpPr>
          <p:cNvPr id="5" name="Rectangle 4">
            <a:extLst>
              <a:ext uri="{FF2B5EF4-FFF2-40B4-BE49-F238E27FC236}">
                <a16:creationId xmlns:a16="http://schemas.microsoft.com/office/drawing/2014/main" id="{4C4DC89E-B23B-4C5C-8341-2057928B38B4}"/>
              </a:ext>
            </a:extLst>
          </p:cNvPr>
          <p:cNvSpPr/>
          <p:nvPr/>
        </p:nvSpPr>
        <p:spPr>
          <a:xfrm>
            <a:off x="205740" y="126623"/>
            <a:ext cx="8732520" cy="6124754"/>
          </a:xfrm>
          <a:prstGeom prst="rect">
            <a:avLst/>
          </a:prstGeom>
        </p:spPr>
        <p:txBody>
          <a:bodyPr wrap="square">
            <a:spAutoFit/>
          </a:bodyPr>
          <a:lstStyle/>
          <a:p>
            <a:r>
              <a:rPr lang="en-US" sz="4000" b="1" dirty="0"/>
              <a:t>EZEKIEL 35:2-8</a:t>
            </a:r>
          </a:p>
          <a:p>
            <a:r>
              <a:rPr lang="en-US" sz="3200" i="1" dirty="0"/>
              <a:t>	Son of man, set thy face against mount </a:t>
            </a:r>
            <a:r>
              <a:rPr lang="en-US" sz="3200" i="1" dirty="0" err="1"/>
              <a:t>Seir</a:t>
            </a:r>
            <a:r>
              <a:rPr lang="en-US" sz="3200" i="1" dirty="0"/>
              <a:t>, and prophesy against it, 3 And say unto it, Thus saith the Lord GOD; Behold, O mount </a:t>
            </a:r>
            <a:r>
              <a:rPr lang="en-US" sz="3200" i="1" dirty="0" err="1"/>
              <a:t>Seir</a:t>
            </a:r>
            <a:r>
              <a:rPr lang="en-US" sz="3200" i="1" dirty="0"/>
              <a:t>, I am against thee, and I will stretch out mine hand against thee, and I will make thee most desolate. 4      I will lay thy cities waste, and thou shalt be desolate, and thou shalt know that I am the LORD. 5 Because thou hast had a perpetual hatred, and hast shed the blood of the children of Israel by the force of the sword in the time of their calamity, in the time that their iniquity had an end:</a:t>
            </a:r>
          </a:p>
        </p:txBody>
      </p:sp>
    </p:spTree>
    <p:extLst>
      <p:ext uri="{BB962C8B-B14F-4D97-AF65-F5344CB8AC3E}">
        <p14:creationId xmlns:p14="http://schemas.microsoft.com/office/powerpoint/2010/main" val="334472288"/>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2527B5-6765-4E45-B2CC-DCCCD231C3E6}"/>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67735047-19C0-42E0-8161-3C10C420F104}"/>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8308B53C-7232-4D6F-A49C-E43611EE55BD}"/>
              </a:ext>
            </a:extLst>
          </p:cNvPr>
          <p:cNvSpPr>
            <a:spLocks noGrp="1"/>
          </p:cNvSpPr>
          <p:nvPr>
            <p:ph type="sldNum" sz="quarter" idx="12"/>
          </p:nvPr>
        </p:nvSpPr>
        <p:spPr/>
        <p:txBody>
          <a:bodyPr/>
          <a:lstStyle/>
          <a:p>
            <a:fld id="{535242B5-0153-4170-8E04-84E67EE4A58C}" type="slidenum">
              <a:rPr lang="en-US" smtClean="0"/>
              <a:pPr/>
              <a:t>46</a:t>
            </a:fld>
            <a:endParaRPr lang="en-US"/>
          </a:p>
        </p:txBody>
      </p:sp>
      <p:sp>
        <p:nvSpPr>
          <p:cNvPr id="5" name="Rectangle 4">
            <a:extLst>
              <a:ext uri="{FF2B5EF4-FFF2-40B4-BE49-F238E27FC236}">
                <a16:creationId xmlns:a16="http://schemas.microsoft.com/office/drawing/2014/main" id="{5371D7BF-00AC-4F0F-A8C3-96A745827F70}"/>
              </a:ext>
            </a:extLst>
          </p:cNvPr>
          <p:cNvSpPr/>
          <p:nvPr/>
        </p:nvSpPr>
        <p:spPr>
          <a:xfrm>
            <a:off x="304800" y="228600"/>
            <a:ext cx="8633460" cy="6494085"/>
          </a:xfrm>
          <a:prstGeom prst="rect">
            <a:avLst/>
          </a:prstGeom>
        </p:spPr>
        <p:txBody>
          <a:bodyPr wrap="square">
            <a:spAutoFit/>
          </a:bodyPr>
          <a:lstStyle/>
          <a:p>
            <a:r>
              <a:rPr lang="en-US" sz="3200" i="1" dirty="0"/>
              <a:t>	7 Thus will I make mount </a:t>
            </a:r>
            <a:r>
              <a:rPr lang="en-US" sz="3200" i="1" dirty="0" err="1"/>
              <a:t>Seir</a:t>
            </a:r>
            <a:r>
              <a:rPr lang="en-US" sz="3200" i="1" dirty="0"/>
              <a:t> most desolate, and cut off from it him that </a:t>
            </a:r>
            <a:r>
              <a:rPr lang="en-US" sz="3200" i="1" dirty="0" err="1"/>
              <a:t>passeth</a:t>
            </a:r>
            <a:r>
              <a:rPr lang="en-US" sz="3200" i="1" dirty="0"/>
              <a:t> out and him that </a:t>
            </a:r>
            <a:r>
              <a:rPr lang="en-US" sz="3200" i="1" dirty="0" err="1"/>
              <a:t>returneth</a:t>
            </a:r>
            <a:r>
              <a:rPr lang="en-US" sz="3200" i="1" dirty="0"/>
              <a:t>. 8 And I will fill his mountains with his slain men: in thy hills, and in thy valleys, and in all thy rivers, shall they fall that are slain with the sword.</a:t>
            </a:r>
          </a:p>
          <a:p>
            <a:r>
              <a:rPr lang="en-US" sz="3200" i="1" dirty="0"/>
              <a:t>	14 Thus saith the Lord GOD; When the whole earth </a:t>
            </a:r>
            <a:r>
              <a:rPr lang="en-US" sz="3200" i="1" dirty="0" err="1"/>
              <a:t>rejoiceth</a:t>
            </a:r>
            <a:r>
              <a:rPr lang="en-US" sz="3200" i="1" dirty="0"/>
              <a:t>, I will make thee desolate. 15 As thou didst rejoice at the inheritance of the house of Israel, because it was desolate, so will I do unto thee: thou shalt be desolate, O mount </a:t>
            </a:r>
            <a:r>
              <a:rPr lang="en-US" sz="3200" i="1" dirty="0" err="1"/>
              <a:t>Seir</a:t>
            </a:r>
            <a:r>
              <a:rPr lang="en-US" sz="3200" i="1" dirty="0"/>
              <a:t>, and all </a:t>
            </a:r>
            <a:r>
              <a:rPr lang="en-US" sz="3200" i="1" dirty="0" err="1"/>
              <a:t>Idumea</a:t>
            </a:r>
            <a:r>
              <a:rPr lang="en-US" sz="3200" i="1" dirty="0"/>
              <a:t>, even all of it: and they shall know that I am the LORD.</a:t>
            </a:r>
          </a:p>
        </p:txBody>
      </p:sp>
    </p:spTree>
    <p:extLst>
      <p:ext uri="{BB962C8B-B14F-4D97-AF65-F5344CB8AC3E}">
        <p14:creationId xmlns:p14="http://schemas.microsoft.com/office/powerpoint/2010/main" val="3482909272"/>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6/20/2018</a:t>
            </a:r>
          </a:p>
        </p:txBody>
      </p:sp>
      <p:sp>
        <p:nvSpPr>
          <p:cNvPr id="5" name="Footer Placeholder 4"/>
          <p:cNvSpPr>
            <a:spLocks noGrp="1"/>
          </p:cNvSpPr>
          <p:nvPr>
            <p:ph type="ftr" sz="quarter" idx="11"/>
          </p:nvPr>
        </p:nvSpPr>
        <p:spPr/>
        <p:txBody>
          <a:bodyPr/>
          <a:lstStyle/>
          <a:p>
            <a:r>
              <a:rPr lang="en-US"/>
              <a:t>Feeling All Alone 5</a:t>
            </a:r>
          </a:p>
        </p:txBody>
      </p:sp>
      <p:sp>
        <p:nvSpPr>
          <p:cNvPr id="6" name="Slide Number Placeholder 5"/>
          <p:cNvSpPr>
            <a:spLocks noGrp="1"/>
          </p:cNvSpPr>
          <p:nvPr>
            <p:ph type="sldNum" sz="quarter" idx="12"/>
          </p:nvPr>
        </p:nvSpPr>
        <p:spPr/>
        <p:txBody>
          <a:bodyPr/>
          <a:lstStyle/>
          <a:p>
            <a:fld id="{535242B5-0153-4170-8E04-84E67EE4A58C}" type="slidenum">
              <a:rPr lang="en-US" smtClean="0"/>
              <a:pPr/>
              <a:t>47</a:t>
            </a:fld>
            <a:endParaRPr lang="en-US"/>
          </a:p>
        </p:txBody>
      </p:sp>
      <p:sp>
        <p:nvSpPr>
          <p:cNvPr id="7" name="Rectangle 6"/>
          <p:cNvSpPr/>
          <p:nvPr/>
        </p:nvSpPr>
        <p:spPr>
          <a:xfrm>
            <a:off x="381000" y="152400"/>
            <a:ext cx="8458200" cy="6124754"/>
          </a:xfrm>
          <a:prstGeom prst="rect">
            <a:avLst/>
          </a:prstGeom>
        </p:spPr>
        <p:txBody>
          <a:bodyPr wrap="square">
            <a:spAutoFit/>
          </a:bodyPr>
          <a:lstStyle/>
          <a:p>
            <a:r>
              <a:rPr lang="en-US" sz="4000" b="1" dirty="0"/>
              <a:t>GREATEST.BATTLE.EVER.FOUGHT   </a:t>
            </a:r>
            <a:r>
              <a:rPr lang="en-US" sz="3200" dirty="0"/>
              <a:t>	55-1  See his attack? </a:t>
            </a:r>
            <a:r>
              <a:rPr lang="en-US" sz="3200" dirty="0">
                <a:solidFill>
                  <a:srgbClr val="FFFF00"/>
                </a:solidFill>
              </a:rPr>
              <a:t>Disbelieve God's Word; that's his attack.</a:t>
            </a:r>
            <a:r>
              <a:rPr lang="en-US" sz="3200" dirty="0"/>
              <a:t> There, can you see the greatest battle that's ever fought? There's only two forces: Satan and God. And what's Satan's weapon against you? Is to try to get you to disbelieve your Weapon. If he can get you to disbelieve, your Weapon is equivalent; if he gets you to believe that your Weapon is not strong enough, he's disarmed you.</a:t>
            </a:r>
          </a:p>
          <a:p>
            <a:pPr algn="r"/>
            <a:r>
              <a:rPr lang="en-US" sz="3200" dirty="0"/>
              <a:t>62-0311</a:t>
            </a:r>
            <a:endParaRPr lang="en-US" sz="4000" dirty="0"/>
          </a:p>
          <a:p>
            <a:pPr algn="r"/>
            <a:r>
              <a:rPr lang="en-US" sz="3200" dirty="0"/>
              <a:t> </a:t>
            </a:r>
          </a:p>
        </p:txBody>
      </p:sp>
    </p:spTree>
  </p:cSld>
  <p:clrMapOvr>
    <a:masterClrMapping/>
  </p:clrMapOvr>
  <p:transition spd="slow">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15014C-861B-4746-AB4E-1D3717E4D584}"/>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2237A92F-CBBF-416B-8DD3-6B5757ADDF77}"/>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1891CC82-5E1C-4994-ACC1-7FF8860AFCF2}"/>
              </a:ext>
            </a:extLst>
          </p:cNvPr>
          <p:cNvSpPr>
            <a:spLocks noGrp="1"/>
          </p:cNvSpPr>
          <p:nvPr>
            <p:ph type="sldNum" sz="quarter" idx="12"/>
          </p:nvPr>
        </p:nvSpPr>
        <p:spPr/>
        <p:txBody>
          <a:bodyPr/>
          <a:lstStyle/>
          <a:p>
            <a:fld id="{535242B5-0153-4170-8E04-84E67EE4A58C}" type="slidenum">
              <a:rPr lang="en-US" smtClean="0"/>
              <a:pPr/>
              <a:t>48</a:t>
            </a:fld>
            <a:endParaRPr lang="en-US"/>
          </a:p>
        </p:txBody>
      </p:sp>
    </p:spTree>
    <p:extLst>
      <p:ext uri="{BB962C8B-B14F-4D97-AF65-F5344CB8AC3E}">
        <p14:creationId xmlns:p14="http://schemas.microsoft.com/office/powerpoint/2010/main" val="256951938"/>
      </p:ext>
    </p:extLst>
  </p:cSld>
  <p:clrMapOvr>
    <a:masterClrMapping/>
  </p:clrMapOvr>
  <p:transition spd="slow">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49</a:t>
            </a:fld>
            <a:endParaRPr lang="en-US"/>
          </a:p>
        </p:txBody>
      </p:sp>
      <p:sp>
        <p:nvSpPr>
          <p:cNvPr id="5" name="Rectangle 4"/>
          <p:cNvSpPr/>
          <p:nvPr/>
        </p:nvSpPr>
        <p:spPr>
          <a:xfrm>
            <a:off x="457200" y="152400"/>
            <a:ext cx="8382000" cy="5139869"/>
          </a:xfrm>
          <a:prstGeom prst="rect">
            <a:avLst/>
          </a:prstGeom>
        </p:spPr>
        <p:txBody>
          <a:bodyPr wrap="square">
            <a:spAutoFit/>
          </a:bodyPr>
          <a:lstStyle/>
          <a:p>
            <a:r>
              <a:rPr lang="en-US" sz="4000" b="1" dirty="0"/>
              <a:t>SPIRITUAL.AMNESIA   64-0411</a:t>
            </a:r>
          </a:p>
          <a:p>
            <a:r>
              <a:rPr lang="en-US" sz="3200" dirty="0"/>
              <a:t>	29  You must be identified. Somewhere you must show, your life… where you are identified. You are identified either in Christ or out of Christ. You are not halfway… There's no black white bird. </a:t>
            </a:r>
            <a:r>
              <a:rPr lang="en-US" sz="3200" dirty="0">
                <a:solidFill>
                  <a:srgbClr val="FFFF00"/>
                </a:solidFill>
              </a:rPr>
              <a:t>You're either a saved, or you're not saved. You're a saint or a sinner, one or the other. And your spiritual attitude towards God's Word identifies you, exactly where you're standing.</a:t>
            </a:r>
          </a:p>
        </p:txBody>
      </p:sp>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968" y="107490"/>
            <a:ext cx="8681884" cy="1143000"/>
          </a:xfrm>
        </p:spPr>
        <p:txBody>
          <a:bodyPr>
            <a:normAutofit/>
          </a:bodyPr>
          <a:lstStyle/>
          <a:p>
            <a:r>
              <a:rPr lang="en-US" sz="4800" b="0" dirty="0">
                <a:solidFill>
                  <a:srgbClr val="FFFF00"/>
                </a:solidFill>
                <a:latin typeface="+mn-lt"/>
              </a:rPr>
              <a:t>Sickness &amp; the Need for Healing</a:t>
            </a:r>
          </a:p>
        </p:txBody>
      </p:sp>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04C18CDA-5124-3541-A923-197C0318853D}" type="slidenum">
              <a:rPr lang="en-US" smtClean="0"/>
              <a:t>5</a:t>
            </a:fld>
            <a:endParaRPr lang="en-US"/>
          </a:p>
        </p:txBody>
      </p:sp>
      <p:sp>
        <p:nvSpPr>
          <p:cNvPr id="6" name="Content Placeholder 5"/>
          <p:cNvSpPr>
            <a:spLocks noGrp="1"/>
          </p:cNvSpPr>
          <p:nvPr>
            <p:ph sz="quarter" idx="13"/>
          </p:nvPr>
        </p:nvSpPr>
        <p:spPr>
          <a:xfrm>
            <a:off x="924232" y="1452716"/>
            <a:ext cx="7924800" cy="4114800"/>
          </a:xfrm>
        </p:spPr>
        <p:txBody>
          <a:bodyPr>
            <a:normAutofit/>
          </a:bodyPr>
          <a:lstStyle/>
          <a:p>
            <a:r>
              <a:rPr lang="en-US" sz="4800" dirty="0"/>
              <a:t>Physical Diseases</a:t>
            </a:r>
          </a:p>
          <a:p>
            <a:r>
              <a:rPr lang="en-US" sz="4800" dirty="0"/>
              <a:t>Mental Disease</a:t>
            </a:r>
          </a:p>
          <a:p>
            <a:r>
              <a:rPr lang="en-US" sz="4800" dirty="0"/>
              <a:t>Spiritual Warfare</a:t>
            </a:r>
          </a:p>
        </p:txBody>
      </p:sp>
    </p:spTree>
    <p:extLst>
      <p:ext uri="{BB962C8B-B14F-4D97-AF65-F5344CB8AC3E}">
        <p14:creationId xmlns:p14="http://schemas.microsoft.com/office/powerpoint/2010/main" val="1876273124"/>
      </p:ext>
    </p:extLst>
  </p:cSld>
  <p:clrMapOvr>
    <a:masterClrMapping/>
  </p:clrMapOvr>
  <p:transition spd="slow">
    <p:cove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50</a:t>
            </a:fld>
            <a:endParaRPr lang="en-US"/>
          </a:p>
        </p:txBody>
      </p:sp>
      <p:sp>
        <p:nvSpPr>
          <p:cNvPr id="5" name="Rectangle 4"/>
          <p:cNvSpPr/>
          <p:nvPr/>
        </p:nvSpPr>
        <p:spPr>
          <a:xfrm>
            <a:off x="533400" y="381000"/>
            <a:ext cx="8153400" cy="5078313"/>
          </a:xfrm>
          <a:prstGeom prst="rect">
            <a:avLst/>
          </a:prstGeom>
        </p:spPr>
        <p:txBody>
          <a:bodyPr wrap="square">
            <a:spAutoFit/>
          </a:bodyPr>
          <a:lstStyle/>
          <a:p>
            <a:r>
              <a:rPr lang="en-US" sz="3600" b="1" dirty="0"/>
              <a:t>CHRIST.IS.THE.MYSTERY   63-0728</a:t>
            </a:r>
          </a:p>
          <a:p>
            <a:r>
              <a:rPr lang="en-US" sz="2800" dirty="0"/>
              <a:t>	36-4  You say, "Well, Brother Branham, what is the new birth?" It is the revelation of Jesus Christ personally to you. Amen. Not you joined a church, you shook a hand… you promised to live by a code of rules; </a:t>
            </a:r>
            <a:r>
              <a:rPr lang="en-US" sz="2800" b="1" dirty="0"/>
              <a:t>but Christ…</a:t>
            </a:r>
          </a:p>
          <a:p>
            <a:endParaRPr lang="en-US" sz="2800" b="1" dirty="0"/>
          </a:p>
          <a:p>
            <a:r>
              <a:rPr lang="en-US" sz="3600" b="1" dirty="0"/>
              <a:t>II CORINTHIANS 5:17</a:t>
            </a:r>
            <a:endParaRPr lang="en-US" sz="3600" i="1" dirty="0"/>
          </a:p>
          <a:p>
            <a:r>
              <a:rPr lang="en-US" sz="2800" i="1" dirty="0"/>
              <a:t>  Therefore if any man be in Christ, he is a new creature: old things are passed away; behold, all things are become new.</a:t>
            </a:r>
          </a:p>
        </p:txBody>
      </p:sp>
    </p:spTree>
    <p:extLst>
      <p:ext uri="{BB962C8B-B14F-4D97-AF65-F5344CB8AC3E}">
        <p14:creationId xmlns:p14="http://schemas.microsoft.com/office/powerpoint/2010/main" val="3002997665"/>
      </p:ext>
    </p:extLst>
  </p:cSld>
  <p:clrMapOvr>
    <a:masterClrMapping/>
  </p:clrMapOvr>
  <p:transition spd="slow">
    <p:cove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51</a:t>
            </a:fld>
            <a:endParaRPr lang="en-US"/>
          </a:p>
        </p:txBody>
      </p:sp>
      <p:sp>
        <p:nvSpPr>
          <p:cNvPr id="5" name="Rectangle 4"/>
          <p:cNvSpPr/>
          <p:nvPr/>
        </p:nvSpPr>
        <p:spPr>
          <a:xfrm>
            <a:off x="457200" y="304800"/>
            <a:ext cx="8382000" cy="6924973"/>
          </a:xfrm>
          <a:prstGeom prst="rect">
            <a:avLst/>
          </a:prstGeom>
        </p:spPr>
        <p:txBody>
          <a:bodyPr wrap="square">
            <a:spAutoFit/>
          </a:bodyPr>
          <a:lstStyle/>
          <a:p>
            <a:r>
              <a:rPr lang="en-US" sz="4000" b="1" dirty="0"/>
              <a:t>HEBREWS 13:5-6</a:t>
            </a:r>
          </a:p>
          <a:p>
            <a:r>
              <a:rPr lang="en-US" sz="2800" dirty="0"/>
              <a:t>	</a:t>
            </a:r>
            <a:r>
              <a:rPr lang="en-US" sz="2800" i="1" dirty="0"/>
              <a:t>5 Let your conversation be without covetousness; and be content with such things as ye have: </a:t>
            </a:r>
            <a:r>
              <a:rPr lang="en-US" sz="2800" i="1" dirty="0">
                <a:solidFill>
                  <a:srgbClr val="FFFF00"/>
                </a:solidFill>
              </a:rPr>
              <a:t>for he hath said, I will never leave thee, nor forsake thee. </a:t>
            </a:r>
            <a:r>
              <a:rPr lang="en-US" sz="2800" i="1" dirty="0"/>
              <a:t>6 So that we may boldly say, The Lord is my helper, and I will not fear what man shall do unto me. </a:t>
            </a:r>
          </a:p>
          <a:p>
            <a:endParaRPr lang="en-US" sz="2800" i="1" dirty="0"/>
          </a:p>
          <a:p>
            <a:r>
              <a:rPr lang="en-US" sz="4000" b="1" dirty="0"/>
              <a:t>II CHRONICLES 15:3-4</a:t>
            </a:r>
          </a:p>
          <a:p>
            <a:r>
              <a:rPr lang="en-US" sz="2800" dirty="0"/>
              <a:t>	</a:t>
            </a:r>
            <a:r>
              <a:rPr lang="en-US" sz="2800" i="1" dirty="0"/>
              <a:t>3  Now for a long season Israel hath been without the true God, and without a teaching priest, and without law. 4 But when they in their trouble did turn unto the LORD God of Israel, and sought him, he was found of them.</a:t>
            </a:r>
          </a:p>
          <a:p>
            <a:endParaRPr lang="en-US" sz="2800" i="1" dirty="0"/>
          </a:p>
          <a:p>
            <a:endParaRPr lang="en-US" sz="2800" i="1" dirty="0"/>
          </a:p>
        </p:txBody>
      </p:sp>
    </p:spTree>
    <p:extLst>
      <p:ext uri="{BB962C8B-B14F-4D97-AF65-F5344CB8AC3E}">
        <p14:creationId xmlns:p14="http://schemas.microsoft.com/office/powerpoint/2010/main" val="38414799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3000"/>
                                        <p:tgtEl>
                                          <p:spTgt spid="5">
                                            <p:txEl>
                                              <p:pRg st="3" end="3"/>
                                            </p:txEl>
                                          </p:spTgt>
                                        </p:tgtEl>
                                      </p:cBhvr>
                                    </p:animEffect>
                                    <p:set>
                                      <p:cBhvr>
                                        <p:cTn id="7" dur="1" fill="hold">
                                          <p:stCondLst>
                                            <p:cond delay="2999"/>
                                          </p:stCondLst>
                                        </p:cTn>
                                        <p:tgtEl>
                                          <p:spTgt spid="5">
                                            <p:txEl>
                                              <p:pRg st="3" end="3"/>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3000"/>
                                        <p:tgtEl>
                                          <p:spTgt spid="5">
                                            <p:txEl>
                                              <p:pRg st="4" end="4"/>
                                            </p:txEl>
                                          </p:spTgt>
                                        </p:tgtEl>
                                      </p:cBhvr>
                                    </p:animEffect>
                                    <p:set>
                                      <p:cBhvr>
                                        <p:cTn id="10" dur="1" fill="hold">
                                          <p:stCondLst>
                                            <p:cond delay="2999"/>
                                          </p:stCondLst>
                                        </p:cTn>
                                        <p:tgtEl>
                                          <p:spTgt spid="5">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1"/>
          <p:cNvSpPr>
            <a:spLocks noChangeArrowheads="1"/>
          </p:cNvSpPr>
          <p:nvPr/>
        </p:nvSpPr>
        <p:spPr bwMode="auto">
          <a:xfrm>
            <a:off x="304800" y="304800"/>
            <a:ext cx="8458200"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600" i="0" u="none" strike="noStrike" cap="none" normalizeH="0" baseline="0" dirty="0">
                <a:ln>
                  <a:noFill/>
                </a:ln>
                <a:solidFill>
                  <a:schemeClr val="tx1"/>
                </a:solidFill>
                <a:effectLst/>
                <a:latin typeface="Arial Black" pitchFamily="34" charset="0"/>
                <a:ea typeface="Calibri" pitchFamily="34" charset="0"/>
                <a:cs typeface="Times New Roman" pitchFamily="18" charset="0"/>
              </a:rPr>
              <a:t>Committal</a:t>
            </a:r>
          </a:p>
          <a:p>
            <a:pPr marL="0" marR="0" lvl="0" indent="45720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Cambria" pitchFamily="18" charset="0"/>
              <a:ea typeface="Calibri" pitchFamily="34" charset="0"/>
              <a:cs typeface="Times New Roman" pitchFamily="18" charset="0"/>
            </a:endParaRPr>
          </a:p>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LETTING.OFF.THE.PRESSURE   62-0513E</a:t>
            </a:r>
            <a:endParaRPr kumimoji="0" lang="en-US" sz="20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Commit your case to God, and go on as if it was all over. Don't build up pressure; it lets off pressure. "Well," you say, "I am so worried, Brother Branham, I just don't know." Let off the pressure</a:t>
            </a:r>
            <a:r>
              <a:rPr kumimoji="0" lang="en-US" sz="3200" b="0" i="0" u="none" strike="noStrike" cap="none" normalizeH="0" baseline="0" dirty="0">
                <a:ln>
                  <a:noFill/>
                </a:ln>
                <a:solidFill>
                  <a:schemeClr val="tx1"/>
                </a:solidFill>
                <a:effectLst/>
                <a:latin typeface="Calibri"/>
                <a:ea typeface="Calibri" pitchFamily="34" charset="0"/>
                <a:cs typeface="Times New Roman" pitchFamily="18" charset="0"/>
              </a:rPr>
              <a:t>…</a:t>
            </a: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p>
          <a:p>
            <a:pPr marL="0" marR="0" lvl="0" indent="457200" algn="l" defTabSz="914400" rtl="0" eaLnBrk="0" fontAlgn="base" latinLnBrk="0" hangingPunct="0">
              <a:lnSpc>
                <a:spcPct val="100000"/>
              </a:lnSpc>
              <a:spcBef>
                <a:spcPct val="0"/>
              </a:spcBef>
              <a:spcAft>
                <a:spcPct val="0"/>
              </a:spcAft>
              <a:buClrTx/>
              <a:buSzTx/>
              <a:tabLst/>
            </a:pP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Cast your cares on Him, for He </a:t>
            </a:r>
            <a:r>
              <a:rPr kumimoji="0" lang="en-US" sz="3200" b="0" i="0" u="none" strike="noStrike" cap="none" normalizeH="0" baseline="0" dirty="0" err="1">
                <a:ln>
                  <a:noFill/>
                </a:ln>
                <a:solidFill>
                  <a:schemeClr val="tx1"/>
                </a:solidFill>
                <a:effectLst/>
                <a:latin typeface="Cambria" pitchFamily="18" charset="0"/>
                <a:ea typeface="Calibri" pitchFamily="34" charset="0"/>
                <a:cs typeface="Times New Roman" pitchFamily="18" charset="0"/>
              </a:rPr>
              <a:t>careth</a:t>
            </a:r>
            <a:r>
              <a:rPr kumimoji="0" lang="en-US" sz="3200" b="0" i="0" u="none" strike="noStrike" cap="none" normalizeH="0" baseline="0" dirty="0">
                <a:ln>
                  <a:noFill/>
                </a:ln>
                <a:solidFill>
                  <a:schemeClr val="tx1"/>
                </a:solidFill>
                <a:effectLst/>
                <a:latin typeface="Cambria" pitchFamily="18" charset="0"/>
                <a:ea typeface="Calibri" pitchFamily="34" charset="0"/>
                <a:cs typeface="Times New Roman" pitchFamily="18" charset="0"/>
              </a:rPr>
              <a:t> for you. </a:t>
            </a:r>
            <a:r>
              <a:rPr kumimoji="0" lang="en-US" sz="32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Don't you worry about your cares; that's His business.</a:t>
            </a:r>
            <a:endParaRPr kumimoji="0" lang="en-US" sz="4800" b="1"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92F7B3BE-08E0-4852-90CC-E4D6F15E87B2}"/>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4A97123C-5952-4898-B073-70C4EFDB2F2B}"/>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E7F4E9EF-3758-4590-97BD-8709C918C206}"/>
              </a:ext>
            </a:extLst>
          </p:cNvPr>
          <p:cNvSpPr>
            <a:spLocks noGrp="1"/>
          </p:cNvSpPr>
          <p:nvPr>
            <p:ph type="sldNum" sz="quarter" idx="12"/>
          </p:nvPr>
        </p:nvSpPr>
        <p:spPr/>
        <p:txBody>
          <a:bodyPr/>
          <a:lstStyle/>
          <a:p>
            <a:fld id="{535242B5-0153-4170-8E04-84E67EE4A58C}" type="slidenum">
              <a:rPr lang="en-US" smtClean="0"/>
              <a:pPr/>
              <a:t>52</a:t>
            </a:fld>
            <a:endParaRPr lang="en-US"/>
          </a:p>
        </p:txBody>
      </p:sp>
    </p:spTree>
    <p:extLst>
      <p:ext uri="{BB962C8B-B14F-4D97-AF65-F5344CB8AC3E}">
        <p14:creationId xmlns:p14="http://schemas.microsoft.com/office/powerpoint/2010/main" val="1530689847"/>
      </p:ext>
    </p:extLst>
  </p:cSld>
  <p:clrMapOvr>
    <a:masterClrMapping/>
  </p:clrMapOvr>
  <p:transition spd="slow">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228600" y="-66020"/>
            <a:ext cx="8686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EPHESIANS 6:12-13</a:t>
            </a:r>
            <a:endParaRPr kumimoji="0" lang="en-US" sz="28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solidFill>
                  <a:schemeClr val="tx1"/>
                </a:solidFill>
                <a:effectLst/>
                <a:latin typeface="Cambria" pitchFamily="18" charset="0"/>
                <a:ea typeface="Calibri" pitchFamily="34" charset="0"/>
                <a:cs typeface="Times New Roman" pitchFamily="18" charset="0"/>
              </a:rPr>
              <a:t>    </a:t>
            </a:r>
            <a:r>
              <a:rPr kumimoji="0" lang="en-US" sz="32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For we wrestle not against flesh and blood, but against principalities, against powers, against the rulers of the darkness of this world, against spiritual wickedness in high places. 13 Wherefore take unto you the whole </a:t>
            </a:r>
            <a:r>
              <a:rPr kumimoji="0" lang="en-US" sz="3200" b="0" i="1" u="none" strike="noStrike" cap="none" normalizeH="0" baseline="0" dirty="0" err="1">
                <a:ln>
                  <a:noFill/>
                </a:ln>
                <a:solidFill>
                  <a:schemeClr val="tx1"/>
                </a:solidFill>
                <a:effectLst/>
                <a:latin typeface="Cambria" pitchFamily="18" charset="0"/>
                <a:ea typeface="Calibri" pitchFamily="34" charset="0"/>
                <a:cs typeface="Times New Roman" pitchFamily="18" charset="0"/>
              </a:rPr>
              <a:t>armour</a:t>
            </a:r>
            <a:r>
              <a:rPr kumimoji="0" lang="en-US" sz="3200" b="0" i="1" u="none" strike="noStrike" cap="none" normalizeH="0" baseline="0" dirty="0">
                <a:ln>
                  <a:noFill/>
                </a:ln>
                <a:solidFill>
                  <a:schemeClr val="tx1"/>
                </a:solidFill>
                <a:effectLst/>
                <a:latin typeface="Cambria" pitchFamily="18" charset="0"/>
                <a:ea typeface="Calibri" pitchFamily="34" charset="0"/>
                <a:cs typeface="Times New Roman" pitchFamily="18" charset="0"/>
              </a:rPr>
              <a:t> of God, that ye may be able to withstand in the evil day, and having done all, to stand.</a:t>
            </a:r>
            <a:endParaRPr kumimoji="0" lang="en-US" sz="2000" b="0" i="0" u="none" strike="noStrike" cap="none" normalizeH="0" baseline="0" dirty="0">
              <a:ln>
                <a:noFill/>
              </a:ln>
              <a:solidFill>
                <a:schemeClr val="tx1"/>
              </a:solidFill>
              <a:effectLst/>
              <a:latin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Stand: (Gr.)  </a:t>
            </a:r>
            <a:r>
              <a:rPr kumimoji="0" lang="en-US" sz="2800" b="1" i="0" u="none" strike="noStrike" cap="none" normalizeH="0" baseline="0" dirty="0" err="1">
                <a:ln>
                  <a:noFill/>
                </a:ln>
                <a:solidFill>
                  <a:schemeClr val="tx1"/>
                </a:solidFill>
                <a:effectLst/>
                <a:latin typeface="Calibri" pitchFamily="34" charset="0"/>
                <a:ea typeface="Calibri" pitchFamily="34" charset="0"/>
                <a:cs typeface="Times New Roman" pitchFamily="18" charset="0"/>
              </a:rPr>
              <a:t>histemi</a:t>
            </a:r>
            <a:r>
              <a:rPr kumimoji="0" lang="en-US" sz="28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  </a:t>
            </a:r>
            <a:r>
              <a:rPr kumimoji="0" lang="en-US" sz="2800" b="0" i="0" u="none" strike="noStrike" cap="none" normalizeH="0" baseline="0" dirty="0">
                <a:ln>
                  <a:noFill/>
                </a:ln>
                <a:solidFill>
                  <a:schemeClr val="tx1"/>
                </a:solidFill>
                <a:effectLst/>
                <a:latin typeface="Calibri" pitchFamily="34" charset="0"/>
                <a:ea typeface="Calibri" pitchFamily="34" charset="0"/>
                <a:cs typeface="Times New Roman" pitchFamily="18" charset="0"/>
              </a:rPr>
              <a:t>to stand immovable, firm, the foundation of a building; continue safe and sound, stand unharmed, to stand ready or prepared; to be of a steadfast mind; the quality of one who does not hesitate, does not waiver.</a:t>
            </a:r>
            <a:endParaRPr kumimoji="0" lang="en-US" sz="4400" b="0" i="0" u="none" strike="noStrike" cap="none" normalizeH="0" baseline="0" dirty="0">
              <a:ln>
                <a:noFill/>
              </a:ln>
              <a:solidFill>
                <a:schemeClr val="tx1"/>
              </a:solidFill>
              <a:effectLst/>
              <a:latin typeface="Arial" pitchFamily="34" charset="0"/>
            </a:endParaRPr>
          </a:p>
        </p:txBody>
      </p:sp>
      <p:sp>
        <p:nvSpPr>
          <p:cNvPr id="2" name="Date Placeholder 1">
            <a:extLst>
              <a:ext uri="{FF2B5EF4-FFF2-40B4-BE49-F238E27FC236}">
                <a16:creationId xmlns:a16="http://schemas.microsoft.com/office/drawing/2014/main" id="{1959848D-2199-491B-A553-2259EBC3995F}"/>
              </a:ext>
            </a:extLst>
          </p:cNvPr>
          <p:cNvSpPr>
            <a:spLocks noGrp="1"/>
          </p:cNvSpPr>
          <p:nvPr>
            <p:ph type="dt" sz="half" idx="10"/>
          </p:nvPr>
        </p:nvSpPr>
        <p:spPr/>
        <p:txBody>
          <a:bodyPr/>
          <a:lstStyle/>
          <a:p>
            <a:r>
              <a:rPr lang="en-US"/>
              <a:t>6/20/2018</a:t>
            </a:r>
          </a:p>
        </p:txBody>
      </p:sp>
      <p:sp>
        <p:nvSpPr>
          <p:cNvPr id="3" name="Footer Placeholder 2">
            <a:extLst>
              <a:ext uri="{FF2B5EF4-FFF2-40B4-BE49-F238E27FC236}">
                <a16:creationId xmlns:a16="http://schemas.microsoft.com/office/drawing/2014/main" id="{CE9E168C-DB84-4070-BB13-67CE2FA0F996}"/>
              </a:ext>
            </a:extLst>
          </p:cNvPr>
          <p:cNvSpPr>
            <a:spLocks noGrp="1"/>
          </p:cNvSpPr>
          <p:nvPr>
            <p:ph type="ftr" sz="quarter" idx="11"/>
          </p:nvPr>
        </p:nvSpPr>
        <p:spPr/>
        <p:txBody>
          <a:bodyPr/>
          <a:lstStyle/>
          <a:p>
            <a:r>
              <a:rPr lang="en-US"/>
              <a:t>Feeling All Alone 5</a:t>
            </a:r>
          </a:p>
        </p:txBody>
      </p:sp>
      <p:sp>
        <p:nvSpPr>
          <p:cNvPr id="4" name="Slide Number Placeholder 3">
            <a:extLst>
              <a:ext uri="{FF2B5EF4-FFF2-40B4-BE49-F238E27FC236}">
                <a16:creationId xmlns:a16="http://schemas.microsoft.com/office/drawing/2014/main" id="{0FFA943D-D766-4CFB-B25C-F71BA29860B7}"/>
              </a:ext>
            </a:extLst>
          </p:cNvPr>
          <p:cNvSpPr>
            <a:spLocks noGrp="1"/>
          </p:cNvSpPr>
          <p:nvPr>
            <p:ph type="sldNum" sz="quarter" idx="12"/>
          </p:nvPr>
        </p:nvSpPr>
        <p:spPr/>
        <p:txBody>
          <a:bodyPr/>
          <a:lstStyle/>
          <a:p>
            <a:fld id="{535242B5-0153-4170-8E04-84E67EE4A58C}" type="slidenum">
              <a:rPr lang="en-US" smtClean="0"/>
              <a:pPr/>
              <a:t>53</a:t>
            </a:fld>
            <a:endParaRPr lang="en-US"/>
          </a:p>
        </p:txBody>
      </p:sp>
    </p:spTree>
    <p:extLst>
      <p:ext uri="{BB962C8B-B14F-4D97-AF65-F5344CB8AC3E}">
        <p14:creationId xmlns:p14="http://schemas.microsoft.com/office/powerpoint/2010/main" val="92207246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5">
                                            <p:txEl>
                                              <p:pRg st="0" end="0"/>
                                            </p:txEl>
                                          </p:spTgt>
                                        </p:tgtEl>
                                        <p:attrNameLst>
                                          <p:attrName>style.visibility</p:attrName>
                                        </p:attrNameLst>
                                      </p:cBhvr>
                                      <p:to>
                                        <p:strVal val="visible"/>
                                      </p:to>
                                    </p:set>
                                    <p:anim calcmode="lin" valueType="num">
                                      <p:cBhvr additive="base">
                                        <p:cTn id="7" dur="1000" fill="hold"/>
                                        <p:tgtEl>
                                          <p:spTgt spid="5222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222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2225">
                                            <p:txEl>
                                              <p:pRg st="1" end="1"/>
                                            </p:txEl>
                                          </p:spTgt>
                                        </p:tgtEl>
                                        <p:attrNameLst>
                                          <p:attrName>style.visibility</p:attrName>
                                        </p:attrNameLst>
                                      </p:cBhvr>
                                      <p:to>
                                        <p:strVal val="visible"/>
                                      </p:to>
                                    </p:set>
                                    <p:anim calcmode="lin" valueType="num">
                                      <p:cBhvr additive="base">
                                        <p:cTn id="11" dur="1000" fill="hold"/>
                                        <p:tgtEl>
                                          <p:spTgt spid="52225">
                                            <p:txEl>
                                              <p:pRg st="1" end="1"/>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222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225">
                                            <p:txEl>
                                              <p:pRg st="3" end="3"/>
                                            </p:txEl>
                                          </p:spTgt>
                                        </p:tgtEl>
                                        <p:attrNameLst>
                                          <p:attrName>style.visibility</p:attrName>
                                        </p:attrNameLst>
                                      </p:cBhvr>
                                      <p:to>
                                        <p:strVal val="visible"/>
                                      </p:to>
                                    </p:set>
                                    <p:anim calcmode="lin" valueType="num">
                                      <p:cBhvr additive="base">
                                        <p:cTn id="17" dur="1000" fill="hold"/>
                                        <p:tgtEl>
                                          <p:spTgt spid="52225">
                                            <p:txEl>
                                              <p:pRg st="3" end="3"/>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5222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5/16/2010</a:t>
            </a:r>
          </a:p>
        </p:txBody>
      </p:sp>
      <p:sp>
        <p:nvSpPr>
          <p:cNvPr id="3" name="Footer Placeholder 2"/>
          <p:cNvSpPr>
            <a:spLocks noGrp="1"/>
          </p:cNvSpPr>
          <p:nvPr>
            <p:ph type="ftr" sz="quarter" idx="11"/>
          </p:nvPr>
        </p:nvSpPr>
        <p:spPr/>
        <p:txBody>
          <a:bodyPr/>
          <a:lstStyle/>
          <a:p>
            <a:r>
              <a:rPr lang="en-US"/>
              <a:t>Strongholds of the Enemy</a:t>
            </a:r>
          </a:p>
        </p:txBody>
      </p:sp>
      <p:sp>
        <p:nvSpPr>
          <p:cNvPr id="4" name="Slide Number Placeholder 3"/>
          <p:cNvSpPr>
            <a:spLocks noGrp="1"/>
          </p:cNvSpPr>
          <p:nvPr>
            <p:ph type="sldNum" sz="quarter" idx="12"/>
          </p:nvPr>
        </p:nvSpPr>
        <p:spPr/>
        <p:txBody>
          <a:bodyPr/>
          <a:lstStyle/>
          <a:p>
            <a:fld id="{71876054-AF7E-4301-BC4F-3F90B9D20A1F}" type="slidenum">
              <a:rPr lang="en-US" smtClean="0"/>
              <a:pPr/>
              <a:t>54</a:t>
            </a:fld>
            <a:endParaRPr lang="en-US"/>
          </a:p>
        </p:txBody>
      </p:sp>
      <p:sp>
        <p:nvSpPr>
          <p:cNvPr id="7" name="Rectangle 6"/>
          <p:cNvSpPr/>
          <p:nvPr/>
        </p:nvSpPr>
        <p:spPr>
          <a:xfrm>
            <a:off x="152400" y="0"/>
            <a:ext cx="8915400" cy="6771084"/>
          </a:xfrm>
          <a:prstGeom prst="rect">
            <a:avLst/>
          </a:prstGeom>
          <a:noFill/>
        </p:spPr>
        <p:txBody>
          <a:bodyPr wrap="square">
            <a:spAutoFit/>
          </a:bodyPr>
          <a:lstStyle/>
          <a:p>
            <a:r>
              <a:rPr lang="en-US" sz="4400" b="1" dirty="0"/>
              <a:t>ENTICING.SPIRITS</a:t>
            </a:r>
          </a:p>
          <a:p>
            <a:r>
              <a:rPr lang="en-US" sz="2800" dirty="0"/>
              <a:t>	</a:t>
            </a:r>
            <a:r>
              <a:rPr lang="en-US" sz="3000" dirty="0"/>
              <a:t>Lay aside every weight. If you got a </a:t>
            </a:r>
            <a:r>
              <a:rPr lang="en-US" sz="3000" dirty="0">
                <a:solidFill>
                  <a:srgbClr val="FFFF00"/>
                </a:solidFill>
              </a:rPr>
              <a:t>temper, </a:t>
            </a:r>
            <a:r>
              <a:rPr lang="en-US" sz="3000" dirty="0"/>
              <a:t>some-thing about you that you talk when you ought not to, lay it there now. Watch the fire come down and take it away, the love of God lick it up. Watch all that old </a:t>
            </a:r>
            <a:r>
              <a:rPr lang="en-US" sz="3000" dirty="0">
                <a:solidFill>
                  <a:srgbClr val="FFFF00"/>
                </a:solidFill>
              </a:rPr>
              <a:t>selfishness</a:t>
            </a:r>
            <a:r>
              <a:rPr lang="en-US" sz="3000" dirty="0"/>
              <a:t>, the way you've </a:t>
            </a:r>
            <a:r>
              <a:rPr lang="en-US" sz="3000" dirty="0">
                <a:solidFill>
                  <a:srgbClr val="FFFF00"/>
                </a:solidFill>
              </a:rPr>
              <a:t>been talking to your wife,</a:t>
            </a:r>
            <a:r>
              <a:rPr lang="en-US" sz="3000" dirty="0"/>
              <a:t> the way you been </a:t>
            </a:r>
            <a:r>
              <a:rPr lang="en-US" sz="3000" dirty="0">
                <a:solidFill>
                  <a:srgbClr val="FFFF00"/>
                </a:solidFill>
              </a:rPr>
              <a:t>talking to your husband</a:t>
            </a:r>
            <a:r>
              <a:rPr lang="en-US" sz="3000" dirty="0"/>
              <a:t>, to your </a:t>
            </a:r>
            <a:r>
              <a:rPr lang="en-US" sz="3000" dirty="0">
                <a:solidFill>
                  <a:srgbClr val="FFFF00"/>
                </a:solidFill>
              </a:rPr>
              <a:t>neighbor, way you've talked about the people in the church; </a:t>
            </a:r>
            <a:r>
              <a:rPr lang="en-US" sz="3000" dirty="0"/>
              <a:t>lay it on the altar this morning and the fire of God will come down and take it right away and Divine love will burn in its place. </a:t>
            </a:r>
            <a:r>
              <a:rPr lang="en-US" sz="3000" dirty="0">
                <a:solidFill>
                  <a:srgbClr val="FFFF00"/>
                </a:solidFill>
              </a:rPr>
              <a:t>If you got sickness, </a:t>
            </a:r>
            <a:r>
              <a:rPr lang="en-US" sz="3000" dirty="0"/>
              <a:t>lay it on the altar. Say, "</a:t>
            </a:r>
            <a:r>
              <a:rPr lang="en-US" sz="3000" i="1" dirty="0"/>
              <a:t>Lord, here it is. Create in me a clean spirit. Create in me a healing power</a:t>
            </a:r>
            <a:r>
              <a:rPr lang="en-US" sz="3000" dirty="0"/>
              <a:t>." See what God will do. 										</a:t>
            </a:r>
            <a:r>
              <a:rPr lang="en-US" sz="2800" b="1" dirty="0"/>
              <a:t>55-0724</a:t>
            </a:r>
            <a:endParaRPr lang="en-US" sz="2800" dirty="0"/>
          </a:p>
        </p:txBody>
      </p:sp>
    </p:spTree>
    <p:extLst>
      <p:ext uri="{BB962C8B-B14F-4D97-AF65-F5344CB8AC3E}">
        <p14:creationId xmlns:p14="http://schemas.microsoft.com/office/powerpoint/2010/main" val="383673027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6/20/2018</a:t>
            </a:r>
          </a:p>
        </p:txBody>
      </p:sp>
      <p:sp>
        <p:nvSpPr>
          <p:cNvPr id="4" name="Footer Placeholder 3"/>
          <p:cNvSpPr>
            <a:spLocks noGrp="1"/>
          </p:cNvSpPr>
          <p:nvPr>
            <p:ph type="ftr" sz="quarter" idx="11"/>
          </p:nvPr>
        </p:nvSpPr>
        <p:spPr/>
        <p:txBody>
          <a:bodyPr/>
          <a:lstStyle/>
          <a:p>
            <a:r>
              <a:rPr lang="en-US"/>
              <a:t>Feeling All Alone 5</a:t>
            </a:r>
          </a:p>
        </p:txBody>
      </p:sp>
      <p:sp>
        <p:nvSpPr>
          <p:cNvPr id="5" name="Slide Number Placeholder 4"/>
          <p:cNvSpPr>
            <a:spLocks noGrp="1"/>
          </p:cNvSpPr>
          <p:nvPr>
            <p:ph type="sldNum" sz="quarter" idx="12"/>
          </p:nvPr>
        </p:nvSpPr>
        <p:spPr/>
        <p:txBody>
          <a:bodyPr/>
          <a:lstStyle/>
          <a:p>
            <a:fld id="{04C18CDA-5124-3541-A923-197C0318853D}" type="slidenum">
              <a:rPr lang="en-US" smtClean="0"/>
              <a:t>6</a:t>
            </a:fld>
            <a:endParaRPr lang="en-US"/>
          </a:p>
        </p:txBody>
      </p:sp>
      <p:sp>
        <p:nvSpPr>
          <p:cNvPr id="7" name="Rectangle 6"/>
          <p:cNvSpPr/>
          <p:nvPr/>
        </p:nvSpPr>
        <p:spPr>
          <a:xfrm>
            <a:off x="191689" y="131797"/>
            <a:ext cx="8745650" cy="4585871"/>
          </a:xfrm>
          <a:prstGeom prst="rect">
            <a:avLst/>
          </a:prstGeom>
        </p:spPr>
        <p:txBody>
          <a:bodyPr wrap="square">
            <a:spAutoFit/>
          </a:bodyPr>
          <a:lstStyle/>
          <a:p>
            <a:r>
              <a:rPr lang="en-US" sz="4400" b="1" dirty="0"/>
              <a:t>TO.WHOM.WOULD.WE.GO</a:t>
            </a:r>
          </a:p>
          <a:p>
            <a:r>
              <a:rPr lang="en-US" sz="3200" dirty="0"/>
              <a:t>	41 </a:t>
            </a:r>
            <a:r>
              <a:rPr lang="en-US" sz="3600" dirty="0"/>
              <a:t>...</a:t>
            </a:r>
            <a:r>
              <a:rPr lang="en-US" sz="3600" dirty="0">
                <a:solidFill>
                  <a:srgbClr val="FFFF00"/>
                </a:solidFill>
              </a:rPr>
              <a:t>It wasn't meant for you to have peace here. If you did, you'd get customized to the world. </a:t>
            </a:r>
            <a:r>
              <a:rPr lang="en-US" sz="3600" dirty="0"/>
              <a:t>God don't want you custom-</a:t>
            </a:r>
            <a:r>
              <a:rPr lang="en-US" sz="3600" dirty="0" err="1"/>
              <a:t>ized</a:t>
            </a:r>
            <a:r>
              <a:rPr lang="en-US" sz="3600" dirty="0"/>
              <a:t> to this world. </a:t>
            </a:r>
          </a:p>
          <a:p>
            <a:r>
              <a:rPr lang="en-US" sz="3600" dirty="0"/>
              <a:t>	He wants you to rest in Him. Come to Him, then you have peace.</a:t>
            </a:r>
          </a:p>
          <a:p>
            <a:pPr algn="r"/>
            <a:r>
              <a:rPr lang="en-US" sz="3200" dirty="0"/>
              <a:t>60-0606 </a:t>
            </a:r>
          </a:p>
        </p:txBody>
      </p:sp>
    </p:spTree>
    <p:extLst>
      <p:ext uri="{BB962C8B-B14F-4D97-AF65-F5344CB8AC3E}">
        <p14:creationId xmlns:p14="http://schemas.microsoft.com/office/powerpoint/2010/main" val="3480706772"/>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6/20/2018</a:t>
            </a:r>
          </a:p>
        </p:txBody>
      </p:sp>
      <p:sp>
        <p:nvSpPr>
          <p:cNvPr id="3" name="Footer Placeholder 2"/>
          <p:cNvSpPr>
            <a:spLocks noGrp="1"/>
          </p:cNvSpPr>
          <p:nvPr>
            <p:ph type="ftr" sz="quarter" idx="11"/>
          </p:nvPr>
        </p:nvSpPr>
        <p:spPr/>
        <p:txBody>
          <a:bodyPr/>
          <a:lstStyle/>
          <a:p>
            <a:r>
              <a:rPr lang="en-US"/>
              <a:t>Feeling All Alone 5</a:t>
            </a:r>
          </a:p>
        </p:txBody>
      </p:sp>
      <p:sp>
        <p:nvSpPr>
          <p:cNvPr id="4" name="Slide Number Placeholder 3"/>
          <p:cNvSpPr>
            <a:spLocks noGrp="1"/>
          </p:cNvSpPr>
          <p:nvPr>
            <p:ph type="sldNum" sz="quarter" idx="12"/>
          </p:nvPr>
        </p:nvSpPr>
        <p:spPr/>
        <p:txBody>
          <a:bodyPr/>
          <a:lstStyle/>
          <a:p>
            <a:fld id="{535242B5-0153-4170-8E04-84E67EE4A58C}" type="slidenum">
              <a:rPr lang="en-US" smtClean="0"/>
              <a:pPr/>
              <a:t>7</a:t>
            </a:fld>
            <a:endParaRPr lang="en-US"/>
          </a:p>
        </p:txBody>
      </p:sp>
      <p:sp>
        <p:nvSpPr>
          <p:cNvPr id="8" name="Content Placeholder 6"/>
          <p:cNvSpPr>
            <a:spLocks noGrp="1"/>
          </p:cNvSpPr>
          <p:nvPr>
            <p:ph idx="4294967295"/>
          </p:nvPr>
        </p:nvSpPr>
        <p:spPr>
          <a:xfrm>
            <a:off x="152400" y="0"/>
            <a:ext cx="8839200" cy="6689724"/>
          </a:xfrm>
        </p:spPr>
        <p:txBody>
          <a:bodyPr>
            <a:normAutofit/>
          </a:bodyPr>
          <a:lstStyle/>
          <a:p>
            <a:pPr marL="118872" indent="0">
              <a:buNone/>
            </a:pPr>
            <a:r>
              <a:rPr lang="en-US" sz="3600" i="1" dirty="0"/>
              <a:t>Dear Bro. Barry</a:t>
            </a:r>
          </a:p>
          <a:p>
            <a:pPr marL="118872" indent="0">
              <a:buNone/>
            </a:pPr>
            <a:r>
              <a:rPr lang="en-US" sz="2800" i="1" dirty="0"/>
              <a:t>	You said we weren't meant to have peace in this life. What about inward peace? I've always wanted true peace....like they said "peace like a river", and to be happy and confident like most Christians are--or look to be. Because I haven't been able to overcome the shrinking feeling I have, or the great lack of confidence, I feel like God either has rejected me, or else I just don't know how to pray right.</a:t>
            </a:r>
          </a:p>
          <a:p>
            <a:pPr marL="118872" indent="0">
              <a:buNone/>
            </a:pPr>
            <a:r>
              <a:rPr lang="en-US" sz="2800" i="1" dirty="0"/>
              <a:t>	…The message has brought so much more knowledge, it has brought so much more fear. Before, you become a Christian, live godly, and you felt happy. Now, you have to worry about predestination, foolish virgin, vessels of dishonor, deception, etc... Is it possible to feel peaceful?</a:t>
            </a:r>
          </a:p>
        </p:txBody>
      </p:sp>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F93037F-D079-4D4A-AC64-4080EE36189E}"/>
              </a:ext>
            </a:extLst>
          </p:cNvPr>
          <p:cNvSpPr>
            <a:spLocks noGrp="1"/>
          </p:cNvSpPr>
          <p:nvPr>
            <p:ph type="dt" sz="half" idx="10"/>
          </p:nvPr>
        </p:nvSpPr>
        <p:spPr/>
        <p:txBody>
          <a:bodyPr/>
          <a:lstStyle/>
          <a:p>
            <a:r>
              <a:rPr lang="en-US"/>
              <a:t>6/20/2018</a:t>
            </a:r>
          </a:p>
        </p:txBody>
      </p:sp>
      <p:sp>
        <p:nvSpPr>
          <p:cNvPr id="4" name="Footer Placeholder 3">
            <a:extLst>
              <a:ext uri="{FF2B5EF4-FFF2-40B4-BE49-F238E27FC236}">
                <a16:creationId xmlns:a16="http://schemas.microsoft.com/office/drawing/2014/main" id="{C86E39A8-35C9-4D01-B3B7-02552816F719}"/>
              </a:ext>
            </a:extLst>
          </p:cNvPr>
          <p:cNvSpPr>
            <a:spLocks noGrp="1"/>
          </p:cNvSpPr>
          <p:nvPr>
            <p:ph type="ftr" sz="quarter" idx="11"/>
          </p:nvPr>
        </p:nvSpPr>
        <p:spPr/>
        <p:txBody>
          <a:bodyPr/>
          <a:lstStyle/>
          <a:p>
            <a:r>
              <a:rPr lang="en-US"/>
              <a:t>Feeling All Alone 5</a:t>
            </a:r>
          </a:p>
        </p:txBody>
      </p:sp>
      <p:sp>
        <p:nvSpPr>
          <p:cNvPr id="5" name="Slide Number Placeholder 4">
            <a:extLst>
              <a:ext uri="{FF2B5EF4-FFF2-40B4-BE49-F238E27FC236}">
                <a16:creationId xmlns:a16="http://schemas.microsoft.com/office/drawing/2014/main" id="{C2C9057D-3B87-4E8D-8142-16F48167F3E7}"/>
              </a:ext>
            </a:extLst>
          </p:cNvPr>
          <p:cNvSpPr>
            <a:spLocks noGrp="1"/>
          </p:cNvSpPr>
          <p:nvPr>
            <p:ph type="sldNum" sz="quarter" idx="12"/>
          </p:nvPr>
        </p:nvSpPr>
        <p:spPr/>
        <p:txBody>
          <a:bodyPr/>
          <a:lstStyle/>
          <a:p>
            <a:fld id="{04C18CDA-5124-3541-A923-197C0318853D}" type="slidenum">
              <a:rPr lang="en-US" smtClean="0"/>
              <a:t>8</a:t>
            </a:fld>
            <a:endParaRPr lang="en-US"/>
          </a:p>
        </p:txBody>
      </p:sp>
      <p:sp>
        <p:nvSpPr>
          <p:cNvPr id="7" name="Rectangle 6">
            <a:extLst>
              <a:ext uri="{FF2B5EF4-FFF2-40B4-BE49-F238E27FC236}">
                <a16:creationId xmlns:a16="http://schemas.microsoft.com/office/drawing/2014/main" id="{351036A3-012F-4615-B7B2-D2C2E238306A}"/>
              </a:ext>
            </a:extLst>
          </p:cNvPr>
          <p:cNvSpPr/>
          <p:nvPr/>
        </p:nvSpPr>
        <p:spPr>
          <a:xfrm>
            <a:off x="325120" y="223521"/>
            <a:ext cx="8453120" cy="5139869"/>
          </a:xfrm>
          <a:prstGeom prst="rect">
            <a:avLst/>
          </a:prstGeom>
        </p:spPr>
        <p:txBody>
          <a:bodyPr wrap="square">
            <a:spAutoFit/>
          </a:bodyPr>
          <a:lstStyle/>
          <a:p>
            <a:r>
              <a:rPr lang="en-US" sz="4000" b="1" dirty="0"/>
              <a:t>WATCHMAN.WHAT.OF.THE.NIGHT</a:t>
            </a:r>
          </a:p>
          <a:p>
            <a:r>
              <a:rPr lang="en-US" sz="3600" dirty="0"/>
              <a:t>	6 </a:t>
            </a:r>
            <a:r>
              <a:rPr lang="en-US" sz="3600" dirty="0">
                <a:solidFill>
                  <a:srgbClr val="FFFF00"/>
                </a:solidFill>
              </a:rPr>
              <a:t>There is none of us that is immune from troubles. </a:t>
            </a:r>
            <a:r>
              <a:rPr lang="en-US" sz="3600" dirty="0"/>
              <a:t>God has not promised to excuse us from all sickness, but it is written that His strength is sufficient. </a:t>
            </a:r>
          </a:p>
          <a:p>
            <a:r>
              <a:rPr lang="en-US" sz="3600" dirty="0"/>
              <a:t>	And He will never put so much upon us, but what He will give us grace to bear. So we have that consolation of knowing.</a:t>
            </a:r>
          </a:p>
          <a:p>
            <a:pPr algn="r"/>
            <a:r>
              <a:rPr lang="en-US" sz="3600" dirty="0"/>
              <a:t>58-1130</a:t>
            </a:r>
          </a:p>
        </p:txBody>
      </p:sp>
    </p:spTree>
    <p:extLst>
      <p:ext uri="{BB962C8B-B14F-4D97-AF65-F5344CB8AC3E}">
        <p14:creationId xmlns:p14="http://schemas.microsoft.com/office/powerpoint/2010/main" val="1703919814"/>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076EE3F-F5A6-4332-9FC2-43B2BBD9431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1" y="1752599"/>
            <a:ext cx="6662774" cy="5009605"/>
          </a:xfrm>
          <a:prstGeom prst="rect">
            <a:avLst/>
          </a:prstGeom>
        </p:spPr>
      </p:pic>
      <p:sp>
        <p:nvSpPr>
          <p:cNvPr id="4" name="Date Placeholder 3">
            <a:extLst>
              <a:ext uri="{FF2B5EF4-FFF2-40B4-BE49-F238E27FC236}">
                <a16:creationId xmlns:a16="http://schemas.microsoft.com/office/drawing/2014/main" id="{40F14723-8624-4E36-919F-8FF3DF99AD1A}"/>
              </a:ext>
            </a:extLst>
          </p:cNvPr>
          <p:cNvSpPr>
            <a:spLocks noGrp="1"/>
          </p:cNvSpPr>
          <p:nvPr>
            <p:ph type="dt" sz="half" idx="10"/>
          </p:nvPr>
        </p:nvSpPr>
        <p:spPr/>
        <p:txBody>
          <a:bodyPr/>
          <a:lstStyle/>
          <a:p>
            <a:r>
              <a:rPr lang="en-US"/>
              <a:t>6/20/2018</a:t>
            </a:r>
          </a:p>
        </p:txBody>
      </p:sp>
      <p:sp>
        <p:nvSpPr>
          <p:cNvPr id="5" name="Footer Placeholder 4">
            <a:extLst>
              <a:ext uri="{FF2B5EF4-FFF2-40B4-BE49-F238E27FC236}">
                <a16:creationId xmlns:a16="http://schemas.microsoft.com/office/drawing/2014/main" id="{B777BCC7-68CD-47D3-B2C9-F5BF4BCECAC6}"/>
              </a:ext>
            </a:extLst>
          </p:cNvPr>
          <p:cNvSpPr>
            <a:spLocks noGrp="1"/>
          </p:cNvSpPr>
          <p:nvPr>
            <p:ph type="ftr" sz="quarter" idx="11"/>
          </p:nvPr>
        </p:nvSpPr>
        <p:spPr/>
        <p:txBody>
          <a:bodyPr/>
          <a:lstStyle/>
          <a:p>
            <a:r>
              <a:rPr lang="en-US"/>
              <a:t>Feeling All Alone 5</a:t>
            </a:r>
          </a:p>
        </p:txBody>
      </p:sp>
      <p:sp>
        <p:nvSpPr>
          <p:cNvPr id="6" name="Slide Number Placeholder 5">
            <a:extLst>
              <a:ext uri="{FF2B5EF4-FFF2-40B4-BE49-F238E27FC236}">
                <a16:creationId xmlns:a16="http://schemas.microsoft.com/office/drawing/2014/main" id="{D4138D84-250C-4155-87FD-FE8BC8D043C9}"/>
              </a:ext>
            </a:extLst>
          </p:cNvPr>
          <p:cNvSpPr>
            <a:spLocks noGrp="1"/>
          </p:cNvSpPr>
          <p:nvPr>
            <p:ph type="sldNum" sz="quarter" idx="12"/>
          </p:nvPr>
        </p:nvSpPr>
        <p:spPr/>
        <p:txBody>
          <a:bodyPr/>
          <a:lstStyle/>
          <a:p>
            <a:fld id="{535242B5-0153-4170-8E04-84E67EE4A58C}" type="slidenum">
              <a:rPr lang="en-US" smtClean="0"/>
              <a:pPr/>
              <a:t>9</a:t>
            </a:fld>
            <a:endParaRPr lang="en-US"/>
          </a:p>
        </p:txBody>
      </p:sp>
      <p:sp>
        <p:nvSpPr>
          <p:cNvPr id="7" name="Rectangle 6">
            <a:extLst>
              <a:ext uri="{FF2B5EF4-FFF2-40B4-BE49-F238E27FC236}">
                <a16:creationId xmlns:a16="http://schemas.microsoft.com/office/drawing/2014/main" id="{6F72ADBB-A747-42D9-9C2F-2D5B096CFF94}"/>
              </a:ext>
            </a:extLst>
          </p:cNvPr>
          <p:cNvSpPr/>
          <p:nvPr/>
        </p:nvSpPr>
        <p:spPr>
          <a:xfrm>
            <a:off x="3766457" y="106681"/>
            <a:ext cx="5204460" cy="3231654"/>
          </a:xfrm>
          <a:prstGeom prst="rect">
            <a:avLst/>
          </a:prstGeom>
          <a:solidFill>
            <a:schemeClr val="bg2">
              <a:lumMod val="75000"/>
              <a:alpha val="82000"/>
            </a:schemeClr>
          </a:solidFill>
        </p:spPr>
        <p:txBody>
          <a:bodyPr wrap="square">
            <a:spAutoFit/>
          </a:bodyPr>
          <a:lstStyle/>
          <a:p>
            <a:pPr lvl="0" algn="ctr" fontAlgn="base">
              <a:spcBef>
                <a:spcPct val="0"/>
              </a:spcBef>
              <a:spcAft>
                <a:spcPct val="0"/>
              </a:spcAft>
            </a:pPr>
            <a:r>
              <a:rPr lang="en-US" sz="3600" b="1" dirty="0">
                <a:latin typeface="Cambria" pitchFamily="18" charset="0"/>
                <a:ea typeface="Times New Roman" pitchFamily="18" charset="0"/>
              </a:rPr>
              <a:t>JUDGES 6:23 </a:t>
            </a:r>
            <a:endParaRPr lang="en-US" sz="3600" dirty="0">
              <a:latin typeface="Arial" pitchFamily="34" charset="0"/>
            </a:endParaRPr>
          </a:p>
          <a:p>
            <a:pPr lvl="0" algn="ctr" eaLnBrk="0" fontAlgn="base" hangingPunct="0">
              <a:spcBef>
                <a:spcPct val="0"/>
              </a:spcBef>
              <a:spcAft>
                <a:spcPct val="0"/>
              </a:spcAft>
            </a:pPr>
            <a:r>
              <a:rPr lang="en-US" sz="2800" i="1" dirty="0">
                <a:latin typeface="Cambria" pitchFamily="18" charset="0"/>
                <a:ea typeface="Times New Roman" pitchFamily="18" charset="0"/>
              </a:rPr>
              <a:t>	And the LORD said unto him, Peace be unto thee; fear not: thou shalt not die. 24 Then Gideon built an altar there unto the LORD, and called it </a:t>
            </a:r>
            <a:r>
              <a:rPr lang="en-US" sz="2800" i="1" dirty="0">
                <a:solidFill>
                  <a:srgbClr val="FFFF00"/>
                </a:solidFill>
                <a:latin typeface="Cambria" pitchFamily="18" charset="0"/>
                <a:ea typeface="Times New Roman" pitchFamily="18" charset="0"/>
              </a:rPr>
              <a:t>Jehovah-shalom…</a:t>
            </a:r>
            <a:endParaRPr lang="en-US" sz="2800" dirty="0">
              <a:solidFill>
                <a:srgbClr val="FFFF00"/>
              </a:solidFill>
              <a:latin typeface="Cambria" pitchFamily="18" charset="0"/>
              <a:ea typeface="Times New Roman" pitchFamily="18" charset="0"/>
            </a:endParaRPr>
          </a:p>
        </p:txBody>
      </p:sp>
    </p:spTree>
    <p:extLst>
      <p:ext uri="{BB962C8B-B14F-4D97-AF65-F5344CB8AC3E}">
        <p14:creationId xmlns:p14="http://schemas.microsoft.com/office/powerpoint/2010/main" val="2854968095"/>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TM04033929[[fn=Slate]]</Template>
  <TotalTime>1009</TotalTime>
  <Words>982</Words>
  <Application>Microsoft Office PowerPoint</Application>
  <PresentationFormat>On-screen Show (4:3)</PresentationFormat>
  <Paragraphs>328</Paragraphs>
  <Slides>54</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54</vt:i4>
      </vt:variant>
    </vt:vector>
  </HeadingPairs>
  <TitlesOfParts>
    <vt:vector size="65" baseType="lpstr">
      <vt:lpstr>Albertus</vt:lpstr>
      <vt:lpstr>Arial</vt:lpstr>
      <vt:lpstr>Arial Black</vt:lpstr>
      <vt:lpstr>Arial Narrow</vt:lpstr>
      <vt:lpstr>Book Antiqua</vt:lpstr>
      <vt:lpstr>Calibri</vt:lpstr>
      <vt:lpstr>Cambria</vt:lpstr>
      <vt:lpstr>Times New Roman</vt:lpstr>
      <vt:lpstr>Trebuchet MS</vt:lpstr>
      <vt:lpstr>Wingdings 2</vt:lpstr>
      <vt:lpstr>Slate</vt:lpstr>
      <vt:lpstr>5 Feeling All Alone… The God of Peace   ISAIAH 9:6 For unto us a child is born, unto us a son is given: and the government shall be upon his shoulder: and his name shall be called Wonderful, Counsellor, The mighty God, The everlasting Father, The Prince of Peace.</vt:lpstr>
      <vt:lpstr>PowerPoint Presentation</vt:lpstr>
      <vt:lpstr>PowerPoint Presentation</vt:lpstr>
      <vt:lpstr>PowerPoint Presentation</vt:lpstr>
      <vt:lpstr>Sickness &amp; the Need for Healing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Greatest Threat to Satan’s Kingdom</dc:title>
  <dc:creator>BARRY COFFEY</dc:creator>
  <cp:lastModifiedBy>Barry Coffey</cp:lastModifiedBy>
  <cp:revision>137</cp:revision>
  <dcterms:created xsi:type="dcterms:W3CDTF">2008-08-30T03:02:44Z</dcterms:created>
  <dcterms:modified xsi:type="dcterms:W3CDTF">2018-06-20T23:22:19Z</dcterms:modified>
</cp:coreProperties>
</file>