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43"/>
  </p:notesMasterIdLst>
  <p:sldIdLst>
    <p:sldId id="256" r:id="rId2"/>
    <p:sldId id="438" r:id="rId3"/>
    <p:sldId id="260" r:id="rId4"/>
    <p:sldId id="292" r:id="rId5"/>
    <p:sldId id="319" r:id="rId6"/>
    <p:sldId id="328" r:id="rId7"/>
    <p:sldId id="271" r:id="rId8"/>
    <p:sldId id="527" r:id="rId9"/>
    <p:sldId id="480" r:id="rId10"/>
    <p:sldId id="483" r:id="rId11"/>
    <p:sldId id="262" r:id="rId12"/>
    <p:sldId id="451" r:id="rId13"/>
    <p:sldId id="466" r:id="rId14"/>
    <p:sldId id="280" r:id="rId15"/>
    <p:sldId id="523" r:id="rId16"/>
    <p:sldId id="524" r:id="rId17"/>
    <p:sldId id="284" r:id="rId18"/>
    <p:sldId id="525" r:id="rId19"/>
    <p:sldId id="432" r:id="rId20"/>
    <p:sldId id="335" r:id="rId21"/>
    <p:sldId id="336" r:id="rId22"/>
    <p:sldId id="324" r:id="rId23"/>
    <p:sldId id="325" r:id="rId24"/>
    <p:sldId id="529" r:id="rId25"/>
    <p:sldId id="270" r:id="rId26"/>
    <p:sldId id="528" r:id="rId27"/>
    <p:sldId id="530" r:id="rId28"/>
    <p:sldId id="326" r:id="rId29"/>
    <p:sldId id="532" r:id="rId30"/>
    <p:sldId id="321" r:id="rId31"/>
    <p:sldId id="327" r:id="rId32"/>
    <p:sldId id="533" r:id="rId33"/>
    <p:sldId id="534" r:id="rId34"/>
    <p:sldId id="536" r:id="rId35"/>
    <p:sldId id="535" r:id="rId36"/>
    <p:sldId id="278" r:id="rId37"/>
    <p:sldId id="531" r:id="rId38"/>
    <p:sldId id="291" r:id="rId39"/>
    <p:sldId id="285" r:id="rId40"/>
    <p:sldId id="344" r:id="rId41"/>
    <p:sldId id="27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3" autoAdjust="0"/>
    <p:restoredTop sz="94660"/>
  </p:normalViewPr>
  <p:slideViewPr>
    <p:cSldViewPr>
      <p:cViewPr varScale="1">
        <p:scale>
          <a:sx n="80" d="100"/>
          <a:sy n="80" d="100"/>
        </p:scale>
        <p:origin x="200" y="128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7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F73BC-EE95-4FBE-B299-785C6A6D57E1}" type="datetimeFigureOut">
              <a:rPr lang="en-US" smtClean="0"/>
              <a:pPr/>
              <a:t>6/24/18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AF7BC-6023-4CCC-93B6-4D9E46485240}" type="slidenum">
              <a:rPr lang="en-US" smtClean="0"/>
              <a:pPr/>
              <a:t>‹#›</a:t>
            </a:fld>
            <a:endParaRPr lang="en-US"/>
          </a:p>
        </p:txBody>
      </p:sp>
    </p:spTree>
    <p:extLst>
      <p:ext uri="{BB962C8B-B14F-4D97-AF65-F5344CB8AC3E}">
        <p14:creationId xmlns:p14="http://schemas.microsoft.com/office/powerpoint/2010/main" val="26769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6</a:t>
            </a:fld>
            <a:endParaRPr lang="en-US"/>
          </a:p>
        </p:txBody>
      </p:sp>
    </p:spTree>
    <p:extLst>
      <p:ext uri="{BB962C8B-B14F-4D97-AF65-F5344CB8AC3E}">
        <p14:creationId xmlns:p14="http://schemas.microsoft.com/office/powerpoint/2010/main" val="369593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7</a:t>
            </a:fld>
            <a:endParaRPr lang="en-US"/>
          </a:p>
        </p:txBody>
      </p:sp>
    </p:spTree>
    <p:extLst>
      <p:ext uri="{BB962C8B-B14F-4D97-AF65-F5344CB8AC3E}">
        <p14:creationId xmlns:p14="http://schemas.microsoft.com/office/powerpoint/2010/main" val="368428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11</a:t>
            </a:fld>
            <a:endParaRPr lang="en-US"/>
          </a:p>
        </p:txBody>
      </p:sp>
    </p:spTree>
    <p:extLst>
      <p:ext uri="{BB962C8B-B14F-4D97-AF65-F5344CB8AC3E}">
        <p14:creationId xmlns:p14="http://schemas.microsoft.com/office/powerpoint/2010/main" val="118184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8F63E-CF6B-4B7E-966F-41EE1E988408}" type="slidenum">
              <a:rPr lang="en-US" smtClean="0"/>
              <a:pPr/>
              <a:t>25</a:t>
            </a:fld>
            <a:endParaRPr lang="en-US"/>
          </a:p>
        </p:txBody>
      </p:sp>
    </p:spTree>
    <p:extLst>
      <p:ext uri="{BB962C8B-B14F-4D97-AF65-F5344CB8AC3E}">
        <p14:creationId xmlns:p14="http://schemas.microsoft.com/office/powerpoint/2010/main" val="304637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8F63E-CF6B-4B7E-966F-41EE1E988408}" type="slidenum">
              <a:rPr lang="en-US" smtClean="0"/>
              <a:pPr/>
              <a:t>29</a:t>
            </a:fld>
            <a:endParaRPr lang="en-US"/>
          </a:p>
        </p:txBody>
      </p:sp>
    </p:spTree>
    <p:extLst>
      <p:ext uri="{BB962C8B-B14F-4D97-AF65-F5344CB8AC3E}">
        <p14:creationId xmlns:p14="http://schemas.microsoft.com/office/powerpoint/2010/main" val="329472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8F63E-CF6B-4B7E-966F-41EE1E988408}" type="slidenum">
              <a:rPr lang="en-US" smtClean="0"/>
              <a:pPr/>
              <a:t>30</a:t>
            </a:fld>
            <a:endParaRPr lang="en-US"/>
          </a:p>
        </p:txBody>
      </p:sp>
    </p:spTree>
    <p:extLst>
      <p:ext uri="{BB962C8B-B14F-4D97-AF65-F5344CB8AC3E}">
        <p14:creationId xmlns:p14="http://schemas.microsoft.com/office/powerpoint/2010/main" val="38959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98F63E-CF6B-4B7E-966F-41EE1E988408}" type="slidenum">
              <a:rPr lang="en-US" smtClean="0"/>
              <a:pPr/>
              <a:t>36</a:t>
            </a:fld>
            <a:endParaRPr lang="en-US"/>
          </a:p>
        </p:txBody>
      </p:sp>
    </p:spTree>
    <p:extLst>
      <p:ext uri="{BB962C8B-B14F-4D97-AF65-F5344CB8AC3E}">
        <p14:creationId xmlns:p14="http://schemas.microsoft.com/office/powerpoint/2010/main" val="139819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40</a:t>
            </a:fld>
            <a:endParaRPr lang="en-US"/>
          </a:p>
        </p:txBody>
      </p:sp>
    </p:spTree>
    <p:extLst>
      <p:ext uri="{BB962C8B-B14F-4D97-AF65-F5344CB8AC3E}">
        <p14:creationId xmlns:p14="http://schemas.microsoft.com/office/powerpoint/2010/main" val="311044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6963094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178216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99522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161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310191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6/20/2018</a:t>
            </a:r>
          </a:p>
        </p:txBody>
      </p:sp>
      <p:sp>
        <p:nvSpPr>
          <p:cNvPr id="4" name="Footer Placeholder 3"/>
          <p:cNvSpPr>
            <a:spLocks noGrp="1"/>
          </p:cNvSpPr>
          <p:nvPr>
            <p:ph type="ftr" sz="quarter" idx="11"/>
          </p:nvPr>
        </p:nvSpPr>
        <p:spPr/>
        <p:txBody>
          <a:bodyPr/>
          <a:lstStyle/>
          <a:p>
            <a:r>
              <a:rPr lang="en-US"/>
              <a:t>Feeling All Alone 5</a:t>
            </a:r>
          </a:p>
        </p:txBody>
      </p:sp>
      <p:sp>
        <p:nvSpPr>
          <p:cNvPr id="5" name="Slide Number Placeholder 4"/>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47420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6/20/2018</a:t>
            </a:r>
          </a:p>
        </p:txBody>
      </p:sp>
      <p:sp>
        <p:nvSpPr>
          <p:cNvPr id="4" name="Footer Placeholder 3"/>
          <p:cNvSpPr>
            <a:spLocks noGrp="1"/>
          </p:cNvSpPr>
          <p:nvPr>
            <p:ph type="ftr" sz="quarter" idx="11"/>
          </p:nvPr>
        </p:nvSpPr>
        <p:spPr/>
        <p:txBody>
          <a:bodyPr/>
          <a:lstStyle/>
          <a:p>
            <a:r>
              <a:rPr lang="en-US"/>
              <a:t>Feeling All Alone 5</a:t>
            </a:r>
          </a:p>
        </p:txBody>
      </p:sp>
      <p:sp>
        <p:nvSpPr>
          <p:cNvPr id="5" name="Slide Number Placeholder 4"/>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186489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987443348"/>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892154030"/>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81207441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21784309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48042227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6/20/2018</a:t>
            </a:r>
          </a:p>
        </p:txBody>
      </p:sp>
      <p:sp>
        <p:nvSpPr>
          <p:cNvPr id="8" name="Footer Placeholder 7"/>
          <p:cNvSpPr>
            <a:spLocks noGrp="1"/>
          </p:cNvSpPr>
          <p:nvPr>
            <p:ph type="ftr" sz="quarter" idx="11"/>
          </p:nvPr>
        </p:nvSpPr>
        <p:spPr/>
        <p:txBody>
          <a:bodyPr/>
          <a:lstStyle/>
          <a:p>
            <a:r>
              <a:rPr lang="en-US"/>
              <a:t>Feeling All Alone 5</a:t>
            </a:r>
          </a:p>
        </p:txBody>
      </p:sp>
      <p:sp>
        <p:nvSpPr>
          <p:cNvPr id="9" name="Slide Number Placeholder 8"/>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37218429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6/20/2018</a:t>
            </a:r>
          </a:p>
        </p:txBody>
      </p:sp>
      <p:sp>
        <p:nvSpPr>
          <p:cNvPr id="4" name="Footer Placeholder 3"/>
          <p:cNvSpPr>
            <a:spLocks noGrp="1"/>
          </p:cNvSpPr>
          <p:nvPr>
            <p:ph type="ftr" sz="quarter" idx="11"/>
          </p:nvPr>
        </p:nvSpPr>
        <p:spPr/>
        <p:txBody>
          <a:bodyPr/>
          <a:lstStyle/>
          <a:p>
            <a:r>
              <a:rPr lang="en-US"/>
              <a:t>Feeling All Alone 5</a:t>
            </a:r>
          </a:p>
        </p:txBody>
      </p:sp>
      <p:sp>
        <p:nvSpPr>
          <p:cNvPr id="5" name="Slide Number Placeholder 4"/>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410244356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39611224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136034593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409636432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6/20/2018</a:t>
            </a: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Feeling All Alone 5</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35242B5-0153-4170-8E04-84E67EE4A58C}" type="slidenum">
              <a:rPr lang="en-US" smtClean="0"/>
              <a:pPr/>
              <a:t>‹#›</a:t>
            </a:fld>
            <a:endParaRPr lang="en-US"/>
          </a:p>
        </p:txBody>
      </p:sp>
    </p:spTree>
    <p:extLst>
      <p:ext uri="{BB962C8B-B14F-4D97-AF65-F5344CB8AC3E}">
        <p14:creationId xmlns:p14="http://schemas.microsoft.com/office/powerpoint/2010/main" val="73554853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ransition spd="slow">
    <p:cover/>
  </p:transition>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686800" cy="4953000"/>
          </a:xfrm>
        </p:spPr>
        <p:txBody>
          <a:bodyPr>
            <a:normAutofit fontScale="90000"/>
          </a:bodyPr>
          <a:lstStyle/>
          <a:p>
            <a:r>
              <a:rPr lang="en-US" sz="4800" dirty="0">
                <a:solidFill>
                  <a:schemeClr val="tx1"/>
                </a:solidFill>
                <a:latin typeface="Book Antiqua" pitchFamily="18" charset="0"/>
              </a:rPr>
              <a:t>6 Feeling All Alone</a:t>
            </a:r>
            <a:br>
              <a:rPr lang="en-US" sz="4800" dirty="0">
                <a:solidFill>
                  <a:schemeClr val="tx1"/>
                </a:solidFill>
                <a:latin typeface="Book Antiqua" pitchFamily="18" charset="0"/>
              </a:rPr>
            </a:br>
            <a:br>
              <a:rPr lang="en-US" sz="4800" dirty="0">
                <a:solidFill>
                  <a:schemeClr val="tx1"/>
                </a:solidFill>
                <a:latin typeface="Book Antiqua" pitchFamily="18" charset="0"/>
              </a:rPr>
            </a:br>
            <a:br>
              <a:rPr lang="en-US" sz="4800" dirty="0">
                <a:solidFill>
                  <a:schemeClr val="tx1"/>
                </a:solidFill>
                <a:latin typeface="Book Antiqua" pitchFamily="18" charset="0"/>
              </a:rPr>
            </a:br>
            <a:r>
              <a:rPr lang="en-US" sz="2700" b="1" dirty="0">
                <a:latin typeface="Cambria" pitchFamily="18" charset="0"/>
              </a:rPr>
              <a:t>PSALM 142:1-3</a:t>
            </a:r>
            <a:br>
              <a:rPr lang="en-US" sz="2700" b="1" dirty="0">
                <a:latin typeface="Cambria" pitchFamily="18" charset="0"/>
              </a:rPr>
            </a:br>
            <a:r>
              <a:rPr lang="en-US" sz="2200" dirty="0">
                <a:latin typeface="Cambria" pitchFamily="18" charset="0"/>
              </a:rPr>
              <a:t>    </a:t>
            </a:r>
            <a:r>
              <a:rPr lang="en-US" sz="2200" i="1" dirty="0">
                <a:latin typeface="Cambria" pitchFamily="18" charset="0"/>
              </a:rPr>
              <a:t> </a:t>
            </a:r>
            <a:r>
              <a:rPr lang="en-US" sz="2700" i="1" dirty="0">
                <a:latin typeface="Cambria" pitchFamily="18" charset="0"/>
              </a:rPr>
              <a:t> </a:t>
            </a:r>
            <a:r>
              <a:rPr lang="en-US" sz="1600" dirty="0">
                <a:latin typeface="Cambria" pitchFamily="18" charset="0"/>
              </a:rPr>
              <a:t>A Prayer when he was in the cave. </a:t>
            </a:r>
            <a:r>
              <a:rPr lang="en-US" sz="2700" i="1" dirty="0">
                <a:latin typeface="Cambria" pitchFamily="18" charset="0"/>
              </a:rPr>
              <a:t>I cried unto the LORD with my voice; with my voice unto the LORD did I make my supplication. 2 I poured out my complaint before him; I shewed before him my trouble. 3 When my spirit was overwhelmed within me, then thou </a:t>
            </a:r>
            <a:r>
              <a:rPr lang="en-US" sz="2700" i="1" dirty="0" err="1">
                <a:latin typeface="Cambria" pitchFamily="18" charset="0"/>
              </a:rPr>
              <a:t>knewest</a:t>
            </a:r>
            <a:r>
              <a:rPr lang="en-US" sz="2700" i="1" dirty="0">
                <a:latin typeface="Cambria" pitchFamily="18" charset="0"/>
              </a:rPr>
              <a:t> my path. In the way wherein I walked have they privily laid a snare for me.</a:t>
            </a:r>
            <a:br>
              <a:rPr lang="en-US" sz="2700" i="1" dirty="0">
                <a:latin typeface="Cambria" pitchFamily="18" charset="0"/>
              </a:rPr>
            </a:br>
            <a:endParaRPr lang="en-US" sz="2700" b="0" i="1" dirty="0">
              <a:solidFill>
                <a:schemeClr val="tx1"/>
              </a:solidFill>
              <a:latin typeface="Cambria" pitchFamily="18" charset="0"/>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4</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10</a:t>
            </a:fld>
            <a:endParaRPr lang="en-US" dirty="0">
              <a:solidFill>
                <a:prstClr val="black">
                  <a:lumMod val="65000"/>
                  <a:lumOff val="35000"/>
                </a:prstClr>
              </a:solidFill>
            </a:endParaRPr>
          </a:p>
        </p:txBody>
      </p:sp>
      <p:sp>
        <p:nvSpPr>
          <p:cNvPr id="5" name="Rectangle 4"/>
          <p:cNvSpPr/>
          <p:nvPr/>
        </p:nvSpPr>
        <p:spPr>
          <a:xfrm>
            <a:off x="518160" y="225552"/>
            <a:ext cx="8314944" cy="3600986"/>
          </a:xfrm>
          <a:prstGeom prst="rect">
            <a:avLst/>
          </a:prstGeom>
        </p:spPr>
        <p:txBody>
          <a:bodyPr wrap="square">
            <a:spAutoFit/>
          </a:bodyPr>
          <a:lstStyle/>
          <a:p>
            <a:r>
              <a:rPr lang="en-US" sz="4800" b="1" dirty="0"/>
              <a:t>MARK 9:28-29</a:t>
            </a:r>
          </a:p>
          <a:p>
            <a:r>
              <a:rPr lang="en-US" sz="3600" i="1" dirty="0"/>
              <a:t>	And when he was come into the house, his disciples asked him privately, Why could not we cast him out? 29 And he said unto them, </a:t>
            </a:r>
            <a:r>
              <a:rPr lang="en-US" sz="3600" i="1" dirty="0">
                <a:solidFill>
                  <a:srgbClr val="FFFF00"/>
                </a:solidFill>
              </a:rPr>
              <a:t>This kind can come forth by nothing, but by prayer and fasting.</a:t>
            </a:r>
          </a:p>
        </p:txBody>
      </p:sp>
    </p:spTree>
    <p:extLst>
      <p:ext uri="{BB962C8B-B14F-4D97-AF65-F5344CB8AC3E}">
        <p14:creationId xmlns:p14="http://schemas.microsoft.com/office/powerpoint/2010/main" val="131075413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4834" y="120402"/>
            <a:ext cx="8694332"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i="0" u="none" strike="noStrike" cap="none" normalizeH="0" baseline="0" dirty="0">
                <a:ln>
                  <a:noFill/>
                </a:ln>
                <a:solidFill>
                  <a:srgbClr val="FFFF00"/>
                </a:solidFill>
                <a:effectLst/>
                <a:latin typeface="Arial Black" pitchFamily="34" charset="0"/>
                <a:ea typeface="Times New Roman" pitchFamily="18" charset="0"/>
              </a:rPr>
              <a:t>2. Change</a:t>
            </a:r>
            <a:r>
              <a:rPr kumimoji="0" lang="en-US" sz="4000" i="0" u="none" strike="noStrike" cap="none" normalizeH="0" dirty="0">
                <a:ln>
                  <a:noFill/>
                </a:ln>
                <a:solidFill>
                  <a:srgbClr val="FFFF00"/>
                </a:solidFill>
                <a:effectLst/>
                <a:latin typeface="Arial Black" pitchFamily="34" charset="0"/>
                <a:ea typeface="Times New Roman" pitchFamily="18" charset="0"/>
              </a:rPr>
              <a:t> Your Way</a:t>
            </a:r>
            <a:endParaRPr lang="en-US" sz="3600" baseline="0" dirty="0">
              <a:latin typeface="Arial Black"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Times New Roman" pitchFamily="18" charset="0"/>
              </a:rPr>
              <a:t>GOD.HAS.A.PROVIDED.WAY  62-0728</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39   </a:t>
            </a:r>
            <a:r>
              <a:rPr kumimoji="0" lang="en-US" sz="3200" i="0" u="none" strike="noStrike" cap="none" normalizeH="0" baseline="0" dirty="0">
                <a:ln>
                  <a:noFill/>
                </a:ln>
                <a:effectLst/>
                <a:latin typeface="Cambria" pitchFamily="18" charset="0"/>
                <a:ea typeface="Times New Roman" pitchFamily="18" charset="0"/>
              </a:rPr>
              <a:t>God always makes a provided way; we must follow it. </a:t>
            </a:r>
            <a:r>
              <a:rPr kumimoji="0" lang="en-US" sz="3200" b="0" i="0" u="none" strike="noStrike" cap="none" normalizeH="0" baseline="0" dirty="0">
                <a:ln>
                  <a:noFill/>
                </a:ln>
                <a:solidFill>
                  <a:schemeClr val="tx1"/>
                </a:solidFill>
                <a:effectLst/>
                <a:latin typeface="Cambria" pitchFamily="18" charset="0"/>
                <a:ea typeface="Times New Roman" pitchFamily="18" charset="0"/>
              </a:rPr>
              <a:t>God's made a provided way for the human race to escape the oncoming judgments…  But when God makes a way and man refuses to walk in it, then if they miss it, </a:t>
            </a:r>
            <a:r>
              <a:rPr kumimoji="0" lang="en-US" sz="3200" i="0" u="none" strike="noStrike" cap="none" normalizeH="0" baseline="0" dirty="0">
                <a:ln>
                  <a:noFill/>
                </a:ln>
                <a:solidFill>
                  <a:srgbClr val="FFFF00"/>
                </a:solidFill>
                <a:effectLst/>
                <a:latin typeface="Cambria" pitchFamily="18" charset="0"/>
                <a:ea typeface="Times New Roman" pitchFamily="18" charset="0"/>
              </a:rPr>
              <a:t>it's not God's fault…</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 God, before He was going to destroy the world, He... had a ark built… God's got a Messenger tonight called the Holy Spirit. He is the Word. He's the one that manifests the Word. </a:t>
            </a:r>
            <a:r>
              <a:rPr kumimoji="0" lang="en-US" sz="3200" i="0" u="none" strike="noStrike" cap="none" normalizeH="0" baseline="0" dirty="0">
                <a:ln>
                  <a:noFill/>
                </a:ln>
                <a:solidFill>
                  <a:srgbClr val="FFFF00"/>
                </a:solidFill>
                <a:effectLst/>
                <a:latin typeface="Cambria" pitchFamily="18" charset="0"/>
                <a:ea typeface="Times New Roman" pitchFamily="18" charset="0"/>
              </a:rPr>
              <a:t>But you must walk in that way.</a:t>
            </a:r>
            <a:endParaRPr kumimoji="0" lang="en-US" sz="4400" i="0" u="none" strike="noStrike" cap="none" normalizeH="0" baseline="0" dirty="0">
              <a:ln>
                <a:noFill/>
              </a:ln>
              <a:solidFill>
                <a:srgbClr val="FFFF00"/>
              </a:solidFill>
              <a:effectLst/>
              <a:latin typeface="Arial" pitchFamily="34" charset="0"/>
            </a:endParaRPr>
          </a:p>
        </p:txBody>
      </p:sp>
      <p:sp>
        <p:nvSpPr>
          <p:cNvPr id="2" name="Date Placeholder 1">
            <a:extLst>
              <a:ext uri="{FF2B5EF4-FFF2-40B4-BE49-F238E27FC236}">
                <a16:creationId xmlns:a16="http://schemas.microsoft.com/office/drawing/2014/main" id="{E7D9D329-C76A-48B9-8EF9-F6B2B6E4FE17}"/>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C5A3D3F7-CA56-4DB8-A6AD-893984D0C003}"/>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CBC40466-7B40-4D67-800E-0EC0844F823A}"/>
              </a:ext>
            </a:extLst>
          </p:cNvPr>
          <p:cNvSpPr>
            <a:spLocks noGrp="1"/>
          </p:cNvSpPr>
          <p:nvPr>
            <p:ph type="sldNum" sz="quarter" idx="12"/>
          </p:nvPr>
        </p:nvSpPr>
        <p:spPr/>
        <p:txBody>
          <a:bodyPr/>
          <a:lstStyle/>
          <a:p>
            <a:fld id="{535242B5-0153-4170-8E04-84E67EE4A58C}" type="slidenum">
              <a:rPr lang="en-US" smtClean="0"/>
              <a:pPr/>
              <a:t>11</a:t>
            </a:fld>
            <a:endParaRPr lang="en-US"/>
          </a:p>
        </p:txBody>
      </p:sp>
    </p:spTree>
    <p:extLst>
      <p:ext uri="{BB962C8B-B14F-4D97-AF65-F5344CB8AC3E}">
        <p14:creationId xmlns:p14="http://schemas.microsoft.com/office/powerpoint/2010/main" val="140091507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12</a:t>
            </a:fld>
            <a:endParaRPr lang="en-US"/>
          </a:p>
        </p:txBody>
      </p:sp>
      <p:sp>
        <p:nvSpPr>
          <p:cNvPr id="5" name="Rectangle 4"/>
          <p:cNvSpPr/>
          <p:nvPr/>
        </p:nvSpPr>
        <p:spPr>
          <a:xfrm>
            <a:off x="172289" y="53562"/>
            <a:ext cx="8824952" cy="6617196"/>
          </a:xfrm>
          <a:prstGeom prst="rect">
            <a:avLst/>
          </a:prstGeom>
        </p:spPr>
        <p:txBody>
          <a:bodyPr wrap="square">
            <a:spAutoFit/>
          </a:bodyPr>
          <a:lstStyle/>
          <a:p>
            <a:r>
              <a:rPr lang="en-US" sz="4000" b="1" dirty="0"/>
              <a:t>FROM.THAT.TIME</a:t>
            </a:r>
          </a:p>
          <a:p>
            <a:r>
              <a:rPr lang="en-US" sz="3200" dirty="0"/>
              <a:t>	49  (Moses) …tried to deliver the children in his own way. You can't do that. That's what I'm trying to say tonight. Divine healing isn't based upon some mental tantrum. Neither oil out of somebody's hands; </a:t>
            </a:r>
            <a:r>
              <a:rPr lang="en-US" sz="3200" dirty="0">
                <a:solidFill>
                  <a:srgbClr val="FFFF00"/>
                </a:solidFill>
              </a:rPr>
              <a:t>Divine healing is based upon the shed Blood of Jesus Christ, the Atonement. </a:t>
            </a:r>
            <a:r>
              <a:rPr lang="en-US" sz="3200" i="1" dirty="0"/>
              <a:t>"He was wounded for our transgressions..." </a:t>
            </a:r>
            <a:r>
              <a:rPr lang="en-US" sz="3200" dirty="0"/>
              <a:t>So it's upon the Atonement. And as long as we try to achieve a church for God, we're going contrary, against His will. We must let the Spirit come into our lives, take over our lives. Let Him have His way in our heart.									</a:t>
            </a:r>
            <a:r>
              <a:rPr lang="en-US" sz="2800" dirty="0"/>
              <a:t>61-0520 </a:t>
            </a:r>
          </a:p>
        </p:txBody>
      </p:sp>
    </p:spTree>
    <p:extLst>
      <p:ext uri="{BB962C8B-B14F-4D97-AF65-F5344CB8AC3E}">
        <p14:creationId xmlns:p14="http://schemas.microsoft.com/office/powerpoint/2010/main" val="59394835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656A3F48-CC7C-410D-8435-A78F0B793980}" type="slidenum">
              <a:rPr lang="en-US" smtClean="0"/>
              <a:pPr/>
              <a:t>13</a:t>
            </a:fld>
            <a:endParaRPr lang="en-US"/>
          </a:p>
        </p:txBody>
      </p:sp>
      <p:sp>
        <p:nvSpPr>
          <p:cNvPr id="7" name="Rectangle 6"/>
          <p:cNvSpPr/>
          <p:nvPr/>
        </p:nvSpPr>
        <p:spPr>
          <a:xfrm>
            <a:off x="152400" y="76200"/>
            <a:ext cx="8915400" cy="5509200"/>
          </a:xfrm>
          <a:prstGeom prst="rect">
            <a:avLst/>
          </a:prstGeom>
        </p:spPr>
        <p:txBody>
          <a:bodyPr wrap="square">
            <a:spAutoFit/>
          </a:bodyPr>
          <a:lstStyle/>
          <a:p>
            <a:r>
              <a:rPr lang="en-US" sz="4400" b="1" dirty="0"/>
              <a:t>JESUS.CHRIST.THE.SAME</a:t>
            </a:r>
          </a:p>
          <a:p>
            <a:r>
              <a:rPr lang="en-US" sz="3200" dirty="0"/>
              <a:t>	84  Now God heals in many ways. A doctor asked me, </a:t>
            </a:r>
            <a:r>
              <a:rPr lang="en-US" sz="3200" i="1" dirty="0"/>
              <a:t>"What's your opinion of medicine, Bro. Branham?“ </a:t>
            </a:r>
            <a:r>
              <a:rPr lang="en-US" sz="3200" dirty="0"/>
              <a:t>I said, "Well, God is the only One that can heal, sir. The Bible don't lie, said, </a:t>
            </a:r>
            <a:r>
              <a:rPr lang="en-US" sz="3200" i="1" dirty="0"/>
              <a:t>'I am the Lord, heals all your diseases.‘ </a:t>
            </a:r>
            <a:r>
              <a:rPr lang="en-US" sz="3200" dirty="0"/>
              <a:t>God heals by </a:t>
            </a:r>
            <a:r>
              <a:rPr lang="en-US" sz="3200" b="1" dirty="0">
                <a:solidFill>
                  <a:srgbClr val="FFFF00"/>
                </a:solidFill>
              </a:rPr>
              <a:t>medicine. </a:t>
            </a:r>
            <a:r>
              <a:rPr lang="en-US" sz="3200" dirty="0"/>
              <a:t>God heals by </a:t>
            </a:r>
            <a:r>
              <a:rPr lang="en-US" sz="3200" b="1" dirty="0">
                <a:solidFill>
                  <a:srgbClr val="FFFF00"/>
                </a:solidFill>
              </a:rPr>
              <a:t>love. </a:t>
            </a:r>
            <a:r>
              <a:rPr lang="en-US" sz="3200" dirty="0"/>
              <a:t>God heals by </a:t>
            </a:r>
            <a:r>
              <a:rPr lang="en-US" sz="3200" b="1" dirty="0">
                <a:solidFill>
                  <a:srgbClr val="FFFF00"/>
                </a:solidFill>
              </a:rPr>
              <a:t>understanding</a:t>
            </a:r>
            <a:r>
              <a:rPr lang="en-US" sz="3200" dirty="0"/>
              <a:t>. God heals by </a:t>
            </a:r>
            <a:r>
              <a:rPr lang="en-US" sz="3200" b="1" dirty="0">
                <a:solidFill>
                  <a:srgbClr val="FFFF00"/>
                </a:solidFill>
              </a:rPr>
              <a:t>care. </a:t>
            </a:r>
            <a:r>
              <a:rPr lang="en-US" sz="3200" dirty="0"/>
              <a:t>God heals by </a:t>
            </a:r>
            <a:r>
              <a:rPr lang="en-US" sz="3200" b="1" dirty="0">
                <a:solidFill>
                  <a:srgbClr val="FFFF00"/>
                </a:solidFill>
              </a:rPr>
              <a:t>prayer</a:t>
            </a:r>
            <a:r>
              <a:rPr lang="en-US" sz="3200" b="1" dirty="0"/>
              <a:t>. </a:t>
            </a:r>
            <a:r>
              <a:rPr lang="en-US" sz="3200" dirty="0"/>
              <a:t>God heals by </a:t>
            </a:r>
            <a:r>
              <a:rPr lang="en-US" sz="3200" b="1" dirty="0">
                <a:solidFill>
                  <a:srgbClr val="FFFF00"/>
                </a:solidFill>
              </a:rPr>
              <a:t>miracles. </a:t>
            </a:r>
            <a:r>
              <a:rPr lang="en-US" sz="3200" dirty="0"/>
              <a:t>The whole thing, God heals. He is the healer.”</a:t>
            </a:r>
          </a:p>
          <a:p>
            <a:pPr algn="r"/>
            <a:r>
              <a:rPr lang="en-US" sz="2000" dirty="0"/>
              <a:t>63-0627 </a:t>
            </a:r>
          </a:p>
        </p:txBody>
      </p:sp>
    </p:spTree>
    <p:extLst>
      <p:ext uri="{BB962C8B-B14F-4D97-AF65-F5344CB8AC3E}">
        <p14:creationId xmlns:p14="http://schemas.microsoft.com/office/powerpoint/2010/main" val="12057521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DADEC162-A861-4D4C-B618-86141005AFC7}" type="slidenum">
              <a:rPr lang="en-US" smtClean="0"/>
              <a:pPr/>
              <a:t>14</a:t>
            </a:fld>
            <a:endParaRPr lang="en-US"/>
          </a:p>
        </p:txBody>
      </p:sp>
      <p:sp>
        <p:nvSpPr>
          <p:cNvPr id="59393" name="Rectangle 1"/>
          <p:cNvSpPr>
            <a:spLocks noChangeArrowheads="1"/>
          </p:cNvSpPr>
          <p:nvPr/>
        </p:nvSpPr>
        <p:spPr bwMode="auto">
          <a:xfrm>
            <a:off x="213360" y="220664"/>
            <a:ext cx="870204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1. Take on tasks, responsibilities 	in bite size chunks, (everything 	seems to pile up).</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2. Take advantage of the alone time, 	read, edify, pray, counsel.</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3. Change the atmosphere around 	you.</a:t>
            </a:r>
            <a:endParaRPr kumimoji="0" lang="en-US" sz="5400" b="0" i="0" u="none" strike="noStrike" cap="none" normalizeH="0" baseline="0" dirty="0">
              <a:ln>
                <a:noFill/>
              </a:ln>
              <a:effectLst/>
              <a:latin typeface="+mj-lt"/>
            </a:endParaRPr>
          </a:p>
        </p:txBody>
      </p:sp>
    </p:spTree>
    <p:extLst>
      <p:ext uri="{BB962C8B-B14F-4D97-AF65-F5344CB8AC3E}">
        <p14:creationId xmlns:p14="http://schemas.microsoft.com/office/powerpoint/2010/main" val="36497131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3">
                                            <p:txEl>
                                              <p:pRg st="1" end="1"/>
                                            </p:txEl>
                                          </p:spTgt>
                                        </p:tgtEl>
                                        <p:attrNameLst>
                                          <p:attrName>style.visibility</p:attrName>
                                        </p:attrNameLst>
                                      </p:cBhvr>
                                      <p:to>
                                        <p:strVal val="visible"/>
                                      </p:to>
                                    </p:set>
                                    <p:animEffect transition="in" filter="fade">
                                      <p:cBhvr>
                                        <p:cTn id="7" dur="500"/>
                                        <p:tgtEl>
                                          <p:spTgt spid="593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393">
                                            <p:txEl>
                                              <p:pRg st="2" end="2"/>
                                            </p:txEl>
                                          </p:spTgt>
                                        </p:tgtEl>
                                        <p:attrNameLst>
                                          <p:attrName>style.visibility</p:attrName>
                                        </p:attrNameLst>
                                      </p:cBhvr>
                                      <p:to>
                                        <p:strVal val="visible"/>
                                      </p:to>
                                    </p:set>
                                    <p:anim calcmode="lin" valueType="num">
                                      <p:cBhvr additive="base">
                                        <p:cTn id="12" dur="500" fill="hold"/>
                                        <p:tgtEl>
                                          <p:spTgt spid="5939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15</a:t>
            </a:fld>
            <a:endParaRPr lang="en-US"/>
          </a:p>
        </p:txBody>
      </p:sp>
      <p:sp>
        <p:nvSpPr>
          <p:cNvPr id="5" name="Rectangle 4"/>
          <p:cNvSpPr/>
          <p:nvPr/>
        </p:nvSpPr>
        <p:spPr>
          <a:xfrm>
            <a:off x="152400" y="76200"/>
            <a:ext cx="8839200" cy="6063198"/>
          </a:xfrm>
          <a:prstGeom prst="rect">
            <a:avLst/>
          </a:prstGeom>
          <a:solidFill>
            <a:schemeClr val="bg1">
              <a:lumMod val="85000"/>
            </a:schemeClr>
          </a:solidFill>
        </p:spPr>
        <p:txBody>
          <a:bodyPr wrap="square">
            <a:spAutoFit/>
          </a:bodyPr>
          <a:lstStyle/>
          <a:p>
            <a:r>
              <a:rPr lang="en-US" sz="3600" b="1" spc="-150" dirty="0"/>
              <a:t>GOD.REVEALING.HIMSELF.TO.HIS.PEOPLE</a:t>
            </a:r>
            <a:r>
              <a:rPr lang="en-US" sz="2800" b="1" spc="-150" dirty="0"/>
              <a:t> </a:t>
            </a:r>
            <a:r>
              <a:rPr lang="en-US" sz="2000" spc="-150" dirty="0"/>
              <a:t> </a:t>
            </a:r>
          </a:p>
          <a:p>
            <a:r>
              <a:rPr lang="en-US" sz="2800" dirty="0"/>
              <a:t>	</a:t>
            </a:r>
            <a:r>
              <a:rPr lang="en-US" sz="3200" dirty="0"/>
              <a:t>36 Sister. You have troubles, inward troubles… Yes, it's a nervous condition, mental nervousness. You feel like you're going lose your mind. You're upset, aren't you? It works on you; the worst time is in the evening. I see sometimes you go set in a chair. You are doing something when you were praying too. I believe you were washing the dishes when you were praying. When you heard about the meeting, you prayed then that you'd get a card and your card would be a new number. You come tonight and your card was called…</a:t>
            </a:r>
            <a:endParaRPr lang="en-US" sz="3000" dirty="0"/>
          </a:p>
        </p:txBody>
      </p:sp>
    </p:spTree>
    <p:extLst>
      <p:ext uri="{BB962C8B-B14F-4D97-AF65-F5344CB8AC3E}">
        <p14:creationId xmlns:p14="http://schemas.microsoft.com/office/powerpoint/2010/main" val="198371096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16</a:t>
            </a:fld>
            <a:endParaRPr lang="en-US"/>
          </a:p>
        </p:txBody>
      </p:sp>
      <p:sp>
        <p:nvSpPr>
          <p:cNvPr id="5" name="Rectangle 4"/>
          <p:cNvSpPr/>
          <p:nvPr/>
        </p:nvSpPr>
        <p:spPr>
          <a:xfrm>
            <a:off x="152400" y="0"/>
            <a:ext cx="8763000" cy="6494085"/>
          </a:xfrm>
          <a:prstGeom prst="rect">
            <a:avLst/>
          </a:prstGeom>
          <a:solidFill>
            <a:schemeClr val="bg1">
              <a:lumMod val="85000"/>
            </a:schemeClr>
          </a:solidFill>
        </p:spPr>
        <p:txBody>
          <a:bodyPr wrap="square">
            <a:spAutoFit/>
          </a:bodyPr>
          <a:lstStyle/>
          <a:p>
            <a:r>
              <a:rPr lang="en-US" sz="3200" dirty="0"/>
              <a:t>	37 Now, do you believe that God will hear my prayer? Ask God… Now, do you believe if I would tell you then, that it left you, you would know that I told you the truth, because I told you the truth on this side, and it's bothering you. Weary, and the sun looks gloomy... </a:t>
            </a:r>
          </a:p>
          <a:p>
            <a:r>
              <a:rPr lang="en-US" sz="3200" dirty="0"/>
              <a:t>	</a:t>
            </a:r>
            <a:r>
              <a:rPr lang="en-US" sz="3200" dirty="0">
                <a:solidFill>
                  <a:srgbClr val="FFFF00"/>
                </a:solidFill>
              </a:rPr>
              <a:t>And everything seems like a </a:t>
            </a:r>
            <a:r>
              <a:rPr lang="en-US" sz="3200" b="1" dirty="0">
                <a:solidFill>
                  <a:srgbClr val="FFFF00"/>
                </a:solidFill>
              </a:rPr>
              <a:t>phobia</a:t>
            </a:r>
            <a:r>
              <a:rPr lang="en-US" sz="3200" dirty="0">
                <a:solidFill>
                  <a:srgbClr val="FFFF00"/>
                </a:solidFill>
              </a:rPr>
              <a:t>; </a:t>
            </a:r>
            <a:r>
              <a:rPr lang="en-US" sz="3200" b="1" dirty="0">
                <a:solidFill>
                  <a:srgbClr val="FFFF00"/>
                </a:solidFill>
              </a:rPr>
              <a:t>you get scared at things.</a:t>
            </a:r>
            <a:r>
              <a:rPr lang="en-US" sz="3200" b="1" dirty="0"/>
              <a:t> </a:t>
            </a:r>
            <a:r>
              <a:rPr lang="en-US" sz="3200" dirty="0"/>
              <a:t>And it isn't normal… You're wanting to get well. And I'm going to ask Jesus now to heal you. I believe He will do it. You've had quite a struggle in life anyhow… I don't have to say it, 'cause this is alive here. But you know what I'm speaking of.</a:t>
            </a:r>
          </a:p>
        </p:txBody>
      </p:sp>
    </p:spTree>
    <p:extLst>
      <p:ext uri="{BB962C8B-B14F-4D97-AF65-F5344CB8AC3E}">
        <p14:creationId xmlns:p14="http://schemas.microsoft.com/office/powerpoint/2010/main" val="62338805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dirty="0"/>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17</a:t>
            </a:fld>
            <a:endParaRPr lang="en-US"/>
          </a:p>
        </p:txBody>
      </p:sp>
      <p:sp>
        <p:nvSpPr>
          <p:cNvPr id="5" name="Rectangle 4"/>
          <p:cNvSpPr/>
          <p:nvPr/>
        </p:nvSpPr>
        <p:spPr>
          <a:xfrm>
            <a:off x="152400" y="152400"/>
            <a:ext cx="8839200" cy="5509200"/>
          </a:xfrm>
          <a:prstGeom prst="rect">
            <a:avLst/>
          </a:prstGeom>
          <a:solidFill>
            <a:schemeClr val="bg1">
              <a:lumMod val="85000"/>
            </a:schemeClr>
          </a:solidFill>
        </p:spPr>
        <p:txBody>
          <a:bodyPr wrap="square">
            <a:spAutoFit/>
          </a:bodyPr>
          <a:lstStyle/>
          <a:p>
            <a:r>
              <a:rPr lang="en-US" sz="3200" dirty="0"/>
              <a:t>	38  </a:t>
            </a:r>
            <a:r>
              <a:rPr lang="en-US" sz="3200" i="1" dirty="0"/>
              <a:t>“Our heavenly Father, by Your Spirit, look down through the stream of time. You're so lovely and kind… And our sister standing here, bound by an oppression of Satan. Foul spirits have tried to put </a:t>
            </a:r>
            <a:r>
              <a:rPr lang="en-US" sz="3200" b="1" i="1" dirty="0"/>
              <a:t>pride</a:t>
            </a:r>
            <a:r>
              <a:rPr lang="en-US" sz="3200" i="1" dirty="0"/>
              <a:t> upon her. But Thou art here to remove this curse of the enemy.” Help me, dear God, this duel of faith against the enemy…” </a:t>
            </a:r>
          </a:p>
          <a:p>
            <a:r>
              <a:rPr lang="en-US" sz="3200" dirty="0">
                <a:solidFill>
                  <a:srgbClr val="FFFF00"/>
                </a:solidFill>
              </a:rPr>
              <a:t>	... I was trying to get her in the right mental attitude; she wouldn't have to be prayed for. The right mental attitude towards any promise of God will bring it to pass. </a:t>
            </a:r>
          </a:p>
        </p:txBody>
      </p:sp>
    </p:spTree>
    <p:extLst>
      <p:ext uri="{BB962C8B-B14F-4D97-AF65-F5344CB8AC3E}">
        <p14:creationId xmlns:p14="http://schemas.microsoft.com/office/powerpoint/2010/main" val="331555198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32D90-2F0C-4D28-9C91-C56B104509F8}"/>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796C3BF2-C2CB-4B8D-B56E-FBE4AB65C9B4}"/>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1B9D05DA-DE9F-458C-87A1-437B62AE9ED8}"/>
              </a:ext>
            </a:extLst>
          </p:cNvPr>
          <p:cNvSpPr>
            <a:spLocks noGrp="1"/>
          </p:cNvSpPr>
          <p:nvPr>
            <p:ph type="sldNum" sz="quarter" idx="12"/>
          </p:nvPr>
        </p:nvSpPr>
        <p:spPr/>
        <p:txBody>
          <a:bodyPr/>
          <a:lstStyle/>
          <a:p>
            <a:fld id="{535242B5-0153-4170-8E04-84E67EE4A58C}" type="slidenum">
              <a:rPr lang="en-US" smtClean="0"/>
              <a:pPr/>
              <a:t>18</a:t>
            </a:fld>
            <a:endParaRPr lang="en-US"/>
          </a:p>
        </p:txBody>
      </p:sp>
      <p:sp>
        <p:nvSpPr>
          <p:cNvPr id="5" name="Rectangle 4">
            <a:extLst>
              <a:ext uri="{FF2B5EF4-FFF2-40B4-BE49-F238E27FC236}">
                <a16:creationId xmlns:a16="http://schemas.microsoft.com/office/drawing/2014/main" id="{1ACA7475-C542-4563-BAD7-7BA5D5B8A989}"/>
              </a:ext>
            </a:extLst>
          </p:cNvPr>
          <p:cNvSpPr/>
          <p:nvPr/>
        </p:nvSpPr>
        <p:spPr>
          <a:xfrm>
            <a:off x="304800" y="228600"/>
            <a:ext cx="8534400" cy="4524315"/>
          </a:xfrm>
          <a:prstGeom prst="rect">
            <a:avLst/>
          </a:prstGeom>
        </p:spPr>
        <p:txBody>
          <a:bodyPr wrap="square">
            <a:spAutoFit/>
          </a:bodyPr>
          <a:lstStyle/>
          <a:p>
            <a:r>
              <a:rPr lang="en-US" sz="3200" dirty="0"/>
              <a:t>	And every Seed will bring forth of its kind. If you need </a:t>
            </a:r>
            <a:r>
              <a:rPr lang="en-US" sz="3200" dirty="0">
                <a:solidFill>
                  <a:srgbClr val="FFFF00"/>
                </a:solidFill>
              </a:rPr>
              <a:t>salvation, </a:t>
            </a:r>
            <a:r>
              <a:rPr lang="en-US" sz="3200" dirty="0"/>
              <a:t>the Seed's here. If you need </a:t>
            </a:r>
            <a:r>
              <a:rPr lang="en-US" sz="3200" dirty="0">
                <a:solidFill>
                  <a:srgbClr val="FFFF00"/>
                </a:solidFill>
              </a:rPr>
              <a:t>healing, </a:t>
            </a:r>
            <a:r>
              <a:rPr lang="en-US" sz="3200" dirty="0"/>
              <a:t>here's the Seed in the Word. </a:t>
            </a:r>
          </a:p>
          <a:p>
            <a:r>
              <a:rPr lang="en-US" sz="3200" dirty="0"/>
              <a:t>	The Word of God is a Seed</a:t>
            </a:r>
            <a:r>
              <a:rPr lang="en-US" sz="3200" dirty="0">
                <a:solidFill>
                  <a:srgbClr val="FFFF00"/>
                </a:solidFill>
              </a:rPr>
              <a:t>. </a:t>
            </a:r>
            <a:r>
              <a:rPr lang="en-US" sz="3200" dirty="0"/>
              <a:t>Put it in your heart. </a:t>
            </a:r>
            <a:r>
              <a:rPr lang="en-US" sz="3200" dirty="0">
                <a:solidFill>
                  <a:srgbClr val="FFFF00"/>
                </a:solidFill>
              </a:rPr>
              <a:t>Don't dig it up every morning to see if it's sprouted, put it in there and leave it there. </a:t>
            </a:r>
          </a:p>
          <a:p>
            <a:r>
              <a:rPr lang="en-US" sz="3200" dirty="0">
                <a:solidFill>
                  <a:srgbClr val="FFFF00"/>
                </a:solidFill>
              </a:rPr>
              <a:t>	It's God's business to bring forth the harvest. You just leave it there; water it by faith and praise every day thanking God for it. </a:t>
            </a:r>
          </a:p>
        </p:txBody>
      </p:sp>
    </p:spTree>
    <p:extLst>
      <p:ext uri="{BB962C8B-B14F-4D97-AF65-F5344CB8AC3E}">
        <p14:creationId xmlns:p14="http://schemas.microsoft.com/office/powerpoint/2010/main" val="75070998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4</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19</a:t>
            </a:fld>
            <a:endParaRPr lang="en-US" dirty="0">
              <a:solidFill>
                <a:prstClr val="black">
                  <a:lumMod val="65000"/>
                  <a:lumOff val="35000"/>
                </a:prstClr>
              </a:solidFill>
            </a:endParaRPr>
          </a:p>
        </p:txBody>
      </p:sp>
      <p:sp>
        <p:nvSpPr>
          <p:cNvPr id="5" name="Rectangle 4"/>
          <p:cNvSpPr/>
          <p:nvPr/>
        </p:nvSpPr>
        <p:spPr>
          <a:xfrm>
            <a:off x="152400" y="76200"/>
            <a:ext cx="8763000" cy="6555641"/>
          </a:xfrm>
          <a:prstGeom prst="rect">
            <a:avLst/>
          </a:prstGeom>
        </p:spPr>
        <p:txBody>
          <a:bodyPr wrap="square">
            <a:spAutoFit/>
          </a:bodyPr>
          <a:lstStyle/>
          <a:p>
            <a:r>
              <a:rPr lang="en-US" sz="4000" b="1" spc="-150" dirty="0"/>
              <a:t>RESURRECTION.OF.JAIRUS.DAUGHTER</a:t>
            </a:r>
          </a:p>
          <a:p>
            <a:r>
              <a:rPr lang="en-US" sz="3200" dirty="0"/>
              <a:t>	24  I can hear some of (Jairus) members say, </a:t>
            </a:r>
            <a:r>
              <a:rPr lang="en-US" sz="3200" i="1" dirty="0"/>
              <a:t>"Where are you going?“  "I'm going to find Jesus.“ "Well, </a:t>
            </a:r>
            <a:r>
              <a:rPr lang="en-US" sz="3200" i="1" dirty="0" err="1"/>
              <a:t>looky</a:t>
            </a:r>
            <a:r>
              <a:rPr lang="en-US" sz="3200" i="1" dirty="0"/>
              <a:t> here. Don't you disgrace our church, to fool with such a fanatic as that…</a:t>
            </a:r>
          </a:p>
          <a:p>
            <a:r>
              <a:rPr lang="en-US" sz="3200" dirty="0"/>
              <a:t>	</a:t>
            </a:r>
            <a:r>
              <a:rPr lang="en-US" sz="3200" dirty="0">
                <a:solidFill>
                  <a:srgbClr val="FFFF00"/>
                </a:solidFill>
              </a:rPr>
              <a:t>But </a:t>
            </a:r>
            <a:r>
              <a:rPr lang="en-US" sz="3200" dirty="0" err="1">
                <a:solidFill>
                  <a:srgbClr val="FFFF00"/>
                </a:solidFill>
              </a:rPr>
              <a:t>Jairus</a:t>
            </a:r>
            <a:r>
              <a:rPr lang="en-US" sz="3200" dirty="0">
                <a:solidFill>
                  <a:srgbClr val="FFFF00"/>
                </a:solidFill>
              </a:rPr>
              <a:t> had a need. </a:t>
            </a:r>
            <a:r>
              <a:rPr lang="en-US" sz="3200" dirty="0"/>
              <a:t>His baby was dying. The doctor had done all he could do. He must contact God.</a:t>
            </a:r>
            <a:r>
              <a:rPr lang="en-US" sz="3200" b="1" dirty="0"/>
              <a:t> </a:t>
            </a:r>
            <a:r>
              <a:rPr lang="en-US" sz="3200" dirty="0">
                <a:solidFill>
                  <a:srgbClr val="FFFF00"/>
                </a:solidFill>
              </a:rPr>
              <a:t>When a man gets desperate like that, he's going to find something. </a:t>
            </a:r>
            <a:r>
              <a:rPr lang="en-US" sz="3200" dirty="0"/>
              <a:t>That's where I had to get one time. </a:t>
            </a:r>
            <a:r>
              <a:rPr lang="en-US" sz="3200" i="1" dirty="0"/>
              <a:t>(Mayo Clinic) </a:t>
            </a:r>
            <a:r>
              <a:rPr lang="en-US" sz="3200" dirty="0"/>
              <a:t>I got desperate. And I found Him. I'm not condemning Jairus; I'm one with him.</a:t>
            </a:r>
          </a:p>
          <a:p>
            <a:pPr algn="r"/>
            <a:r>
              <a:rPr lang="en-US" sz="2800" dirty="0"/>
              <a:t>54-0302 </a:t>
            </a:r>
          </a:p>
        </p:txBody>
      </p:sp>
    </p:spTree>
    <p:extLst>
      <p:ext uri="{BB962C8B-B14F-4D97-AF65-F5344CB8AC3E}">
        <p14:creationId xmlns:p14="http://schemas.microsoft.com/office/powerpoint/2010/main" val="69040534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12/13/2015</a:t>
            </a:r>
          </a:p>
        </p:txBody>
      </p:sp>
      <p:sp>
        <p:nvSpPr>
          <p:cNvPr id="3" name="Footer Placeholder 2"/>
          <p:cNvSpPr>
            <a:spLocks noGrp="1"/>
          </p:cNvSpPr>
          <p:nvPr>
            <p:ph type="ftr" sz="quarter" idx="11"/>
          </p:nvPr>
        </p:nvSpPr>
        <p:spPr/>
        <p:txBody>
          <a:bodyPr/>
          <a:lstStyle/>
          <a:p>
            <a:r>
              <a:rPr lang="en-US"/>
              <a:t>The Lord Will Provide 4</a:t>
            </a:r>
          </a:p>
        </p:txBody>
      </p:sp>
      <p:sp>
        <p:nvSpPr>
          <p:cNvPr id="4" name="Slide Number Placeholder 3"/>
          <p:cNvSpPr>
            <a:spLocks noGrp="1"/>
          </p:cNvSpPr>
          <p:nvPr>
            <p:ph type="sldNum" sz="quarter" idx="12"/>
          </p:nvPr>
        </p:nvSpPr>
        <p:spPr/>
        <p:txBody>
          <a:bodyPr/>
          <a:lstStyle/>
          <a:p>
            <a:fld id="{B1E4169B-5AB7-47FD-AE14-EBDD5102C6E5}" type="slidenum">
              <a:rPr lang="en-US" smtClean="0"/>
              <a:pPr/>
              <a:t>2</a:t>
            </a:fld>
            <a:endParaRPr lang="en-US"/>
          </a:p>
        </p:txBody>
      </p:sp>
      <p:sp>
        <p:nvSpPr>
          <p:cNvPr id="5" name="Rectangle 4"/>
          <p:cNvSpPr/>
          <p:nvPr/>
        </p:nvSpPr>
        <p:spPr>
          <a:xfrm>
            <a:off x="304800" y="152400"/>
            <a:ext cx="8686800" cy="5755422"/>
          </a:xfrm>
          <a:prstGeom prst="rect">
            <a:avLst/>
          </a:prstGeom>
        </p:spPr>
        <p:txBody>
          <a:bodyPr wrap="square">
            <a:spAutoFit/>
          </a:bodyPr>
          <a:lstStyle/>
          <a:p>
            <a:r>
              <a:rPr lang="en-US" sz="4400" b="1" dirty="0"/>
              <a:t>THE.INTER.VEIL</a:t>
            </a:r>
          </a:p>
          <a:p>
            <a:r>
              <a:rPr lang="en-US" sz="3600" dirty="0"/>
              <a:t>	20  The most people that can profess Christianity, they seem to have such a hard struggling time to hold on. </a:t>
            </a:r>
            <a:r>
              <a:rPr lang="en-US" sz="3600" dirty="0">
                <a:solidFill>
                  <a:srgbClr val="FFFF00"/>
                </a:solidFill>
              </a:rPr>
              <a:t>I believe it's because of a lack of correct teaching of the Bible. </a:t>
            </a:r>
          </a:p>
          <a:p>
            <a:r>
              <a:rPr lang="en-US" sz="3600" dirty="0"/>
              <a:t>	There's no such a thing as holding on. He done the holding on. The whole Christian principle is based upon rest. </a:t>
            </a:r>
          </a:p>
          <a:p>
            <a:pPr algn="r"/>
            <a:r>
              <a:rPr lang="en-US" sz="3600" dirty="0"/>
              <a:t>56-0121</a:t>
            </a:r>
          </a:p>
        </p:txBody>
      </p:sp>
    </p:spTree>
    <p:extLst>
      <p:ext uri="{BB962C8B-B14F-4D97-AF65-F5344CB8AC3E}">
        <p14:creationId xmlns:p14="http://schemas.microsoft.com/office/powerpoint/2010/main" val="1168761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 y="241237"/>
            <a:ext cx="8839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GOD.HAS.A.PROVIDED.WAY</a:t>
            </a:r>
            <a:endParaRPr kumimoji="0" lang="en-US" sz="4000" b="0" i="0" u="none" strike="noStrike" cap="none" normalizeH="0" baseline="0" dirty="0">
              <a:ln>
                <a:noFill/>
              </a:ln>
              <a:solidFill>
                <a:schemeClr val="tx1"/>
              </a:solidFill>
              <a:effectLst/>
              <a:latin typeface="Cambria"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49  Moses got old, 120 yrs. old, one day</a:t>
            </a:r>
            <a:r>
              <a:rPr kumimoji="0" lang="en-US" sz="3200" b="0" i="0" strike="noStrike" cap="none" normalizeH="0" baseline="0" dirty="0">
                <a:ln>
                  <a:noFill/>
                </a:ln>
                <a:solidFill>
                  <a:schemeClr val="tx1"/>
                </a:solidFill>
                <a:effectLst/>
                <a:latin typeface="Cambria" pitchFamily="18" charset="0"/>
                <a:ea typeface="Times New Roman" pitchFamily="18" charset="0"/>
              </a:rPr>
              <a:t> he needed a place that he could die. God provided a rock, that same rock that had followed him through the wilderness.</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He climbed up on the rock and died. Then he needed pallbearers to bury him, and God provided Angels… </a:t>
            </a:r>
            <a:r>
              <a:rPr kumimoji="0" lang="en-US" sz="3200" i="0" u="none" strike="noStrike" cap="none" normalizeH="0" baseline="0" dirty="0">
                <a:ln>
                  <a:noFill/>
                </a:ln>
                <a:solidFill>
                  <a:srgbClr val="FFFF00"/>
                </a:solidFill>
                <a:effectLst/>
                <a:latin typeface="Cambria" pitchFamily="18" charset="0"/>
                <a:ea typeface="Times New Roman" pitchFamily="18" charset="0"/>
              </a:rPr>
              <a:t>If we'll walk in God's provided way, God will provide everything we have need of. God provides. No matter what the circumstances is, He provides.	</a:t>
            </a:r>
            <a:r>
              <a:rPr kumimoji="0" lang="en-US" sz="3200" b="1" i="0" u="none" strike="noStrike" cap="none" normalizeH="0" baseline="0" dirty="0">
                <a:ln>
                  <a:noFill/>
                </a:ln>
                <a:solidFill>
                  <a:schemeClr val="tx1"/>
                </a:solidFill>
                <a:effectLst/>
                <a:latin typeface="Cambria" pitchFamily="18" charset="0"/>
                <a:ea typeface="Times New Roman" pitchFamily="18" charset="0"/>
              </a:rPr>
              <a:t>					</a:t>
            </a:r>
            <a:r>
              <a:rPr lang="en-US" sz="2800" dirty="0">
                <a:latin typeface="Cambria" pitchFamily="18" charset="0"/>
                <a:ea typeface="Times New Roman" pitchFamily="18" charset="0"/>
              </a:rPr>
              <a:t>62-0728</a:t>
            </a:r>
            <a:endParaRPr kumimoji="0" lang="en-US" sz="2800" i="0" u="none" strike="noStrike" cap="none" normalizeH="0" baseline="0" dirty="0">
              <a:ln>
                <a:noFill/>
              </a:ln>
              <a:solidFill>
                <a:schemeClr val="tx1"/>
              </a:solidFill>
              <a:effectLst/>
              <a:latin typeface="Cambria" pitchFamily="18" charset="0"/>
            </a:endParaRPr>
          </a:p>
        </p:txBody>
      </p:sp>
      <p:sp>
        <p:nvSpPr>
          <p:cNvPr id="2" name="Date Placeholder 1">
            <a:extLst>
              <a:ext uri="{FF2B5EF4-FFF2-40B4-BE49-F238E27FC236}">
                <a16:creationId xmlns:a16="http://schemas.microsoft.com/office/drawing/2014/main" id="{56009EA6-5C36-4AE5-A1C0-55EBB38ABB5A}"/>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14BBEA3A-7338-4151-96D8-430263F65C7C}"/>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D4ECF5D3-C767-4552-9B3A-8C3D78C53839}"/>
              </a:ext>
            </a:extLst>
          </p:cNvPr>
          <p:cNvSpPr>
            <a:spLocks noGrp="1"/>
          </p:cNvSpPr>
          <p:nvPr>
            <p:ph type="sldNum" sz="quarter" idx="12"/>
          </p:nvPr>
        </p:nvSpPr>
        <p:spPr/>
        <p:txBody>
          <a:bodyPr/>
          <a:lstStyle/>
          <a:p>
            <a:fld id="{535242B5-0153-4170-8E04-84E67EE4A58C}" type="slidenum">
              <a:rPr lang="en-US" smtClean="0"/>
              <a:pPr/>
              <a:t>20</a:t>
            </a:fld>
            <a:endParaRPr lang="en-US"/>
          </a:p>
        </p:txBody>
      </p:sp>
    </p:spTree>
    <p:extLst>
      <p:ext uri="{BB962C8B-B14F-4D97-AF65-F5344CB8AC3E}">
        <p14:creationId xmlns:p14="http://schemas.microsoft.com/office/powerpoint/2010/main" val="286403048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5693866"/>
          </a:xfrm>
          <a:prstGeom prst="rect">
            <a:avLst/>
          </a:prstGeom>
        </p:spPr>
        <p:txBody>
          <a:bodyPr wrap="square">
            <a:spAutoFit/>
          </a:bodyPr>
          <a:lstStyle/>
          <a:p>
            <a:r>
              <a:rPr lang="en-US" sz="4000" b="1" dirty="0">
                <a:latin typeface="Cambria" pitchFamily="18" charset="0"/>
              </a:rPr>
              <a:t>PSALM 142:1</a:t>
            </a:r>
          </a:p>
          <a:p>
            <a:r>
              <a:rPr lang="en-US" sz="3200" dirty="0">
                <a:latin typeface="Cambria" pitchFamily="18" charset="0"/>
              </a:rPr>
              <a:t>    </a:t>
            </a:r>
            <a:r>
              <a:rPr lang="en-US" sz="3200" i="1" dirty="0">
                <a:latin typeface="Cambria" pitchFamily="18" charset="0"/>
              </a:rPr>
              <a:t> </a:t>
            </a:r>
            <a:r>
              <a:rPr lang="en-US" sz="3600" i="1" dirty="0">
                <a:latin typeface="Cambria" pitchFamily="18" charset="0"/>
              </a:rPr>
              <a:t> </a:t>
            </a:r>
            <a:r>
              <a:rPr lang="en-US" sz="2400" dirty="0">
                <a:latin typeface="Cambria" pitchFamily="18" charset="0"/>
              </a:rPr>
              <a:t>A Prayer when he was in the cave. </a:t>
            </a:r>
            <a:r>
              <a:rPr lang="en-US" sz="3600" i="1" dirty="0">
                <a:latin typeface="Cambria" pitchFamily="18" charset="0"/>
              </a:rPr>
              <a:t>I cried unto the LORD with my voice; with my voice unto the LORD did I make my supplication.</a:t>
            </a:r>
          </a:p>
          <a:p>
            <a:r>
              <a:rPr lang="en-US" sz="3600" i="1" dirty="0">
                <a:latin typeface="Cambria" pitchFamily="18" charset="0"/>
              </a:rPr>
              <a:t>     2 I poured out my complaint before him; I shewed before him my trouble.</a:t>
            </a:r>
          </a:p>
          <a:p>
            <a:r>
              <a:rPr lang="en-US" sz="3600" i="1" dirty="0">
                <a:latin typeface="Cambria" pitchFamily="18" charset="0"/>
              </a:rPr>
              <a:t>      3 When my spirit was overwhelmed within me, then thou </a:t>
            </a:r>
            <a:r>
              <a:rPr lang="en-US" sz="3600" i="1" dirty="0" err="1">
                <a:latin typeface="Cambria" pitchFamily="18" charset="0"/>
              </a:rPr>
              <a:t>knewest</a:t>
            </a:r>
            <a:r>
              <a:rPr lang="en-US" sz="3600" i="1" dirty="0">
                <a:latin typeface="Cambria" pitchFamily="18" charset="0"/>
              </a:rPr>
              <a:t> my path. In the way wherein I walked have they </a:t>
            </a:r>
            <a:r>
              <a:rPr lang="en-US" sz="3600" i="1" dirty="0" err="1">
                <a:latin typeface="Cambria" pitchFamily="18" charset="0"/>
              </a:rPr>
              <a:t>privily</a:t>
            </a:r>
            <a:r>
              <a:rPr lang="en-US" sz="3600" i="1" dirty="0">
                <a:latin typeface="Cambria" pitchFamily="18" charset="0"/>
              </a:rPr>
              <a:t> laid a snare for me.</a:t>
            </a:r>
          </a:p>
        </p:txBody>
      </p:sp>
      <p:sp>
        <p:nvSpPr>
          <p:cNvPr id="3" name="Date Placeholder 2">
            <a:extLst>
              <a:ext uri="{FF2B5EF4-FFF2-40B4-BE49-F238E27FC236}">
                <a16:creationId xmlns:a16="http://schemas.microsoft.com/office/drawing/2014/main" id="{025E0065-9087-4B92-B6CD-AA51CECD2DB0}"/>
              </a:ext>
            </a:extLst>
          </p:cNvPr>
          <p:cNvSpPr>
            <a:spLocks noGrp="1"/>
          </p:cNvSpPr>
          <p:nvPr>
            <p:ph type="dt" sz="half" idx="10"/>
          </p:nvPr>
        </p:nvSpPr>
        <p:spPr/>
        <p:txBody>
          <a:bodyPr/>
          <a:lstStyle/>
          <a:p>
            <a:r>
              <a:rPr lang="en-US"/>
              <a:t>6/20/2018</a:t>
            </a:r>
          </a:p>
        </p:txBody>
      </p:sp>
      <p:sp>
        <p:nvSpPr>
          <p:cNvPr id="4" name="Footer Placeholder 3">
            <a:extLst>
              <a:ext uri="{FF2B5EF4-FFF2-40B4-BE49-F238E27FC236}">
                <a16:creationId xmlns:a16="http://schemas.microsoft.com/office/drawing/2014/main" id="{79CB3129-4EAA-4A9A-8CF0-30BA797DDD9A}"/>
              </a:ext>
            </a:extLst>
          </p:cNvPr>
          <p:cNvSpPr>
            <a:spLocks noGrp="1"/>
          </p:cNvSpPr>
          <p:nvPr>
            <p:ph type="ftr" sz="quarter" idx="11"/>
          </p:nvPr>
        </p:nvSpPr>
        <p:spPr/>
        <p:txBody>
          <a:bodyPr/>
          <a:lstStyle/>
          <a:p>
            <a:r>
              <a:rPr lang="en-US"/>
              <a:t>Feeling All Alone 5</a:t>
            </a:r>
          </a:p>
        </p:txBody>
      </p:sp>
      <p:sp>
        <p:nvSpPr>
          <p:cNvPr id="5" name="Slide Number Placeholder 4">
            <a:extLst>
              <a:ext uri="{FF2B5EF4-FFF2-40B4-BE49-F238E27FC236}">
                <a16:creationId xmlns:a16="http://schemas.microsoft.com/office/drawing/2014/main" id="{C225EE9D-26F1-4453-A3DD-2677B8A31C20}"/>
              </a:ext>
            </a:extLst>
          </p:cNvPr>
          <p:cNvSpPr>
            <a:spLocks noGrp="1"/>
          </p:cNvSpPr>
          <p:nvPr>
            <p:ph type="sldNum" sz="quarter" idx="12"/>
          </p:nvPr>
        </p:nvSpPr>
        <p:spPr/>
        <p:txBody>
          <a:bodyPr/>
          <a:lstStyle/>
          <a:p>
            <a:fld id="{535242B5-0153-4170-8E04-84E67EE4A58C}" type="slidenum">
              <a:rPr lang="en-US" smtClean="0"/>
              <a:pPr/>
              <a:t>21</a:t>
            </a:fld>
            <a:endParaRPr lang="en-US"/>
          </a:p>
        </p:txBody>
      </p:sp>
    </p:spTree>
    <p:extLst>
      <p:ext uri="{BB962C8B-B14F-4D97-AF65-F5344CB8AC3E}">
        <p14:creationId xmlns:p14="http://schemas.microsoft.com/office/powerpoint/2010/main" val="164107248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A1685-4D3C-4AD0-8471-7A95703915D3}"/>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70AC1904-63BA-451B-813A-F1C92B61EC3F}"/>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EC3F0B1B-8C19-4BC7-B3EA-F92E73030AA4}"/>
              </a:ext>
            </a:extLst>
          </p:cNvPr>
          <p:cNvSpPr>
            <a:spLocks noGrp="1"/>
          </p:cNvSpPr>
          <p:nvPr>
            <p:ph type="sldNum" sz="quarter" idx="12"/>
          </p:nvPr>
        </p:nvSpPr>
        <p:spPr/>
        <p:txBody>
          <a:bodyPr/>
          <a:lstStyle/>
          <a:p>
            <a:fld id="{535242B5-0153-4170-8E04-84E67EE4A58C}" type="slidenum">
              <a:rPr lang="en-US" smtClean="0"/>
              <a:pPr/>
              <a:t>22</a:t>
            </a:fld>
            <a:endParaRPr lang="en-US"/>
          </a:p>
        </p:txBody>
      </p:sp>
      <p:sp>
        <p:nvSpPr>
          <p:cNvPr id="5" name="Rectangle 4">
            <a:extLst>
              <a:ext uri="{FF2B5EF4-FFF2-40B4-BE49-F238E27FC236}">
                <a16:creationId xmlns:a16="http://schemas.microsoft.com/office/drawing/2014/main" id="{CE98F39D-FE4A-4D77-9340-BA2ADFE5EBD0}"/>
              </a:ext>
            </a:extLst>
          </p:cNvPr>
          <p:cNvSpPr/>
          <p:nvPr/>
        </p:nvSpPr>
        <p:spPr>
          <a:xfrm>
            <a:off x="205740" y="102810"/>
            <a:ext cx="8732520" cy="6247864"/>
          </a:xfrm>
          <a:prstGeom prst="rect">
            <a:avLst/>
          </a:prstGeom>
        </p:spPr>
        <p:txBody>
          <a:bodyPr wrap="square">
            <a:spAutoFit/>
          </a:bodyPr>
          <a:lstStyle/>
          <a:p>
            <a:r>
              <a:rPr lang="en-US" sz="3600" b="1" dirty="0"/>
              <a:t>TESTIMONY.RAISING.DEAD.BOY</a:t>
            </a:r>
          </a:p>
          <a:p>
            <a:r>
              <a:rPr lang="en-US" sz="2800" dirty="0"/>
              <a:t>	21 God said, "I'm not going to give it to you all at one time. If I give it to you [all at once] then the wild beasts will multiply against you, and overcome you. I'm just going to give it to you little by little, as you're able to possess the land.“ That's the way God does tonight. Maybe you say, “I do feel a little bit better. Well, praise God. We got Canaanites today. We'll take Amorites tomorrow." And just as you're able to take it, God just gives it to you just as you're able to fight it out.</a:t>
            </a:r>
          </a:p>
          <a:p>
            <a:r>
              <a:rPr lang="en-US" sz="2800" dirty="0"/>
              <a:t>	"Well," you say, "I couldn't move my hand only that much yesterday, but I can move it this much today. Praise the Lord. Tomorrow I'll move it that much." Just little by little you shall have it. 				53-1203 </a:t>
            </a:r>
          </a:p>
        </p:txBody>
      </p:sp>
    </p:spTree>
    <p:extLst>
      <p:ext uri="{BB962C8B-B14F-4D97-AF65-F5344CB8AC3E}">
        <p14:creationId xmlns:p14="http://schemas.microsoft.com/office/powerpoint/2010/main" val="196259590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C16AF-B141-493E-BB1B-12CA7F3A634A}"/>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85A4D315-39FD-45CE-A5DE-50ABF0064275}"/>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3F5C2292-DDF8-4BF5-8D39-28BC0CD5AAC2}"/>
              </a:ext>
            </a:extLst>
          </p:cNvPr>
          <p:cNvSpPr>
            <a:spLocks noGrp="1"/>
          </p:cNvSpPr>
          <p:nvPr>
            <p:ph type="sldNum" sz="quarter" idx="12"/>
          </p:nvPr>
        </p:nvSpPr>
        <p:spPr/>
        <p:txBody>
          <a:bodyPr/>
          <a:lstStyle/>
          <a:p>
            <a:fld id="{535242B5-0153-4170-8E04-84E67EE4A58C}" type="slidenum">
              <a:rPr lang="en-US" smtClean="0"/>
              <a:pPr/>
              <a:t>23</a:t>
            </a:fld>
            <a:endParaRPr lang="en-US"/>
          </a:p>
        </p:txBody>
      </p:sp>
      <p:sp>
        <p:nvSpPr>
          <p:cNvPr id="5" name="Rectangle 4">
            <a:extLst>
              <a:ext uri="{FF2B5EF4-FFF2-40B4-BE49-F238E27FC236}">
                <a16:creationId xmlns:a16="http://schemas.microsoft.com/office/drawing/2014/main" id="{B26B7EF9-7316-49A8-8FBD-3B0C9F7EDB5E}"/>
              </a:ext>
            </a:extLst>
          </p:cNvPr>
          <p:cNvSpPr/>
          <p:nvPr/>
        </p:nvSpPr>
        <p:spPr>
          <a:xfrm>
            <a:off x="193766" y="117567"/>
            <a:ext cx="8732520" cy="5632311"/>
          </a:xfrm>
          <a:prstGeom prst="rect">
            <a:avLst/>
          </a:prstGeom>
        </p:spPr>
        <p:txBody>
          <a:bodyPr wrap="square">
            <a:spAutoFit/>
          </a:bodyPr>
          <a:lstStyle/>
          <a:p>
            <a:r>
              <a:rPr lang="en-US" sz="4000" b="1" dirty="0"/>
              <a:t>TURNING.NORTHWARD</a:t>
            </a:r>
          </a:p>
          <a:p>
            <a:r>
              <a:rPr lang="en-US" sz="3200" dirty="0"/>
              <a:t>	36 Let's get off of this mountain and move up to the promised land. Let's start going up, and possess the land. God told them, </a:t>
            </a:r>
            <a:r>
              <a:rPr lang="en-US" sz="3200" i="1" dirty="0"/>
              <a:t>"All the old fighters is gone now. Put your sword back in its sheath. Don't fight."</a:t>
            </a:r>
          </a:p>
          <a:p>
            <a:r>
              <a:rPr lang="en-US" sz="3200" dirty="0"/>
              <a:t>	37  Listen, don't you make the same mistake your fathers did, or you'll be here forty years, too. But it's time that God is calling His church to move up. He said, "</a:t>
            </a:r>
            <a:r>
              <a:rPr lang="en-US" sz="3200" i="1" dirty="0"/>
              <a:t>Now, as you go by Mount </a:t>
            </a:r>
            <a:r>
              <a:rPr lang="en-US" sz="3200" i="1" dirty="0" err="1"/>
              <a:t>Seir</a:t>
            </a:r>
            <a:r>
              <a:rPr lang="en-US" sz="3200" i="1" dirty="0"/>
              <a:t>... 	</a:t>
            </a:r>
            <a:endParaRPr lang="en-US" sz="2400" dirty="0"/>
          </a:p>
        </p:txBody>
      </p:sp>
    </p:spTree>
    <p:extLst>
      <p:ext uri="{BB962C8B-B14F-4D97-AF65-F5344CB8AC3E}">
        <p14:creationId xmlns:p14="http://schemas.microsoft.com/office/powerpoint/2010/main" val="10465516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7EF90-496D-4542-BFE1-B1B8ABEE9876}"/>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89A88BAB-0A10-0640-A2D1-7680376E3DE2}"/>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C1B67B67-5DDC-A049-B02E-910279AE9B40}"/>
              </a:ext>
            </a:extLst>
          </p:cNvPr>
          <p:cNvSpPr>
            <a:spLocks noGrp="1"/>
          </p:cNvSpPr>
          <p:nvPr>
            <p:ph type="sldNum" sz="quarter" idx="12"/>
          </p:nvPr>
        </p:nvSpPr>
        <p:spPr/>
        <p:txBody>
          <a:bodyPr/>
          <a:lstStyle/>
          <a:p>
            <a:fld id="{535242B5-0153-4170-8E04-84E67EE4A58C}" type="slidenum">
              <a:rPr lang="en-US" smtClean="0"/>
              <a:pPr/>
              <a:t>24</a:t>
            </a:fld>
            <a:endParaRPr lang="en-US"/>
          </a:p>
        </p:txBody>
      </p:sp>
      <p:pic>
        <p:nvPicPr>
          <p:cNvPr id="5" name="Picture 4">
            <a:extLst>
              <a:ext uri="{FF2B5EF4-FFF2-40B4-BE49-F238E27FC236}">
                <a16:creationId xmlns:a16="http://schemas.microsoft.com/office/drawing/2014/main" id="{E8F1F82A-EEA8-BE4E-A9CB-68245848D27D}"/>
              </a:ext>
            </a:extLst>
          </p:cNvPr>
          <p:cNvPicPr>
            <a:picLocks noChangeAspect="1"/>
          </p:cNvPicPr>
          <p:nvPr/>
        </p:nvPicPr>
        <p:blipFill>
          <a:blip r:embed="rId2"/>
          <a:stretch>
            <a:fillRect/>
          </a:stretch>
        </p:blipFill>
        <p:spPr>
          <a:xfrm>
            <a:off x="-381000" y="-152400"/>
            <a:ext cx="9753600" cy="7339176"/>
          </a:xfrm>
          <a:prstGeom prst="rect">
            <a:avLst/>
          </a:prstGeom>
        </p:spPr>
      </p:pic>
    </p:spTree>
    <p:extLst>
      <p:ext uri="{BB962C8B-B14F-4D97-AF65-F5344CB8AC3E}">
        <p14:creationId xmlns:p14="http://schemas.microsoft.com/office/powerpoint/2010/main" val="47835102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srael_119.jpg"/>
          <p:cNvPicPr>
            <a:picLocks noGrp="1" noChangeAspect="1"/>
          </p:cNvPicPr>
          <p:nvPr>
            <p:ph idx="1"/>
          </p:nvPr>
        </p:nvPicPr>
        <p:blipFill>
          <a:blip r:embed="rId3"/>
          <a:stretch>
            <a:fillRect/>
          </a:stretch>
        </p:blipFill>
        <p:spPr>
          <a:xfrm>
            <a:off x="533401" y="-6856"/>
            <a:ext cx="4841224" cy="6864856"/>
          </a:xfrm>
        </p:spPr>
      </p:pic>
      <p:sp>
        <p:nvSpPr>
          <p:cNvPr id="3" name="Slide Number Placeholder 2"/>
          <p:cNvSpPr>
            <a:spLocks noGrp="1"/>
          </p:cNvSpPr>
          <p:nvPr>
            <p:ph type="sldNum" sz="quarter" idx="15"/>
          </p:nvPr>
        </p:nvSpPr>
        <p:spPr/>
        <p:txBody>
          <a:bodyPr/>
          <a:lstStyle/>
          <a:p>
            <a:fld id="{F83026A3-3563-4689-9C79-0D482928D5A3}" type="slidenum">
              <a:rPr lang="en-US" smtClean="0"/>
              <a:pPr/>
              <a:t>25</a:t>
            </a:fld>
            <a:endParaRPr lang="en-US"/>
          </a:p>
        </p:txBody>
      </p:sp>
      <p:grpSp>
        <p:nvGrpSpPr>
          <p:cNvPr id="16" name="Group 15"/>
          <p:cNvGrpSpPr/>
          <p:nvPr/>
        </p:nvGrpSpPr>
        <p:grpSpPr>
          <a:xfrm>
            <a:off x="2679735" y="4921637"/>
            <a:ext cx="5859653" cy="1446550"/>
            <a:chOff x="2679735" y="4921637"/>
            <a:chExt cx="5859653" cy="1446550"/>
          </a:xfrm>
        </p:grpSpPr>
        <p:sp>
          <p:nvSpPr>
            <p:cNvPr id="7" name="TextBox 6"/>
            <p:cNvSpPr txBox="1"/>
            <p:nvPr/>
          </p:nvSpPr>
          <p:spPr>
            <a:xfrm>
              <a:off x="5948587" y="4921637"/>
              <a:ext cx="2590801" cy="1446550"/>
            </a:xfrm>
            <a:prstGeom prst="rect">
              <a:avLst/>
            </a:prstGeom>
            <a:solidFill>
              <a:schemeClr val="accent2">
                <a:lumMod val="75000"/>
              </a:schemeClr>
            </a:solidFill>
          </p:spPr>
          <p:txBody>
            <a:bodyPr wrap="square" rtlCol="0">
              <a:spAutoFit/>
            </a:bodyPr>
            <a:lstStyle/>
            <a:p>
              <a:r>
                <a:rPr lang="en-US" sz="3200" dirty="0" err="1"/>
                <a:t>Midianites</a:t>
              </a:r>
              <a:r>
                <a:rPr lang="en-US" sz="3200" dirty="0"/>
                <a:t> -</a:t>
              </a:r>
            </a:p>
            <a:p>
              <a:r>
                <a:rPr lang="en-US" sz="2800" dirty="0"/>
                <a:t>East of the Red Sea</a:t>
              </a:r>
            </a:p>
          </p:txBody>
        </p:sp>
        <p:sp>
          <p:nvSpPr>
            <p:cNvPr id="10" name="Left Arrow 9"/>
            <p:cNvSpPr/>
            <p:nvPr/>
          </p:nvSpPr>
          <p:spPr>
            <a:xfrm rot="21001390">
              <a:off x="2679735" y="5737738"/>
              <a:ext cx="3133990" cy="420559"/>
            </a:xfrm>
            <a:prstGeom prst="leftArrow">
              <a:avLst>
                <a:gd name="adj1" fmla="val 26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01417" y="810280"/>
            <a:ext cx="6020565" cy="2498203"/>
            <a:chOff x="2737251" y="1051002"/>
            <a:chExt cx="6330579" cy="2498203"/>
          </a:xfrm>
        </p:grpSpPr>
        <p:sp>
          <p:nvSpPr>
            <p:cNvPr id="13" name="TextBox 12"/>
            <p:cNvSpPr txBox="1"/>
            <p:nvPr/>
          </p:nvSpPr>
          <p:spPr>
            <a:xfrm>
              <a:off x="6132993" y="1051002"/>
              <a:ext cx="2934837" cy="1631216"/>
            </a:xfrm>
            <a:prstGeom prst="rect">
              <a:avLst/>
            </a:prstGeom>
            <a:solidFill>
              <a:schemeClr val="accent2">
                <a:lumMod val="20000"/>
                <a:lumOff val="80000"/>
              </a:schemeClr>
            </a:solidFill>
          </p:spPr>
          <p:txBody>
            <a:bodyPr wrap="square" rtlCol="0">
              <a:spAutoFit/>
            </a:bodyPr>
            <a:lstStyle/>
            <a:p>
              <a:r>
                <a:rPr lang="en-US" sz="3600" dirty="0">
                  <a:solidFill>
                    <a:schemeClr val="bg1"/>
                  </a:solidFill>
                </a:rPr>
                <a:t>Moabites – </a:t>
              </a:r>
            </a:p>
            <a:p>
              <a:r>
                <a:rPr lang="en-US" sz="3200" dirty="0">
                  <a:solidFill>
                    <a:schemeClr val="bg1"/>
                  </a:solidFill>
                </a:rPr>
                <a:t>E &amp; SE of the  Dead Sea</a:t>
              </a:r>
              <a:endParaRPr lang="en-US" sz="3600" dirty="0">
                <a:solidFill>
                  <a:schemeClr val="bg1"/>
                </a:solidFill>
              </a:endParaRPr>
            </a:p>
          </p:txBody>
        </p:sp>
        <p:sp>
          <p:nvSpPr>
            <p:cNvPr id="14" name="Left Arrow 13"/>
            <p:cNvSpPr/>
            <p:nvPr/>
          </p:nvSpPr>
          <p:spPr>
            <a:xfrm rot="19500723">
              <a:off x="2737251" y="3318358"/>
              <a:ext cx="3535880" cy="2308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3200400" y="2819400"/>
            <a:ext cx="1295400" cy="461665"/>
          </a:xfrm>
          <a:prstGeom prst="rect">
            <a:avLst/>
          </a:prstGeom>
          <a:noFill/>
        </p:spPr>
        <p:txBody>
          <a:bodyPr wrap="square" rtlCol="0">
            <a:spAutoFit/>
          </a:bodyPr>
          <a:lstStyle/>
          <a:p>
            <a:r>
              <a:rPr lang="en-US" sz="2400" dirty="0"/>
              <a:t>Jordan</a:t>
            </a:r>
          </a:p>
        </p:txBody>
      </p:sp>
      <p:sp>
        <p:nvSpPr>
          <p:cNvPr id="20" name="TextBox 19"/>
          <p:cNvSpPr txBox="1"/>
          <p:nvPr/>
        </p:nvSpPr>
        <p:spPr>
          <a:xfrm>
            <a:off x="3962400" y="3733800"/>
            <a:ext cx="304800" cy="1938992"/>
          </a:xfrm>
          <a:prstGeom prst="rect">
            <a:avLst/>
          </a:prstGeom>
          <a:noFill/>
        </p:spPr>
        <p:txBody>
          <a:bodyPr wrap="square" rtlCol="0">
            <a:spAutoFit/>
          </a:bodyPr>
          <a:lstStyle/>
          <a:p>
            <a:r>
              <a:rPr lang="en-US" sz="2000" dirty="0">
                <a:solidFill>
                  <a:schemeClr val="bg1"/>
                </a:solidFill>
              </a:rPr>
              <a:t>A</a:t>
            </a:r>
          </a:p>
          <a:p>
            <a:r>
              <a:rPr lang="en-US" sz="2000" dirty="0">
                <a:solidFill>
                  <a:schemeClr val="bg1"/>
                </a:solidFill>
              </a:rPr>
              <a:t>r</a:t>
            </a:r>
          </a:p>
          <a:p>
            <a:r>
              <a:rPr lang="en-US" sz="2000" dirty="0">
                <a:solidFill>
                  <a:schemeClr val="bg1"/>
                </a:solidFill>
              </a:rPr>
              <a:t>a</a:t>
            </a:r>
          </a:p>
          <a:p>
            <a:r>
              <a:rPr lang="en-US" sz="2000" dirty="0">
                <a:solidFill>
                  <a:schemeClr val="bg1"/>
                </a:solidFill>
              </a:rPr>
              <a:t>b</a:t>
            </a:r>
          </a:p>
          <a:p>
            <a:r>
              <a:rPr lang="en-US" sz="2000" dirty="0">
                <a:solidFill>
                  <a:schemeClr val="bg1"/>
                </a:solidFill>
              </a:rPr>
              <a:t>i</a:t>
            </a:r>
          </a:p>
          <a:p>
            <a:r>
              <a:rPr lang="en-US" sz="2000" dirty="0">
                <a:solidFill>
                  <a:schemeClr val="bg1"/>
                </a:solidFill>
              </a:rPr>
              <a:t>a</a:t>
            </a:r>
          </a:p>
        </p:txBody>
      </p:sp>
      <p:grpSp>
        <p:nvGrpSpPr>
          <p:cNvPr id="17" name="Group 16"/>
          <p:cNvGrpSpPr/>
          <p:nvPr/>
        </p:nvGrpSpPr>
        <p:grpSpPr>
          <a:xfrm>
            <a:off x="2387961" y="2671971"/>
            <a:ext cx="6603640" cy="2401472"/>
            <a:chOff x="2387961" y="2671971"/>
            <a:chExt cx="6603640" cy="2401472"/>
          </a:xfrm>
        </p:grpSpPr>
        <p:sp>
          <p:nvSpPr>
            <p:cNvPr id="11" name="TextBox 10"/>
            <p:cNvSpPr txBox="1"/>
            <p:nvPr/>
          </p:nvSpPr>
          <p:spPr>
            <a:xfrm>
              <a:off x="5943601" y="2671971"/>
              <a:ext cx="3048000" cy="2123658"/>
            </a:xfrm>
            <a:prstGeom prst="rect">
              <a:avLst/>
            </a:prstGeom>
            <a:solidFill>
              <a:schemeClr val="accent2">
                <a:lumMod val="60000"/>
                <a:lumOff val="40000"/>
              </a:schemeClr>
            </a:solidFill>
          </p:spPr>
          <p:txBody>
            <a:bodyPr wrap="square" rtlCol="0">
              <a:spAutoFit/>
            </a:bodyPr>
            <a:lstStyle/>
            <a:p>
              <a:r>
                <a:rPr lang="en-US" sz="3600" dirty="0" err="1">
                  <a:solidFill>
                    <a:schemeClr val="bg1"/>
                  </a:solidFill>
                </a:rPr>
                <a:t>Edomites</a:t>
              </a:r>
              <a:r>
                <a:rPr lang="en-US" sz="3600" dirty="0">
                  <a:solidFill>
                    <a:schemeClr val="bg1"/>
                  </a:solidFill>
                </a:rPr>
                <a:t> - </a:t>
              </a:r>
            </a:p>
            <a:p>
              <a:r>
                <a:rPr lang="en-US" sz="3200" dirty="0">
                  <a:solidFill>
                    <a:schemeClr val="bg1"/>
                  </a:solidFill>
                </a:rPr>
                <a:t>Between Red Sea and Dead Sea, East</a:t>
              </a:r>
              <a:endParaRPr lang="en-US" sz="2000" dirty="0">
                <a:solidFill>
                  <a:schemeClr val="bg1"/>
                </a:solidFill>
              </a:endParaRPr>
            </a:p>
          </p:txBody>
        </p:sp>
        <p:sp>
          <p:nvSpPr>
            <p:cNvPr id="15" name="Left Arrow 14"/>
            <p:cNvSpPr/>
            <p:nvPr/>
          </p:nvSpPr>
          <p:spPr>
            <a:xfrm rot="20084917">
              <a:off x="2387961" y="4845199"/>
              <a:ext cx="3669543" cy="2282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82331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DF5C5-2E63-954C-880C-235874BCFD4C}"/>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82AD9EF9-9372-DC47-A237-654C0C6F8456}"/>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80A68ACD-F317-5E49-8CB2-094EFFF5D79A}"/>
              </a:ext>
            </a:extLst>
          </p:cNvPr>
          <p:cNvSpPr>
            <a:spLocks noGrp="1"/>
          </p:cNvSpPr>
          <p:nvPr>
            <p:ph type="sldNum" sz="quarter" idx="12"/>
          </p:nvPr>
        </p:nvSpPr>
        <p:spPr/>
        <p:txBody>
          <a:bodyPr/>
          <a:lstStyle/>
          <a:p>
            <a:fld id="{535242B5-0153-4170-8E04-84E67EE4A58C}" type="slidenum">
              <a:rPr lang="en-US" smtClean="0"/>
              <a:pPr/>
              <a:t>26</a:t>
            </a:fld>
            <a:endParaRPr lang="en-US"/>
          </a:p>
        </p:txBody>
      </p:sp>
      <p:sp>
        <p:nvSpPr>
          <p:cNvPr id="5" name="Rectangle 4">
            <a:extLst>
              <a:ext uri="{FF2B5EF4-FFF2-40B4-BE49-F238E27FC236}">
                <a16:creationId xmlns:a16="http://schemas.microsoft.com/office/drawing/2014/main" id="{611C7D07-EE90-A44A-B406-5C0647641AC2}"/>
              </a:ext>
            </a:extLst>
          </p:cNvPr>
          <p:cNvSpPr/>
          <p:nvPr/>
        </p:nvSpPr>
        <p:spPr>
          <a:xfrm>
            <a:off x="152400" y="76200"/>
            <a:ext cx="8763000" cy="6139399"/>
          </a:xfrm>
          <a:prstGeom prst="rect">
            <a:avLst/>
          </a:prstGeom>
        </p:spPr>
        <p:txBody>
          <a:bodyPr wrap="square">
            <a:spAutoFit/>
          </a:bodyPr>
          <a:lstStyle/>
          <a:p>
            <a:r>
              <a:rPr lang="en-US" sz="3600" dirty="0"/>
              <a:t>	"Now, there's your denominational brother Esau's setting up there (a good Presbyterian, Methodist or Baptist). Now, don't bother him. Don't fuss, just pass by, say, '</a:t>
            </a:r>
            <a:r>
              <a:rPr lang="en-US" sz="3600" i="1" dirty="0"/>
              <a:t>How do you do, brother?’” </a:t>
            </a:r>
          </a:p>
          <a:p>
            <a:r>
              <a:rPr lang="en-US" sz="3600" i="1" dirty="0"/>
              <a:t>	</a:t>
            </a:r>
            <a:r>
              <a:rPr lang="en-US" sz="3600" dirty="0"/>
              <a:t>Walk right on. But you been wanting to get him and shake him and tell him he hasn't got nothing. Remember, he's got just what God give him. He come out of the same revival you did. </a:t>
            </a:r>
          </a:p>
          <a:p>
            <a:pPr algn="r"/>
            <a:r>
              <a:rPr lang="en-US" sz="2800" dirty="0"/>
              <a:t>61-0129</a:t>
            </a:r>
          </a:p>
        </p:txBody>
      </p:sp>
    </p:spTree>
    <p:extLst>
      <p:ext uri="{BB962C8B-B14F-4D97-AF65-F5344CB8AC3E}">
        <p14:creationId xmlns:p14="http://schemas.microsoft.com/office/powerpoint/2010/main" val="2149410121"/>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54ECDE-8D29-2942-BC33-6BCA5DCA1F91}"/>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D8154C8D-F8DA-CF44-B415-2737D54316F3}"/>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D76531ED-7AF8-8A4E-B98B-5D1CFEAE9C1C}"/>
              </a:ext>
            </a:extLst>
          </p:cNvPr>
          <p:cNvSpPr>
            <a:spLocks noGrp="1"/>
          </p:cNvSpPr>
          <p:nvPr>
            <p:ph type="sldNum" sz="quarter" idx="12"/>
          </p:nvPr>
        </p:nvSpPr>
        <p:spPr/>
        <p:txBody>
          <a:bodyPr/>
          <a:lstStyle/>
          <a:p>
            <a:fld id="{535242B5-0153-4170-8E04-84E67EE4A58C}" type="slidenum">
              <a:rPr lang="en-US" smtClean="0"/>
              <a:pPr/>
              <a:t>27</a:t>
            </a:fld>
            <a:endParaRPr lang="en-US"/>
          </a:p>
        </p:txBody>
      </p:sp>
      <p:sp>
        <p:nvSpPr>
          <p:cNvPr id="5" name="Rectangle 4">
            <a:extLst>
              <a:ext uri="{FF2B5EF4-FFF2-40B4-BE49-F238E27FC236}">
                <a16:creationId xmlns:a16="http://schemas.microsoft.com/office/drawing/2014/main" id="{0427D9C1-C66F-9B44-B610-66CD873FDBFA}"/>
              </a:ext>
            </a:extLst>
          </p:cNvPr>
          <p:cNvSpPr/>
          <p:nvPr/>
        </p:nvSpPr>
        <p:spPr>
          <a:xfrm>
            <a:off x="76200" y="0"/>
            <a:ext cx="8991600" cy="6617196"/>
          </a:xfrm>
          <a:prstGeom prst="rect">
            <a:avLst/>
          </a:prstGeom>
        </p:spPr>
        <p:txBody>
          <a:bodyPr wrap="square">
            <a:spAutoFit/>
          </a:bodyPr>
          <a:lstStyle/>
          <a:p>
            <a:r>
              <a:rPr lang="en-US" sz="4000" b="1" dirty="0"/>
              <a:t>GENESIS 36:6-8</a:t>
            </a:r>
          </a:p>
          <a:p>
            <a:r>
              <a:rPr lang="en-US" sz="3200" i="1" dirty="0"/>
              <a:t>	Now these are the generations of Esau, who is Edom.</a:t>
            </a:r>
          </a:p>
          <a:p>
            <a:r>
              <a:rPr lang="en-US" sz="3200" i="1" dirty="0"/>
              <a:t>	6 And Esau took his wives, and his sons, and his daughters, and all the persons of his house, and his cattle, and all his beasts, and all his substance, which he had got in the land of Canaan; and went into the country from the face of his brother Jacob.</a:t>
            </a:r>
          </a:p>
          <a:p>
            <a:r>
              <a:rPr lang="en-US" sz="3200" i="1" dirty="0"/>
              <a:t>7 For their riches were more than that they might dwell together; and the land wherein they were strangers could not bear them because of their cattle. 8 Thus dwelt Esau in mount </a:t>
            </a:r>
            <a:r>
              <a:rPr lang="en-US" sz="3200" i="1" dirty="0" err="1"/>
              <a:t>Seir</a:t>
            </a:r>
            <a:r>
              <a:rPr lang="en-US" sz="3200" i="1" dirty="0"/>
              <a:t>: Esau is Edom.</a:t>
            </a:r>
          </a:p>
        </p:txBody>
      </p:sp>
    </p:spTree>
    <p:extLst>
      <p:ext uri="{BB962C8B-B14F-4D97-AF65-F5344CB8AC3E}">
        <p14:creationId xmlns:p14="http://schemas.microsoft.com/office/powerpoint/2010/main" val="283296562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89A94-804C-4B27-B625-773F97A5ECCA}"/>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5A149A53-C9FA-4E31-AB33-F8C88A6C4CFA}"/>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228B554D-45CB-4473-94D9-664103227C12}"/>
              </a:ext>
            </a:extLst>
          </p:cNvPr>
          <p:cNvSpPr>
            <a:spLocks noGrp="1"/>
          </p:cNvSpPr>
          <p:nvPr>
            <p:ph type="sldNum" sz="quarter" idx="12"/>
          </p:nvPr>
        </p:nvSpPr>
        <p:spPr/>
        <p:txBody>
          <a:bodyPr/>
          <a:lstStyle/>
          <a:p>
            <a:fld id="{535242B5-0153-4170-8E04-84E67EE4A58C}" type="slidenum">
              <a:rPr lang="en-US" smtClean="0"/>
              <a:pPr/>
              <a:t>28</a:t>
            </a:fld>
            <a:endParaRPr lang="en-US"/>
          </a:p>
        </p:txBody>
      </p:sp>
      <p:sp>
        <p:nvSpPr>
          <p:cNvPr id="5" name="Rectangle 4">
            <a:extLst>
              <a:ext uri="{FF2B5EF4-FFF2-40B4-BE49-F238E27FC236}">
                <a16:creationId xmlns:a16="http://schemas.microsoft.com/office/drawing/2014/main" id="{4C4DC89E-B23B-4C5C-8341-2057928B38B4}"/>
              </a:ext>
            </a:extLst>
          </p:cNvPr>
          <p:cNvSpPr/>
          <p:nvPr/>
        </p:nvSpPr>
        <p:spPr>
          <a:xfrm>
            <a:off x="205740" y="126623"/>
            <a:ext cx="8732520" cy="6124754"/>
          </a:xfrm>
          <a:prstGeom prst="rect">
            <a:avLst/>
          </a:prstGeom>
        </p:spPr>
        <p:txBody>
          <a:bodyPr wrap="square">
            <a:spAutoFit/>
          </a:bodyPr>
          <a:lstStyle/>
          <a:p>
            <a:r>
              <a:rPr lang="en-US" sz="4000" b="1" dirty="0"/>
              <a:t>EZEKIEL 35:2-8</a:t>
            </a:r>
          </a:p>
          <a:p>
            <a:r>
              <a:rPr lang="en-US" sz="3200" i="1" dirty="0"/>
              <a:t>	Son of man, set thy face against mount </a:t>
            </a:r>
            <a:r>
              <a:rPr lang="en-US" sz="3200" i="1" dirty="0" err="1"/>
              <a:t>Seir</a:t>
            </a:r>
            <a:r>
              <a:rPr lang="en-US" sz="3200" i="1" dirty="0"/>
              <a:t>, and prophesy against it, 3 And say unto it, Thus saith the Lord GOD; Behold, </a:t>
            </a:r>
            <a:r>
              <a:rPr lang="en-US" sz="3200" i="1" dirty="0">
                <a:solidFill>
                  <a:srgbClr val="FFFF00"/>
                </a:solidFill>
              </a:rPr>
              <a:t>O mount </a:t>
            </a:r>
            <a:r>
              <a:rPr lang="en-US" sz="3200" i="1" dirty="0" err="1">
                <a:solidFill>
                  <a:srgbClr val="FFFF00"/>
                </a:solidFill>
              </a:rPr>
              <a:t>Seir</a:t>
            </a:r>
            <a:r>
              <a:rPr lang="en-US" sz="3200" i="1" dirty="0">
                <a:solidFill>
                  <a:srgbClr val="FFFF00"/>
                </a:solidFill>
              </a:rPr>
              <a:t>, </a:t>
            </a:r>
            <a:r>
              <a:rPr lang="en-US" sz="3200" i="1" dirty="0"/>
              <a:t>I am against thee, and I will stretch out mine hand against thee, and I will make thee most desolate. 4 I will lay thy cities waste, and thou shalt be desolate, and thou shalt know that I am the LORD. 5 Because thou hast had a perpetual hatred, and hast shed the blood of the children of Israel by the force of the sword in the time of their calamity, in the time that their iniquity had an end:</a:t>
            </a:r>
          </a:p>
        </p:txBody>
      </p:sp>
    </p:spTree>
    <p:extLst>
      <p:ext uri="{BB962C8B-B14F-4D97-AF65-F5344CB8AC3E}">
        <p14:creationId xmlns:p14="http://schemas.microsoft.com/office/powerpoint/2010/main" val="334472288"/>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3026A3-3563-4689-9C79-0D482928D5A3}" type="slidenum">
              <a:rPr lang="en-US" smtClean="0"/>
              <a:pPr/>
              <a:t>29</a:t>
            </a:fld>
            <a:endParaRPr lang="en-US"/>
          </a:p>
        </p:txBody>
      </p:sp>
      <p:sp>
        <p:nvSpPr>
          <p:cNvPr id="5" name="Slide Number Placeholder 2"/>
          <p:cNvSpPr txBox="1">
            <a:spLocks/>
          </p:cNvSpPr>
          <p:nvPr/>
        </p:nvSpPr>
        <p:spPr>
          <a:xfrm>
            <a:off x="8410575" y="6181531"/>
            <a:ext cx="609600" cy="457200"/>
          </a:xfrm>
          <a:prstGeom prst="rect">
            <a:avLst/>
          </a:prstGeom>
          <a:noFill/>
        </p:spPr>
        <p:txBody>
          <a:bodyPr vert="horz"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83026A3-3563-4689-9C79-0D482928D5A3}" type="slidenum">
              <a:rPr kumimoji="0" lang="en-US" sz="1600" b="0" i="0" u="none" strike="noStrike" kern="1200" cap="none" spc="0" normalizeH="0" baseline="0" noProof="0" smtClean="0">
                <a:ln>
                  <a:noFill/>
                </a:ln>
                <a:solidFill>
                  <a:schemeClr val="tx2"/>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a:ln>
                <a:noFill/>
              </a:ln>
              <a:solidFill>
                <a:schemeClr val="tx2"/>
              </a:solidFill>
              <a:effectLst/>
              <a:uLnTx/>
              <a:uFillTx/>
              <a:latin typeface="+mn-lt"/>
              <a:ea typeface="+mn-ea"/>
              <a:cs typeface="+mn-cs"/>
            </a:endParaRPr>
          </a:p>
        </p:txBody>
      </p:sp>
      <p:pic>
        <p:nvPicPr>
          <p:cNvPr id="6" name="Content Placeholder 7" descr="tel Aviv coast from the air.gif"/>
          <p:cNvPicPr>
            <a:picLocks noChangeAspect="1"/>
          </p:cNvPicPr>
          <p:nvPr/>
        </p:nvPicPr>
        <p:blipFill>
          <a:blip r:embed="rId3"/>
          <a:stretch>
            <a:fillRect/>
          </a:stretch>
        </p:blipFill>
        <p:spPr>
          <a:xfrm>
            <a:off x="5562600" y="2362200"/>
            <a:ext cx="2591160" cy="3877552"/>
          </a:xfrm>
          <a:prstGeom prst="rect">
            <a:avLst/>
          </a:prstGeom>
          <a:ln w="57150">
            <a:solidFill>
              <a:schemeClr val="tx1"/>
            </a:solidFill>
          </a:ln>
        </p:spPr>
      </p:pic>
      <p:pic>
        <p:nvPicPr>
          <p:cNvPr id="7" name="Content Placeholder 6" descr="Tel Aviv.jpg"/>
          <p:cNvPicPr>
            <a:picLocks noChangeAspect="1"/>
          </p:cNvPicPr>
          <p:nvPr/>
        </p:nvPicPr>
        <p:blipFill>
          <a:blip r:embed="rId4"/>
          <a:stretch>
            <a:fillRect/>
          </a:stretch>
        </p:blipFill>
        <p:spPr>
          <a:xfrm>
            <a:off x="457200" y="304800"/>
            <a:ext cx="4059238" cy="3044429"/>
          </a:xfrm>
          <a:prstGeom prst="rect">
            <a:avLst/>
          </a:prstGeom>
          <a:ln w="57150">
            <a:solidFill>
              <a:schemeClr val="tx1"/>
            </a:solidFill>
          </a:ln>
        </p:spPr>
      </p:pic>
      <p:pic>
        <p:nvPicPr>
          <p:cNvPr id="8" name="Picture 7" descr="Israel - England soccer match cropped.jpg"/>
          <p:cNvPicPr>
            <a:picLocks noChangeAspect="1"/>
          </p:cNvPicPr>
          <p:nvPr/>
        </p:nvPicPr>
        <p:blipFill>
          <a:blip r:embed="rId5"/>
          <a:stretch>
            <a:fillRect/>
          </a:stretch>
        </p:blipFill>
        <p:spPr>
          <a:xfrm>
            <a:off x="4800599" y="381000"/>
            <a:ext cx="3904841" cy="2286000"/>
          </a:xfrm>
          <a:prstGeom prst="rect">
            <a:avLst/>
          </a:prstGeom>
          <a:ln w="57150">
            <a:solidFill>
              <a:schemeClr val="tx1"/>
            </a:solidFill>
          </a:ln>
        </p:spPr>
      </p:pic>
      <p:pic>
        <p:nvPicPr>
          <p:cNvPr id="9" name="Picture 8" descr="McDonalds - cropped.jpg"/>
          <p:cNvPicPr>
            <a:picLocks noChangeAspect="1"/>
          </p:cNvPicPr>
          <p:nvPr/>
        </p:nvPicPr>
        <p:blipFill>
          <a:blip r:embed="rId6"/>
          <a:stretch>
            <a:fillRect/>
          </a:stretch>
        </p:blipFill>
        <p:spPr>
          <a:xfrm>
            <a:off x="533400" y="3505200"/>
            <a:ext cx="3810000" cy="2830285"/>
          </a:xfrm>
          <a:prstGeom prst="rect">
            <a:avLst/>
          </a:prstGeom>
          <a:ln w="57150">
            <a:solidFill>
              <a:schemeClr val="tx1"/>
            </a:solidFill>
          </a:ln>
        </p:spPr>
      </p:pic>
    </p:spTree>
    <p:extLst>
      <p:ext uri="{BB962C8B-B14F-4D97-AF65-F5344CB8AC3E}">
        <p14:creationId xmlns:p14="http://schemas.microsoft.com/office/powerpoint/2010/main" val="21307594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3</a:t>
            </a:fld>
            <a:endParaRPr lang="en-US"/>
          </a:p>
        </p:txBody>
      </p:sp>
      <p:sp>
        <p:nvSpPr>
          <p:cNvPr id="8" name="Content Placeholder 6"/>
          <p:cNvSpPr>
            <a:spLocks noGrp="1"/>
          </p:cNvSpPr>
          <p:nvPr>
            <p:ph idx="4294967295"/>
          </p:nvPr>
        </p:nvSpPr>
        <p:spPr>
          <a:xfrm>
            <a:off x="152400" y="0"/>
            <a:ext cx="8839200" cy="6689724"/>
          </a:xfrm>
        </p:spPr>
        <p:txBody>
          <a:bodyPr>
            <a:normAutofit/>
          </a:bodyPr>
          <a:lstStyle/>
          <a:p>
            <a:pPr marL="118872" indent="0">
              <a:buNone/>
            </a:pPr>
            <a:r>
              <a:rPr lang="en-US" sz="3600" i="1" dirty="0"/>
              <a:t>Dear Bro. Barry</a:t>
            </a:r>
          </a:p>
          <a:p>
            <a:pPr marL="118872" indent="0">
              <a:buNone/>
            </a:pPr>
            <a:r>
              <a:rPr lang="en-US" sz="2800" i="1" dirty="0"/>
              <a:t>	You said we weren't meant to have peace in this life. What about inward peace? I've always wanted true peace....like they said "peace like a river", and to be happy and confident like most Christians are--or look to be. Because I haven't been able to overcome the shrinking feeling I have, or the great lack of confidence, I feel like God either has rejected me, or else I just don't know how to pray right.</a:t>
            </a:r>
          </a:p>
          <a:p>
            <a:pPr marL="118872" indent="0">
              <a:buNone/>
            </a:pPr>
            <a:r>
              <a:rPr lang="en-US" sz="2800" i="1" dirty="0"/>
              <a:t>	…The message has brought so much more knowledge, it has brought so much more fear. Before, you become a Christian, live godly, and you felt happy. Now, you have to worry about predestination, foolish virgin, vessels of dishonor, deception, etc... Is it possible to feel peaceful?</a:t>
            </a: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rning US flag.jpg"/>
          <p:cNvPicPr>
            <a:picLocks noGrp="1" noChangeAspect="1"/>
          </p:cNvPicPr>
          <p:nvPr>
            <p:ph idx="1"/>
          </p:nvPr>
        </p:nvPicPr>
        <p:blipFill>
          <a:blip r:embed="rId3"/>
          <a:stretch>
            <a:fillRect/>
          </a:stretch>
        </p:blipFill>
        <p:spPr>
          <a:xfrm>
            <a:off x="762000" y="533400"/>
            <a:ext cx="2606167" cy="1938337"/>
          </a:xfrm>
        </p:spPr>
      </p:pic>
      <p:sp>
        <p:nvSpPr>
          <p:cNvPr id="3" name="Slide Number Placeholder 2"/>
          <p:cNvSpPr>
            <a:spLocks noGrp="1"/>
          </p:cNvSpPr>
          <p:nvPr>
            <p:ph type="sldNum" sz="quarter" idx="15"/>
          </p:nvPr>
        </p:nvSpPr>
        <p:spPr/>
        <p:txBody>
          <a:bodyPr/>
          <a:lstStyle/>
          <a:p>
            <a:fld id="{F83026A3-3563-4689-9C79-0D482928D5A3}" type="slidenum">
              <a:rPr lang="en-US" smtClean="0"/>
              <a:pPr/>
              <a:t>30</a:t>
            </a:fld>
            <a:endParaRPr lang="en-US"/>
          </a:p>
        </p:txBody>
      </p:sp>
      <p:pic>
        <p:nvPicPr>
          <p:cNvPr id="6" name="Picture 5" descr="crowd shouting.jpg"/>
          <p:cNvPicPr>
            <a:picLocks noChangeAspect="1"/>
          </p:cNvPicPr>
          <p:nvPr/>
        </p:nvPicPr>
        <p:blipFill>
          <a:blip r:embed="rId4"/>
          <a:stretch>
            <a:fillRect/>
          </a:stretch>
        </p:blipFill>
        <p:spPr>
          <a:xfrm>
            <a:off x="990600" y="2667000"/>
            <a:ext cx="2194560" cy="2743200"/>
          </a:xfrm>
          <a:prstGeom prst="rect">
            <a:avLst/>
          </a:prstGeom>
        </p:spPr>
      </p:pic>
      <p:pic>
        <p:nvPicPr>
          <p:cNvPr id="7" name="Picture 6" descr="masks and guns.jpg"/>
          <p:cNvPicPr>
            <a:picLocks noChangeAspect="1"/>
          </p:cNvPicPr>
          <p:nvPr/>
        </p:nvPicPr>
        <p:blipFill>
          <a:blip r:embed="rId5"/>
          <a:stretch>
            <a:fillRect/>
          </a:stretch>
        </p:blipFill>
        <p:spPr>
          <a:xfrm>
            <a:off x="3581400" y="533400"/>
            <a:ext cx="3222770" cy="2195512"/>
          </a:xfrm>
          <a:prstGeom prst="rect">
            <a:avLst/>
          </a:prstGeom>
        </p:spPr>
      </p:pic>
      <p:pic>
        <p:nvPicPr>
          <p:cNvPr id="8" name="Picture 7" descr="Palesriian w- fire behind.jpg"/>
          <p:cNvPicPr>
            <a:picLocks noChangeAspect="1"/>
          </p:cNvPicPr>
          <p:nvPr/>
        </p:nvPicPr>
        <p:blipFill>
          <a:blip r:embed="rId6"/>
          <a:stretch>
            <a:fillRect/>
          </a:stretch>
        </p:blipFill>
        <p:spPr>
          <a:xfrm>
            <a:off x="3809999" y="2852737"/>
            <a:ext cx="3180249" cy="2405063"/>
          </a:xfrm>
          <a:prstGeom prst="rect">
            <a:avLst/>
          </a:prstGeom>
        </p:spPr>
      </p:pic>
      <p:pic>
        <p:nvPicPr>
          <p:cNvPr id="9" name="Picture 8" descr="throwing gas bomb.jpg"/>
          <p:cNvPicPr>
            <a:picLocks noChangeAspect="1"/>
          </p:cNvPicPr>
          <p:nvPr/>
        </p:nvPicPr>
        <p:blipFill>
          <a:blip r:embed="rId7"/>
          <a:stretch>
            <a:fillRect/>
          </a:stretch>
        </p:blipFill>
        <p:spPr>
          <a:xfrm>
            <a:off x="3276600" y="4572000"/>
            <a:ext cx="2057400" cy="1555909"/>
          </a:xfrm>
          <a:prstGeom prst="rect">
            <a:avLst/>
          </a:prstGeom>
        </p:spPr>
      </p:pic>
      <p:pic>
        <p:nvPicPr>
          <p:cNvPr id="10" name="Picture 9" descr="small boy throwing rock.jpg"/>
          <p:cNvPicPr>
            <a:picLocks noChangeAspect="1"/>
          </p:cNvPicPr>
          <p:nvPr/>
        </p:nvPicPr>
        <p:blipFill>
          <a:blip r:embed="rId8"/>
          <a:stretch>
            <a:fillRect/>
          </a:stretch>
        </p:blipFill>
        <p:spPr>
          <a:xfrm>
            <a:off x="6400800" y="4267200"/>
            <a:ext cx="1524000" cy="2032000"/>
          </a:xfrm>
          <a:prstGeom prst="rect">
            <a:avLst/>
          </a:prstGeom>
        </p:spPr>
      </p:pic>
      <p:pic>
        <p:nvPicPr>
          <p:cNvPr id="11" name="Picture 10" descr="with rifle.jpg"/>
          <p:cNvPicPr>
            <a:picLocks noChangeAspect="1"/>
          </p:cNvPicPr>
          <p:nvPr/>
        </p:nvPicPr>
        <p:blipFill>
          <a:blip r:embed="rId9"/>
          <a:stretch>
            <a:fillRect/>
          </a:stretch>
        </p:blipFill>
        <p:spPr>
          <a:xfrm>
            <a:off x="6477000" y="838200"/>
            <a:ext cx="2262188" cy="3382711"/>
          </a:xfrm>
          <a:prstGeom prst="rect">
            <a:avLst/>
          </a:prstGeom>
        </p:spPr>
      </p:pic>
    </p:spTree>
    <p:extLst>
      <p:ext uri="{BB962C8B-B14F-4D97-AF65-F5344CB8AC3E}">
        <p14:creationId xmlns:p14="http://schemas.microsoft.com/office/powerpoint/2010/main" val="2921314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527B5-6765-4E45-B2CC-DCCCD231C3E6}"/>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67735047-19C0-42E0-8161-3C10C420F104}"/>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8308B53C-7232-4D6F-A49C-E43611EE55BD}"/>
              </a:ext>
            </a:extLst>
          </p:cNvPr>
          <p:cNvSpPr>
            <a:spLocks noGrp="1"/>
          </p:cNvSpPr>
          <p:nvPr>
            <p:ph type="sldNum" sz="quarter" idx="12"/>
          </p:nvPr>
        </p:nvSpPr>
        <p:spPr/>
        <p:txBody>
          <a:bodyPr/>
          <a:lstStyle/>
          <a:p>
            <a:fld id="{535242B5-0153-4170-8E04-84E67EE4A58C}" type="slidenum">
              <a:rPr lang="en-US" smtClean="0"/>
              <a:pPr/>
              <a:t>31</a:t>
            </a:fld>
            <a:endParaRPr lang="en-US"/>
          </a:p>
        </p:txBody>
      </p:sp>
      <p:sp>
        <p:nvSpPr>
          <p:cNvPr id="5" name="Rectangle 4">
            <a:extLst>
              <a:ext uri="{FF2B5EF4-FFF2-40B4-BE49-F238E27FC236}">
                <a16:creationId xmlns:a16="http://schemas.microsoft.com/office/drawing/2014/main" id="{5371D7BF-00AC-4F0F-A8C3-96A745827F70}"/>
              </a:ext>
            </a:extLst>
          </p:cNvPr>
          <p:cNvSpPr/>
          <p:nvPr/>
        </p:nvSpPr>
        <p:spPr>
          <a:xfrm>
            <a:off x="228600" y="76200"/>
            <a:ext cx="8709660" cy="6646485"/>
          </a:xfrm>
          <a:prstGeom prst="rect">
            <a:avLst/>
          </a:prstGeom>
        </p:spPr>
        <p:txBody>
          <a:bodyPr wrap="square">
            <a:spAutoFit/>
          </a:bodyPr>
          <a:lstStyle/>
          <a:p>
            <a:r>
              <a:rPr lang="en-US" sz="3200" i="1" dirty="0"/>
              <a:t>	7 Thus will I make mount </a:t>
            </a:r>
            <a:r>
              <a:rPr lang="en-US" sz="3200" i="1" dirty="0" err="1"/>
              <a:t>Seir</a:t>
            </a:r>
            <a:r>
              <a:rPr lang="en-US" sz="3200" i="1" dirty="0"/>
              <a:t> most desolate, and cut off from it him that </a:t>
            </a:r>
            <a:r>
              <a:rPr lang="en-US" sz="3200" i="1" dirty="0" err="1"/>
              <a:t>passeth</a:t>
            </a:r>
            <a:r>
              <a:rPr lang="en-US" sz="3200" i="1" dirty="0"/>
              <a:t> out and him that </a:t>
            </a:r>
            <a:r>
              <a:rPr lang="en-US" sz="3200" i="1" dirty="0" err="1"/>
              <a:t>returneth</a:t>
            </a:r>
            <a:r>
              <a:rPr lang="en-US" sz="3200" i="1" dirty="0"/>
              <a:t>. 8 And I will fill his mountains with his slain men: in thy hills, and in thy valleys, and in all thy rivers, shall they fall that are slain with the sword.</a:t>
            </a:r>
          </a:p>
          <a:p>
            <a:r>
              <a:rPr lang="en-US" sz="3200" i="1" dirty="0"/>
              <a:t>	14 Thus saith the Lord GOD; When the whole earth </a:t>
            </a:r>
            <a:r>
              <a:rPr lang="en-US" sz="3200" i="1" dirty="0" err="1"/>
              <a:t>rejoiceth</a:t>
            </a:r>
            <a:r>
              <a:rPr lang="en-US" sz="3200" i="1" dirty="0"/>
              <a:t>, I will make thee desolate. 15 As thou didst rejoice at the inheritance of the house of Israel, because it was desolate, so will I do unto thee: thou shalt be desolate, O mount </a:t>
            </a:r>
            <a:r>
              <a:rPr lang="en-US" sz="3200" i="1" dirty="0" err="1"/>
              <a:t>Seir</a:t>
            </a:r>
            <a:r>
              <a:rPr lang="en-US" sz="3200" i="1" dirty="0"/>
              <a:t>, and all </a:t>
            </a:r>
            <a:r>
              <a:rPr lang="en-US" sz="3200" i="1" dirty="0" err="1"/>
              <a:t>Idumea</a:t>
            </a:r>
            <a:r>
              <a:rPr lang="en-US" sz="3200" i="1" dirty="0"/>
              <a:t>, even all of it: and they shall know that I am the LORD.</a:t>
            </a:r>
          </a:p>
        </p:txBody>
      </p:sp>
    </p:spTree>
    <p:extLst>
      <p:ext uri="{BB962C8B-B14F-4D97-AF65-F5344CB8AC3E}">
        <p14:creationId xmlns:p14="http://schemas.microsoft.com/office/powerpoint/2010/main" val="348290927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1C438-D284-AA4C-B667-687334730326}"/>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029A415E-37FD-604D-99EA-1A33B4BF4E44}"/>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E38C52FD-CA42-B240-B7EE-A8DF093A3F6B}"/>
              </a:ext>
            </a:extLst>
          </p:cNvPr>
          <p:cNvSpPr>
            <a:spLocks noGrp="1"/>
          </p:cNvSpPr>
          <p:nvPr>
            <p:ph type="sldNum" sz="quarter" idx="12"/>
          </p:nvPr>
        </p:nvSpPr>
        <p:spPr/>
        <p:txBody>
          <a:bodyPr/>
          <a:lstStyle/>
          <a:p>
            <a:fld id="{535242B5-0153-4170-8E04-84E67EE4A58C}" type="slidenum">
              <a:rPr lang="en-US" smtClean="0"/>
              <a:pPr/>
              <a:t>32</a:t>
            </a:fld>
            <a:endParaRPr lang="en-US"/>
          </a:p>
        </p:txBody>
      </p:sp>
      <p:pic>
        <p:nvPicPr>
          <p:cNvPr id="5" name="Picture 4">
            <a:extLst>
              <a:ext uri="{FF2B5EF4-FFF2-40B4-BE49-F238E27FC236}">
                <a16:creationId xmlns:a16="http://schemas.microsoft.com/office/drawing/2014/main" id="{9F4D262B-84AB-204C-92A0-B82EA0FACDB0}"/>
              </a:ext>
            </a:extLst>
          </p:cNvPr>
          <p:cNvPicPr>
            <a:picLocks noChangeAspect="1"/>
          </p:cNvPicPr>
          <p:nvPr/>
        </p:nvPicPr>
        <p:blipFill>
          <a:blip r:embed="rId2"/>
          <a:stretch>
            <a:fillRect/>
          </a:stretch>
        </p:blipFill>
        <p:spPr>
          <a:xfrm>
            <a:off x="635000" y="812800"/>
            <a:ext cx="7874000" cy="5232400"/>
          </a:xfrm>
          <a:prstGeom prst="rect">
            <a:avLst/>
          </a:prstGeom>
        </p:spPr>
      </p:pic>
    </p:spTree>
    <p:extLst>
      <p:ext uri="{BB962C8B-B14F-4D97-AF65-F5344CB8AC3E}">
        <p14:creationId xmlns:p14="http://schemas.microsoft.com/office/powerpoint/2010/main" val="140058015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0588F-CEC3-5F4C-A732-5B2F1F2605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2" name="Date Placeholder 1">
            <a:extLst>
              <a:ext uri="{FF2B5EF4-FFF2-40B4-BE49-F238E27FC236}">
                <a16:creationId xmlns:a16="http://schemas.microsoft.com/office/drawing/2014/main" id="{7059C6F8-F3EA-6F46-BBBC-EFEFA3F4822E}"/>
              </a:ext>
            </a:extLst>
          </p:cNvPr>
          <p:cNvSpPr>
            <a:spLocks noGrp="1"/>
          </p:cNvSpPr>
          <p:nvPr>
            <p:ph type="dt" sz="half" idx="10"/>
          </p:nvPr>
        </p:nvSpPr>
        <p:spPr>
          <a:xfrm>
            <a:off x="5759052" y="5883275"/>
            <a:ext cx="2057400" cy="365125"/>
          </a:xfrm>
        </p:spPr>
        <p:txBody>
          <a:bodyPr>
            <a:normAutofit/>
          </a:bodyPr>
          <a:lstStyle/>
          <a:p>
            <a:pPr>
              <a:spcAft>
                <a:spcPts val="600"/>
              </a:spcAft>
            </a:pPr>
            <a:r>
              <a:rPr lang="en-US">
                <a:solidFill>
                  <a:srgbClr val="FFFFFF"/>
                </a:solidFill>
              </a:rPr>
              <a:t>6/20/2018</a:t>
            </a:r>
          </a:p>
        </p:txBody>
      </p:sp>
      <p:sp>
        <p:nvSpPr>
          <p:cNvPr id="3" name="Footer Placeholder 2">
            <a:extLst>
              <a:ext uri="{FF2B5EF4-FFF2-40B4-BE49-F238E27FC236}">
                <a16:creationId xmlns:a16="http://schemas.microsoft.com/office/drawing/2014/main" id="{2B69DC4B-F3D0-DD41-87A4-96FFC85DA8D9}"/>
              </a:ext>
            </a:extLst>
          </p:cNvPr>
          <p:cNvSpPr>
            <a:spLocks noGrp="1"/>
          </p:cNvSpPr>
          <p:nvPr>
            <p:ph type="ftr" sz="quarter" idx="11"/>
          </p:nvPr>
        </p:nvSpPr>
        <p:spPr>
          <a:xfrm>
            <a:off x="685346" y="5883275"/>
            <a:ext cx="5004649" cy="365125"/>
          </a:xfrm>
        </p:spPr>
        <p:txBody>
          <a:bodyPr>
            <a:normAutofit/>
          </a:bodyPr>
          <a:lstStyle/>
          <a:p>
            <a:pPr>
              <a:spcAft>
                <a:spcPts val="600"/>
              </a:spcAft>
            </a:pPr>
            <a:r>
              <a:rPr lang="en-US">
                <a:solidFill>
                  <a:srgbClr val="FFFFFF"/>
                </a:solidFill>
              </a:rPr>
              <a:t>Feeling All Alone 5</a:t>
            </a:r>
          </a:p>
        </p:txBody>
      </p:sp>
      <p:sp>
        <p:nvSpPr>
          <p:cNvPr id="4" name="Slide Number Placeholder 3">
            <a:extLst>
              <a:ext uri="{FF2B5EF4-FFF2-40B4-BE49-F238E27FC236}">
                <a16:creationId xmlns:a16="http://schemas.microsoft.com/office/drawing/2014/main" id="{DF8228D9-9BA9-7C45-9BD1-FABD15B88592}"/>
              </a:ext>
            </a:extLst>
          </p:cNvPr>
          <p:cNvSpPr>
            <a:spLocks noGrp="1"/>
          </p:cNvSpPr>
          <p:nvPr>
            <p:ph type="sldNum" sz="quarter" idx="12"/>
          </p:nvPr>
        </p:nvSpPr>
        <p:spPr>
          <a:xfrm>
            <a:off x="7885508" y="5883275"/>
            <a:ext cx="565159" cy="365125"/>
          </a:xfrm>
        </p:spPr>
        <p:txBody>
          <a:bodyPr>
            <a:normAutofit/>
          </a:bodyPr>
          <a:lstStyle/>
          <a:p>
            <a:pPr>
              <a:spcAft>
                <a:spcPts val="600"/>
              </a:spcAft>
            </a:pPr>
            <a:fld id="{535242B5-0153-4170-8E04-84E67EE4A58C}"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4191630846"/>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7CAB6-5DF4-C84A-B818-32C095272B98}"/>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39E72483-AB3E-C141-86F1-E31AE8ABAE73}"/>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E305E587-EC86-E44A-9265-D738A1BA4588}"/>
              </a:ext>
            </a:extLst>
          </p:cNvPr>
          <p:cNvSpPr>
            <a:spLocks noGrp="1"/>
          </p:cNvSpPr>
          <p:nvPr>
            <p:ph type="sldNum" sz="quarter" idx="12"/>
          </p:nvPr>
        </p:nvSpPr>
        <p:spPr/>
        <p:txBody>
          <a:bodyPr/>
          <a:lstStyle/>
          <a:p>
            <a:fld id="{535242B5-0153-4170-8E04-84E67EE4A58C}" type="slidenum">
              <a:rPr lang="en-US" smtClean="0"/>
              <a:pPr/>
              <a:t>34</a:t>
            </a:fld>
            <a:endParaRPr lang="en-US"/>
          </a:p>
        </p:txBody>
      </p:sp>
      <p:pic>
        <p:nvPicPr>
          <p:cNvPr id="5" name="Picture 4">
            <a:extLst>
              <a:ext uri="{FF2B5EF4-FFF2-40B4-BE49-F238E27FC236}">
                <a16:creationId xmlns:a16="http://schemas.microsoft.com/office/drawing/2014/main" id="{34061F14-13A7-B348-9BD4-0D0108528DE6}"/>
              </a:ext>
            </a:extLst>
          </p:cNvPr>
          <p:cNvPicPr>
            <a:picLocks noChangeAspect="1"/>
          </p:cNvPicPr>
          <p:nvPr/>
        </p:nvPicPr>
        <p:blipFill>
          <a:blip r:embed="rId2"/>
          <a:stretch>
            <a:fillRect/>
          </a:stretch>
        </p:blipFill>
        <p:spPr>
          <a:xfrm>
            <a:off x="457200" y="381000"/>
            <a:ext cx="8285018" cy="5943600"/>
          </a:xfrm>
          <a:prstGeom prst="rect">
            <a:avLst/>
          </a:prstGeom>
        </p:spPr>
      </p:pic>
    </p:spTree>
    <p:extLst>
      <p:ext uri="{BB962C8B-B14F-4D97-AF65-F5344CB8AC3E}">
        <p14:creationId xmlns:p14="http://schemas.microsoft.com/office/powerpoint/2010/main" val="2403185540"/>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07607B-0813-4C06-81E3-A4FB13DBA8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760412" y="547806"/>
            <a:ext cx="7606349" cy="5670113"/>
          </a:xfrm>
          <a:prstGeom prst="rect">
            <a:avLst/>
          </a:prstGeom>
        </p:spPr>
      </p:pic>
      <p:pic>
        <p:nvPicPr>
          <p:cNvPr id="5" name="Picture 4">
            <a:extLst>
              <a:ext uri="{FF2B5EF4-FFF2-40B4-BE49-F238E27FC236}">
                <a16:creationId xmlns:a16="http://schemas.microsoft.com/office/drawing/2014/main" id="{6ADF96F1-5E1F-1742-9E55-D4C0F82939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304800" y="304800"/>
            <a:ext cx="8464498" cy="5715000"/>
          </a:xfrm>
          <a:prstGeom prst="rect">
            <a:avLst/>
          </a:prstGeom>
          <a:ln w="50800" cap="rnd">
            <a:noFill/>
          </a:ln>
        </p:spPr>
      </p:pic>
      <p:sp>
        <p:nvSpPr>
          <p:cNvPr id="2" name="Date Placeholder 1">
            <a:extLst>
              <a:ext uri="{FF2B5EF4-FFF2-40B4-BE49-F238E27FC236}">
                <a16:creationId xmlns:a16="http://schemas.microsoft.com/office/drawing/2014/main" id="{086513D2-F200-9943-857D-B925D3E821DC}"/>
              </a:ext>
            </a:extLst>
          </p:cNvPr>
          <p:cNvSpPr>
            <a:spLocks noGrp="1"/>
          </p:cNvSpPr>
          <p:nvPr>
            <p:ph type="dt" sz="half" idx="10"/>
          </p:nvPr>
        </p:nvSpPr>
        <p:spPr>
          <a:xfrm>
            <a:off x="5759052" y="6309360"/>
            <a:ext cx="2057400" cy="365125"/>
          </a:xfrm>
        </p:spPr>
        <p:txBody>
          <a:bodyPr>
            <a:normAutofit/>
          </a:bodyPr>
          <a:lstStyle/>
          <a:p>
            <a:pPr>
              <a:spcAft>
                <a:spcPts val="600"/>
              </a:spcAft>
            </a:pPr>
            <a:r>
              <a:rPr lang="en-US"/>
              <a:t>6/20/2018</a:t>
            </a:r>
          </a:p>
        </p:txBody>
      </p:sp>
      <p:sp>
        <p:nvSpPr>
          <p:cNvPr id="3" name="Footer Placeholder 2">
            <a:extLst>
              <a:ext uri="{FF2B5EF4-FFF2-40B4-BE49-F238E27FC236}">
                <a16:creationId xmlns:a16="http://schemas.microsoft.com/office/drawing/2014/main" id="{EB258C18-B525-6547-9248-40F53A39C01F}"/>
              </a:ext>
            </a:extLst>
          </p:cNvPr>
          <p:cNvSpPr>
            <a:spLocks noGrp="1"/>
          </p:cNvSpPr>
          <p:nvPr>
            <p:ph type="ftr" sz="quarter" idx="11"/>
          </p:nvPr>
        </p:nvSpPr>
        <p:spPr>
          <a:xfrm>
            <a:off x="685346" y="6309360"/>
            <a:ext cx="5004649" cy="365125"/>
          </a:xfrm>
        </p:spPr>
        <p:txBody>
          <a:bodyPr>
            <a:normAutofit/>
          </a:bodyPr>
          <a:lstStyle/>
          <a:p>
            <a:pPr>
              <a:spcAft>
                <a:spcPts val="600"/>
              </a:spcAft>
            </a:pPr>
            <a:r>
              <a:rPr lang="en-US"/>
              <a:t>Feeling All Alone 5</a:t>
            </a:r>
          </a:p>
        </p:txBody>
      </p:sp>
      <p:sp>
        <p:nvSpPr>
          <p:cNvPr id="4" name="Slide Number Placeholder 3">
            <a:extLst>
              <a:ext uri="{FF2B5EF4-FFF2-40B4-BE49-F238E27FC236}">
                <a16:creationId xmlns:a16="http://schemas.microsoft.com/office/drawing/2014/main" id="{E512EC43-2123-A94E-B80A-A186A1C3DD90}"/>
              </a:ext>
            </a:extLst>
          </p:cNvPr>
          <p:cNvSpPr>
            <a:spLocks noGrp="1"/>
          </p:cNvSpPr>
          <p:nvPr>
            <p:ph type="sldNum" sz="quarter" idx="12"/>
          </p:nvPr>
        </p:nvSpPr>
        <p:spPr>
          <a:xfrm>
            <a:off x="7885508" y="6309360"/>
            <a:ext cx="565159" cy="365125"/>
          </a:xfrm>
        </p:spPr>
        <p:txBody>
          <a:bodyPr>
            <a:normAutofit/>
          </a:bodyPr>
          <a:lstStyle/>
          <a:p>
            <a:pPr>
              <a:spcAft>
                <a:spcPts val="600"/>
              </a:spcAft>
            </a:pPr>
            <a:fld id="{535242B5-0153-4170-8E04-84E67EE4A58C}" type="slidenum">
              <a:rPr lang="en-US" smtClean="0"/>
              <a:pPr>
                <a:spcAft>
                  <a:spcPts val="600"/>
                </a:spcAft>
              </a:pPr>
              <a:t>35</a:t>
            </a:fld>
            <a:endParaRPr lang="en-US"/>
          </a:p>
        </p:txBody>
      </p:sp>
    </p:spTree>
    <p:extLst>
      <p:ext uri="{BB962C8B-B14F-4D97-AF65-F5344CB8AC3E}">
        <p14:creationId xmlns:p14="http://schemas.microsoft.com/office/powerpoint/2010/main" val="334867588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ecurity fencing.jpg"/>
          <p:cNvPicPr>
            <a:picLocks noChangeAspect="1"/>
          </p:cNvPicPr>
          <p:nvPr/>
        </p:nvPicPr>
        <p:blipFill>
          <a:blip r:embed="rId3"/>
          <a:stretch>
            <a:fillRect/>
          </a:stretch>
        </p:blipFill>
        <p:spPr>
          <a:xfrm>
            <a:off x="76200" y="76200"/>
            <a:ext cx="8975960" cy="6324599"/>
          </a:xfrm>
          <a:prstGeom prst="rect">
            <a:avLst/>
          </a:prstGeom>
          <a:ln w="76200">
            <a:solidFill>
              <a:schemeClr val="accent1">
                <a:lumMod val="60000"/>
                <a:lumOff val="40000"/>
              </a:schemeClr>
            </a:solidFill>
          </a:ln>
        </p:spPr>
      </p:pic>
      <p:sp>
        <p:nvSpPr>
          <p:cNvPr id="7" name="Slide Number Placeholder 6"/>
          <p:cNvSpPr>
            <a:spLocks noGrp="1"/>
          </p:cNvSpPr>
          <p:nvPr>
            <p:ph type="sldNum" sz="quarter" idx="12"/>
          </p:nvPr>
        </p:nvSpPr>
        <p:spPr/>
        <p:txBody>
          <a:bodyPr/>
          <a:lstStyle/>
          <a:p>
            <a:fld id="{F83026A3-3563-4689-9C79-0D482928D5A3}" type="slidenum">
              <a:rPr lang="en-US" smtClean="0"/>
              <a:pPr/>
              <a:t>36</a:t>
            </a:fld>
            <a:endParaRPr lang="en-US"/>
          </a:p>
        </p:txBody>
      </p:sp>
    </p:spTree>
    <p:extLst>
      <p:ext uri="{BB962C8B-B14F-4D97-AF65-F5344CB8AC3E}">
        <p14:creationId xmlns:p14="http://schemas.microsoft.com/office/powerpoint/2010/main" val="29791771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DBC24-0F77-4643-A6C0-A98F01ED0E02}"/>
              </a:ext>
            </a:extLst>
          </p:cNvPr>
          <p:cNvSpPr>
            <a:spLocks noGrp="1"/>
          </p:cNvSpPr>
          <p:nvPr>
            <p:ph type="dt" sz="half" idx="10"/>
          </p:nvPr>
        </p:nvSpPr>
        <p:spPr/>
        <p:txBody>
          <a:bodyPr/>
          <a:lstStyle/>
          <a:p>
            <a:r>
              <a:rPr lang="en-US" dirty="0"/>
              <a:t>6/20/2018</a:t>
            </a:r>
          </a:p>
        </p:txBody>
      </p:sp>
      <p:sp>
        <p:nvSpPr>
          <p:cNvPr id="3" name="Footer Placeholder 2">
            <a:extLst>
              <a:ext uri="{FF2B5EF4-FFF2-40B4-BE49-F238E27FC236}">
                <a16:creationId xmlns:a16="http://schemas.microsoft.com/office/drawing/2014/main" id="{E6D5E35B-3383-B84E-8CAA-07B5BDD1CD95}"/>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2B6A588E-183D-A149-AAED-4B6F02ADC701}"/>
              </a:ext>
            </a:extLst>
          </p:cNvPr>
          <p:cNvSpPr>
            <a:spLocks noGrp="1"/>
          </p:cNvSpPr>
          <p:nvPr>
            <p:ph type="sldNum" sz="quarter" idx="12"/>
          </p:nvPr>
        </p:nvSpPr>
        <p:spPr/>
        <p:txBody>
          <a:bodyPr/>
          <a:lstStyle/>
          <a:p>
            <a:fld id="{535242B5-0153-4170-8E04-84E67EE4A58C}" type="slidenum">
              <a:rPr lang="en-US" smtClean="0"/>
              <a:pPr/>
              <a:t>37</a:t>
            </a:fld>
            <a:endParaRPr lang="en-US"/>
          </a:p>
        </p:txBody>
      </p:sp>
      <p:sp>
        <p:nvSpPr>
          <p:cNvPr id="5" name="Rectangle 4">
            <a:extLst>
              <a:ext uri="{FF2B5EF4-FFF2-40B4-BE49-F238E27FC236}">
                <a16:creationId xmlns:a16="http://schemas.microsoft.com/office/drawing/2014/main" id="{47BE392A-8821-4546-8BA6-4BB9EB32D3D3}"/>
              </a:ext>
            </a:extLst>
          </p:cNvPr>
          <p:cNvSpPr/>
          <p:nvPr/>
        </p:nvSpPr>
        <p:spPr>
          <a:xfrm>
            <a:off x="228600" y="0"/>
            <a:ext cx="8686800" cy="6709529"/>
          </a:xfrm>
          <a:prstGeom prst="rect">
            <a:avLst/>
          </a:prstGeom>
        </p:spPr>
        <p:txBody>
          <a:bodyPr wrap="square">
            <a:spAutoFit/>
          </a:bodyPr>
          <a:lstStyle/>
          <a:p>
            <a:r>
              <a:rPr lang="en-US" sz="4000" b="1" dirty="0"/>
              <a:t>EZEKIEL 36:36-38</a:t>
            </a:r>
          </a:p>
          <a:p>
            <a:r>
              <a:rPr lang="en-US" sz="3000" i="1" dirty="0"/>
              <a:t>	And they shall say, This land that was desolate is become like the garden of Eden; and the waste and desolate and ruined cities are become fenced, and are inhabited. Then the heathen that are left round about you shall know that I the LORD build the ruined places, and plant that that was desolate: I the LORD have spoken it, and I will do it. 37 Thus </a:t>
            </a:r>
            <a:r>
              <a:rPr lang="en-US" sz="3000" i="1" dirty="0" err="1"/>
              <a:t>saith</a:t>
            </a:r>
            <a:r>
              <a:rPr lang="en-US" sz="3000" i="1" dirty="0"/>
              <a:t> the Lord GOD; I will yet for this be enquired of by the house of Israel, to do it for them; I will increase them with men like a flock. 38 As the holy flock, as the flock of Jerusalem in her solemn feasts; so shall the waste cities be filled with flocks of men: and they shall know that I am the LORD.</a:t>
            </a:r>
          </a:p>
        </p:txBody>
      </p:sp>
    </p:spTree>
    <p:extLst>
      <p:ext uri="{BB962C8B-B14F-4D97-AF65-F5344CB8AC3E}">
        <p14:creationId xmlns:p14="http://schemas.microsoft.com/office/powerpoint/2010/main" val="1250971442"/>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38</a:t>
            </a:fld>
            <a:endParaRPr lang="en-US"/>
          </a:p>
        </p:txBody>
      </p:sp>
      <p:sp>
        <p:nvSpPr>
          <p:cNvPr id="7" name="Rectangle 6"/>
          <p:cNvSpPr/>
          <p:nvPr/>
        </p:nvSpPr>
        <p:spPr>
          <a:xfrm>
            <a:off x="381000" y="152400"/>
            <a:ext cx="8458200" cy="6124754"/>
          </a:xfrm>
          <a:prstGeom prst="rect">
            <a:avLst/>
          </a:prstGeom>
        </p:spPr>
        <p:txBody>
          <a:bodyPr wrap="square">
            <a:spAutoFit/>
          </a:bodyPr>
          <a:lstStyle/>
          <a:p>
            <a:r>
              <a:rPr lang="en-US" sz="4000" b="1" dirty="0"/>
              <a:t>GREATEST.BATTLE.EVER.FOUGHT   </a:t>
            </a:r>
            <a:r>
              <a:rPr lang="en-US" sz="3200" dirty="0"/>
              <a:t>	55-1  See his attack? </a:t>
            </a:r>
            <a:r>
              <a:rPr lang="en-US" sz="3200" dirty="0">
                <a:solidFill>
                  <a:srgbClr val="FFFF00"/>
                </a:solidFill>
              </a:rPr>
              <a:t>Disbelieve God's Word; that's his attack.</a:t>
            </a:r>
            <a:r>
              <a:rPr lang="en-US" sz="3200" dirty="0"/>
              <a:t> There, can you see the greatest battle that's ever fought? There's only two forces: Satan and God. And what's Satan's weapon against you? Is to try to get you to disbelieve your Weapon. If he can get you to disbelieve, your Weapon is equivalent; if he gets you to believe that your Weapon is not strong enough, he's disarmed you.</a:t>
            </a:r>
          </a:p>
          <a:p>
            <a:pPr algn="r"/>
            <a:r>
              <a:rPr lang="en-US" sz="3200" dirty="0"/>
              <a:t>62-0311</a:t>
            </a:r>
            <a:endParaRPr lang="en-US" sz="4000" dirty="0"/>
          </a:p>
          <a:p>
            <a:pPr algn="r"/>
            <a:r>
              <a:rPr lang="en-US" sz="3200" dirty="0"/>
              <a:t> </a:t>
            </a:r>
          </a:p>
        </p:txBody>
      </p:sp>
    </p:spTree>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52400" y="182433"/>
            <a:ext cx="86106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LETTING.OFF.THE.PRESSURE</a:t>
            </a:r>
            <a:endParaRPr kumimoji="0" lang="en-US" sz="32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Commit your case to God, and go on as if it was all over. Don't build up pressure; it lets off pressure. "Well," you say, "I am so worried, Brother Branham, I just don't know." Let off the pressure</a:t>
            </a:r>
            <a:r>
              <a:rPr kumimoji="0" lang="en-US" sz="32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Cast your cares on Him, for He </a:t>
            </a:r>
            <a:r>
              <a:rPr kumimoji="0" lang="en-US" sz="3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careth</a:t>
            </a: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for you. </a:t>
            </a:r>
            <a:r>
              <a:rPr kumimoji="0" lang="en-US" sz="3200" i="0" u="none" strike="noStrike" cap="none" normalizeH="0" baseline="0" dirty="0">
                <a:ln>
                  <a:noFill/>
                </a:ln>
                <a:solidFill>
                  <a:srgbClr val="FFFF00"/>
                </a:solidFill>
                <a:effectLst/>
                <a:latin typeface="Cambria" pitchFamily="18" charset="0"/>
                <a:ea typeface="Calibri" pitchFamily="34" charset="0"/>
                <a:cs typeface="Times New Roman" pitchFamily="18" charset="0"/>
              </a:rPr>
              <a:t>Don't you worry about your cares; that's His business.</a:t>
            </a:r>
            <a:endParaRPr kumimoji="0" lang="en-US" sz="1600" i="0" u="none" strike="noStrike" cap="none" normalizeH="0" baseline="0" dirty="0">
              <a:ln>
                <a:noFill/>
              </a:ln>
              <a:solidFill>
                <a:srgbClr val="FFFF00"/>
              </a:solidFill>
              <a:effectLst/>
              <a:latin typeface="Cambria" pitchFamily="18" charset="0"/>
              <a:ea typeface="Calibri" pitchFamily="34" charset="0"/>
              <a:cs typeface="Times New Roman" pitchFamily="18" charset="0"/>
            </a:endParaRPr>
          </a:p>
          <a:p>
            <a:pPr lvl="0" indent="457200" algn="r" defTabSz="914400" eaLnBrk="0" fontAlgn="base" hangingPunct="0">
              <a:spcBef>
                <a:spcPct val="0"/>
              </a:spcBef>
              <a:spcAft>
                <a:spcPct val="0"/>
              </a:spcAft>
            </a:pPr>
            <a:r>
              <a:rPr lang="en-US" sz="2800" dirty="0">
                <a:latin typeface="Cambria" pitchFamily="18" charset="0"/>
                <a:ea typeface="Calibri" pitchFamily="34" charset="0"/>
                <a:cs typeface="Times New Roman" pitchFamily="18" charset="0"/>
              </a:rPr>
              <a:t>62-0513</a:t>
            </a:r>
            <a:endParaRPr kumimoji="0" lang="en-US" sz="2800" i="0" u="none" strike="noStrike" cap="none" normalizeH="0" baseline="0" dirty="0">
              <a:ln>
                <a:noFill/>
              </a:ln>
              <a:solidFill>
                <a:schemeClr val="tx1"/>
              </a:solidFill>
              <a:effectLst/>
              <a:latin typeface="Arial" pitchFamily="34" charset="0"/>
            </a:endParaRPr>
          </a:p>
        </p:txBody>
      </p:sp>
      <p:sp>
        <p:nvSpPr>
          <p:cNvPr id="2" name="Date Placeholder 1">
            <a:extLst>
              <a:ext uri="{FF2B5EF4-FFF2-40B4-BE49-F238E27FC236}">
                <a16:creationId xmlns:a16="http://schemas.microsoft.com/office/drawing/2014/main" id="{92F7B3BE-08E0-4852-90CC-E4D6F15E87B2}"/>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4A97123C-5952-4898-B073-70C4EFDB2F2B}"/>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E7F4E9EF-3758-4590-97BD-8709C918C206}"/>
              </a:ext>
            </a:extLst>
          </p:cNvPr>
          <p:cNvSpPr>
            <a:spLocks noGrp="1"/>
          </p:cNvSpPr>
          <p:nvPr>
            <p:ph type="sldNum" sz="quarter" idx="12"/>
          </p:nvPr>
        </p:nvSpPr>
        <p:spPr/>
        <p:txBody>
          <a:bodyPr/>
          <a:lstStyle/>
          <a:p>
            <a:fld id="{535242B5-0153-4170-8E04-84E67EE4A58C}" type="slidenum">
              <a:rPr lang="en-US" smtClean="0"/>
              <a:pPr/>
              <a:t>39</a:t>
            </a:fld>
            <a:endParaRPr lang="en-US"/>
          </a:p>
        </p:txBody>
      </p:sp>
    </p:spTree>
    <p:extLst>
      <p:ext uri="{BB962C8B-B14F-4D97-AF65-F5344CB8AC3E}">
        <p14:creationId xmlns:p14="http://schemas.microsoft.com/office/powerpoint/2010/main" val="15306898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4</a:t>
            </a:fld>
            <a:endParaRPr lang="en-US"/>
          </a:p>
        </p:txBody>
      </p:sp>
      <p:sp>
        <p:nvSpPr>
          <p:cNvPr id="5" name="Rectangle 4"/>
          <p:cNvSpPr/>
          <p:nvPr/>
        </p:nvSpPr>
        <p:spPr>
          <a:xfrm>
            <a:off x="205740" y="26849"/>
            <a:ext cx="8785860" cy="6678751"/>
          </a:xfrm>
          <a:prstGeom prst="rect">
            <a:avLst/>
          </a:prstGeom>
        </p:spPr>
        <p:txBody>
          <a:bodyPr wrap="square">
            <a:spAutoFit/>
          </a:bodyPr>
          <a:lstStyle/>
          <a:p>
            <a:r>
              <a:rPr lang="en-US" sz="4800" b="1" dirty="0"/>
              <a:t>ROJC</a:t>
            </a:r>
          </a:p>
          <a:p>
            <a:r>
              <a:rPr lang="en-US" sz="3200" dirty="0"/>
              <a:t>	37 </a:t>
            </a:r>
            <a:r>
              <a:rPr lang="en-US" sz="3200" dirty="0">
                <a:solidFill>
                  <a:srgbClr val="FFFF00"/>
                </a:solidFill>
              </a:rPr>
              <a:t>Satan will constantly punch at you until you're finished here on earth. </a:t>
            </a:r>
            <a:r>
              <a:rPr lang="en-US" sz="3200" dirty="0"/>
              <a:t>Remember that. You'll never have a time but what there's a punching going on all the time, 'cause you're in a battle. Did you ask to come to [come] to a picnic? 	Well, you're sure going to be surprised, because it's a constant battle. I've been on the field for 31 yrs. and I've fought every inch of the way. Israel had to fight every inch of the way. Palestine was given to them, but they had to fight every inch of the way to get it.</a:t>
            </a:r>
          </a:p>
          <a:p>
            <a:pPr algn="r"/>
            <a:r>
              <a:rPr lang="en-US" sz="2800" dirty="0"/>
              <a:t>61-0618</a:t>
            </a:r>
          </a:p>
        </p:txBody>
      </p:sp>
    </p:spTree>
    <p:extLst>
      <p:ext uri="{BB962C8B-B14F-4D97-AF65-F5344CB8AC3E}">
        <p14:creationId xmlns:p14="http://schemas.microsoft.com/office/powerpoint/2010/main" val="362000678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66020"/>
            <a:ext cx="86868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EPHESIANS 6:12-13</a:t>
            </a:r>
            <a:endParaRPr kumimoji="0" lang="en-US" sz="28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32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 For we wrestle not against flesh and blood, but against principalities, against powers, against the rulers of the darkness of this world, against spiritual wickedness in high places. 13 Wherefore take unto you the whole </a:t>
            </a:r>
            <a:r>
              <a:rPr kumimoji="0" lang="en-US" sz="3200" b="0" i="1" u="none" strike="noStrike" cap="none" normalizeH="0" baseline="0" dirty="0" err="1">
                <a:ln>
                  <a:noFill/>
                </a:ln>
                <a:solidFill>
                  <a:schemeClr val="tx1"/>
                </a:solidFill>
                <a:effectLst/>
                <a:latin typeface="Cambria" pitchFamily="18" charset="0"/>
                <a:ea typeface="Calibri" pitchFamily="34" charset="0"/>
                <a:cs typeface="Times New Roman" pitchFamily="18" charset="0"/>
              </a:rPr>
              <a:t>armour</a:t>
            </a:r>
            <a:r>
              <a:rPr kumimoji="0" lang="en-US" sz="32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 of God, that ye may be able to withstand in the evil day, and having done all, to stand.</a:t>
            </a:r>
            <a:endParaRPr kumimoji="0" lang="en-US" sz="20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Stand: (Gr.)  </a:t>
            </a:r>
            <a:r>
              <a:rPr kumimoji="0" lang="en-US" sz="2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histemi</a:t>
            </a:r>
            <a:r>
              <a:rPr kumimoji="0" lang="en-US"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to stand immovable, firm, the foundation of a building; continue safe and sound, stand unharmed, to stand ready or prepared; to be of a steadfast mind; the quality of one who does not hesitate, does not waiver.</a:t>
            </a:r>
            <a:endParaRPr kumimoji="0" lang="en-US" sz="4400" b="0" i="0" u="none" strike="noStrike" cap="none" normalizeH="0" baseline="0" dirty="0">
              <a:ln>
                <a:noFill/>
              </a:ln>
              <a:solidFill>
                <a:schemeClr val="tx1"/>
              </a:solidFill>
              <a:effectLst/>
              <a:latin typeface="Arial" pitchFamily="34" charset="0"/>
            </a:endParaRPr>
          </a:p>
        </p:txBody>
      </p:sp>
      <p:sp>
        <p:nvSpPr>
          <p:cNvPr id="2" name="Date Placeholder 1">
            <a:extLst>
              <a:ext uri="{FF2B5EF4-FFF2-40B4-BE49-F238E27FC236}">
                <a16:creationId xmlns:a16="http://schemas.microsoft.com/office/drawing/2014/main" id="{1959848D-2199-491B-A553-2259EBC3995F}"/>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CE9E168C-DB84-4070-BB13-67CE2FA0F996}"/>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0FFA943D-D766-4CFB-B25C-F71BA29860B7}"/>
              </a:ext>
            </a:extLst>
          </p:cNvPr>
          <p:cNvSpPr>
            <a:spLocks noGrp="1"/>
          </p:cNvSpPr>
          <p:nvPr>
            <p:ph type="sldNum" sz="quarter" idx="12"/>
          </p:nvPr>
        </p:nvSpPr>
        <p:spPr/>
        <p:txBody>
          <a:bodyPr/>
          <a:lstStyle/>
          <a:p>
            <a:fld id="{535242B5-0153-4170-8E04-84E67EE4A58C}" type="slidenum">
              <a:rPr lang="en-US" smtClean="0"/>
              <a:pPr/>
              <a:t>40</a:t>
            </a:fld>
            <a:endParaRPr lang="en-US"/>
          </a:p>
        </p:txBody>
      </p:sp>
    </p:spTree>
    <p:extLst>
      <p:ext uri="{BB962C8B-B14F-4D97-AF65-F5344CB8AC3E}">
        <p14:creationId xmlns:p14="http://schemas.microsoft.com/office/powerpoint/2010/main" val="9220724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 calcmode="lin" valueType="num">
                                      <p:cBhvr additive="base">
                                        <p:cTn id="7" dur="1000" fill="hold"/>
                                        <p:tgtEl>
                                          <p:spTgt spid="5222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22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25">
                                            <p:txEl>
                                              <p:pRg st="1" end="1"/>
                                            </p:txEl>
                                          </p:spTgt>
                                        </p:tgtEl>
                                        <p:attrNameLst>
                                          <p:attrName>style.visibility</p:attrName>
                                        </p:attrNameLst>
                                      </p:cBhvr>
                                      <p:to>
                                        <p:strVal val="visible"/>
                                      </p:to>
                                    </p:set>
                                    <p:anim calcmode="lin" valueType="num">
                                      <p:cBhvr additive="base">
                                        <p:cTn id="11" dur="1000" fill="hold"/>
                                        <p:tgtEl>
                                          <p:spTgt spid="5222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2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225">
                                            <p:txEl>
                                              <p:pRg st="3" end="3"/>
                                            </p:txEl>
                                          </p:spTgt>
                                        </p:tgtEl>
                                        <p:attrNameLst>
                                          <p:attrName>style.visibility</p:attrName>
                                        </p:attrNameLst>
                                      </p:cBhvr>
                                      <p:to>
                                        <p:strVal val="visible"/>
                                      </p:to>
                                    </p:set>
                                    <p:anim calcmode="lin" valueType="num">
                                      <p:cBhvr additive="base">
                                        <p:cTn id="17" dur="1000" fill="hold"/>
                                        <p:tgtEl>
                                          <p:spTgt spid="52225">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22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41</a:t>
            </a:fld>
            <a:endParaRPr lang="en-US"/>
          </a:p>
        </p:txBody>
      </p:sp>
      <p:sp>
        <p:nvSpPr>
          <p:cNvPr id="7" name="Rectangle 6"/>
          <p:cNvSpPr/>
          <p:nvPr/>
        </p:nvSpPr>
        <p:spPr>
          <a:xfrm>
            <a:off x="152400" y="0"/>
            <a:ext cx="8915400" cy="6771084"/>
          </a:xfrm>
          <a:prstGeom prst="rect">
            <a:avLst/>
          </a:prstGeom>
          <a:noFill/>
        </p:spPr>
        <p:txBody>
          <a:bodyPr wrap="square">
            <a:spAutoFit/>
          </a:bodyPr>
          <a:lstStyle/>
          <a:p>
            <a:r>
              <a:rPr lang="en-US" sz="4400" b="1" dirty="0"/>
              <a:t>ENTICING.SPIRITS</a:t>
            </a:r>
          </a:p>
          <a:p>
            <a:r>
              <a:rPr lang="en-US" sz="2800" dirty="0"/>
              <a:t>	</a:t>
            </a:r>
            <a:r>
              <a:rPr lang="en-US" sz="3000" dirty="0"/>
              <a:t>Lay aside every weight. If you got a </a:t>
            </a:r>
            <a:r>
              <a:rPr lang="en-US" sz="3000" dirty="0">
                <a:solidFill>
                  <a:srgbClr val="FFFF00"/>
                </a:solidFill>
              </a:rPr>
              <a:t>temper, </a:t>
            </a:r>
            <a:r>
              <a:rPr lang="en-US" sz="3000" dirty="0"/>
              <a:t>some-thing about you that you talk when you ought not to, lay it there now. Watch the fire come down and take it away, the love of God lick it up. Watch all that old </a:t>
            </a:r>
            <a:r>
              <a:rPr lang="en-US" sz="3000" dirty="0">
                <a:solidFill>
                  <a:srgbClr val="FFFF00"/>
                </a:solidFill>
              </a:rPr>
              <a:t>selfishness</a:t>
            </a:r>
            <a:r>
              <a:rPr lang="en-US" sz="3000" dirty="0"/>
              <a:t>, the way you've </a:t>
            </a:r>
            <a:r>
              <a:rPr lang="en-US" sz="3000" dirty="0">
                <a:solidFill>
                  <a:srgbClr val="FFFF00"/>
                </a:solidFill>
              </a:rPr>
              <a:t>been talking to your wife,</a:t>
            </a:r>
            <a:r>
              <a:rPr lang="en-US" sz="3000" dirty="0"/>
              <a:t> the way you been </a:t>
            </a:r>
            <a:r>
              <a:rPr lang="en-US" sz="3000" dirty="0">
                <a:solidFill>
                  <a:srgbClr val="FFFF00"/>
                </a:solidFill>
              </a:rPr>
              <a:t>talking to your husband</a:t>
            </a:r>
            <a:r>
              <a:rPr lang="en-US" sz="3000" dirty="0"/>
              <a:t>, to your </a:t>
            </a:r>
            <a:r>
              <a:rPr lang="en-US" sz="3000" dirty="0">
                <a:solidFill>
                  <a:srgbClr val="FFFF00"/>
                </a:solidFill>
              </a:rPr>
              <a:t>neighbor, way you've talked about the people in the church; </a:t>
            </a:r>
            <a:r>
              <a:rPr lang="en-US" sz="3000" dirty="0"/>
              <a:t>lay it on the altar this morning and the fire of God will come down and take it right away and Divine love will burn in its place. </a:t>
            </a:r>
            <a:r>
              <a:rPr lang="en-US" sz="3000" dirty="0">
                <a:solidFill>
                  <a:srgbClr val="FFFF00"/>
                </a:solidFill>
              </a:rPr>
              <a:t>If you got sickness, </a:t>
            </a:r>
            <a:r>
              <a:rPr lang="en-US" sz="3000" dirty="0"/>
              <a:t>lay it on the altar. Say, "</a:t>
            </a:r>
            <a:r>
              <a:rPr lang="en-US" sz="3000" i="1" dirty="0"/>
              <a:t>Lord, here it is. Create in me a clean spirit. Create in me a healing power</a:t>
            </a:r>
            <a:r>
              <a:rPr lang="en-US" sz="3000" dirty="0"/>
              <a:t>." See what God will do. 										</a:t>
            </a:r>
            <a:r>
              <a:rPr lang="en-US" sz="2800" b="1" dirty="0"/>
              <a:t>55-0724</a:t>
            </a:r>
            <a:endParaRPr lang="en-US" sz="2800" dirty="0"/>
          </a:p>
        </p:txBody>
      </p:sp>
    </p:spTree>
    <p:extLst>
      <p:ext uri="{BB962C8B-B14F-4D97-AF65-F5344CB8AC3E}">
        <p14:creationId xmlns:p14="http://schemas.microsoft.com/office/powerpoint/2010/main" val="383673027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5</a:t>
            </a:fld>
            <a:endParaRPr lang="en-US"/>
          </a:p>
        </p:txBody>
      </p:sp>
      <p:sp>
        <p:nvSpPr>
          <p:cNvPr id="5" name="Rectangle 4"/>
          <p:cNvSpPr/>
          <p:nvPr/>
        </p:nvSpPr>
        <p:spPr>
          <a:xfrm>
            <a:off x="228600" y="76200"/>
            <a:ext cx="8686800" cy="6247864"/>
          </a:xfrm>
          <a:prstGeom prst="rect">
            <a:avLst/>
          </a:prstGeom>
        </p:spPr>
        <p:txBody>
          <a:bodyPr wrap="square">
            <a:spAutoFit/>
          </a:bodyPr>
          <a:lstStyle/>
          <a:p>
            <a:r>
              <a:rPr lang="en-US" sz="3600" b="1" dirty="0"/>
              <a:t>TESTIMONY.RAISING.DEAD.BOY</a:t>
            </a:r>
          </a:p>
          <a:p>
            <a:r>
              <a:rPr lang="en-US" sz="2800" dirty="0"/>
              <a:t>	23  Could you imagine somebody buying a house… Look into the kitchen, say, "Well, I'll buy it.“ No, sir. If somebody gives me a house, I'm going to go into the garage, the attic, basement. I'm going to look every bit of it over and see what I own. </a:t>
            </a:r>
          </a:p>
          <a:p>
            <a:r>
              <a:rPr lang="en-US" sz="2800" dirty="0"/>
              <a:t>	</a:t>
            </a:r>
            <a:r>
              <a:rPr lang="en-US" sz="2800" dirty="0">
                <a:solidFill>
                  <a:srgbClr val="FFFF00"/>
                </a:solidFill>
              </a:rPr>
              <a:t>Well, that's the way God wants us to do.</a:t>
            </a:r>
            <a:r>
              <a:rPr lang="en-US" sz="2800" dirty="0"/>
              <a:t> When you're baptized by the Holy Ghost, that's a good thing. When you become a Christian, good thing, but the thing of it is, you haven't looked around to see yet to see all the blessings you got in there. There's </a:t>
            </a:r>
            <a:r>
              <a:rPr lang="en-US" sz="2800" dirty="0">
                <a:solidFill>
                  <a:srgbClr val="FFFF00"/>
                </a:solidFill>
              </a:rPr>
              <a:t>Divine healing </a:t>
            </a:r>
            <a:r>
              <a:rPr lang="en-US" sz="2800" dirty="0"/>
              <a:t>in there. There's</a:t>
            </a:r>
            <a:r>
              <a:rPr lang="en-US" sz="2800" dirty="0">
                <a:solidFill>
                  <a:srgbClr val="FFFF00"/>
                </a:solidFill>
              </a:rPr>
              <a:t> joy </a:t>
            </a:r>
            <a:r>
              <a:rPr lang="en-US" sz="2800" dirty="0"/>
              <a:t>in there. There's </a:t>
            </a:r>
            <a:r>
              <a:rPr lang="en-US" sz="2800" dirty="0">
                <a:solidFill>
                  <a:srgbClr val="FFFF00"/>
                </a:solidFill>
              </a:rPr>
              <a:t>peace</a:t>
            </a:r>
            <a:r>
              <a:rPr lang="en-US" sz="2800" dirty="0"/>
              <a:t> in there. There's everything in there. There's </a:t>
            </a:r>
            <a:r>
              <a:rPr lang="en-US" sz="2800" dirty="0">
                <a:solidFill>
                  <a:srgbClr val="FFFF00"/>
                </a:solidFill>
              </a:rPr>
              <a:t>power.</a:t>
            </a:r>
          </a:p>
          <a:p>
            <a:pPr algn="r"/>
            <a:r>
              <a:rPr lang="en-US" sz="2800" dirty="0"/>
              <a:t>53-1203</a:t>
            </a:r>
          </a:p>
        </p:txBody>
      </p:sp>
    </p:spTree>
    <p:extLst>
      <p:ext uri="{BB962C8B-B14F-4D97-AF65-F5344CB8AC3E}">
        <p14:creationId xmlns:p14="http://schemas.microsoft.com/office/powerpoint/2010/main" val="192049673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42900" y="457200"/>
            <a:ext cx="8458200" cy="914400"/>
          </a:xfrm>
        </p:spPr>
        <p:txBody>
          <a:bodyPr>
            <a:noAutofit/>
          </a:bodyPr>
          <a:lstStyle/>
          <a:p>
            <a:pPr marL="36900" indent="0" algn="ctr">
              <a:buNone/>
            </a:pPr>
            <a:r>
              <a:rPr lang="en-US" sz="3600" i="1" dirty="0">
                <a:latin typeface="+mj-lt"/>
              </a:rPr>
              <a:t>The LORD is nigh unto them that are of a broken heart; and </a:t>
            </a:r>
            <a:r>
              <a:rPr lang="en-US" sz="3600" i="1" dirty="0" err="1">
                <a:latin typeface="+mj-lt"/>
              </a:rPr>
              <a:t>saveth</a:t>
            </a:r>
            <a:r>
              <a:rPr lang="en-US" sz="3600" i="1" dirty="0">
                <a:latin typeface="+mj-lt"/>
              </a:rPr>
              <a:t> such as be of a contrite spirit. Many are the afflictions of the righteous: but the LORD </a:t>
            </a:r>
            <a:r>
              <a:rPr lang="en-US" sz="3600" i="1" dirty="0" err="1">
                <a:latin typeface="+mj-lt"/>
              </a:rPr>
              <a:t>delivereth</a:t>
            </a:r>
            <a:r>
              <a:rPr lang="en-US" sz="3600" i="1" dirty="0">
                <a:latin typeface="+mj-lt"/>
              </a:rPr>
              <a:t> him out of them all. </a:t>
            </a:r>
          </a:p>
          <a:p>
            <a:pPr marL="36900" indent="0" algn="ctr">
              <a:buNone/>
            </a:pPr>
            <a:r>
              <a:rPr lang="en-US" sz="2800" dirty="0">
                <a:latin typeface="Albertus" pitchFamily="34" charset="0"/>
              </a:rPr>
              <a:t>PSALM 34:18</a:t>
            </a:r>
            <a:endParaRPr lang="en-US" sz="2800" i="1" dirty="0">
              <a:latin typeface="+mj-lt"/>
            </a:endParaRPr>
          </a:p>
          <a:p>
            <a:pPr algn="ctr"/>
            <a:endParaRPr lang="en-US" i="1" dirty="0">
              <a:latin typeface="+mj-lt"/>
            </a:endParaRPr>
          </a:p>
        </p:txBody>
      </p:sp>
    </p:spTree>
    <p:extLst>
      <p:ext uri="{BB962C8B-B14F-4D97-AF65-F5344CB8AC3E}">
        <p14:creationId xmlns:p14="http://schemas.microsoft.com/office/powerpoint/2010/main" val="11501098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600" y="287885"/>
            <a:ext cx="86868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i="0" u="none" strike="noStrike" cap="none" normalizeH="0" baseline="0" dirty="0">
                <a:ln>
                  <a:noFill/>
                </a:ln>
                <a:solidFill>
                  <a:srgbClr val="FFFF00"/>
                </a:solidFill>
                <a:effectLst/>
                <a:latin typeface="Arial Black" pitchFamily="34" charset="0"/>
                <a:ea typeface="Calibri" pitchFamily="34" charset="0"/>
                <a:cs typeface="Times New Roman" pitchFamily="18" charset="0"/>
              </a:rPr>
              <a:t>1. Talk to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HEAR.YE.HIM</a:t>
            </a:r>
            <a:endParaRPr kumimoji="0" lang="en-US" sz="2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21 </a:t>
            </a: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You have to talk to God. When Moses took off his shoes and walked up to the burning bush, he set down and talked to it.  </a:t>
            </a:r>
          </a:p>
          <a:p>
            <a:pPr marL="0" marR="0" lvl="0" indent="0" algn="l" defTabSz="914400" rtl="0" eaLnBrk="0" fontAlgn="base" latinLnBrk="0" hangingPunct="0">
              <a:lnSpc>
                <a:spcPct val="100000"/>
              </a:lnSpc>
              <a:spcBef>
                <a:spcPct val="0"/>
              </a:spcBef>
              <a:spcAft>
                <a:spcPct val="0"/>
              </a:spcAft>
              <a:buClrTx/>
              <a:buSzTx/>
              <a:buFontTx/>
              <a:buNone/>
              <a:tabLst/>
            </a:pPr>
            <a:r>
              <a:rPr lang="en-US" sz="3600" dirty="0">
                <a:latin typeface="Cambria" pitchFamily="18" charset="0"/>
                <a:ea typeface="Calibri" pitchFamily="34" charset="0"/>
                <a:cs typeface="Times New Roman" pitchFamily="18" charset="0"/>
              </a:rPr>
              <a:t>	</a:t>
            </a: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Just talk to God like that one time. Lay your  problem out before Him in the face of His Word.</a:t>
            </a:r>
          </a:p>
          <a:p>
            <a:pPr lvl="0" algn="r" defTabSz="914400" eaLnBrk="0" fontAlgn="base" hangingPunct="0">
              <a:spcBef>
                <a:spcPct val="0"/>
              </a:spcBef>
              <a:spcAft>
                <a:spcPct val="0"/>
              </a:spcAft>
            </a:pPr>
            <a:r>
              <a:rPr lang="en-US" sz="2400" dirty="0">
                <a:latin typeface="Cambria" pitchFamily="18" charset="0"/>
                <a:ea typeface="Calibri" pitchFamily="34" charset="0"/>
                <a:cs typeface="Times New Roman" pitchFamily="18" charset="0"/>
              </a:rPr>
              <a:t>56-1215</a:t>
            </a:r>
            <a:endParaRPr kumimoji="0" lang="en-US" sz="2400" i="0" u="none" strike="noStrike" cap="none" normalizeH="0" baseline="0" dirty="0">
              <a:ln>
                <a:noFill/>
              </a:ln>
              <a:solidFill>
                <a:schemeClr val="tx1"/>
              </a:solidFill>
              <a:effectLst/>
              <a:latin typeface="Arial" pitchFamily="34" charset="0"/>
            </a:endParaRPr>
          </a:p>
        </p:txBody>
      </p:sp>
      <p:sp>
        <p:nvSpPr>
          <p:cNvPr id="2" name="Date Placeholder 1">
            <a:extLst>
              <a:ext uri="{FF2B5EF4-FFF2-40B4-BE49-F238E27FC236}">
                <a16:creationId xmlns:a16="http://schemas.microsoft.com/office/drawing/2014/main" id="{876822FA-BA46-4030-82A0-05367B5BDE24}"/>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195C272A-F7A1-4B33-964A-69BB804E95C6}"/>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0B377550-95E9-4212-8915-9A699142ADCE}"/>
              </a:ext>
            </a:extLst>
          </p:cNvPr>
          <p:cNvSpPr>
            <a:spLocks noGrp="1"/>
          </p:cNvSpPr>
          <p:nvPr>
            <p:ph type="sldNum" sz="quarter" idx="12"/>
          </p:nvPr>
        </p:nvSpPr>
        <p:spPr/>
        <p:txBody>
          <a:bodyPr/>
          <a:lstStyle/>
          <a:p>
            <a:fld id="{535242B5-0153-4170-8E04-84E67EE4A58C}" type="slidenum">
              <a:rPr lang="en-US" smtClean="0"/>
              <a:pPr/>
              <a:t>7</a:t>
            </a:fld>
            <a:endParaRPr lang="en-US"/>
          </a:p>
        </p:txBody>
      </p:sp>
    </p:spTree>
    <p:extLst>
      <p:ext uri="{BB962C8B-B14F-4D97-AF65-F5344CB8AC3E}">
        <p14:creationId xmlns:p14="http://schemas.microsoft.com/office/powerpoint/2010/main" val="147264485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5909A-416D-4B13-AF2A-BAB126DC3D1F}"/>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07886F60-EBB6-4249-B976-4D0ADD1741B6}"/>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09DF1E72-F054-44AD-926C-9629E9D71709}"/>
              </a:ext>
            </a:extLst>
          </p:cNvPr>
          <p:cNvSpPr>
            <a:spLocks noGrp="1"/>
          </p:cNvSpPr>
          <p:nvPr>
            <p:ph type="sldNum" sz="quarter" idx="12"/>
          </p:nvPr>
        </p:nvSpPr>
        <p:spPr/>
        <p:txBody>
          <a:bodyPr/>
          <a:lstStyle/>
          <a:p>
            <a:fld id="{535242B5-0153-4170-8E04-84E67EE4A58C}" type="slidenum">
              <a:rPr lang="en-US" smtClean="0"/>
              <a:pPr/>
              <a:t>8</a:t>
            </a:fld>
            <a:endParaRPr lang="en-US"/>
          </a:p>
        </p:txBody>
      </p:sp>
      <p:sp>
        <p:nvSpPr>
          <p:cNvPr id="5" name="TextBox 4">
            <a:extLst>
              <a:ext uri="{FF2B5EF4-FFF2-40B4-BE49-F238E27FC236}">
                <a16:creationId xmlns:a16="http://schemas.microsoft.com/office/drawing/2014/main" id="{4C9FC001-5E4C-4768-B9A7-B888272B8DA1}"/>
              </a:ext>
            </a:extLst>
          </p:cNvPr>
          <p:cNvSpPr txBox="1"/>
          <p:nvPr/>
        </p:nvSpPr>
        <p:spPr>
          <a:xfrm>
            <a:off x="457200" y="304800"/>
            <a:ext cx="8229600" cy="4924425"/>
          </a:xfrm>
          <a:prstGeom prst="rect">
            <a:avLst/>
          </a:prstGeom>
          <a:noFill/>
        </p:spPr>
        <p:txBody>
          <a:bodyPr wrap="square" rtlCol="0">
            <a:spAutoFit/>
          </a:bodyPr>
          <a:lstStyle/>
          <a:p>
            <a:r>
              <a:rPr lang="en-US" sz="6600" i="1" dirty="0"/>
              <a:t>Prayer: </a:t>
            </a:r>
            <a:r>
              <a:rPr lang="en-US" sz="3600" dirty="0"/>
              <a:t>(Heb) </a:t>
            </a:r>
          </a:p>
          <a:p>
            <a:r>
              <a:rPr lang="en-US" sz="4000" dirty="0"/>
              <a:t>To judge and reconcile.</a:t>
            </a:r>
          </a:p>
          <a:p>
            <a:endParaRPr lang="en-US" sz="4000" dirty="0"/>
          </a:p>
          <a:p>
            <a:r>
              <a:rPr lang="he-IL" sz="4000" dirty="0"/>
              <a:t>ת</a:t>
            </a:r>
            <a:r>
              <a:rPr lang="he-IL" sz="4800" dirty="0"/>
              <a:t>ְפִלָה</a:t>
            </a:r>
            <a:r>
              <a:rPr lang="en-US" sz="4800" dirty="0"/>
              <a:t>   </a:t>
            </a:r>
            <a:r>
              <a:rPr lang="en-US" sz="4000" dirty="0" err="1"/>
              <a:t>PaLiel</a:t>
            </a:r>
            <a:endParaRPr lang="en-US" sz="4000" dirty="0"/>
          </a:p>
          <a:p>
            <a:r>
              <a:rPr lang="en-US" sz="4000" dirty="0"/>
              <a:t>My view of myself and His view.</a:t>
            </a:r>
          </a:p>
          <a:p>
            <a:endParaRPr lang="en-US" sz="4000" dirty="0"/>
          </a:p>
          <a:p>
            <a:endParaRPr lang="en-US" sz="4000" dirty="0"/>
          </a:p>
        </p:txBody>
      </p:sp>
    </p:spTree>
    <p:extLst>
      <p:ext uri="{BB962C8B-B14F-4D97-AF65-F5344CB8AC3E}">
        <p14:creationId xmlns:p14="http://schemas.microsoft.com/office/powerpoint/2010/main" val="1245640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9</a:t>
            </a:fld>
            <a:endParaRPr lang="en-US"/>
          </a:p>
        </p:txBody>
      </p:sp>
      <p:sp>
        <p:nvSpPr>
          <p:cNvPr id="5" name="Rectangle 4"/>
          <p:cNvSpPr/>
          <p:nvPr/>
        </p:nvSpPr>
        <p:spPr>
          <a:xfrm>
            <a:off x="233680" y="55245"/>
            <a:ext cx="8676640" cy="3847207"/>
          </a:xfrm>
          <a:prstGeom prst="rect">
            <a:avLst/>
          </a:prstGeom>
        </p:spPr>
        <p:txBody>
          <a:bodyPr wrap="square">
            <a:spAutoFit/>
          </a:bodyPr>
          <a:lstStyle/>
          <a:p>
            <a:r>
              <a:rPr lang="en-US" sz="4800" b="1" dirty="0">
                <a:solidFill>
                  <a:srgbClr val="FFFF00"/>
                </a:solidFill>
              </a:rPr>
              <a:t>Fatalism: (w)</a:t>
            </a:r>
          </a:p>
          <a:p>
            <a:r>
              <a:rPr lang="en-US" sz="4000" dirty="0"/>
              <a:t>		A philosophical doctrine holding that all events are predetermined in advance for all time and human beings are powerless to change them.</a:t>
            </a:r>
            <a:br>
              <a:rPr lang="en-US" sz="3600" dirty="0"/>
            </a:br>
            <a:endParaRPr lang="en-US" sz="3600" dirty="0"/>
          </a:p>
        </p:txBody>
      </p:sp>
    </p:spTree>
    <p:extLst>
      <p:ext uri="{BB962C8B-B14F-4D97-AF65-F5344CB8AC3E}">
        <p14:creationId xmlns:p14="http://schemas.microsoft.com/office/powerpoint/2010/main" val="3808426887"/>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1274</TotalTime>
  <Words>653</Words>
  <Application>Microsoft Macintosh PowerPoint</Application>
  <PresentationFormat>On-screen Show (4:3)</PresentationFormat>
  <Paragraphs>226</Paragraphs>
  <Slides>41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Albertus</vt:lpstr>
      <vt:lpstr>Arial</vt:lpstr>
      <vt:lpstr>Arial Black</vt:lpstr>
      <vt:lpstr>Book Antiqua</vt:lpstr>
      <vt:lpstr>Calibri</vt:lpstr>
      <vt:lpstr>Cambria</vt:lpstr>
      <vt:lpstr>Times New Roman</vt:lpstr>
      <vt:lpstr>Trebuchet MS</vt:lpstr>
      <vt:lpstr>Wingdings 2</vt:lpstr>
      <vt:lpstr>Slate</vt:lpstr>
      <vt:lpstr>6 Feeling All Alone   PSALM 142:1-3       A Prayer when he was in the cave. I cried unto the LORD with my voice; with my voice unto the LORD did I make my supplication. 2 I poured out my complaint before him; I shewed before him my trouble. 3 When my spirit was overwhelmed within me, then thou knewest my path. In the way wherein I walked have they privily laid a snare for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Greatest Threat to Satan’s Kingdom</dc:title>
  <dc:creator>BARRY COFFEY</dc:creator>
  <cp:lastModifiedBy>Barry Coffey</cp:lastModifiedBy>
  <cp:revision>153</cp:revision>
  <dcterms:created xsi:type="dcterms:W3CDTF">2008-08-30T03:02:44Z</dcterms:created>
  <dcterms:modified xsi:type="dcterms:W3CDTF">2018-06-24T21:16:36Z</dcterms:modified>
</cp:coreProperties>
</file>