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sldIdLst>
    <p:sldId id="256" r:id="rId2"/>
    <p:sldId id="551" r:id="rId3"/>
    <p:sldId id="552" r:id="rId4"/>
    <p:sldId id="558" r:id="rId5"/>
    <p:sldId id="555" r:id="rId6"/>
    <p:sldId id="556" r:id="rId7"/>
    <p:sldId id="557" r:id="rId8"/>
    <p:sldId id="553" r:id="rId9"/>
    <p:sldId id="554" r:id="rId10"/>
    <p:sldId id="559" r:id="rId11"/>
    <p:sldId id="560" r:id="rId12"/>
    <p:sldId id="561" r:id="rId13"/>
    <p:sldId id="547" r:id="rId14"/>
    <p:sldId id="548" r:id="rId15"/>
    <p:sldId id="565" r:id="rId16"/>
    <p:sldId id="564" r:id="rId17"/>
    <p:sldId id="325" r:id="rId18"/>
    <p:sldId id="529" r:id="rId19"/>
    <p:sldId id="270" r:id="rId20"/>
    <p:sldId id="539" r:id="rId21"/>
    <p:sldId id="528" r:id="rId22"/>
    <p:sldId id="540" r:id="rId23"/>
    <p:sldId id="530" r:id="rId24"/>
    <p:sldId id="562" r:id="rId25"/>
    <p:sldId id="326" r:id="rId26"/>
    <p:sldId id="327" r:id="rId27"/>
    <p:sldId id="532" r:id="rId28"/>
    <p:sldId id="531" r:id="rId29"/>
    <p:sldId id="535" r:id="rId30"/>
    <p:sldId id="278" r:id="rId31"/>
    <p:sldId id="563" r:id="rId32"/>
    <p:sldId id="533" r:id="rId33"/>
    <p:sldId id="534" r:id="rId34"/>
    <p:sldId id="536" r:id="rId35"/>
    <p:sldId id="546" r:id="rId36"/>
    <p:sldId id="549" r:id="rId37"/>
    <p:sldId id="55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04" autoAdjust="0"/>
    <p:restoredTop sz="94660"/>
  </p:normalViewPr>
  <p:slideViewPr>
    <p:cSldViewPr snapToGrid="0">
      <p:cViewPr varScale="1">
        <p:scale>
          <a:sx n="116" d="100"/>
          <a:sy n="116" d="100"/>
        </p:scale>
        <p:origin x="192" y="51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BA6F4-374D-4B35-A861-6B6E13692646}" type="datetimeFigureOut">
              <a:rPr lang="en-US" smtClean="0"/>
              <a:t>7/1/18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4C8C3-6C2C-420C-A292-1EF5B0BF20DE}" type="slidenum">
              <a:rPr lang="en-US" smtClean="0"/>
              <a:t>‹#›</a:t>
            </a:fld>
            <a:endParaRPr lang="en-US"/>
          </a:p>
        </p:txBody>
      </p:sp>
    </p:spTree>
    <p:extLst>
      <p:ext uri="{BB962C8B-B14F-4D97-AF65-F5344CB8AC3E}">
        <p14:creationId xmlns:p14="http://schemas.microsoft.com/office/powerpoint/2010/main" val="238543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8F63E-CF6B-4B7E-966F-41EE1E988408}" type="slidenum">
              <a:rPr lang="en-US" smtClean="0"/>
              <a:pPr/>
              <a:t>19</a:t>
            </a:fld>
            <a:endParaRPr lang="en-US"/>
          </a:p>
        </p:txBody>
      </p:sp>
    </p:spTree>
    <p:extLst>
      <p:ext uri="{BB962C8B-B14F-4D97-AF65-F5344CB8AC3E}">
        <p14:creationId xmlns:p14="http://schemas.microsoft.com/office/powerpoint/2010/main" val="248196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8F63E-CF6B-4B7E-966F-41EE1E988408}" type="slidenum">
              <a:rPr lang="en-US" smtClean="0"/>
              <a:pPr/>
              <a:t>24</a:t>
            </a:fld>
            <a:endParaRPr lang="en-US"/>
          </a:p>
        </p:txBody>
      </p:sp>
    </p:spTree>
    <p:extLst>
      <p:ext uri="{BB962C8B-B14F-4D97-AF65-F5344CB8AC3E}">
        <p14:creationId xmlns:p14="http://schemas.microsoft.com/office/powerpoint/2010/main" val="259417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8F63E-CF6B-4B7E-966F-41EE1E988408}" type="slidenum">
              <a:rPr lang="en-US" smtClean="0"/>
              <a:pPr/>
              <a:t>27</a:t>
            </a:fld>
            <a:endParaRPr lang="en-US"/>
          </a:p>
        </p:txBody>
      </p:sp>
    </p:spTree>
    <p:extLst>
      <p:ext uri="{BB962C8B-B14F-4D97-AF65-F5344CB8AC3E}">
        <p14:creationId xmlns:p14="http://schemas.microsoft.com/office/powerpoint/2010/main" val="376697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8F63E-CF6B-4B7E-966F-41EE1E988408}" type="slidenum">
              <a:rPr lang="en-US" smtClean="0"/>
              <a:pPr/>
              <a:t>30</a:t>
            </a:fld>
            <a:endParaRPr lang="en-US"/>
          </a:p>
        </p:txBody>
      </p:sp>
    </p:spTree>
    <p:extLst>
      <p:ext uri="{BB962C8B-B14F-4D97-AF65-F5344CB8AC3E}">
        <p14:creationId xmlns:p14="http://schemas.microsoft.com/office/powerpoint/2010/main" val="9110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r>
              <a:rPr lang="en-US"/>
              <a:t>7/1/2018</a:t>
            </a:r>
            <a:endParaRPr lang="en-US" dirty="0"/>
          </a:p>
        </p:txBody>
      </p:sp>
      <p:sp>
        <p:nvSpPr>
          <p:cNvPr id="4" name="Footer Placeholder 3"/>
          <p:cNvSpPr>
            <a:spLocks noGrp="1"/>
          </p:cNvSpPr>
          <p:nvPr>
            <p:ph type="ftr" sz="quarter" idx="11"/>
          </p:nvPr>
        </p:nvSpPr>
        <p:spPr/>
        <p:txBody>
          <a:bodyPr/>
          <a:lstStyle/>
          <a:p>
            <a:r>
              <a:rPr lang="en-US"/>
              <a:t>A Good World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7/1/2018</a:t>
            </a:r>
            <a:endParaRPr lang="en-US" dirty="0"/>
          </a:p>
        </p:txBody>
      </p:sp>
      <p:sp>
        <p:nvSpPr>
          <p:cNvPr id="5" name="Footer Placeholder 4"/>
          <p:cNvSpPr>
            <a:spLocks noGrp="1"/>
          </p:cNvSpPr>
          <p:nvPr>
            <p:ph type="ftr" sz="quarter" idx="11"/>
          </p:nvPr>
        </p:nvSpPr>
        <p:spPr/>
        <p:txBody>
          <a:bodyPr/>
          <a:lstStyle/>
          <a:p>
            <a:r>
              <a:rPr lang="en-US"/>
              <a:t>A Good World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7/1/2018</a:t>
            </a:r>
            <a:endParaRPr lang="en-US" dirty="0"/>
          </a:p>
        </p:txBody>
      </p:sp>
      <p:sp>
        <p:nvSpPr>
          <p:cNvPr id="6" name="Footer Placeholder 5"/>
          <p:cNvSpPr>
            <a:spLocks noGrp="1"/>
          </p:cNvSpPr>
          <p:nvPr>
            <p:ph type="ftr" sz="quarter" idx="11"/>
          </p:nvPr>
        </p:nvSpPr>
        <p:spPr/>
        <p:txBody>
          <a:bodyPr/>
          <a:lstStyle/>
          <a:p>
            <a:r>
              <a:rPr lang="en-US"/>
              <a:t>A Good World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7/1/2018</a:t>
            </a:r>
            <a:endParaRPr lang="en-US" dirty="0"/>
          </a:p>
        </p:txBody>
      </p:sp>
      <p:sp>
        <p:nvSpPr>
          <p:cNvPr id="8" name="Footer Placeholder 7"/>
          <p:cNvSpPr>
            <a:spLocks noGrp="1"/>
          </p:cNvSpPr>
          <p:nvPr>
            <p:ph type="ftr" sz="quarter" idx="11"/>
          </p:nvPr>
        </p:nvSpPr>
        <p:spPr/>
        <p:txBody>
          <a:bodyPr/>
          <a:lstStyle/>
          <a:p>
            <a:r>
              <a:rPr lang="en-US"/>
              <a:t>A Good World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7/1/2018</a:t>
            </a:r>
            <a:endParaRPr lang="en-US" dirty="0"/>
          </a:p>
        </p:txBody>
      </p:sp>
      <p:sp>
        <p:nvSpPr>
          <p:cNvPr id="4" name="Footer Placeholder 3"/>
          <p:cNvSpPr>
            <a:spLocks noGrp="1"/>
          </p:cNvSpPr>
          <p:nvPr>
            <p:ph type="ftr" sz="quarter" idx="11"/>
          </p:nvPr>
        </p:nvSpPr>
        <p:spPr/>
        <p:txBody>
          <a:bodyPr/>
          <a:lstStyle/>
          <a:p>
            <a:r>
              <a:rPr lang="en-US"/>
              <a:t>A Good World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7/1/2018</a:t>
            </a:r>
            <a:endParaRPr lang="en-US" dirty="0"/>
          </a:p>
        </p:txBody>
      </p:sp>
      <p:sp>
        <p:nvSpPr>
          <p:cNvPr id="3" name="Footer Placeholder 2"/>
          <p:cNvSpPr>
            <a:spLocks noGrp="1"/>
          </p:cNvSpPr>
          <p:nvPr>
            <p:ph type="ftr" sz="quarter" idx="11"/>
          </p:nvPr>
        </p:nvSpPr>
        <p:spPr/>
        <p:txBody>
          <a:bodyPr/>
          <a:lstStyle/>
          <a:p>
            <a:r>
              <a:rPr lang="en-US"/>
              <a:t>A Good World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7/1/2018</a:t>
            </a:r>
            <a:endParaRPr lang="en-US" dirty="0"/>
          </a:p>
        </p:txBody>
      </p:sp>
      <p:sp>
        <p:nvSpPr>
          <p:cNvPr id="6" name="Footer Placeholder 5"/>
          <p:cNvSpPr>
            <a:spLocks noGrp="1"/>
          </p:cNvSpPr>
          <p:nvPr>
            <p:ph type="ftr" sz="quarter" idx="11"/>
          </p:nvPr>
        </p:nvSpPr>
        <p:spPr/>
        <p:txBody>
          <a:bodyPr/>
          <a:lstStyle/>
          <a:p>
            <a:r>
              <a:rPr lang="en-US"/>
              <a:t>A Good World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7/1/2018</a:t>
            </a:r>
            <a:endParaRPr lang="en-US" dirty="0"/>
          </a:p>
        </p:txBody>
      </p:sp>
      <p:sp>
        <p:nvSpPr>
          <p:cNvPr id="6" name="Footer Placeholder 5"/>
          <p:cNvSpPr>
            <a:spLocks noGrp="1"/>
          </p:cNvSpPr>
          <p:nvPr>
            <p:ph type="ftr" sz="quarter" idx="11"/>
          </p:nvPr>
        </p:nvSpPr>
        <p:spPr/>
        <p:txBody>
          <a:bodyPr/>
          <a:lstStyle/>
          <a:p>
            <a:r>
              <a:rPr lang="en-US"/>
              <a:t>A Good World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7/1/2018</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A Good World</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ulturalsurvival.org/author/kevin" TargetMode="External"/><Relationship Id="rId2" Type="http://schemas.openxmlformats.org/officeDocument/2006/relationships/hyperlink" Target="https://www.culturalsurvival.org/author/healy"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it.edu/~sturkle/" TargetMode="Externa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61FF14-79A9-43B4-91FB-AF6689164F1D}"/>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r="3557" b="1"/>
          <a:stretch/>
        </p:blipFill>
        <p:spPr>
          <a:xfrm>
            <a:off x="-3175" y="10"/>
            <a:ext cx="12192000" cy="6857990"/>
          </a:xfrm>
          <a:prstGeom prst="rect">
            <a:avLst/>
          </a:prstGeom>
        </p:spPr>
      </p:pic>
      <p:sp>
        <p:nvSpPr>
          <p:cNvPr id="2" name="Title 1">
            <a:extLst>
              <a:ext uri="{FF2B5EF4-FFF2-40B4-BE49-F238E27FC236}">
                <a16:creationId xmlns:a16="http://schemas.microsoft.com/office/drawing/2014/main" id="{D23BE238-6B4D-4D32-9F32-D8A9CABEF513}"/>
              </a:ext>
            </a:extLst>
          </p:cNvPr>
          <p:cNvSpPr>
            <a:spLocks noGrp="1"/>
          </p:cNvSpPr>
          <p:nvPr>
            <p:ph type="ctrTitle"/>
          </p:nvPr>
        </p:nvSpPr>
        <p:spPr>
          <a:xfrm>
            <a:off x="684212" y="685800"/>
            <a:ext cx="8001000" cy="1947334"/>
          </a:xfrm>
        </p:spPr>
        <p:txBody>
          <a:bodyPr>
            <a:normAutofit/>
          </a:bodyPr>
          <a:lstStyle/>
          <a:p>
            <a:r>
              <a:rPr lang="en-US" sz="5400" dirty="0"/>
              <a:t>A Very Good World</a:t>
            </a:r>
          </a:p>
        </p:txBody>
      </p:sp>
      <p:sp>
        <p:nvSpPr>
          <p:cNvPr id="3" name="Subtitle 2">
            <a:extLst>
              <a:ext uri="{FF2B5EF4-FFF2-40B4-BE49-F238E27FC236}">
                <a16:creationId xmlns:a16="http://schemas.microsoft.com/office/drawing/2014/main" id="{66515CC6-7CCB-436C-B002-3D6B691453FE}"/>
              </a:ext>
            </a:extLst>
          </p:cNvPr>
          <p:cNvSpPr>
            <a:spLocks noGrp="1"/>
          </p:cNvSpPr>
          <p:nvPr>
            <p:ph type="subTitle" idx="1"/>
          </p:nvPr>
        </p:nvSpPr>
        <p:spPr>
          <a:xfrm>
            <a:off x="684212" y="5077245"/>
            <a:ext cx="10969072" cy="1947333"/>
          </a:xfrm>
        </p:spPr>
        <p:txBody>
          <a:bodyPr>
            <a:normAutofit/>
          </a:bodyPr>
          <a:lstStyle/>
          <a:p>
            <a:r>
              <a:rPr lang="en-US">
                <a:solidFill>
                  <a:schemeClr val="tx1"/>
                </a:solidFill>
              </a:rPr>
              <a:t>GENESIS 1:31</a:t>
            </a:r>
          </a:p>
          <a:p>
            <a:r>
              <a:rPr lang="en-US" sz="2400" i="1">
                <a:solidFill>
                  <a:schemeClr val="tx1"/>
                </a:solidFill>
              </a:rPr>
              <a:t>And God saw every thing that he had made, and, behold, it was very good. And the evening and the morning were the sixth day.</a:t>
            </a:r>
          </a:p>
          <a:p>
            <a:endParaRPr lang="en-US" dirty="0">
              <a:solidFill>
                <a:schemeClr val="tx1"/>
              </a:solidFill>
            </a:endParaRPr>
          </a:p>
        </p:txBody>
      </p:sp>
    </p:spTree>
    <p:extLst>
      <p:ext uri="{BB962C8B-B14F-4D97-AF65-F5344CB8AC3E}">
        <p14:creationId xmlns:p14="http://schemas.microsoft.com/office/powerpoint/2010/main" val="155511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D5E93-AD7A-4470-A7FB-A96F9114801C}"/>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758DD8BF-44BA-4186-A127-399C3C99C929}"/>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9C8EAC38-35B8-48DB-8319-536EA998166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Rectangle 4">
            <a:extLst>
              <a:ext uri="{FF2B5EF4-FFF2-40B4-BE49-F238E27FC236}">
                <a16:creationId xmlns:a16="http://schemas.microsoft.com/office/drawing/2014/main" id="{89023988-6E75-4661-8301-114706972972}"/>
              </a:ext>
            </a:extLst>
          </p:cNvPr>
          <p:cNvSpPr/>
          <p:nvPr/>
        </p:nvSpPr>
        <p:spPr>
          <a:xfrm>
            <a:off x="684212" y="223521"/>
            <a:ext cx="10999788" cy="4647426"/>
          </a:xfrm>
          <a:prstGeom prst="rect">
            <a:avLst/>
          </a:prstGeom>
        </p:spPr>
        <p:txBody>
          <a:bodyPr wrap="square">
            <a:spAutoFit/>
          </a:bodyPr>
          <a:lstStyle/>
          <a:p>
            <a:r>
              <a:rPr lang="en-US" sz="4400" b="1" dirty="0">
                <a:solidFill>
                  <a:schemeClr val="bg1"/>
                </a:solidFill>
              </a:rPr>
              <a:t>COLOSSIANS 2:6-8</a:t>
            </a:r>
          </a:p>
          <a:p>
            <a:r>
              <a:rPr lang="en-US" sz="3600" i="1" dirty="0">
                <a:solidFill>
                  <a:schemeClr val="bg1"/>
                </a:solidFill>
              </a:rPr>
              <a:t>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after the rudiments of the world, and not after Christ. </a:t>
            </a:r>
          </a:p>
        </p:txBody>
      </p:sp>
    </p:spTree>
    <p:extLst>
      <p:ext uri="{BB962C8B-B14F-4D97-AF65-F5344CB8AC3E}">
        <p14:creationId xmlns:p14="http://schemas.microsoft.com/office/powerpoint/2010/main" val="191309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753A4-9C38-2748-B5ED-6A58F04E4002}"/>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B9FBFCA8-C1AB-7346-AB58-B7AF7B0901D4}"/>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585C4BA3-D223-7347-8DF5-7078E374117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a:extLst>
              <a:ext uri="{FF2B5EF4-FFF2-40B4-BE49-F238E27FC236}">
                <a16:creationId xmlns:a16="http://schemas.microsoft.com/office/drawing/2014/main" id="{2F2BADB8-E4C1-904A-AFCA-A082A18ED8C0}"/>
              </a:ext>
            </a:extLst>
          </p:cNvPr>
          <p:cNvSpPr/>
          <p:nvPr/>
        </p:nvSpPr>
        <p:spPr>
          <a:xfrm>
            <a:off x="294290" y="147145"/>
            <a:ext cx="11719034" cy="5878532"/>
          </a:xfrm>
          <a:prstGeom prst="rect">
            <a:avLst/>
          </a:prstGeom>
        </p:spPr>
        <p:txBody>
          <a:bodyPr wrap="square">
            <a:spAutoFit/>
          </a:bodyPr>
          <a:lstStyle/>
          <a:p>
            <a:r>
              <a:rPr lang="en-US" sz="3200" b="1" cap="all" dirty="0">
                <a:solidFill>
                  <a:schemeClr val="bg1"/>
                </a:solidFill>
              </a:rPr>
              <a:t>THE COCAINE INDUSTRY IN BOLIVIA - ITS IMPACT ON THE PEASANTRY</a:t>
            </a:r>
            <a:endParaRPr lang="en-US" sz="3200" b="1" dirty="0">
              <a:solidFill>
                <a:schemeClr val="bg1"/>
              </a:solidFill>
            </a:endParaRPr>
          </a:p>
          <a:p>
            <a:r>
              <a:rPr lang="en-US" sz="2400" dirty="0">
                <a:hlinkClick r:id="rId2"/>
              </a:rPr>
              <a:t>By Healy</a:t>
            </a:r>
            <a:r>
              <a:rPr lang="en-US" sz="2400" dirty="0"/>
              <a:t> </a:t>
            </a:r>
            <a:r>
              <a:rPr lang="en-US" sz="2400" dirty="0">
                <a:hlinkClick r:id="rId3"/>
              </a:rPr>
              <a:t>Kevin</a:t>
            </a:r>
            <a:endParaRPr lang="en-US" sz="2400" dirty="0"/>
          </a:p>
          <a:p>
            <a:r>
              <a:rPr lang="en-US" sz="3200" dirty="0">
                <a:solidFill>
                  <a:srgbClr val="333333"/>
                </a:solidFill>
                <a:latin typeface="Open Sans"/>
              </a:rPr>
              <a:t>	</a:t>
            </a:r>
            <a:r>
              <a:rPr lang="en-US" sz="3200" dirty="0">
                <a:solidFill>
                  <a:srgbClr val="333333"/>
                </a:solidFill>
                <a:latin typeface="+mj-lt"/>
              </a:rPr>
              <a:t>For the indigenous people of Andean Bolivia who have been growing and consuming the coca leaf for several thousand years, the rising demand for cocaine in the United States is rapidly restructuring their economic and social relations. In recent years, underground, illegal economic activities have emerged on a grand scale. Surpassing most other legal economic endeavors, these underground activities are distorting patterns of economic development and the social well-being of the Andean peasant majority.</a:t>
            </a:r>
            <a:endParaRPr lang="en-US" sz="3200" b="0" i="0" u="none" strike="noStrike" dirty="0">
              <a:solidFill>
                <a:srgbClr val="333333"/>
              </a:solidFill>
              <a:effectLst/>
              <a:latin typeface="+mj-lt"/>
            </a:endParaRPr>
          </a:p>
        </p:txBody>
      </p:sp>
    </p:spTree>
    <p:extLst>
      <p:ext uri="{BB962C8B-B14F-4D97-AF65-F5344CB8AC3E}">
        <p14:creationId xmlns:p14="http://schemas.microsoft.com/office/powerpoint/2010/main" val="166304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D5E93-AD7A-4470-A7FB-A96F9114801C}"/>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758DD8BF-44BA-4186-A127-399C3C99C929}"/>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9C8EAC38-35B8-48DB-8319-536EA998166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a16="http://schemas.microsoft.com/office/drawing/2014/main" id="{89023988-6E75-4661-8301-114706972972}"/>
              </a:ext>
            </a:extLst>
          </p:cNvPr>
          <p:cNvSpPr/>
          <p:nvPr/>
        </p:nvSpPr>
        <p:spPr>
          <a:xfrm>
            <a:off x="684212" y="223521"/>
            <a:ext cx="10999788" cy="4647426"/>
          </a:xfrm>
          <a:prstGeom prst="rect">
            <a:avLst/>
          </a:prstGeom>
        </p:spPr>
        <p:txBody>
          <a:bodyPr wrap="square">
            <a:spAutoFit/>
          </a:bodyPr>
          <a:lstStyle/>
          <a:p>
            <a:r>
              <a:rPr lang="en-US" sz="4400" b="1" dirty="0">
                <a:solidFill>
                  <a:schemeClr val="bg1"/>
                </a:solidFill>
              </a:rPr>
              <a:t>COLOSSIANS 2:6-8</a:t>
            </a:r>
          </a:p>
          <a:p>
            <a:r>
              <a:rPr lang="en-US" sz="3600" i="1" dirty="0">
                <a:solidFill>
                  <a:schemeClr val="bg1"/>
                </a:solidFill>
              </a:rPr>
              <a:t>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after the rudiments of the world, and not after Christ. </a:t>
            </a:r>
          </a:p>
        </p:txBody>
      </p:sp>
    </p:spTree>
    <p:extLst>
      <p:ext uri="{BB962C8B-B14F-4D97-AF65-F5344CB8AC3E}">
        <p14:creationId xmlns:p14="http://schemas.microsoft.com/office/powerpoint/2010/main" val="1211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773F6B-63EA-47C6-ADB6-C52828EA111D}"/>
              </a:ext>
            </a:extLst>
          </p:cNvPr>
          <p:cNvSpPr/>
          <p:nvPr/>
        </p:nvSpPr>
        <p:spPr>
          <a:xfrm>
            <a:off x="245165" y="0"/>
            <a:ext cx="11933583" cy="6617196"/>
          </a:xfrm>
          <a:prstGeom prst="rect">
            <a:avLst/>
          </a:prstGeom>
        </p:spPr>
        <p:txBody>
          <a:bodyPr wrap="square">
            <a:spAutoFit/>
          </a:bodyPr>
          <a:lstStyle/>
          <a:p>
            <a:r>
              <a:rPr lang="en-US" sz="4000" b="1" dirty="0">
                <a:solidFill>
                  <a:schemeClr val="bg1"/>
                </a:solidFill>
              </a:rPr>
              <a:t>CONFIRMATION.OF.THE.COMMISSION</a:t>
            </a:r>
          </a:p>
          <a:p>
            <a:r>
              <a:rPr lang="en-US" sz="3200" dirty="0">
                <a:solidFill>
                  <a:schemeClr val="bg1"/>
                </a:solidFill>
              </a:rPr>
              <a:t>	116 If he denies, this man that's going around, saying, "Now, don't you listen to them people. You were down to a tabernacle the other night? Well, we belong to So-and-so. That's nothing but just a bunch of riffraff."</a:t>
            </a:r>
          </a:p>
          <a:p>
            <a:r>
              <a:rPr lang="en-US" sz="3200" dirty="0">
                <a:solidFill>
                  <a:schemeClr val="bg1"/>
                </a:solidFill>
              </a:rPr>
              <a:t>	118 Did you know that Paul said to Agrippa, "In the way that's called 'heresy,' that's the way that I worship the God of our fathers"? You know what heresy is? "A way that seems crazy." Because you have passed from death unto Life. You're no more of the world, but you been set aside from the world. And therefore your mind is spiritual, and you think on things Above and not the things on that goes on here on earth. Your affections are on things Above. 				 																			62-0122</a:t>
            </a:r>
          </a:p>
        </p:txBody>
      </p:sp>
      <p:sp>
        <p:nvSpPr>
          <p:cNvPr id="5" name="Date Placeholder 4">
            <a:extLst>
              <a:ext uri="{FF2B5EF4-FFF2-40B4-BE49-F238E27FC236}">
                <a16:creationId xmlns:a16="http://schemas.microsoft.com/office/drawing/2014/main" id="{2A774BAA-AE2B-42FC-B0C2-A607D3180A6F}"/>
              </a:ext>
            </a:extLst>
          </p:cNvPr>
          <p:cNvSpPr>
            <a:spLocks noGrp="1"/>
          </p:cNvSpPr>
          <p:nvPr>
            <p:ph type="dt" sz="half" idx="10"/>
          </p:nvPr>
        </p:nvSpPr>
        <p:spPr/>
        <p:txBody>
          <a:bodyPr/>
          <a:lstStyle/>
          <a:p>
            <a:r>
              <a:rPr lang="en-US"/>
              <a:t>7/1/2018</a:t>
            </a:r>
            <a:endParaRPr lang="en-US" dirty="0"/>
          </a:p>
        </p:txBody>
      </p:sp>
      <p:sp>
        <p:nvSpPr>
          <p:cNvPr id="6" name="Footer Placeholder 5">
            <a:extLst>
              <a:ext uri="{FF2B5EF4-FFF2-40B4-BE49-F238E27FC236}">
                <a16:creationId xmlns:a16="http://schemas.microsoft.com/office/drawing/2014/main" id="{413D3E67-2579-4483-9FAD-99349C86D165}"/>
              </a:ext>
            </a:extLst>
          </p:cNvPr>
          <p:cNvSpPr>
            <a:spLocks noGrp="1"/>
          </p:cNvSpPr>
          <p:nvPr>
            <p:ph type="ftr" sz="quarter" idx="11"/>
          </p:nvPr>
        </p:nvSpPr>
        <p:spPr/>
        <p:txBody>
          <a:bodyPr/>
          <a:lstStyle/>
          <a:p>
            <a:r>
              <a:rPr lang="en-US"/>
              <a:t>A Good World</a:t>
            </a:r>
            <a:endParaRPr lang="en-US" dirty="0"/>
          </a:p>
        </p:txBody>
      </p:sp>
      <p:sp>
        <p:nvSpPr>
          <p:cNvPr id="7" name="Slide Number Placeholder 6">
            <a:extLst>
              <a:ext uri="{FF2B5EF4-FFF2-40B4-BE49-F238E27FC236}">
                <a16:creationId xmlns:a16="http://schemas.microsoft.com/office/drawing/2014/main" id="{4C514716-60FA-483F-B1F0-46977CD0368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51617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DC675C-19E6-4311-BE15-23EF6C22E648}"/>
              </a:ext>
            </a:extLst>
          </p:cNvPr>
          <p:cNvSpPr/>
          <p:nvPr/>
        </p:nvSpPr>
        <p:spPr>
          <a:xfrm>
            <a:off x="148972" y="-75664"/>
            <a:ext cx="11866879" cy="6247864"/>
          </a:xfrm>
          <a:prstGeom prst="rect">
            <a:avLst/>
          </a:prstGeom>
        </p:spPr>
        <p:txBody>
          <a:bodyPr wrap="square">
            <a:spAutoFit/>
          </a:bodyPr>
          <a:lstStyle/>
          <a:p>
            <a:r>
              <a:rPr lang="en-US" sz="4800" b="1" dirty="0" err="1">
                <a:solidFill>
                  <a:schemeClr val="bg1"/>
                </a:solidFill>
              </a:rPr>
              <a:t>kosmos</a:t>
            </a:r>
            <a:r>
              <a:rPr lang="en-US" sz="4800" b="1" dirty="0">
                <a:solidFill>
                  <a:schemeClr val="bg1"/>
                </a:solidFill>
              </a:rPr>
              <a:t> </a:t>
            </a:r>
          </a:p>
          <a:p>
            <a:r>
              <a:rPr lang="en-US" sz="3200" dirty="0">
                <a:solidFill>
                  <a:schemeClr val="bg1"/>
                </a:solidFill>
              </a:rPr>
              <a:t>	The arrangement or constitution, order, government; ornament, decoration, adornment, i.e. the arrangement of the stars, as the ornament of the heavens. 1 Pet. 3:3; </a:t>
            </a:r>
          </a:p>
          <a:p>
            <a:r>
              <a:rPr lang="en-US" sz="3200" dirty="0">
                <a:solidFill>
                  <a:schemeClr val="bg1"/>
                </a:solidFill>
              </a:rPr>
              <a:t>	The inhabitants of the earth, men, the human race; the ungodly multitude; the whole mass of men alienated from God, and therefore hostile to the cause of Christ.</a:t>
            </a:r>
          </a:p>
          <a:p>
            <a:r>
              <a:rPr lang="en-US" sz="3200" dirty="0">
                <a:solidFill>
                  <a:schemeClr val="bg1"/>
                </a:solidFill>
              </a:rPr>
              <a:t>	World affairs, the aggregate of things earthly; the whole circle of earthly goods, endowments riches, advantages, pleasures, </a:t>
            </a:r>
            <a:r>
              <a:rPr lang="en-US" sz="3200" dirty="0" err="1">
                <a:solidFill>
                  <a:schemeClr val="bg1"/>
                </a:solidFill>
              </a:rPr>
              <a:t>etc</a:t>
            </a:r>
            <a:r>
              <a:rPr lang="en-US" sz="3200" dirty="0">
                <a:solidFill>
                  <a:schemeClr val="bg1"/>
                </a:solidFill>
              </a:rPr>
              <a:t>, which although hollow and frail, stir desire, seduce from God and are obstacles to the cause of Christ;</a:t>
            </a:r>
          </a:p>
          <a:p>
            <a:r>
              <a:rPr lang="en-US" sz="3200" dirty="0">
                <a:solidFill>
                  <a:schemeClr val="bg1"/>
                </a:solidFill>
              </a:rPr>
              <a:t>	The Gentiles as contrasted to the Jews (Rom. 11:12 </a:t>
            </a:r>
            <a:r>
              <a:rPr lang="en-US" sz="3200" dirty="0" err="1">
                <a:solidFill>
                  <a:schemeClr val="bg1"/>
                </a:solidFill>
              </a:rPr>
              <a:t>etc</a:t>
            </a:r>
            <a:r>
              <a:rPr lang="en-US" sz="3200" dirty="0">
                <a:solidFill>
                  <a:schemeClr val="bg1"/>
                </a:solidFill>
              </a:rPr>
              <a:t>)</a:t>
            </a:r>
          </a:p>
        </p:txBody>
      </p:sp>
      <p:sp>
        <p:nvSpPr>
          <p:cNvPr id="3" name="Date Placeholder 2">
            <a:extLst>
              <a:ext uri="{FF2B5EF4-FFF2-40B4-BE49-F238E27FC236}">
                <a16:creationId xmlns:a16="http://schemas.microsoft.com/office/drawing/2014/main" id="{F60CA6C8-DB66-40DC-84C9-FE1448B023D0}"/>
              </a:ext>
            </a:extLst>
          </p:cNvPr>
          <p:cNvSpPr>
            <a:spLocks noGrp="1"/>
          </p:cNvSpPr>
          <p:nvPr>
            <p:ph type="dt" sz="half" idx="10"/>
          </p:nvPr>
        </p:nvSpPr>
        <p:spPr/>
        <p:txBody>
          <a:bodyPr/>
          <a:lstStyle/>
          <a:p>
            <a:r>
              <a:rPr lang="en-US"/>
              <a:t>7/1/2018</a:t>
            </a:r>
            <a:endParaRPr lang="en-US" dirty="0"/>
          </a:p>
        </p:txBody>
      </p:sp>
      <p:sp>
        <p:nvSpPr>
          <p:cNvPr id="4" name="Footer Placeholder 3">
            <a:extLst>
              <a:ext uri="{FF2B5EF4-FFF2-40B4-BE49-F238E27FC236}">
                <a16:creationId xmlns:a16="http://schemas.microsoft.com/office/drawing/2014/main" id="{43522E6E-732A-42E9-AFA4-44AB4BC6375B}"/>
              </a:ext>
            </a:extLst>
          </p:cNvPr>
          <p:cNvSpPr>
            <a:spLocks noGrp="1"/>
          </p:cNvSpPr>
          <p:nvPr>
            <p:ph type="ftr" sz="quarter" idx="11"/>
          </p:nvPr>
        </p:nvSpPr>
        <p:spPr/>
        <p:txBody>
          <a:bodyPr/>
          <a:lstStyle/>
          <a:p>
            <a:r>
              <a:rPr lang="en-US"/>
              <a:t>A Good World</a:t>
            </a:r>
            <a:endParaRPr lang="en-US" dirty="0"/>
          </a:p>
        </p:txBody>
      </p:sp>
      <p:sp>
        <p:nvSpPr>
          <p:cNvPr id="5" name="Slide Number Placeholder 4">
            <a:extLst>
              <a:ext uri="{FF2B5EF4-FFF2-40B4-BE49-F238E27FC236}">
                <a16:creationId xmlns:a16="http://schemas.microsoft.com/office/drawing/2014/main" id="{04A83E18-88C9-4CEC-AACA-91842DDC77FC}"/>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7803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AFC7B-FA5B-8C4C-8363-94AEB030D317}"/>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CB9EB0CA-99C1-0340-B587-47CAB261AD57}"/>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C32C6786-EF00-204B-8BAF-B34B668F654F}"/>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a:extLst>
              <a:ext uri="{FF2B5EF4-FFF2-40B4-BE49-F238E27FC236}">
                <a16:creationId xmlns:a16="http://schemas.microsoft.com/office/drawing/2014/main" id="{65688911-8B51-4E46-AD84-DF647A29C971}"/>
              </a:ext>
            </a:extLst>
          </p:cNvPr>
          <p:cNvPicPr>
            <a:picLocks noChangeAspect="1"/>
          </p:cNvPicPr>
          <p:nvPr/>
        </p:nvPicPr>
        <p:blipFill>
          <a:blip r:embed="rId2"/>
          <a:stretch>
            <a:fillRect/>
          </a:stretch>
        </p:blipFill>
        <p:spPr>
          <a:xfrm>
            <a:off x="9752012" y="3186079"/>
            <a:ext cx="1905000" cy="1905000"/>
          </a:xfrm>
          <a:prstGeom prst="rect">
            <a:avLst/>
          </a:prstGeom>
        </p:spPr>
      </p:pic>
      <p:sp>
        <p:nvSpPr>
          <p:cNvPr id="6" name="Rectangle 5">
            <a:extLst>
              <a:ext uri="{FF2B5EF4-FFF2-40B4-BE49-F238E27FC236}">
                <a16:creationId xmlns:a16="http://schemas.microsoft.com/office/drawing/2014/main" id="{B009EF65-CB07-9540-B308-B56BF35F41DE}"/>
              </a:ext>
            </a:extLst>
          </p:cNvPr>
          <p:cNvSpPr/>
          <p:nvPr/>
        </p:nvSpPr>
        <p:spPr>
          <a:xfrm>
            <a:off x="385590" y="365760"/>
            <a:ext cx="9199085" cy="4339650"/>
          </a:xfrm>
          <a:prstGeom prst="rect">
            <a:avLst/>
          </a:prstGeom>
        </p:spPr>
        <p:txBody>
          <a:bodyPr wrap="square">
            <a:spAutoFit/>
          </a:bodyPr>
          <a:lstStyle/>
          <a:p>
            <a:pPr fontAlgn="base"/>
            <a:r>
              <a:rPr lang="en-US" sz="4000" dirty="0"/>
              <a:t>“Computers will be where we go live our lives and live alternate lives and lifestyles.” (1980)</a:t>
            </a:r>
          </a:p>
          <a:p>
            <a:pPr fontAlgn="base"/>
            <a:endParaRPr lang="en-US" cap="all" dirty="0">
              <a:solidFill>
                <a:srgbClr val="00ACD6"/>
              </a:solidFill>
              <a:latin typeface="inherit"/>
              <a:hlinkClick r:id="rId3"/>
            </a:endParaRPr>
          </a:p>
          <a:p>
            <a:pPr fontAlgn="base"/>
            <a:endParaRPr lang="en-US" cap="all" dirty="0">
              <a:solidFill>
                <a:srgbClr val="00ACD6"/>
              </a:solidFill>
              <a:latin typeface="inherit"/>
              <a:hlinkClick r:id="rId3"/>
            </a:endParaRPr>
          </a:p>
          <a:p>
            <a:pPr fontAlgn="base"/>
            <a:br>
              <a:rPr lang="en-US" sz="2000" cap="all" dirty="0">
                <a:solidFill>
                  <a:srgbClr val="00ACD6"/>
                </a:solidFill>
                <a:latin typeface="inherit"/>
                <a:hlinkClick r:id="rId3"/>
              </a:rPr>
            </a:br>
            <a:r>
              <a:rPr lang="en-US" sz="2000" cap="all" dirty="0">
                <a:solidFill>
                  <a:schemeClr val="bg1"/>
                </a:solidFill>
                <a:latin typeface="inherit"/>
              </a:rPr>
              <a:t>Sherry Turkle:</a:t>
            </a:r>
          </a:p>
          <a:p>
            <a:pPr fontAlgn="base"/>
            <a:r>
              <a:rPr lang="en-US" sz="2000" dirty="0">
                <a:solidFill>
                  <a:schemeClr val="bg1"/>
                </a:solidFill>
              </a:rPr>
              <a:t>is Abby Rockefeller </a:t>
            </a:r>
            <a:r>
              <a:rPr lang="en-US" sz="2000" dirty="0" err="1">
                <a:solidFill>
                  <a:schemeClr val="bg1"/>
                </a:solidFill>
              </a:rPr>
              <a:t>Mauzé</a:t>
            </a:r>
            <a:r>
              <a:rPr lang="en-US" sz="2000" dirty="0">
                <a:solidFill>
                  <a:schemeClr val="bg1"/>
                </a:solidFill>
              </a:rPr>
              <a:t> Professor of the Social Studies of Science and Technology at MIT. She's the founder and director of the MIT Initiative on Technology and Self. Her books include </a:t>
            </a:r>
            <a:r>
              <a:rPr lang="en-US" sz="2000" i="1" dirty="0">
                <a:solidFill>
                  <a:schemeClr val="bg1"/>
                </a:solidFill>
              </a:rPr>
              <a:t>Alone Together: Why We Expect More from Technology and Less from Each Other</a:t>
            </a:r>
            <a:r>
              <a:rPr lang="en-US" sz="2000" i="1" dirty="0"/>
              <a:t>.</a:t>
            </a:r>
          </a:p>
        </p:txBody>
      </p:sp>
    </p:spTree>
    <p:extLst>
      <p:ext uri="{BB962C8B-B14F-4D97-AF65-F5344CB8AC3E}">
        <p14:creationId xmlns:p14="http://schemas.microsoft.com/office/powerpoint/2010/main" val="23428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8F7BF4-6BBD-0F4A-8A87-86A26B9F532C}"/>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FD0488C1-224C-D948-9D09-990401B25FA1}"/>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201B6899-3898-B74E-B89C-CEABC966EC0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Rectangle 4">
            <a:extLst>
              <a:ext uri="{FF2B5EF4-FFF2-40B4-BE49-F238E27FC236}">
                <a16:creationId xmlns:a16="http://schemas.microsoft.com/office/drawing/2014/main" id="{0DF4F5CF-9371-6B44-9D6E-D5DAC4D05C21}"/>
              </a:ext>
            </a:extLst>
          </p:cNvPr>
          <p:cNvSpPr/>
          <p:nvPr/>
        </p:nvSpPr>
        <p:spPr>
          <a:xfrm>
            <a:off x="1509311" y="1277957"/>
            <a:ext cx="9298236" cy="2277547"/>
          </a:xfrm>
          <a:prstGeom prst="rect">
            <a:avLst/>
          </a:prstGeom>
        </p:spPr>
        <p:txBody>
          <a:bodyPr wrap="square">
            <a:spAutoFit/>
          </a:bodyPr>
          <a:lstStyle/>
          <a:p>
            <a:r>
              <a:rPr lang="en-US" sz="5400" b="1" dirty="0">
                <a:solidFill>
                  <a:schemeClr val="bg1"/>
                </a:solidFill>
              </a:rPr>
              <a:t>DEUTERONOMY 2:3</a:t>
            </a:r>
          </a:p>
          <a:p>
            <a:r>
              <a:rPr lang="en-US" sz="4400" i="1" dirty="0">
                <a:solidFill>
                  <a:schemeClr val="bg1"/>
                </a:solidFill>
              </a:rPr>
              <a:t>	Ye have compassed this mountain long enough: turn you northward…</a:t>
            </a:r>
          </a:p>
        </p:txBody>
      </p:sp>
    </p:spTree>
    <p:extLst>
      <p:ext uri="{BB962C8B-B14F-4D97-AF65-F5344CB8AC3E}">
        <p14:creationId xmlns:p14="http://schemas.microsoft.com/office/powerpoint/2010/main" val="32333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C16AF-B141-493E-BB1B-12CA7F3A634A}"/>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85A4D315-39FD-45CE-A5DE-50ABF0064275}"/>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3F5C2292-DDF8-4BF5-8D39-28BC0CD5AAC2}"/>
              </a:ext>
            </a:extLst>
          </p:cNvPr>
          <p:cNvSpPr>
            <a:spLocks noGrp="1"/>
          </p:cNvSpPr>
          <p:nvPr>
            <p:ph type="sldNum" sz="quarter" idx="12"/>
          </p:nvPr>
        </p:nvSpPr>
        <p:spPr/>
        <p:txBody>
          <a:bodyPr/>
          <a:lstStyle/>
          <a:p>
            <a:fld id="{535242B5-0153-4170-8E04-84E67EE4A58C}" type="slidenum">
              <a:rPr lang="en-US" smtClean="0"/>
              <a:pPr/>
              <a:t>17</a:t>
            </a:fld>
            <a:endParaRPr lang="en-US"/>
          </a:p>
        </p:txBody>
      </p:sp>
      <p:sp>
        <p:nvSpPr>
          <p:cNvPr id="5" name="Rectangle 4">
            <a:extLst>
              <a:ext uri="{FF2B5EF4-FFF2-40B4-BE49-F238E27FC236}">
                <a16:creationId xmlns:a16="http://schemas.microsoft.com/office/drawing/2014/main" id="{B26B7EF9-7316-49A8-8FBD-3B0C9F7EDB5E}"/>
              </a:ext>
            </a:extLst>
          </p:cNvPr>
          <p:cNvSpPr/>
          <p:nvPr/>
        </p:nvSpPr>
        <p:spPr>
          <a:xfrm>
            <a:off x="327805" y="117568"/>
            <a:ext cx="11455878" cy="5755422"/>
          </a:xfrm>
          <a:prstGeom prst="rect">
            <a:avLst/>
          </a:prstGeom>
        </p:spPr>
        <p:txBody>
          <a:bodyPr wrap="square">
            <a:spAutoFit/>
          </a:bodyPr>
          <a:lstStyle/>
          <a:p>
            <a:r>
              <a:rPr lang="en-US" sz="4800" b="1" dirty="0">
                <a:solidFill>
                  <a:schemeClr val="bg1"/>
                </a:solidFill>
              </a:rPr>
              <a:t>TURNING.NORTHWARD</a:t>
            </a:r>
          </a:p>
          <a:p>
            <a:r>
              <a:rPr lang="en-US" sz="4000" dirty="0">
                <a:solidFill>
                  <a:schemeClr val="bg1"/>
                </a:solidFill>
              </a:rPr>
              <a:t>	36 Let's get off of this mountain and move up to the promised land. Let's start going up, and possess the land. God told them, </a:t>
            </a:r>
            <a:r>
              <a:rPr lang="en-US" sz="4000" i="1" dirty="0">
                <a:solidFill>
                  <a:schemeClr val="bg1"/>
                </a:solidFill>
              </a:rPr>
              <a:t>"All the old fighters is gone now. Put your sword back in its sheath. Don't fight."</a:t>
            </a:r>
          </a:p>
          <a:p>
            <a:r>
              <a:rPr lang="en-US" sz="4000" dirty="0">
                <a:solidFill>
                  <a:schemeClr val="bg1"/>
                </a:solidFill>
              </a:rPr>
              <a:t>	37  Listen, don't you make the same mistake your fathers did, or you'll be here forty years, too. But it's time that God is calling His church to move up. He said, "</a:t>
            </a:r>
            <a:r>
              <a:rPr lang="en-US" sz="4000" i="1" dirty="0">
                <a:solidFill>
                  <a:schemeClr val="bg1"/>
                </a:solidFill>
              </a:rPr>
              <a:t>Now, as you go by </a:t>
            </a:r>
            <a:r>
              <a:rPr lang="en-US" sz="4000" b="1" i="1" dirty="0">
                <a:solidFill>
                  <a:schemeClr val="bg1"/>
                </a:solidFill>
              </a:rPr>
              <a:t>Mount </a:t>
            </a:r>
            <a:r>
              <a:rPr lang="en-US" sz="4000" b="1" i="1" dirty="0" err="1">
                <a:solidFill>
                  <a:schemeClr val="bg1"/>
                </a:solidFill>
              </a:rPr>
              <a:t>Seir</a:t>
            </a:r>
            <a:r>
              <a:rPr lang="en-US" sz="4000" b="1" i="1" dirty="0">
                <a:solidFill>
                  <a:schemeClr val="bg1"/>
                </a:solidFill>
              </a:rPr>
              <a:t>... </a:t>
            </a:r>
            <a:r>
              <a:rPr lang="en-US" sz="4000" i="1"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0465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7EF90-496D-4542-BFE1-B1B8ABEE9876}"/>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89A88BAB-0A10-0640-A2D1-7680376E3DE2}"/>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C1B67B67-5DDC-A049-B02E-910279AE9B40}"/>
              </a:ext>
            </a:extLst>
          </p:cNvPr>
          <p:cNvSpPr>
            <a:spLocks noGrp="1"/>
          </p:cNvSpPr>
          <p:nvPr>
            <p:ph type="sldNum" sz="quarter" idx="12"/>
          </p:nvPr>
        </p:nvSpPr>
        <p:spPr/>
        <p:txBody>
          <a:bodyPr/>
          <a:lstStyle/>
          <a:p>
            <a:fld id="{535242B5-0153-4170-8E04-84E67EE4A58C}" type="slidenum">
              <a:rPr lang="en-US" smtClean="0"/>
              <a:pPr/>
              <a:t>18</a:t>
            </a:fld>
            <a:endParaRPr lang="en-US"/>
          </a:p>
        </p:txBody>
      </p:sp>
      <p:pic>
        <p:nvPicPr>
          <p:cNvPr id="5" name="Picture 4">
            <a:extLst>
              <a:ext uri="{FF2B5EF4-FFF2-40B4-BE49-F238E27FC236}">
                <a16:creationId xmlns:a16="http://schemas.microsoft.com/office/drawing/2014/main" id="{E8F1F82A-EEA8-BE4E-A9CB-68245848D27D}"/>
              </a:ext>
            </a:extLst>
          </p:cNvPr>
          <p:cNvPicPr>
            <a:picLocks noChangeAspect="1"/>
          </p:cNvPicPr>
          <p:nvPr/>
        </p:nvPicPr>
        <p:blipFill>
          <a:blip r:embed="rId2"/>
          <a:stretch>
            <a:fillRect/>
          </a:stretch>
        </p:blipFill>
        <p:spPr>
          <a:xfrm>
            <a:off x="1143000" y="-152400"/>
            <a:ext cx="9753600" cy="7339176"/>
          </a:xfrm>
          <a:prstGeom prst="rect">
            <a:avLst/>
          </a:prstGeom>
        </p:spPr>
      </p:pic>
    </p:spTree>
    <p:extLst>
      <p:ext uri="{BB962C8B-B14F-4D97-AF65-F5344CB8AC3E}">
        <p14:creationId xmlns:p14="http://schemas.microsoft.com/office/powerpoint/2010/main" val="47835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srael_119.jpg"/>
          <p:cNvPicPr>
            <a:picLocks noGrp="1" noChangeAspect="1"/>
          </p:cNvPicPr>
          <p:nvPr>
            <p:ph idx="1"/>
          </p:nvPr>
        </p:nvPicPr>
        <p:blipFill>
          <a:blip r:embed="rId3"/>
          <a:stretch>
            <a:fillRect/>
          </a:stretch>
        </p:blipFill>
        <p:spPr>
          <a:xfrm>
            <a:off x="2057401" y="-6856"/>
            <a:ext cx="4841224" cy="6864856"/>
          </a:xfrm>
        </p:spPr>
      </p:pic>
      <p:sp>
        <p:nvSpPr>
          <p:cNvPr id="3" name="Slide Number Placeholder 2"/>
          <p:cNvSpPr>
            <a:spLocks noGrp="1"/>
          </p:cNvSpPr>
          <p:nvPr>
            <p:ph type="sldNum" sz="quarter" idx="15"/>
          </p:nvPr>
        </p:nvSpPr>
        <p:spPr/>
        <p:txBody>
          <a:bodyPr/>
          <a:lstStyle/>
          <a:p>
            <a:fld id="{F83026A3-3563-4689-9C79-0D482928D5A3}" type="slidenum">
              <a:rPr lang="en-US" smtClean="0"/>
              <a:pPr/>
              <a:t>19</a:t>
            </a:fld>
            <a:endParaRPr lang="en-US"/>
          </a:p>
        </p:txBody>
      </p:sp>
      <p:grpSp>
        <p:nvGrpSpPr>
          <p:cNvPr id="16" name="Group 15"/>
          <p:cNvGrpSpPr/>
          <p:nvPr/>
        </p:nvGrpSpPr>
        <p:grpSpPr>
          <a:xfrm>
            <a:off x="4524980" y="4921637"/>
            <a:ext cx="5538408" cy="1446550"/>
            <a:chOff x="3000980" y="4921637"/>
            <a:chExt cx="5538408" cy="1446550"/>
          </a:xfrm>
        </p:grpSpPr>
        <p:sp>
          <p:nvSpPr>
            <p:cNvPr id="7" name="TextBox 6"/>
            <p:cNvSpPr txBox="1"/>
            <p:nvPr/>
          </p:nvSpPr>
          <p:spPr>
            <a:xfrm>
              <a:off x="5948587" y="4921637"/>
              <a:ext cx="2590801" cy="1446550"/>
            </a:xfrm>
            <a:prstGeom prst="rect">
              <a:avLst/>
            </a:prstGeom>
            <a:solidFill>
              <a:schemeClr val="accent2">
                <a:lumMod val="75000"/>
              </a:schemeClr>
            </a:solidFill>
          </p:spPr>
          <p:txBody>
            <a:bodyPr wrap="square" rtlCol="0">
              <a:spAutoFit/>
            </a:bodyPr>
            <a:lstStyle/>
            <a:p>
              <a:r>
                <a:rPr lang="en-US" sz="3200" dirty="0" err="1"/>
                <a:t>Midianites</a:t>
              </a:r>
              <a:r>
                <a:rPr lang="en-US" sz="3200" dirty="0"/>
                <a:t> -</a:t>
              </a:r>
            </a:p>
            <a:p>
              <a:r>
                <a:rPr lang="en-US" sz="2800" dirty="0"/>
                <a:t>East of the Red Sea</a:t>
              </a:r>
            </a:p>
          </p:txBody>
        </p:sp>
        <p:sp>
          <p:nvSpPr>
            <p:cNvPr id="10" name="Left Arrow 9"/>
            <p:cNvSpPr/>
            <p:nvPr/>
          </p:nvSpPr>
          <p:spPr>
            <a:xfrm rot="21001390">
              <a:off x="3000980" y="5709699"/>
              <a:ext cx="2799638" cy="298440"/>
            </a:xfrm>
            <a:prstGeom prst="leftArrow">
              <a:avLst>
                <a:gd name="adj1" fmla="val 26137"/>
                <a:gd name="adj2" fmla="val 52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4059931" y="810281"/>
            <a:ext cx="6186051" cy="2855281"/>
            <a:chOff x="2563243" y="1051002"/>
            <a:chExt cx="6504587" cy="2855281"/>
          </a:xfrm>
        </p:grpSpPr>
        <p:sp>
          <p:nvSpPr>
            <p:cNvPr id="13" name="TextBox 12"/>
            <p:cNvSpPr txBox="1"/>
            <p:nvPr/>
          </p:nvSpPr>
          <p:spPr>
            <a:xfrm>
              <a:off x="6132993" y="1051002"/>
              <a:ext cx="2934837" cy="1631216"/>
            </a:xfrm>
            <a:prstGeom prst="rect">
              <a:avLst/>
            </a:prstGeom>
            <a:solidFill>
              <a:schemeClr val="accent2">
                <a:lumMod val="20000"/>
                <a:lumOff val="80000"/>
              </a:schemeClr>
            </a:solidFill>
          </p:spPr>
          <p:txBody>
            <a:bodyPr wrap="square" rtlCol="0">
              <a:spAutoFit/>
            </a:bodyPr>
            <a:lstStyle/>
            <a:p>
              <a:r>
                <a:rPr lang="en-US" sz="3600" dirty="0">
                  <a:solidFill>
                    <a:schemeClr val="bg1"/>
                  </a:solidFill>
                </a:rPr>
                <a:t>Moabites – </a:t>
              </a:r>
            </a:p>
            <a:p>
              <a:r>
                <a:rPr lang="en-US" sz="3200" dirty="0">
                  <a:solidFill>
                    <a:schemeClr val="bg1"/>
                  </a:solidFill>
                </a:rPr>
                <a:t>E &amp; SE of the  Dead Sea</a:t>
              </a:r>
              <a:endParaRPr lang="en-US" sz="3600" dirty="0">
                <a:solidFill>
                  <a:schemeClr val="bg1"/>
                </a:solidFill>
              </a:endParaRPr>
            </a:p>
          </p:txBody>
        </p:sp>
        <p:sp>
          <p:nvSpPr>
            <p:cNvPr id="14" name="Left Arrow 13"/>
            <p:cNvSpPr/>
            <p:nvPr/>
          </p:nvSpPr>
          <p:spPr>
            <a:xfrm rot="19500723">
              <a:off x="2563243" y="3614114"/>
              <a:ext cx="3930346" cy="292169"/>
            </a:xfrm>
            <a:prstGeom prst="leftArrow">
              <a:avLst>
                <a:gd name="adj1" fmla="val 50000"/>
                <a:gd name="adj2" fmla="val 79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4724400" y="2819401"/>
            <a:ext cx="1295400" cy="461665"/>
          </a:xfrm>
          <a:prstGeom prst="rect">
            <a:avLst/>
          </a:prstGeom>
          <a:noFill/>
        </p:spPr>
        <p:txBody>
          <a:bodyPr wrap="square" rtlCol="0">
            <a:spAutoFit/>
          </a:bodyPr>
          <a:lstStyle/>
          <a:p>
            <a:r>
              <a:rPr lang="en-US" sz="2400" dirty="0"/>
              <a:t>Jordan</a:t>
            </a:r>
          </a:p>
        </p:txBody>
      </p:sp>
      <p:sp>
        <p:nvSpPr>
          <p:cNvPr id="20" name="TextBox 19"/>
          <p:cNvSpPr txBox="1"/>
          <p:nvPr/>
        </p:nvSpPr>
        <p:spPr>
          <a:xfrm>
            <a:off x="5486400" y="3733800"/>
            <a:ext cx="304800" cy="1938992"/>
          </a:xfrm>
          <a:prstGeom prst="rect">
            <a:avLst/>
          </a:prstGeom>
          <a:noFill/>
        </p:spPr>
        <p:txBody>
          <a:bodyPr wrap="square" rtlCol="0">
            <a:spAutoFit/>
          </a:bodyPr>
          <a:lstStyle/>
          <a:p>
            <a:r>
              <a:rPr lang="en-US" sz="2000" dirty="0">
                <a:solidFill>
                  <a:schemeClr val="bg1"/>
                </a:solidFill>
              </a:rPr>
              <a:t>A</a:t>
            </a:r>
          </a:p>
          <a:p>
            <a:r>
              <a:rPr lang="en-US" sz="2000" dirty="0">
                <a:solidFill>
                  <a:schemeClr val="bg1"/>
                </a:solidFill>
              </a:rPr>
              <a:t>r</a:t>
            </a:r>
          </a:p>
          <a:p>
            <a:r>
              <a:rPr lang="en-US" sz="2000" dirty="0">
                <a:solidFill>
                  <a:schemeClr val="bg1"/>
                </a:solidFill>
              </a:rPr>
              <a:t>a</a:t>
            </a:r>
          </a:p>
          <a:p>
            <a:r>
              <a:rPr lang="en-US" sz="2000" dirty="0">
                <a:solidFill>
                  <a:schemeClr val="bg1"/>
                </a:solidFill>
              </a:rPr>
              <a:t>b</a:t>
            </a:r>
          </a:p>
          <a:p>
            <a:r>
              <a:rPr lang="en-US" sz="2000" dirty="0">
                <a:solidFill>
                  <a:schemeClr val="bg1"/>
                </a:solidFill>
              </a:rPr>
              <a:t>i</a:t>
            </a:r>
          </a:p>
          <a:p>
            <a:r>
              <a:rPr lang="en-US" sz="2000" dirty="0">
                <a:solidFill>
                  <a:schemeClr val="bg1"/>
                </a:solidFill>
              </a:rPr>
              <a:t>a</a:t>
            </a:r>
          </a:p>
        </p:txBody>
      </p:sp>
      <p:grpSp>
        <p:nvGrpSpPr>
          <p:cNvPr id="17" name="Group 16"/>
          <p:cNvGrpSpPr/>
          <p:nvPr/>
        </p:nvGrpSpPr>
        <p:grpSpPr>
          <a:xfrm>
            <a:off x="3911961" y="2671971"/>
            <a:ext cx="6603640" cy="2401472"/>
            <a:chOff x="2387961" y="2671971"/>
            <a:chExt cx="6603640" cy="2401472"/>
          </a:xfrm>
        </p:grpSpPr>
        <p:sp>
          <p:nvSpPr>
            <p:cNvPr id="11" name="TextBox 10"/>
            <p:cNvSpPr txBox="1"/>
            <p:nvPr/>
          </p:nvSpPr>
          <p:spPr>
            <a:xfrm>
              <a:off x="5943601" y="2671971"/>
              <a:ext cx="3048000" cy="2123658"/>
            </a:xfrm>
            <a:prstGeom prst="rect">
              <a:avLst/>
            </a:prstGeom>
            <a:solidFill>
              <a:schemeClr val="accent2">
                <a:lumMod val="60000"/>
                <a:lumOff val="40000"/>
              </a:schemeClr>
            </a:solidFill>
          </p:spPr>
          <p:txBody>
            <a:bodyPr wrap="square" rtlCol="0">
              <a:spAutoFit/>
            </a:bodyPr>
            <a:lstStyle/>
            <a:p>
              <a:r>
                <a:rPr lang="en-US" sz="3600" dirty="0" err="1">
                  <a:solidFill>
                    <a:schemeClr val="bg1"/>
                  </a:solidFill>
                </a:rPr>
                <a:t>Edomites</a:t>
              </a:r>
              <a:r>
                <a:rPr lang="en-US" sz="3600" dirty="0">
                  <a:solidFill>
                    <a:schemeClr val="bg1"/>
                  </a:solidFill>
                </a:rPr>
                <a:t> - </a:t>
              </a:r>
            </a:p>
            <a:p>
              <a:r>
                <a:rPr lang="en-US" sz="3200" dirty="0">
                  <a:solidFill>
                    <a:schemeClr val="bg1"/>
                  </a:solidFill>
                </a:rPr>
                <a:t>Between Red Sea and Dead Sea, East</a:t>
              </a:r>
              <a:endParaRPr lang="en-US" sz="2000" dirty="0">
                <a:solidFill>
                  <a:schemeClr val="bg1"/>
                </a:solidFill>
              </a:endParaRPr>
            </a:p>
          </p:txBody>
        </p:sp>
        <p:sp>
          <p:nvSpPr>
            <p:cNvPr id="15" name="Left Arrow 14"/>
            <p:cNvSpPr/>
            <p:nvPr/>
          </p:nvSpPr>
          <p:spPr>
            <a:xfrm rot="20084917">
              <a:off x="2387961" y="4845199"/>
              <a:ext cx="3669543" cy="2282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4EB1351B-5BF8-405F-A101-ED007C16FF98}"/>
              </a:ext>
            </a:extLst>
          </p:cNvPr>
          <p:cNvSpPr>
            <a:spLocks noGrp="1"/>
          </p:cNvSpPr>
          <p:nvPr>
            <p:ph type="dt" sz="half" idx="10"/>
          </p:nvPr>
        </p:nvSpPr>
        <p:spPr/>
        <p:txBody>
          <a:bodyPr/>
          <a:lstStyle/>
          <a:p>
            <a:r>
              <a:rPr lang="en-US"/>
              <a:t>7/1/2018</a:t>
            </a:r>
          </a:p>
        </p:txBody>
      </p:sp>
      <p:sp>
        <p:nvSpPr>
          <p:cNvPr id="4" name="Footer Placeholder 3">
            <a:extLst>
              <a:ext uri="{FF2B5EF4-FFF2-40B4-BE49-F238E27FC236}">
                <a16:creationId xmlns:a16="http://schemas.microsoft.com/office/drawing/2014/main" id="{F18A786A-C97B-414A-B37C-A7FAF0E2285A}"/>
              </a:ext>
            </a:extLst>
          </p:cNvPr>
          <p:cNvSpPr>
            <a:spLocks noGrp="1"/>
          </p:cNvSpPr>
          <p:nvPr>
            <p:ph type="ftr" sz="quarter" idx="11"/>
          </p:nvPr>
        </p:nvSpPr>
        <p:spPr/>
        <p:txBody>
          <a:bodyPr/>
          <a:lstStyle/>
          <a:p>
            <a:r>
              <a:rPr lang="en-US"/>
              <a:t>A Good World</a:t>
            </a:r>
          </a:p>
        </p:txBody>
      </p:sp>
    </p:spTree>
    <p:extLst>
      <p:ext uri="{BB962C8B-B14F-4D97-AF65-F5344CB8AC3E}">
        <p14:creationId xmlns:p14="http://schemas.microsoft.com/office/powerpoint/2010/main" val="6282331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B917E-67A3-4430-9833-41C338D19053}"/>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D3B581CD-B303-42B0-8F23-06C7E983B238}"/>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21678B5A-C872-41C7-BE79-92A175A5C55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Rectangle 4">
            <a:extLst>
              <a:ext uri="{FF2B5EF4-FFF2-40B4-BE49-F238E27FC236}">
                <a16:creationId xmlns:a16="http://schemas.microsoft.com/office/drawing/2014/main" id="{5E8372DA-114F-487F-A82D-C579F7200260}"/>
              </a:ext>
            </a:extLst>
          </p:cNvPr>
          <p:cNvSpPr/>
          <p:nvPr/>
        </p:nvSpPr>
        <p:spPr>
          <a:xfrm>
            <a:off x="325120" y="152400"/>
            <a:ext cx="11623040" cy="6124754"/>
          </a:xfrm>
          <a:prstGeom prst="rect">
            <a:avLst/>
          </a:prstGeom>
        </p:spPr>
        <p:txBody>
          <a:bodyPr wrap="square">
            <a:spAutoFit/>
          </a:bodyPr>
          <a:lstStyle/>
          <a:p>
            <a:r>
              <a:rPr lang="en-US" sz="4000" b="1" dirty="0">
                <a:solidFill>
                  <a:schemeClr val="bg1"/>
                </a:solidFill>
              </a:rPr>
              <a:t>THE.ONENESS.OF.UNITY</a:t>
            </a:r>
          </a:p>
          <a:p>
            <a:r>
              <a:rPr lang="en-US" sz="3200" dirty="0">
                <a:solidFill>
                  <a:schemeClr val="bg1"/>
                </a:solidFill>
              </a:rPr>
              <a:t>	2-5  The devil has messengers; God has messengers. And we are at liberty to make our choice to whom we will yield </a:t>
            </a:r>
            <a:r>
              <a:rPr lang="en-US" sz="3200" dirty="0" err="1">
                <a:solidFill>
                  <a:schemeClr val="bg1"/>
                </a:solidFill>
              </a:rPr>
              <a:t>ourself</a:t>
            </a:r>
            <a:r>
              <a:rPr lang="en-US" sz="3200" dirty="0">
                <a:solidFill>
                  <a:schemeClr val="bg1"/>
                </a:solidFill>
              </a:rPr>
              <a:t> to, that's whose servants we are. God made man to thirst, but to thirst after Him. That's why thirst was placed in a man. But the devil comes along, and perverts that, and causes the people to thirst after him with the things of the world.</a:t>
            </a:r>
          </a:p>
          <a:p>
            <a:r>
              <a:rPr lang="en-US" sz="3200" dirty="0">
                <a:solidFill>
                  <a:schemeClr val="bg1"/>
                </a:solidFill>
              </a:rPr>
              <a:t>	The Bible said, "</a:t>
            </a:r>
            <a:r>
              <a:rPr lang="en-US" sz="3200" i="1" dirty="0">
                <a:solidFill>
                  <a:schemeClr val="bg1"/>
                </a:solidFill>
              </a:rPr>
              <a:t>If ye love the world or the things of the world, the love of the Father is not in you." </a:t>
            </a:r>
            <a:r>
              <a:rPr lang="en-US" sz="3200" dirty="0">
                <a:solidFill>
                  <a:schemeClr val="bg1"/>
                </a:solidFill>
              </a:rPr>
              <a:t>Then you see, the devil perverts. He can't create anything, but he can pervert what God has already created. </a:t>
            </a:r>
            <a:r>
              <a:rPr lang="en-US" sz="3200" b="1" dirty="0">
                <a:solidFill>
                  <a:schemeClr val="bg1"/>
                </a:solidFill>
              </a:rPr>
              <a:t>The devil is not a creator; he's just a perverter of the original creation. 						</a:t>
            </a:r>
            <a:r>
              <a:rPr lang="en-US" sz="3200" dirty="0">
                <a:solidFill>
                  <a:schemeClr val="bg1"/>
                </a:solidFill>
              </a:rPr>
              <a:t>58-0128 </a:t>
            </a:r>
          </a:p>
        </p:txBody>
      </p:sp>
    </p:spTree>
    <p:extLst>
      <p:ext uri="{BB962C8B-B14F-4D97-AF65-F5344CB8AC3E}">
        <p14:creationId xmlns:p14="http://schemas.microsoft.com/office/powerpoint/2010/main" val="3938792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C16AF-B141-493E-BB1B-12CA7F3A634A}"/>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85A4D315-39FD-45CE-A5DE-50ABF0064275}"/>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3F5C2292-DDF8-4BF5-8D39-28BC0CD5AAC2}"/>
              </a:ext>
            </a:extLst>
          </p:cNvPr>
          <p:cNvSpPr>
            <a:spLocks noGrp="1"/>
          </p:cNvSpPr>
          <p:nvPr>
            <p:ph type="sldNum" sz="quarter" idx="12"/>
          </p:nvPr>
        </p:nvSpPr>
        <p:spPr/>
        <p:txBody>
          <a:bodyPr/>
          <a:lstStyle/>
          <a:p>
            <a:fld id="{535242B5-0153-4170-8E04-84E67EE4A58C}" type="slidenum">
              <a:rPr lang="en-US" smtClean="0"/>
              <a:pPr/>
              <a:t>20</a:t>
            </a:fld>
            <a:endParaRPr lang="en-US"/>
          </a:p>
        </p:txBody>
      </p:sp>
      <p:sp>
        <p:nvSpPr>
          <p:cNvPr id="5" name="Rectangle 4">
            <a:extLst>
              <a:ext uri="{FF2B5EF4-FFF2-40B4-BE49-F238E27FC236}">
                <a16:creationId xmlns:a16="http://schemas.microsoft.com/office/drawing/2014/main" id="{B26B7EF9-7316-49A8-8FBD-3B0C9F7EDB5E}"/>
              </a:ext>
            </a:extLst>
          </p:cNvPr>
          <p:cNvSpPr/>
          <p:nvPr/>
        </p:nvSpPr>
        <p:spPr>
          <a:xfrm>
            <a:off x="568960" y="117568"/>
            <a:ext cx="10935652" cy="5201424"/>
          </a:xfrm>
          <a:prstGeom prst="rect">
            <a:avLst/>
          </a:prstGeom>
        </p:spPr>
        <p:txBody>
          <a:bodyPr wrap="square">
            <a:spAutoFit/>
          </a:bodyPr>
          <a:lstStyle/>
          <a:p>
            <a:r>
              <a:rPr lang="en-US" sz="4400" b="1" dirty="0">
                <a:solidFill>
                  <a:schemeClr val="bg1"/>
                </a:solidFill>
              </a:rPr>
              <a:t>TURNING.NORTHWARD</a:t>
            </a:r>
          </a:p>
          <a:p>
            <a:r>
              <a:rPr lang="en-US" sz="3600" dirty="0">
                <a:solidFill>
                  <a:schemeClr val="bg1"/>
                </a:solidFill>
              </a:rPr>
              <a:t>	36 Let's get off of this mountain and move up to the promised land. Let's start going up, and possess the land. God told them, </a:t>
            </a:r>
            <a:r>
              <a:rPr lang="en-US" sz="3600" i="1" dirty="0">
                <a:solidFill>
                  <a:schemeClr val="bg1"/>
                </a:solidFill>
              </a:rPr>
              <a:t>"All the old fighters is gone now. Put your sword back in its sheath. Don't fight."</a:t>
            </a:r>
          </a:p>
          <a:p>
            <a:r>
              <a:rPr lang="en-US" sz="3600" dirty="0">
                <a:solidFill>
                  <a:schemeClr val="bg1"/>
                </a:solidFill>
              </a:rPr>
              <a:t>	37  Listen, don't you make the same mistake your fathers did, or you'll be here forty years, too. But it's time that God is calling His church to move up. He said, "</a:t>
            </a:r>
            <a:r>
              <a:rPr lang="en-US" sz="3600" i="1" dirty="0">
                <a:solidFill>
                  <a:schemeClr val="bg1"/>
                </a:solidFill>
              </a:rPr>
              <a:t>Now, as you go by </a:t>
            </a:r>
            <a:r>
              <a:rPr lang="en-US" sz="3600" b="1" i="1" dirty="0">
                <a:solidFill>
                  <a:schemeClr val="bg1"/>
                </a:solidFill>
              </a:rPr>
              <a:t>Mount </a:t>
            </a:r>
            <a:r>
              <a:rPr lang="en-US" sz="3600" b="1" i="1" dirty="0" err="1">
                <a:solidFill>
                  <a:schemeClr val="bg1"/>
                </a:solidFill>
              </a:rPr>
              <a:t>Seir</a:t>
            </a:r>
            <a:r>
              <a:rPr lang="en-US" sz="3600" b="1" i="1" dirty="0">
                <a:solidFill>
                  <a:schemeClr val="bg1"/>
                </a:solidFill>
              </a:rPr>
              <a:t>... </a:t>
            </a:r>
            <a:r>
              <a:rPr lang="en-US" sz="3600" i="1"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385182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DF5C5-2E63-954C-880C-235874BCFD4C}"/>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82AD9EF9-9372-DC47-A237-654C0C6F8456}"/>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80A68ACD-F317-5E49-8CB2-094EFFF5D79A}"/>
              </a:ext>
            </a:extLst>
          </p:cNvPr>
          <p:cNvSpPr>
            <a:spLocks noGrp="1"/>
          </p:cNvSpPr>
          <p:nvPr>
            <p:ph type="sldNum" sz="quarter" idx="12"/>
          </p:nvPr>
        </p:nvSpPr>
        <p:spPr/>
        <p:txBody>
          <a:bodyPr/>
          <a:lstStyle/>
          <a:p>
            <a:fld id="{535242B5-0153-4170-8E04-84E67EE4A58C}" type="slidenum">
              <a:rPr lang="en-US" smtClean="0"/>
              <a:pPr/>
              <a:t>21</a:t>
            </a:fld>
            <a:endParaRPr lang="en-US"/>
          </a:p>
        </p:txBody>
      </p:sp>
      <p:sp>
        <p:nvSpPr>
          <p:cNvPr id="5" name="Rectangle 4">
            <a:extLst>
              <a:ext uri="{FF2B5EF4-FFF2-40B4-BE49-F238E27FC236}">
                <a16:creationId xmlns:a16="http://schemas.microsoft.com/office/drawing/2014/main" id="{611C7D07-EE90-A44A-B406-5C0647641AC2}"/>
              </a:ext>
            </a:extLst>
          </p:cNvPr>
          <p:cNvSpPr/>
          <p:nvPr/>
        </p:nvSpPr>
        <p:spPr>
          <a:xfrm>
            <a:off x="599440" y="76201"/>
            <a:ext cx="10993120" cy="6124754"/>
          </a:xfrm>
          <a:prstGeom prst="rect">
            <a:avLst/>
          </a:prstGeom>
        </p:spPr>
        <p:txBody>
          <a:bodyPr wrap="square">
            <a:spAutoFit/>
          </a:bodyPr>
          <a:lstStyle/>
          <a:p>
            <a:r>
              <a:rPr lang="en-US" sz="4000" dirty="0">
                <a:solidFill>
                  <a:schemeClr val="bg1"/>
                </a:solidFill>
              </a:rPr>
              <a:t>	"Now, there's </a:t>
            </a:r>
            <a:r>
              <a:rPr lang="en-US" sz="4000" b="1" dirty="0">
                <a:solidFill>
                  <a:schemeClr val="bg1"/>
                </a:solidFill>
              </a:rPr>
              <a:t>your denominational brother Esau's</a:t>
            </a:r>
            <a:r>
              <a:rPr lang="en-US" sz="4000" dirty="0">
                <a:solidFill>
                  <a:schemeClr val="bg1"/>
                </a:solidFill>
              </a:rPr>
              <a:t> setting up there (a good Presbyterian, Methodist or Baptist). Now, don't bother him. Don't fuss, just pass by, say, '</a:t>
            </a:r>
            <a:r>
              <a:rPr lang="en-US" sz="4000" i="1" dirty="0">
                <a:solidFill>
                  <a:schemeClr val="bg1"/>
                </a:solidFill>
              </a:rPr>
              <a:t>How do you do, brother?’” </a:t>
            </a:r>
          </a:p>
          <a:p>
            <a:r>
              <a:rPr lang="en-US" sz="4000" i="1" dirty="0">
                <a:solidFill>
                  <a:schemeClr val="bg1"/>
                </a:solidFill>
              </a:rPr>
              <a:t>	</a:t>
            </a:r>
            <a:r>
              <a:rPr lang="en-US" sz="4000" dirty="0">
                <a:solidFill>
                  <a:schemeClr val="bg1"/>
                </a:solidFill>
              </a:rPr>
              <a:t>Walk right on. But you been wanting to get him and shake him and tell him he hasn't got nothing. 	Remember, he's got just what God give him. He come out of the same revival you did. </a:t>
            </a:r>
          </a:p>
          <a:p>
            <a:pPr algn="r"/>
            <a:r>
              <a:rPr lang="en-US" sz="3200" dirty="0">
                <a:solidFill>
                  <a:schemeClr val="bg1"/>
                </a:solidFill>
              </a:rPr>
              <a:t>61-0129</a:t>
            </a:r>
          </a:p>
        </p:txBody>
      </p:sp>
    </p:spTree>
    <p:extLst>
      <p:ext uri="{BB962C8B-B14F-4D97-AF65-F5344CB8AC3E}">
        <p14:creationId xmlns:p14="http://schemas.microsoft.com/office/powerpoint/2010/main" val="214941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68D6F-53C2-4EFD-AAAD-B77246242C24}"/>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F469FA3D-DE6A-463C-B1E5-224145F6492B}"/>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B9763ADD-C437-4EF2-97A9-4AD9A9CD4CFD}"/>
              </a:ext>
            </a:extLst>
          </p:cNvPr>
          <p:cNvSpPr>
            <a:spLocks noGrp="1"/>
          </p:cNvSpPr>
          <p:nvPr>
            <p:ph type="sldNum" sz="quarter" idx="12"/>
          </p:nvPr>
        </p:nvSpPr>
        <p:spPr/>
        <p:txBody>
          <a:bodyPr/>
          <a:lstStyle/>
          <a:p>
            <a:fld id="{535242B5-0153-4170-8E04-84E67EE4A58C}" type="slidenum">
              <a:rPr lang="en-US" smtClean="0"/>
              <a:pPr/>
              <a:t>22</a:t>
            </a:fld>
            <a:endParaRPr lang="en-US"/>
          </a:p>
        </p:txBody>
      </p:sp>
      <p:sp>
        <p:nvSpPr>
          <p:cNvPr id="5" name="Rectangle 4">
            <a:extLst>
              <a:ext uri="{FF2B5EF4-FFF2-40B4-BE49-F238E27FC236}">
                <a16:creationId xmlns:a16="http://schemas.microsoft.com/office/drawing/2014/main" id="{71F5F3FD-3A5E-460A-A30E-BA0C1240FBDE}"/>
              </a:ext>
            </a:extLst>
          </p:cNvPr>
          <p:cNvSpPr/>
          <p:nvPr/>
        </p:nvSpPr>
        <p:spPr>
          <a:xfrm>
            <a:off x="172720" y="30481"/>
            <a:ext cx="11907520" cy="6678751"/>
          </a:xfrm>
          <a:prstGeom prst="rect">
            <a:avLst/>
          </a:prstGeom>
        </p:spPr>
        <p:txBody>
          <a:bodyPr wrap="square">
            <a:spAutoFit/>
          </a:bodyPr>
          <a:lstStyle/>
          <a:p>
            <a:r>
              <a:rPr lang="en-US" sz="4400" b="1" dirty="0">
                <a:solidFill>
                  <a:schemeClr val="bg1"/>
                </a:solidFill>
              </a:rPr>
              <a:t>NUMBERS 20:17-21</a:t>
            </a:r>
          </a:p>
          <a:p>
            <a:r>
              <a:rPr lang="en-US" sz="3200" dirty="0">
                <a:solidFill>
                  <a:schemeClr val="bg1"/>
                </a:solidFill>
              </a:rPr>
              <a:t>	</a:t>
            </a:r>
            <a:r>
              <a:rPr lang="en-US" sz="3200" i="1" dirty="0">
                <a:solidFill>
                  <a:schemeClr val="bg1"/>
                </a:solidFill>
              </a:rPr>
              <a:t>Let us pass, I pray thee, through thy country: we will not pass through the fields, or through the vineyards, neither will we drink of the water of the wells: we will go by the king's high way, we will not turn to the right hand nor to the left, until we have passed thy borders. 18 And Edom said unto him, Thou shalt not pass by me, lest I come out against thee with the sword. 19 And the children of Israel said unto him, We will go by the high way: and if I and my cattle drink of thy water, then I will pay for it: I will only, without doing any thing else, go through on my feet. 20 And he said, Thou shalt not go through. And </a:t>
            </a:r>
            <a:r>
              <a:rPr lang="en-US" sz="3200" b="1" i="1" dirty="0">
                <a:solidFill>
                  <a:schemeClr val="bg1"/>
                </a:solidFill>
              </a:rPr>
              <a:t>Edom</a:t>
            </a:r>
            <a:r>
              <a:rPr lang="en-US" sz="3200" i="1" dirty="0">
                <a:solidFill>
                  <a:schemeClr val="bg1"/>
                </a:solidFill>
              </a:rPr>
              <a:t> came out against him with much people, and with a strong </a:t>
            </a:r>
            <a:r>
              <a:rPr lang="en-US" sz="3200" i="1" spc="-150" dirty="0">
                <a:solidFill>
                  <a:schemeClr val="bg1"/>
                </a:solidFill>
              </a:rPr>
              <a:t>hand. 21 Thus </a:t>
            </a:r>
            <a:r>
              <a:rPr lang="en-US" sz="3200" b="1" i="1" spc="-150" dirty="0">
                <a:solidFill>
                  <a:schemeClr val="bg1"/>
                </a:solidFill>
              </a:rPr>
              <a:t>Edom</a:t>
            </a:r>
            <a:r>
              <a:rPr lang="en-US" sz="3200" i="1" spc="-150" dirty="0">
                <a:solidFill>
                  <a:schemeClr val="bg1"/>
                </a:solidFill>
              </a:rPr>
              <a:t> refused to give Israel passage through his border: wherefore Israel turned away from him.</a:t>
            </a:r>
          </a:p>
        </p:txBody>
      </p:sp>
    </p:spTree>
    <p:extLst>
      <p:ext uri="{BB962C8B-B14F-4D97-AF65-F5344CB8AC3E}">
        <p14:creationId xmlns:p14="http://schemas.microsoft.com/office/powerpoint/2010/main" val="133679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4ECDE-8D29-2942-BC33-6BCA5DCA1F91}"/>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D8154C8D-F8DA-CF44-B415-2737D54316F3}"/>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D76531ED-7AF8-8A4E-B98B-5D1CFEAE9C1C}"/>
              </a:ext>
            </a:extLst>
          </p:cNvPr>
          <p:cNvSpPr>
            <a:spLocks noGrp="1"/>
          </p:cNvSpPr>
          <p:nvPr>
            <p:ph type="sldNum" sz="quarter" idx="12"/>
          </p:nvPr>
        </p:nvSpPr>
        <p:spPr/>
        <p:txBody>
          <a:bodyPr/>
          <a:lstStyle/>
          <a:p>
            <a:fld id="{535242B5-0153-4170-8E04-84E67EE4A58C}" type="slidenum">
              <a:rPr lang="en-US" smtClean="0"/>
              <a:pPr/>
              <a:t>23</a:t>
            </a:fld>
            <a:endParaRPr lang="en-US"/>
          </a:p>
        </p:txBody>
      </p:sp>
      <p:sp>
        <p:nvSpPr>
          <p:cNvPr id="5" name="Rectangle 4">
            <a:extLst>
              <a:ext uri="{FF2B5EF4-FFF2-40B4-BE49-F238E27FC236}">
                <a16:creationId xmlns:a16="http://schemas.microsoft.com/office/drawing/2014/main" id="{0427D9C1-C66F-9B44-B610-66CD873FDBFA}"/>
              </a:ext>
            </a:extLst>
          </p:cNvPr>
          <p:cNvSpPr/>
          <p:nvPr/>
        </p:nvSpPr>
        <p:spPr>
          <a:xfrm>
            <a:off x="289560" y="149681"/>
            <a:ext cx="11612880" cy="5755422"/>
          </a:xfrm>
          <a:prstGeom prst="rect">
            <a:avLst/>
          </a:prstGeom>
        </p:spPr>
        <p:txBody>
          <a:bodyPr wrap="square">
            <a:spAutoFit/>
          </a:bodyPr>
          <a:lstStyle/>
          <a:p>
            <a:r>
              <a:rPr lang="en-US" sz="4400" b="1" dirty="0">
                <a:solidFill>
                  <a:schemeClr val="bg1"/>
                </a:solidFill>
              </a:rPr>
              <a:t>GENESIS 36:6-8</a:t>
            </a:r>
          </a:p>
          <a:p>
            <a:r>
              <a:rPr lang="en-US" sz="3600" i="1" dirty="0">
                <a:solidFill>
                  <a:schemeClr val="bg1"/>
                </a:solidFill>
              </a:rPr>
              <a:t>	1. Now these are the generations of Esau, who is Edom…</a:t>
            </a:r>
          </a:p>
          <a:p>
            <a:r>
              <a:rPr lang="en-US" sz="3600" i="1" dirty="0">
                <a:solidFill>
                  <a:schemeClr val="bg1"/>
                </a:solidFill>
              </a:rPr>
              <a:t>	6 And Esau took his wives, and his sons, and his daughters, and all the persons of his house, and his cattle, and all his beasts, and all his substance, which he had got in the land of Canaan; and went into the country from the face of his brother Jacob. 7 For their riches were more than that they might dwell together; and the land wherein they were strangers could not bear them because of their cattle. 8 Thus dwelt Esau in mount </a:t>
            </a:r>
            <a:r>
              <a:rPr lang="en-US" sz="3600" i="1" dirty="0" err="1">
                <a:solidFill>
                  <a:schemeClr val="bg1"/>
                </a:solidFill>
              </a:rPr>
              <a:t>Seir</a:t>
            </a:r>
            <a:r>
              <a:rPr lang="en-US" sz="3600" i="1" dirty="0">
                <a:solidFill>
                  <a:schemeClr val="bg1"/>
                </a:solidFill>
              </a:rPr>
              <a:t>: Esau is Edom.</a:t>
            </a:r>
          </a:p>
        </p:txBody>
      </p:sp>
    </p:spTree>
    <p:extLst>
      <p:ext uri="{BB962C8B-B14F-4D97-AF65-F5344CB8AC3E}">
        <p14:creationId xmlns:p14="http://schemas.microsoft.com/office/powerpoint/2010/main" val="283296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srael_119.jpg"/>
          <p:cNvPicPr>
            <a:picLocks noGrp="1" noChangeAspect="1"/>
          </p:cNvPicPr>
          <p:nvPr>
            <p:ph idx="1"/>
          </p:nvPr>
        </p:nvPicPr>
        <p:blipFill>
          <a:blip r:embed="rId3"/>
          <a:stretch>
            <a:fillRect/>
          </a:stretch>
        </p:blipFill>
        <p:spPr>
          <a:xfrm>
            <a:off x="2057401" y="-6856"/>
            <a:ext cx="4841224" cy="6864856"/>
          </a:xfrm>
        </p:spPr>
      </p:pic>
      <p:sp>
        <p:nvSpPr>
          <p:cNvPr id="3" name="Slide Number Placeholder 2"/>
          <p:cNvSpPr>
            <a:spLocks noGrp="1"/>
          </p:cNvSpPr>
          <p:nvPr>
            <p:ph type="sldNum" sz="quarter" idx="15"/>
          </p:nvPr>
        </p:nvSpPr>
        <p:spPr/>
        <p:txBody>
          <a:bodyPr/>
          <a:lstStyle/>
          <a:p>
            <a:fld id="{F83026A3-3563-4689-9C79-0D482928D5A3}" type="slidenum">
              <a:rPr lang="en-US" smtClean="0"/>
              <a:pPr/>
              <a:t>24</a:t>
            </a:fld>
            <a:endParaRPr lang="en-US"/>
          </a:p>
        </p:txBody>
      </p:sp>
      <p:grpSp>
        <p:nvGrpSpPr>
          <p:cNvPr id="16" name="Group 15"/>
          <p:cNvGrpSpPr/>
          <p:nvPr/>
        </p:nvGrpSpPr>
        <p:grpSpPr>
          <a:xfrm>
            <a:off x="4524980" y="4921637"/>
            <a:ext cx="5538408" cy="1446550"/>
            <a:chOff x="3000980" y="4921637"/>
            <a:chExt cx="5538408" cy="1446550"/>
          </a:xfrm>
        </p:grpSpPr>
        <p:sp>
          <p:nvSpPr>
            <p:cNvPr id="7" name="TextBox 6"/>
            <p:cNvSpPr txBox="1"/>
            <p:nvPr/>
          </p:nvSpPr>
          <p:spPr>
            <a:xfrm>
              <a:off x="5948587" y="4921637"/>
              <a:ext cx="2590801" cy="1446550"/>
            </a:xfrm>
            <a:prstGeom prst="rect">
              <a:avLst/>
            </a:prstGeom>
            <a:solidFill>
              <a:schemeClr val="accent2">
                <a:lumMod val="75000"/>
              </a:schemeClr>
            </a:solidFill>
          </p:spPr>
          <p:txBody>
            <a:bodyPr wrap="square" rtlCol="0">
              <a:spAutoFit/>
            </a:bodyPr>
            <a:lstStyle/>
            <a:p>
              <a:r>
                <a:rPr lang="en-US" sz="3200" dirty="0" err="1"/>
                <a:t>Midianites</a:t>
              </a:r>
              <a:r>
                <a:rPr lang="en-US" sz="3200" dirty="0"/>
                <a:t> -</a:t>
              </a:r>
            </a:p>
            <a:p>
              <a:r>
                <a:rPr lang="en-US" sz="2800" dirty="0"/>
                <a:t>East of the Red Sea</a:t>
              </a:r>
            </a:p>
          </p:txBody>
        </p:sp>
        <p:sp>
          <p:nvSpPr>
            <p:cNvPr id="10" name="Left Arrow 9"/>
            <p:cNvSpPr/>
            <p:nvPr/>
          </p:nvSpPr>
          <p:spPr>
            <a:xfrm rot="21001390">
              <a:off x="3000980" y="5709699"/>
              <a:ext cx="2799638" cy="298440"/>
            </a:xfrm>
            <a:prstGeom prst="leftArrow">
              <a:avLst>
                <a:gd name="adj1" fmla="val 26137"/>
                <a:gd name="adj2" fmla="val 52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4059931" y="810281"/>
            <a:ext cx="6186051" cy="2855281"/>
            <a:chOff x="2563243" y="1051002"/>
            <a:chExt cx="6504587" cy="2855281"/>
          </a:xfrm>
        </p:grpSpPr>
        <p:sp>
          <p:nvSpPr>
            <p:cNvPr id="13" name="TextBox 12"/>
            <p:cNvSpPr txBox="1"/>
            <p:nvPr/>
          </p:nvSpPr>
          <p:spPr>
            <a:xfrm>
              <a:off x="6132993" y="1051002"/>
              <a:ext cx="2934837" cy="1631216"/>
            </a:xfrm>
            <a:prstGeom prst="rect">
              <a:avLst/>
            </a:prstGeom>
            <a:solidFill>
              <a:schemeClr val="accent2">
                <a:lumMod val="20000"/>
                <a:lumOff val="80000"/>
              </a:schemeClr>
            </a:solidFill>
          </p:spPr>
          <p:txBody>
            <a:bodyPr wrap="square" rtlCol="0">
              <a:spAutoFit/>
            </a:bodyPr>
            <a:lstStyle/>
            <a:p>
              <a:r>
                <a:rPr lang="en-US" sz="3600" dirty="0">
                  <a:solidFill>
                    <a:schemeClr val="bg1"/>
                  </a:solidFill>
                </a:rPr>
                <a:t>Moabites – </a:t>
              </a:r>
            </a:p>
            <a:p>
              <a:r>
                <a:rPr lang="en-US" sz="3200" dirty="0">
                  <a:solidFill>
                    <a:schemeClr val="bg1"/>
                  </a:solidFill>
                </a:rPr>
                <a:t>E &amp; SE of the  Dead Sea</a:t>
              </a:r>
              <a:endParaRPr lang="en-US" sz="3600" dirty="0">
                <a:solidFill>
                  <a:schemeClr val="bg1"/>
                </a:solidFill>
              </a:endParaRPr>
            </a:p>
          </p:txBody>
        </p:sp>
        <p:sp>
          <p:nvSpPr>
            <p:cNvPr id="14" name="Left Arrow 13"/>
            <p:cNvSpPr/>
            <p:nvPr/>
          </p:nvSpPr>
          <p:spPr>
            <a:xfrm rot="19500723">
              <a:off x="2563243" y="3614114"/>
              <a:ext cx="3930346" cy="292169"/>
            </a:xfrm>
            <a:prstGeom prst="leftArrow">
              <a:avLst>
                <a:gd name="adj1" fmla="val 50000"/>
                <a:gd name="adj2" fmla="val 79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4724400" y="2819401"/>
            <a:ext cx="1295400" cy="461665"/>
          </a:xfrm>
          <a:prstGeom prst="rect">
            <a:avLst/>
          </a:prstGeom>
          <a:noFill/>
        </p:spPr>
        <p:txBody>
          <a:bodyPr wrap="square" rtlCol="0">
            <a:spAutoFit/>
          </a:bodyPr>
          <a:lstStyle/>
          <a:p>
            <a:r>
              <a:rPr lang="en-US" sz="2400" dirty="0"/>
              <a:t>Jordan</a:t>
            </a:r>
          </a:p>
        </p:txBody>
      </p:sp>
      <p:sp>
        <p:nvSpPr>
          <p:cNvPr id="20" name="TextBox 19"/>
          <p:cNvSpPr txBox="1"/>
          <p:nvPr/>
        </p:nvSpPr>
        <p:spPr>
          <a:xfrm>
            <a:off x="5486400" y="3733800"/>
            <a:ext cx="304800" cy="1938992"/>
          </a:xfrm>
          <a:prstGeom prst="rect">
            <a:avLst/>
          </a:prstGeom>
          <a:noFill/>
        </p:spPr>
        <p:txBody>
          <a:bodyPr wrap="square" rtlCol="0">
            <a:spAutoFit/>
          </a:bodyPr>
          <a:lstStyle/>
          <a:p>
            <a:r>
              <a:rPr lang="en-US" sz="2000" dirty="0">
                <a:solidFill>
                  <a:schemeClr val="bg1"/>
                </a:solidFill>
              </a:rPr>
              <a:t>A</a:t>
            </a:r>
          </a:p>
          <a:p>
            <a:r>
              <a:rPr lang="en-US" sz="2000" dirty="0">
                <a:solidFill>
                  <a:schemeClr val="bg1"/>
                </a:solidFill>
              </a:rPr>
              <a:t>r</a:t>
            </a:r>
          </a:p>
          <a:p>
            <a:r>
              <a:rPr lang="en-US" sz="2000" dirty="0">
                <a:solidFill>
                  <a:schemeClr val="bg1"/>
                </a:solidFill>
              </a:rPr>
              <a:t>a</a:t>
            </a:r>
          </a:p>
          <a:p>
            <a:r>
              <a:rPr lang="en-US" sz="2000" dirty="0">
                <a:solidFill>
                  <a:schemeClr val="bg1"/>
                </a:solidFill>
              </a:rPr>
              <a:t>b</a:t>
            </a:r>
          </a:p>
          <a:p>
            <a:r>
              <a:rPr lang="en-US" sz="2000" dirty="0">
                <a:solidFill>
                  <a:schemeClr val="bg1"/>
                </a:solidFill>
              </a:rPr>
              <a:t>i</a:t>
            </a:r>
          </a:p>
          <a:p>
            <a:r>
              <a:rPr lang="en-US" sz="2000" dirty="0">
                <a:solidFill>
                  <a:schemeClr val="bg1"/>
                </a:solidFill>
              </a:rPr>
              <a:t>a</a:t>
            </a:r>
          </a:p>
        </p:txBody>
      </p:sp>
      <p:grpSp>
        <p:nvGrpSpPr>
          <p:cNvPr id="17" name="Group 16"/>
          <p:cNvGrpSpPr/>
          <p:nvPr/>
        </p:nvGrpSpPr>
        <p:grpSpPr>
          <a:xfrm>
            <a:off x="3911961" y="2671971"/>
            <a:ext cx="6603640" cy="2401472"/>
            <a:chOff x="2387961" y="2671971"/>
            <a:chExt cx="6603640" cy="2401472"/>
          </a:xfrm>
        </p:grpSpPr>
        <p:sp>
          <p:nvSpPr>
            <p:cNvPr id="11" name="TextBox 10"/>
            <p:cNvSpPr txBox="1"/>
            <p:nvPr/>
          </p:nvSpPr>
          <p:spPr>
            <a:xfrm>
              <a:off x="5943601" y="2671971"/>
              <a:ext cx="3048000" cy="2123658"/>
            </a:xfrm>
            <a:prstGeom prst="rect">
              <a:avLst/>
            </a:prstGeom>
            <a:solidFill>
              <a:schemeClr val="accent2">
                <a:lumMod val="60000"/>
                <a:lumOff val="40000"/>
              </a:schemeClr>
            </a:solidFill>
          </p:spPr>
          <p:txBody>
            <a:bodyPr wrap="square" rtlCol="0">
              <a:spAutoFit/>
            </a:bodyPr>
            <a:lstStyle/>
            <a:p>
              <a:r>
                <a:rPr lang="en-US" sz="3600" dirty="0" err="1">
                  <a:solidFill>
                    <a:schemeClr val="bg1"/>
                  </a:solidFill>
                </a:rPr>
                <a:t>Edomites</a:t>
              </a:r>
              <a:r>
                <a:rPr lang="en-US" sz="3600" dirty="0">
                  <a:solidFill>
                    <a:schemeClr val="bg1"/>
                  </a:solidFill>
                </a:rPr>
                <a:t> - </a:t>
              </a:r>
            </a:p>
            <a:p>
              <a:r>
                <a:rPr lang="en-US" sz="3200" dirty="0">
                  <a:solidFill>
                    <a:schemeClr val="bg1"/>
                  </a:solidFill>
                </a:rPr>
                <a:t>Between Red Sea and Dead Sea, East</a:t>
              </a:r>
              <a:endParaRPr lang="en-US" sz="2000" dirty="0">
                <a:solidFill>
                  <a:schemeClr val="bg1"/>
                </a:solidFill>
              </a:endParaRPr>
            </a:p>
          </p:txBody>
        </p:sp>
        <p:sp>
          <p:nvSpPr>
            <p:cNvPr id="15" name="Left Arrow 14"/>
            <p:cNvSpPr/>
            <p:nvPr/>
          </p:nvSpPr>
          <p:spPr>
            <a:xfrm rot="20084917">
              <a:off x="2387961" y="4845199"/>
              <a:ext cx="3669543" cy="2282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4EB1351B-5BF8-405F-A101-ED007C16FF98}"/>
              </a:ext>
            </a:extLst>
          </p:cNvPr>
          <p:cNvSpPr>
            <a:spLocks noGrp="1"/>
          </p:cNvSpPr>
          <p:nvPr>
            <p:ph type="dt" sz="half" idx="10"/>
          </p:nvPr>
        </p:nvSpPr>
        <p:spPr/>
        <p:txBody>
          <a:bodyPr/>
          <a:lstStyle/>
          <a:p>
            <a:r>
              <a:rPr lang="en-US"/>
              <a:t>7/1/2018</a:t>
            </a:r>
          </a:p>
        </p:txBody>
      </p:sp>
      <p:sp>
        <p:nvSpPr>
          <p:cNvPr id="4" name="Footer Placeholder 3">
            <a:extLst>
              <a:ext uri="{FF2B5EF4-FFF2-40B4-BE49-F238E27FC236}">
                <a16:creationId xmlns:a16="http://schemas.microsoft.com/office/drawing/2014/main" id="{F18A786A-C97B-414A-B37C-A7FAF0E2285A}"/>
              </a:ext>
            </a:extLst>
          </p:cNvPr>
          <p:cNvSpPr>
            <a:spLocks noGrp="1"/>
          </p:cNvSpPr>
          <p:nvPr>
            <p:ph type="ftr" sz="quarter" idx="11"/>
          </p:nvPr>
        </p:nvSpPr>
        <p:spPr/>
        <p:txBody>
          <a:bodyPr/>
          <a:lstStyle/>
          <a:p>
            <a:r>
              <a:rPr lang="en-US"/>
              <a:t>A Good World</a:t>
            </a:r>
          </a:p>
        </p:txBody>
      </p:sp>
    </p:spTree>
    <p:extLst>
      <p:ext uri="{BB962C8B-B14F-4D97-AF65-F5344CB8AC3E}">
        <p14:creationId xmlns:p14="http://schemas.microsoft.com/office/powerpoint/2010/main" val="1618693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89A94-804C-4B27-B625-773F97A5ECCA}"/>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5A149A53-C9FA-4E31-AB33-F8C88A6C4CFA}"/>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228B554D-45CB-4473-94D9-664103227C12}"/>
              </a:ext>
            </a:extLst>
          </p:cNvPr>
          <p:cNvSpPr>
            <a:spLocks noGrp="1"/>
          </p:cNvSpPr>
          <p:nvPr>
            <p:ph type="sldNum" sz="quarter" idx="12"/>
          </p:nvPr>
        </p:nvSpPr>
        <p:spPr/>
        <p:txBody>
          <a:bodyPr/>
          <a:lstStyle/>
          <a:p>
            <a:fld id="{535242B5-0153-4170-8E04-84E67EE4A58C}" type="slidenum">
              <a:rPr lang="en-US" smtClean="0"/>
              <a:pPr/>
              <a:t>25</a:t>
            </a:fld>
            <a:endParaRPr lang="en-US"/>
          </a:p>
        </p:txBody>
      </p:sp>
      <p:sp>
        <p:nvSpPr>
          <p:cNvPr id="5" name="Rectangle 4">
            <a:extLst>
              <a:ext uri="{FF2B5EF4-FFF2-40B4-BE49-F238E27FC236}">
                <a16:creationId xmlns:a16="http://schemas.microsoft.com/office/drawing/2014/main" id="{4C4DC89E-B23B-4C5C-8341-2057928B38B4}"/>
              </a:ext>
            </a:extLst>
          </p:cNvPr>
          <p:cNvSpPr/>
          <p:nvPr/>
        </p:nvSpPr>
        <p:spPr>
          <a:xfrm>
            <a:off x="345440" y="126623"/>
            <a:ext cx="11521440" cy="6309420"/>
          </a:xfrm>
          <a:prstGeom prst="rect">
            <a:avLst/>
          </a:prstGeom>
        </p:spPr>
        <p:txBody>
          <a:bodyPr wrap="square">
            <a:spAutoFit/>
          </a:bodyPr>
          <a:lstStyle/>
          <a:p>
            <a:r>
              <a:rPr lang="en-US" sz="4400" b="1" dirty="0">
                <a:solidFill>
                  <a:schemeClr val="bg1"/>
                </a:solidFill>
              </a:rPr>
              <a:t>EZEKIEL 35:2-8</a:t>
            </a:r>
          </a:p>
          <a:p>
            <a:r>
              <a:rPr lang="en-US" sz="3600" i="1" dirty="0">
                <a:solidFill>
                  <a:schemeClr val="bg1"/>
                </a:solidFill>
              </a:rPr>
              <a:t>	Son of man, set thy face against </a:t>
            </a:r>
            <a:r>
              <a:rPr lang="en-US" sz="3600" b="1" i="1" dirty="0">
                <a:solidFill>
                  <a:schemeClr val="bg1"/>
                </a:solidFill>
              </a:rPr>
              <a:t>mount </a:t>
            </a:r>
            <a:r>
              <a:rPr lang="en-US" sz="3600" b="1" i="1" dirty="0" err="1">
                <a:solidFill>
                  <a:schemeClr val="bg1"/>
                </a:solidFill>
              </a:rPr>
              <a:t>Seir</a:t>
            </a:r>
            <a:r>
              <a:rPr lang="en-US" sz="3600" b="1" i="1" dirty="0">
                <a:solidFill>
                  <a:schemeClr val="bg1"/>
                </a:solidFill>
              </a:rPr>
              <a:t>, </a:t>
            </a:r>
            <a:r>
              <a:rPr lang="en-US" sz="3600" i="1" dirty="0">
                <a:solidFill>
                  <a:schemeClr val="bg1"/>
                </a:solidFill>
              </a:rPr>
              <a:t>and prophesy against it, 3 And say unto it, Thus saith the Lord GOD; Behold, O mount </a:t>
            </a:r>
            <a:r>
              <a:rPr lang="en-US" sz="3600" i="1" dirty="0" err="1">
                <a:solidFill>
                  <a:schemeClr val="bg1"/>
                </a:solidFill>
              </a:rPr>
              <a:t>Seir</a:t>
            </a:r>
            <a:r>
              <a:rPr lang="en-US" sz="3600" i="1" dirty="0">
                <a:solidFill>
                  <a:schemeClr val="bg1"/>
                </a:solidFill>
              </a:rPr>
              <a:t>, I am against thee, and I will stretch out mine hand against thee, and I will make thee most desolate. 4 I will lay thy cities waste, and thou shalt be desolate, and thou shalt know that I am the LORD. </a:t>
            </a:r>
          </a:p>
          <a:p>
            <a:r>
              <a:rPr lang="en-US" sz="3600" i="1" dirty="0">
                <a:solidFill>
                  <a:schemeClr val="bg1"/>
                </a:solidFill>
              </a:rPr>
              <a:t>	5 Because thou hast had a perpetual hatred, and hast shed the blood of the children of Israel by the force of the sword in the time of their calamity, in the time that their iniquity had an end:</a:t>
            </a:r>
          </a:p>
        </p:txBody>
      </p:sp>
    </p:spTree>
    <p:extLst>
      <p:ext uri="{BB962C8B-B14F-4D97-AF65-F5344CB8AC3E}">
        <p14:creationId xmlns:p14="http://schemas.microsoft.com/office/powerpoint/2010/main" val="33447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527B5-6765-4E45-B2CC-DCCCD231C3E6}"/>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67735047-19C0-42E0-8161-3C10C420F104}"/>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8308B53C-7232-4D6F-A49C-E43611EE55BD}"/>
              </a:ext>
            </a:extLst>
          </p:cNvPr>
          <p:cNvSpPr>
            <a:spLocks noGrp="1"/>
          </p:cNvSpPr>
          <p:nvPr>
            <p:ph type="sldNum" sz="quarter" idx="12"/>
          </p:nvPr>
        </p:nvSpPr>
        <p:spPr/>
        <p:txBody>
          <a:bodyPr/>
          <a:lstStyle/>
          <a:p>
            <a:fld id="{535242B5-0153-4170-8E04-84E67EE4A58C}" type="slidenum">
              <a:rPr lang="en-US" smtClean="0"/>
              <a:pPr/>
              <a:t>26</a:t>
            </a:fld>
            <a:endParaRPr lang="en-US"/>
          </a:p>
        </p:txBody>
      </p:sp>
      <p:sp>
        <p:nvSpPr>
          <p:cNvPr id="5" name="Rectangle 4">
            <a:extLst>
              <a:ext uri="{FF2B5EF4-FFF2-40B4-BE49-F238E27FC236}">
                <a16:creationId xmlns:a16="http://schemas.microsoft.com/office/drawing/2014/main" id="{5371D7BF-00AC-4F0F-A8C3-96A745827F70}"/>
              </a:ext>
            </a:extLst>
          </p:cNvPr>
          <p:cNvSpPr/>
          <p:nvPr/>
        </p:nvSpPr>
        <p:spPr>
          <a:xfrm>
            <a:off x="220337" y="110169"/>
            <a:ext cx="11677023" cy="6396815"/>
          </a:xfrm>
          <a:prstGeom prst="rect">
            <a:avLst/>
          </a:prstGeom>
        </p:spPr>
        <p:txBody>
          <a:bodyPr wrap="square">
            <a:spAutoFit/>
          </a:bodyPr>
          <a:lstStyle/>
          <a:p>
            <a:r>
              <a:rPr lang="en-US" sz="3600" i="1" dirty="0">
                <a:solidFill>
                  <a:schemeClr val="bg1"/>
                </a:solidFill>
              </a:rPr>
              <a:t>	7 Thus will I make mount </a:t>
            </a:r>
            <a:r>
              <a:rPr lang="en-US" sz="3600" i="1" dirty="0" err="1">
                <a:solidFill>
                  <a:schemeClr val="bg1"/>
                </a:solidFill>
              </a:rPr>
              <a:t>Seir</a:t>
            </a:r>
            <a:r>
              <a:rPr lang="en-US" sz="3600" i="1" dirty="0">
                <a:solidFill>
                  <a:schemeClr val="bg1"/>
                </a:solidFill>
              </a:rPr>
              <a:t> most desolate, and cut off from it him that </a:t>
            </a:r>
            <a:r>
              <a:rPr lang="en-US" sz="3600" i="1" dirty="0" err="1">
                <a:solidFill>
                  <a:schemeClr val="bg1"/>
                </a:solidFill>
              </a:rPr>
              <a:t>passeth</a:t>
            </a:r>
            <a:r>
              <a:rPr lang="en-US" sz="3600" i="1" dirty="0">
                <a:solidFill>
                  <a:schemeClr val="bg1"/>
                </a:solidFill>
              </a:rPr>
              <a:t> out and him that </a:t>
            </a:r>
            <a:r>
              <a:rPr lang="en-US" sz="3600" i="1" dirty="0" err="1">
                <a:solidFill>
                  <a:schemeClr val="bg1"/>
                </a:solidFill>
              </a:rPr>
              <a:t>returneth</a:t>
            </a:r>
            <a:r>
              <a:rPr lang="en-US" sz="3600" i="1" dirty="0">
                <a:solidFill>
                  <a:schemeClr val="bg1"/>
                </a:solidFill>
              </a:rPr>
              <a:t>. 8 And I will fill his mountains with his slain men: in thy hills, and in thy valleys, and in all thy rivers, shall they fall that are slain with the sword.</a:t>
            </a:r>
          </a:p>
          <a:p>
            <a:r>
              <a:rPr lang="en-US" sz="3600" i="1" dirty="0">
                <a:solidFill>
                  <a:schemeClr val="bg1"/>
                </a:solidFill>
              </a:rPr>
              <a:t>	14 Thus saith the Lord GOD; When the whole earth </a:t>
            </a:r>
            <a:r>
              <a:rPr lang="en-US" sz="3600" i="1" dirty="0" err="1">
                <a:solidFill>
                  <a:schemeClr val="bg1"/>
                </a:solidFill>
              </a:rPr>
              <a:t>rejoiceth</a:t>
            </a:r>
            <a:r>
              <a:rPr lang="en-US" sz="3600" i="1" dirty="0">
                <a:solidFill>
                  <a:schemeClr val="bg1"/>
                </a:solidFill>
              </a:rPr>
              <a:t>, I will make thee desolate. 15 As thou didst rejoice at </a:t>
            </a:r>
            <a:r>
              <a:rPr lang="en-US" sz="3600" b="1" i="1" dirty="0">
                <a:solidFill>
                  <a:schemeClr val="bg1"/>
                </a:solidFill>
              </a:rPr>
              <a:t>the inheritance of the house of Israel</a:t>
            </a:r>
            <a:r>
              <a:rPr lang="en-US" sz="3600" i="1" dirty="0">
                <a:solidFill>
                  <a:schemeClr val="bg1"/>
                </a:solidFill>
              </a:rPr>
              <a:t>, because it was desolate, so will I do unto thee: thou shalt be desolate, O mount </a:t>
            </a:r>
            <a:r>
              <a:rPr lang="en-US" sz="3600" i="1" dirty="0" err="1">
                <a:solidFill>
                  <a:schemeClr val="bg1"/>
                </a:solidFill>
              </a:rPr>
              <a:t>Seir</a:t>
            </a:r>
            <a:r>
              <a:rPr lang="en-US" sz="3600" i="1" dirty="0">
                <a:solidFill>
                  <a:schemeClr val="bg1"/>
                </a:solidFill>
              </a:rPr>
              <a:t>, and all </a:t>
            </a:r>
            <a:r>
              <a:rPr lang="en-US" sz="3600" i="1" dirty="0" err="1">
                <a:solidFill>
                  <a:schemeClr val="bg1"/>
                </a:solidFill>
              </a:rPr>
              <a:t>Idumea</a:t>
            </a:r>
            <a:r>
              <a:rPr lang="en-US" sz="3600" i="1" dirty="0">
                <a:solidFill>
                  <a:schemeClr val="bg1"/>
                </a:solidFill>
              </a:rPr>
              <a:t>, even all of it: and they shall know that I am the LORD.</a:t>
            </a:r>
          </a:p>
        </p:txBody>
      </p:sp>
    </p:spTree>
    <p:extLst>
      <p:ext uri="{BB962C8B-B14F-4D97-AF65-F5344CB8AC3E}">
        <p14:creationId xmlns:p14="http://schemas.microsoft.com/office/powerpoint/2010/main" val="348290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7" descr="tel Aviv coast from the air.gif"/>
          <p:cNvPicPr>
            <a:picLocks noChangeAspect="1"/>
          </p:cNvPicPr>
          <p:nvPr/>
        </p:nvPicPr>
        <p:blipFill rotWithShape="1">
          <a:blip r:embed="rId3" cstate="email">
            <a:extLst>
              <a:ext uri="{28A0092B-C50C-407E-A947-70E740481C1C}">
                <a14:useLocalDpi xmlns:a14="http://schemas.microsoft.com/office/drawing/2010/main"/>
              </a:ext>
            </a:extLst>
          </a:blip>
          <a:srcRect t="25839" r="1" b="23158"/>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7" name="Content Placeholder 6" descr="Tel Aviv.jpg"/>
          <p:cNvPicPr>
            <a:picLocks noChangeAspect="1"/>
          </p:cNvPicPr>
          <p:nvPr/>
        </p:nvPicPr>
        <p:blipFill rotWithShape="1">
          <a:blip r:embed="rId4"/>
          <a:srcRect t="37" r="1" b="1"/>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8" name="Picture 7" descr="Israel - England soccer match cropped.jpg"/>
          <p:cNvPicPr>
            <a:picLocks noChangeAspect="1"/>
          </p:cNvPicPr>
          <p:nvPr/>
        </p:nvPicPr>
        <p:blipFill rotWithShape="1">
          <a:blip r:embed="rId5"/>
          <a:srcRect t="5038" r="3" b="3"/>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
        <p:nvSpPr>
          <p:cNvPr id="5" name="Slide Number Placeholder 2"/>
          <p:cNvSpPr txBox="1">
            <a:spLocks/>
          </p:cNvSpPr>
          <p:nvPr/>
        </p:nvSpPr>
        <p:spPr>
          <a:xfrm>
            <a:off x="9934575" y="6181531"/>
            <a:ext cx="609600" cy="457200"/>
          </a:xfrm>
          <a:prstGeom prst="rect">
            <a:avLst/>
          </a:prstGeom>
          <a:noFill/>
        </p:spPr>
        <p:txBody>
          <a:bodyPr vert="horz" lIns="0" tIns="0" rIns="0" bIns="0" anchor="ctr" anchorCtr="0">
            <a:noAutofit/>
          </a:bodyPr>
          <a:lstStyle/>
          <a:p>
            <a:pPr algn="ctr" defTabSz="914400">
              <a:spcAft>
                <a:spcPts val="600"/>
              </a:spcAft>
              <a:defRPr/>
            </a:pPr>
            <a:fld id="{F83026A3-3563-4689-9C79-0D482928D5A3}" type="slidenum">
              <a:rPr lang="en-US" sz="1600" smtClean="0">
                <a:solidFill>
                  <a:schemeClr val="tx2"/>
                </a:solidFill>
              </a:rPr>
              <a:pPr algn="ctr" defTabSz="914400">
                <a:spcAft>
                  <a:spcPts val="600"/>
                </a:spcAft>
                <a:defRPr/>
              </a:pPr>
              <a:t>27</a:t>
            </a:fld>
            <a:endParaRPr lang="en-US" sz="1600">
              <a:solidFill>
                <a:schemeClr val="tx2"/>
              </a:solidFill>
            </a:endParaRPr>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F83026A3-3563-4689-9C79-0D482928D5A3}" type="slidenum">
              <a:rPr lang="en-US" sz="1800">
                <a:solidFill>
                  <a:srgbClr val="FFFFFF"/>
                </a:solidFill>
              </a:rPr>
              <a:pPr>
                <a:lnSpc>
                  <a:spcPct val="90000"/>
                </a:lnSpc>
                <a:spcAft>
                  <a:spcPts val="600"/>
                </a:spcAft>
              </a:pPr>
              <a:t>3</a:t>
            </a:fld>
            <a:endParaRPr lang="en-US" sz="1800">
              <a:solidFill>
                <a:srgbClr val="FFFFFF"/>
              </a:solidFill>
            </a:endParaRPr>
          </a:p>
        </p:txBody>
      </p:sp>
      <p:sp>
        <p:nvSpPr>
          <p:cNvPr id="2" name="Date Placeholder 1">
            <a:extLst>
              <a:ext uri="{FF2B5EF4-FFF2-40B4-BE49-F238E27FC236}">
                <a16:creationId xmlns:a16="http://schemas.microsoft.com/office/drawing/2014/main" id="{EE83C5A7-E852-418C-8E35-D4659AD8070B}"/>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7/1/2018</a:t>
            </a:r>
          </a:p>
        </p:txBody>
      </p:sp>
      <p:sp>
        <p:nvSpPr>
          <p:cNvPr id="4" name="Footer Placeholder 3">
            <a:extLst>
              <a:ext uri="{FF2B5EF4-FFF2-40B4-BE49-F238E27FC236}">
                <a16:creationId xmlns:a16="http://schemas.microsoft.com/office/drawing/2014/main" id="{ACE14725-EA42-465F-809B-050E4DE551E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A Good World</a:t>
            </a:r>
          </a:p>
        </p:txBody>
      </p:sp>
    </p:spTree>
    <p:extLst>
      <p:ext uri="{BB962C8B-B14F-4D97-AF65-F5344CB8AC3E}">
        <p14:creationId xmlns:p14="http://schemas.microsoft.com/office/powerpoint/2010/main" val="21307594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DBC24-0F77-4643-A6C0-A98F01ED0E02}"/>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E6D5E35B-3383-B84E-8CAA-07B5BDD1CD95}"/>
              </a:ext>
            </a:extLst>
          </p:cNvPr>
          <p:cNvSpPr>
            <a:spLocks noGrp="1"/>
          </p:cNvSpPr>
          <p:nvPr>
            <p:ph type="ftr" sz="quarter" idx="11"/>
          </p:nvPr>
        </p:nvSpPr>
        <p:spPr/>
        <p:txBody>
          <a:bodyPr/>
          <a:lstStyle/>
          <a:p>
            <a:r>
              <a:rPr lang="en-US"/>
              <a:t>A Good World</a:t>
            </a:r>
          </a:p>
        </p:txBody>
      </p:sp>
      <p:sp>
        <p:nvSpPr>
          <p:cNvPr id="4" name="Slide Number Placeholder 3">
            <a:extLst>
              <a:ext uri="{FF2B5EF4-FFF2-40B4-BE49-F238E27FC236}">
                <a16:creationId xmlns:a16="http://schemas.microsoft.com/office/drawing/2014/main" id="{2B6A588E-183D-A149-AAED-4B6F02ADC701}"/>
              </a:ext>
            </a:extLst>
          </p:cNvPr>
          <p:cNvSpPr>
            <a:spLocks noGrp="1"/>
          </p:cNvSpPr>
          <p:nvPr>
            <p:ph type="sldNum" sz="quarter" idx="12"/>
          </p:nvPr>
        </p:nvSpPr>
        <p:spPr/>
        <p:txBody>
          <a:bodyPr/>
          <a:lstStyle/>
          <a:p>
            <a:fld id="{535242B5-0153-4170-8E04-84E67EE4A58C}" type="slidenum">
              <a:rPr lang="en-US" smtClean="0"/>
              <a:pPr/>
              <a:t>28</a:t>
            </a:fld>
            <a:endParaRPr lang="en-US"/>
          </a:p>
        </p:txBody>
      </p:sp>
      <p:sp>
        <p:nvSpPr>
          <p:cNvPr id="5" name="Rectangle 4">
            <a:extLst>
              <a:ext uri="{FF2B5EF4-FFF2-40B4-BE49-F238E27FC236}">
                <a16:creationId xmlns:a16="http://schemas.microsoft.com/office/drawing/2014/main" id="{47BE392A-8821-4546-8BA6-4BB9EB32D3D3}"/>
              </a:ext>
            </a:extLst>
          </p:cNvPr>
          <p:cNvSpPr/>
          <p:nvPr/>
        </p:nvSpPr>
        <p:spPr>
          <a:xfrm>
            <a:off x="406400" y="1"/>
            <a:ext cx="11551920" cy="5693866"/>
          </a:xfrm>
          <a:prstGeom prst="rect">
            <a:avLst/>
          </a:prstGeom>
        </p:spPr>
        <p:txBody>
          <a:bodyPr wrap="square">
            <a:spAutoFit/>
          </a:bodyPr>
          <a:lstStyle/>
          <a:p>
            <a:r>
              <a:rPr lang="en-US" sz="4400" b="1" dirty="0">
                <a:solidFill>
                  <a:schemeClr val="bg1"/>
                </a:solidFill>
              </a:rPr>
              <a:t>EZEKIEL 36:36-38</a:t>
            </a:r>
          </a:p>
          <a:p>
            <a:r>
              <a:rPr lang="en-US" sz="3200" i="1" dirty="0">
                <a:solidFill>
                  <a:schemeClr val="bg1"/>
                </a:solidFill>
              </a:rPr>
              <a:t>	And they shall say, This land that was desolate is become like the garden of Eden; </a:t>
            </a:r>
            <a:r>
              <a:rPr lang="en-US" sz="3200" b="1" i="1" dirty="0">
                <a:solidFill>
                  <a:schemeClr val="bg1"/>
                </a:solidFill>
              </a:rPr>
              <a:t>and the waste and desolate and ruined cities are become fenced, and are inhabited. </a:t>
            </a:r>
            <a:r>
              <a:rPr lang="en-US" sz="3200" i="1" dirty="0">
                <a:solidFill>
                  <a:schemeClr val="bg1"/>
                </a:solidFill>
              </a:rPr>
              <a:t>Then the heathen that are left round about you shall know that I the LORD build the ruined places, and plant that that was desolate: I the LORD have spoken it, and I will do it. 37 Thus </a:t>
            </a:r>
            <a:r>
              <a:rPr lang="en-US" sz="3200" i="1" dirty="0" err="1">
                <a:solidFill>
                  <a:schemeClr val="bg1"/>
                </a:solidFill>
              </a:rPr>
              <a:t>saith</a:t>
            </a:r>
            <a:r>
              <a:rPr lang="en-US" sz="3200" i="1" dirty="0">
                <a:solidFill>
                  <a:schemeClr val="bg1"/>
                </a:solidFill>
              </a:rPr>
              <a:t> the Lord GOD; I will yet for this be enquired of by the house of Israel, to do it for them; I will increase them with men like a flock. 38 As the holy flock, as the flock of Jerusalem in her solemn feasts; so shall the waste cities be filled with flocks of men: and they shall know that I am the LORD.</a:t>
            </a:r>
          </a:p>
        </p:txBody>
      </p:sp>
    </p:spTree>
    <p:extLst>
      <p:ext uri="{BB962C8B-B14F-4D97-AF65-F5344CB8AC3E}">
        <p14:creationId xmlns:p14="http://schemas.microsoft.com/office/powerpoint/2010/main" val="464579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fence&#10;&#10;Description generated with very high confidence">
            <a:extLst>
              <a:ext uri="{FF2B5EF4-FFF2-40B4-BE49-F238E27FC236}">
                <a16:creationId xmlns:a16="http://schemas.microsoft.com/office/drawing/2014/main" id="{2F1A443C-6438-47B4-B031-7E67F3B6FC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467" y="643467"/>
            <a:ext cx="10905066" cy="5571066"/>
          </a:xfrm>
          <a:prstGeom prst="rect">
            <a:avLst/>
          </a:prstGeom>
        </p:spPr>
      </p:pic>
      <p:sp>
        <p:nvSpPr>
          <p:cNvPr id="13" name="Rectangle 12">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12EC43-2123-A94E-B80A-A186A1C3DD90}"/>
              </a:ext>
            </a:extLst>
          </p:cNvPr>
          <p:cNvSpPr>
            <a:spLocks noGrp="1"/>
          </p:cNvSpPr>
          <p:nvPr>
            <p:ph type="sldNum" sz="quarter" idx="12"/>
          </p:nvPr>
        </p:nvSpPr>
        <p:spPr>
          <a:xfrm>
            <a:off x="10363200" y="5614103"/>
            <a:ext cx="1142245" cy="669925"/>
          </a:xfrm>
        </p:spPr>
        <p:txBody>
          <a:bodyPr>
            <a:normAutofit/>
          </a:bodyPr>
          <a:lstStyle/>
          <a:p>
            <a:pPr>
              <a:spcAft>
                <a:spcPts val="600"/>
              </a:spcAft>
            </a:pPr>
            <a:fld id="{535242B5-0153-4170-8E04-84E67EE4A58C}" type="slidenum">
              <a:rPr lang="en-US">
                <a:solidFill>
                  <a:srgbClr val="FFFFFF"/>
                </a:solidFill>
              </a:rPr>
              <a:pPr>
                <a:spcAft>
                  <a:spcPts val="600"/>
                </a:spcAft>
              </a:pPr>
              <a:t>29</a:t>
            </a:fld>
            <a:endParaRPr lang="en-US">
              <a:solidFill>
                <a:srgbClr val="FFFFFF"/>
              </a:solidFill>
            </a:endParaRPr>
          </a:p>
        </p:txBody>
      </p:sp>
      <p:sp>
        <p:nvSpPr>
          <p:cNvPr id="3" name="Footer Placeholder 2">
            <a:extLst>
              <a:ext uri="{FF2B5EF4-FFF2-40B4-BE49-F238E27FC236}">
                <a16:creationId xmlns:a16="http://schemas.microsoft.com/office/drawing/2014/main" id="{EB258C18-B525-6547-9248-40F53A39C01F}"/>
              </a:ext>
            </a:extLst>
          </p:cNvPr>
          <p:cNvSpPr>
            <a:spLocks noGrp="1"/>
          </p:cNvSpPr>
          <p:nvPr>
            <p:ph type="ftr" sz="quarter" idx="11"/>
          </p:nvPr>
        </p:nvSpPr>
        <p:spPr>
          <a:xfrm>
            <a:off x="684212" y="6435407"/>
            <a:ext cx="7543800" cy="365125"/>
          </a:xfrm>
        </p:spPr>
        <p:txBody>
          <a:bodyPr>
            <a:normAutofit/>
          </a:bodyPr>
          <a:lstStyle/>
          <a:p>
            <a:pPr>
              <a:spcAft>
                <a:spcPts val="600"/>
              </a:spcAft>
            </a:pPr>
            <a:r>
              <a:rPr lang="en-US">
                <a:solidFill>
                  <a:srgbClr val="FFFFFF"/>
                </a:solidFill>
              </a:rPr>
              <a:t>A Good World</a:t>
            </a:r>
          </a:p>
        </p:txBody>
      </p:sp>
      <p:sp>
        <p:nvSpPr>
          <p:cNvPr id="2" name="Date Placeholder 1">
            <a:extLst>
              <a:ext uri="{FF2B5EF4-FFF2-40B4-BE49-F238E27FC236}">
                <a16:creationId xmlns:a16="http://schemas.microsoft.com/office/drawing/2014/main" id="{086513D2-F200-9943-857D-B925D3E821DC}"/>
              </a:ext>
            </a:extLst>
          </p:cNvPr>
          <p:cNvSpPr>
            <a:spLocks noGrp="1"/>
          </p:cNvSpPr>
          <p:nvPr>
            <p:ph type="dt" sz="half" idx="10"/>
          </p:nvPr>
        </p:nvSpPr>
        <p:spPr>
          <a:xfrm>
            <a:off x="9904412" y="6435407"/>
            <a:ext cx="1600200" cy="365125"/>
          </a:xfrm>
        </p:spPr>
        <p:txBody>
          <a:bodyPr>
            <a:normAutofit/>
          </a:bodyPr>
          <a:lstStyle/>
          <a:p>
            <a:pPr>
              <a:spcAft>
                <a:spcPts val="600"/>
              </a:spcAft>
            </a:pPr>
            <a:r>
              <a:rPr lang="en-US">
                <a:solidFill>
                  <a:srgbClr val="FFFFFF"/>
                </a:solidFill>
              </a:rPr>
              <a:t>7/1/2018</a:t>
            </a:r>
          </a:p>
        </p:txBody>
      </p:sp>
    </p:spTree>
    <p:extLst>
      <p:ext uri="{BB962C8B-B14F-4D97-AF65-F5344CB8AC3E}">
        <p14:creationId xmlns:p14="http://schemas.microsoft.com/office/powerpoint/2010/main" val="13752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7019B0-4DB9-4907-A3BC-5B98105AA68E}"/>
              </a:ext>
            </a:extLst>
          </p:cNvPr>
          <p:cNvSpPr>
            <a:spLocks noGrp="1"/>
          </p:cNvSpPr>
          <p:nvPr>
            <p:ph type="dt" sz="half" idx="10"/>
          </p:nvPr>
        </p:nvSpPr>
        <p:spPr/>
        <p:txBody>
          <a:bodyPr/>
          <a:lstStyle/>
          <a:p>
            <a:r>
              <a:rPr lang="en-US"/>
              <a:t>7/1/2018</a:t>
            </a:r>
            <a:endParaRPr lang="en-US" dirty="0"/>
          </a:p>
        </p:txBody>
      </p:sp>
      <p:sp>
        <p:nvSpPr>
          <p:cNvPr id="5" name="Footer Placeholder 4">
            <a:extLst>
              <a:ext uri="{FF2B5EF4-FFF2-40B4-BE49-F238E27FC236}">
                <a16:creationId xmlns:a16="http://schemas.microsoft.com/office/drawing/2014/main" id="{1B595792-B459-49D4-B8CC-DD64BE9365E2}"/>
              </a:ext>
            </a:extLst>
          </p:cNvPr>
          <p:cNvSpPr>
            <a:spLocks noGrp="1"/>
          </p:cNvSpPr>
          <p:nvPr>
            <p:ph type="ftr" sz="quarter" idx="11"/>
          </p:nvPr>
        </p:nvSpPr>
        <p:spPr/>
        <p:txBody>
          <a:bodyPr/>
          <a:lstStyle/>
          <a:p>
            <a:r>
              <a:rPr lang="en-US"/>
              <a:t>A Good World</a:t>
            </a:r>
            <a:endParaRPr lang="en-US" dirty="0"/>
          </a:p>
        </p:txBody>
      </p:sp>
      <p:sp>
        <p:nvSpPr>
          <p:cNvPr id="6" name="Slide Number Placeholder 5">
            <a:extLst>
              <a:ext uri="{FF2B5EF4-FFF2-40B4-BE49-F238E27FC236}">
                <a16:creationId xmlns:a16="http://schemas.microsoft.com/office/drawing/2014/main" id="{1C708A62-6D82-4462-AC36-E2A845C1166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Rectangle 6">
            <a:extLst>
              <a:ext uri="{FF2B5EF4-FFF2-40B4-BE49-F238E27FC236}">
                <a16:creationId xmlns:a16="http://schemas.microsoft.com/office/drawing/2014/main" id="{216B0FC9-F97E-477C-BFF9-C5B0D493D229}"/>
              </a:ext>
            </a:extLst>
          </p:cNvPr>
          <p:cNvSpPr/>
          <p:nvPr/>
        </p:nvSpPr>
        <p:spPr>
          <a:xfrm>
            <a:off x="172720" y="-49694"/>
            <a:ext cx="11877040" cy="6617196"/>
          </a:xfrm>
          <a:prstGeom prst="rect">
            <a:avLst/>
          </a:prstGeom>
        </p:spPr>
        <p:txBody>
          <a:bodyPr wrap="square">
            <a:spAutoFit/>
          </a:bodyPr>
          <a:lstStyle/>
          <a:p>
            <a:r>
              <a:rPr lang="en-US" sz="3600" b="1" dirty="0">
                <a:solidFill>
                  <a:schemeClr val="bg1"/>
                </a:solidFill>
              </a:rPr>
              <a:t>UNITED.UNDER.ONE.HEAD</a:t>
            </a:r>
          </a:p>
          <a:p>
            <a:r>
              <a:rPr lang="en-US" sz="2800" dirty="0">
                <a:solidFill>
                  <a:schemeClr val="bg1"/>
                </a:solidFill>
              </a:rPr>
              <a:t>	12  </a:t>
            </a:r>
            <a:r>
              <a:rPr lang="en-US" sz="2800" b="1" dirty="0">
                <a:solidFill>
                  <a:schemeClr val="bg1"/>
                </a:solidFill>
              </a:rPr>
              <a:t>…Nimrod </a:t>
            </a:r>
            <a:r>
              <a:rPr lang="en-US" sz="2800" dirty="0">
                <a:solidFill>
                  <a:schemeClr val="bg1"/>
                </a:solidFill>
              </a:rPr>
              <a:t>had built them a tower. And it's very strange to think that all the things that the devil has, he stole the copyright from God to make it. Satan cannot create. Satan is no creator; he's a perverter of something God created.</a:t>
            </a:r>
          </a:p>
          <a:p>
            <a:r>
              <a:rPr lang="en-US" sz="2800" dirty="0">
                <a:solidFill>
                  <a:schemeClr val="bg1"/>
                </a:solidFill>
              </a:rPr>
              <a:t>	13 …No one that knows his Bible or knows God would say that the devil can heal. Healing is creation. And if the devil can create, he could create himself a world and some people. But he cannot create; he perverts what God has created. What is unrighteousness? It's righteousness perverted. Everything that you see that's wrong, just do opposite and you'll be right, for unrighteousness is righteousness perverted. </a:t>
            </a:r>
            <a:r>
              <a:rPr lang="en-US" sz="2800" b="1" dirty="0">
                <a:solidFill>
                  <a:schemeClr val="bg1"/>
                </a:solidFill>
              </a:rPr>
              <a:t>And remember, that anything that man does that's outside the plan of God, it's perverted. </a:t>
            </a:r>
            <a:r>
              <a:rPr lang="en-US" sz="2800" dirty="0">
                <a:solidFill>
                  <a:schemeClr val="bg1"/>
                </a:solidFill>
              </a:rPr>
              <a:t>No matter how good it looks, it's still perverted, because God's got His original idea, and He gave it to man, and man wants to make something of his own self. He wants to have something to do into it.</a:t>
            </a:r>
          </a:p>
          <a:p>
            <a:pPr algn="r"/>
            <a:r>
              <a:rPr lang="en-US" sz="2400" dirty="0">
                <a:solidFill>
                  <a:schemeClr val="bg1"/>
                </a:solidFill>
              </a:rPr>
              <a:t>58-0326</a:t>
            </a:r>
          </a:p>
        </p:txBody>
      </p:sp>
    </p:spTree>
    <p:extLst>
      <p:ext uri="{BB962C8B-B14F-4D97-AF65-F5344CB8AC3E}">
        <p14:creationId xmlns:p14="http://schemas.microsoft.com/office/powerpoint/2010/main" val="300117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ecurity fencing.jpg"/>
          <p:cNvPicPr>
            <a:picLocks noChangeAspect="1"/>
          </p:cNvPicPr>
          <p:nvPr/>
        </p:nvPicPr>
        <p:blipFill>
          <a:blip r:embed="rId3"/>
          <a:stretch>
            <a:fillRect/>
          </a:stretch>
        </p:blipFill>
        <p:spPr>
          <a:xfrm>
            <a:off x="1157846" y="30163"/>
            <a:ext cx="9621914" cy="6779748"/>
          </a:xfrm>
          <a:prstGeom prst="rect">
            <a:avLst/>
          </a:prstGeom>
          <a:ln w="76200">
            <a:solidFill>
              <a:schemeClr val="accent1">
                <a:lumMod val="60000"/>
                <a:lumOff val="40000"/>
              </a:schemeClr>
            </a:solidFill>
          </a:ln>
        </p:spPr>
      </p:pic>
      <p:sp>
        <p:nvSpPr>
          <p:cNvPr id="7" name="Slide Number Placeholder 6"/>
          <p:cNvSpPr>
            <a:spLocks noGrp="1"/>
          </p:cNvSpPr>
          <p:nvPr>
            <p:ph type="sldNum" sz="quarter" idx="12"/>
          </p:nvPr>
        </p:nvSpPr>
        <p:spPr/>
        <p:txBody>
          <a:bodyPr/>
          <a:lstStyle/>
          <a:p>
            <a:fld id="{F83026A3-3563-4689-9C79-0D482928D5A3}" type="slidenum">
              <a:rPr lang="en-US" smtClean="0"/>
              <a:pPr/>
              <a:t>30</a:t>
            </a:fld>
            <a:endParaRPr lang="en-US"/>
          </a:p>
        </p:txBody>
      </p:sp>
      <p:sp>
        <p:nvSpPr>
          <p:cNvPr id="2" name="Date Placeholder 1">
            <a:extLst>
              <a:ext uri="{FF2B5EF4-FFF2-40B4-BE49-F238E27FC236}">
                <a16:creationId xmlns:a16="http://schemas.microsoft.com/office/drawing/2014/main" id="{A74656FE-3360-4E7F-89F4-876FA9393C77}"/>
              </a:ext>
            </a:extLst>
          </p:cNvPr>
          <p:cNvSpPr>
            <a:spLocks noGrp="1"/>
          </p:cNvSpPr>
          <p:nvPr>
            <p:ph type="dt" sz="half" idx="10"/>
          </p:nvPr>
        </p:nvSpPr>
        <p:spPr/>
        <p:txBody>
          <a:bodyPr/>
          <a:lstStyle/>
          <a:p>
            <a:r>
              <a:rPr lang="en-US"/>
              <a:t>7/1/2018</a:t>
            </a:r>
          </a:p>
        </p:txBody>
      </p:sp>
      <p:sp>
        <p:nvSpPr>
          <p:cNvPr id="3" name="Footer Placeholder 2">
            <a:extLst>
              <a:ext uri="{FF2B5EF4-FFF2-40B4-BE49-F238E27FC236}">
                <a16:creationId xmlns:a16="http://schemas.microsoft.com/office/drawing/2014/main" id="{7D778253-90BE-4DC6-AE6E-37E36CB4582C}"/>
              </a:ext>
            </a:extLst>
          </p:cNvPr>
          <p:cNvSpPr>
            <a:spLocks noGrp="1"/>
          </p:cNvSpPr>
          <p:nvPr>
            <p:ph type="ftr" sz="quarter" idx="11"/>
          </p:nvPr>
        </p:nvSpPr>
        <p:spPr/>
        <p:txBody>
          <a:bodyPr/>
          <a:lstStyle/>
          <a:p>
            <a:r>
              <a:rPr lang="en-US"/>
              <a:t>A Good World</a:t>
            </a:r>
          </a:p>
        </p:txBody>
      </p:sp>
    </p:spTree>
    <p:extLst>
      <p:ext uri="{BB962C8B-B14F-4D97-AF65-F5344CB8AC3E}">
        <p14:creationId xmlns:p14="http://schemas.microsoft.com/office/powerpoint/2010/main" val="41211074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90F47A-FF84-BB4C-B550-9A99DF0B4C4E}"/>
              </a:ext>
            </a:extLst>
          </p:cNvPr>
          <p:cNvPicPr>
            <a:picLocks noChangeAspect="1"/>
          </p:cNvPicPr>
          <p:nvPr/>
        </p:nvPicPr>
        <p:blipFill rotWithShape="1">
          <a:blip r:embed="rId2"/>
          <a:srcRect t="6979" r="-1" b="2877"/>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5801BFB4-B5F9-E34C-B809-06D50BF6EDBC}"/>
              </a:ext>
            </a:extLst>
          </p:cNvPr>
          <p:cNvSpPr>
            <a:spLocks noGrp="1"/>
          </p:cNvSpPr>
          <p:nvPr>
            <p:ph type="dt" sz="half" idx="10"/>
          </p:nvPr>
        </p:nvSpPr>
        <p:spPr>
          <a:xfrm>
            <a:off x="9904412" y="6435407"/>
            <a:ext cx="1600200" cy="365125"/>
          </a:xfrm>
        </p:spPr>
        <p:txBody>
          <a:bodyPr>
            <a:normAutofit/>
          </a:bodyPr>
          <a:lstStyle/>
          <a:p>
            <a:pPr>
              <a:spcAft>
                <a:spcPts val="600"/>
              </a:spcAft>
            </a:pPr>
            <a:r>
              <a:rPr lang="en-US">
                <a:solidFill>
                  <a:srgbClr val="FFFFFF"/>
                </a:solidFill>
              </a:rPr>
              <a:t>7/1/2018</a:t>
            </a:r>
          </a:p>
        </p:txBody>
      </p:sp>
      <p:sp>
        <p:nvSpPr>
          <p:cNvPr id="3" name="Footer Placeholder 2">
            <a:extLst>
              <a:ext uri="{FF2B5EF4-FFF2-40B4-BE49-F238E27FC236}">
                <a16:creationId xmlns:a16="http://schemas.microsoft.com/office/drawing/2014/main" id="{F6529F6A-CAD1-BF4E-8ECA-66807371283A}"/>
              </a:ext>
            </a:extLst>
          </p:cNvPr>
          <p:cNvSpPr>
            <a:spLocks noGrp="1"/>
          </p:cNvSpPr>
          <p:nvPr>
            <p:ph type="ftr" sz="quarter" idx="11"/>
          </p:nvPr>
        </p:nvSpPr>
        <p:spPr>
          <a:xfrm>
            <a:off x="684212" y="6435407"/>
            <a:ext cx="7543800" cy="365125"/>
          </a:xfrm>
        </p:spPr>
        <p:txBody>
          <a:bodyPr>
            <a:normAutofit/>
          </a:bodyPr>
          <a:lstStyle/>
          <a:p>
            <a:pPr>
              <a:spcAft>
                <a:spcPts val="600"/>
              </a:spcAft>
            </a:pPr>
            <a:r>
              <a:rPr lang="en-US">
                <a:solidFill>
                  <a:srgbClr val="FFFFFF"/>
                </a:solidFill>
              </a:rPr>
              <a:t>A Good World</a:t>
            </a:r>
          </a:p>
        </p:txBody>
      </p:sp>
      <p:sp>
        <p:nvSpPr>
          <p:cNvPr id="4" name="Slide Number Placeholder 3">
            <a:extLst>
              <a:ext uri="{FF2B5EF4-FFF2-40B4-BE49-F238E27FC236}">
                <a16:creationId xmlns:a16="http://schemas.microsoft.com/office/drawing/2014/main" id="{0A61FACB-9557-4D48-901E-4D1A9310EE8C}"/>
              </a:ext>
            </a:extLst>
          </p:cNvPr>
          <p:cNvSpPr>
            <a:spLocks noGrp="1"/>
          </p:cNvSpPr>
          <p:nvPr>
            <p:ph type="sldNum" sz="quarter" idx="12"/>
          </p:nvPr>
        </p:nvSpPr>
        <p:spPr>
          <a:xfrm>
            <a:off x="10363200" y="5614103"/>
            <a:ext cx="1142245" cy="669925"/>
          </a:xfrm>
        </p:spPr>
        <p:txBody>
          <a:bodyPr>
            <a:normAutofit/>
          </a:bodyPr>
          <a:lstStyle/>
          <a:p>
            <a:pPr>
              <a:spcAft>
                <a:spcPts val="600"/>
              </a:spcAft>
            </a:pPr>
            <a:fld id="{D57F1E4F-1CFF-5643-939E-217C01CDF565}"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076810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86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4D262B-84AB-204C-92A0-B82EA0FACDB0}"/>
              </a:ext>
            </a:extLst>
          </p:cNvPr>
          <p:cNvPicPr>
            <a:picLocks noChangeAspect="1"/>
          </p:cNvPicPr>
          <p:nvPr/>
        </p:nvPicPr>
        <p:blipFill rotWithShape="1">
          <a:blip r:embed="rId2"/>
          <a:srcRect t="18363" r="1" b="4759"/>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5B1C438-D284-AA4C-B667-687334730326}"/>
              </a:ext>
            </a:extLst>
          </p:cNvPr>
          <p:cNvSpPr>
            <a:spLocks noGrp="1"/>
          </p:cNvSpPr>
          <p:nvPr>
            <p:ph type="dt" sz="half" idx="10"/>
          </p:nvPr>
        </p:nvSpPr>
        <p:spPr>
          <a:xfrm>
            <a:off x="9904412" y="6435407"/>
            <a:ext cx="1600200" cy="365125"/>
          </a:xfrm>
        </p:spPr>
        <p:txBody>
          <a:bodyPr>
            <a:normAutofit/>
          </a:bodyPr>
          <a:lstStyle/>
          <a:p>
            <a:pPr>
              <a:spcAft>
                <a:spcPts val="600"/>
              </a:spcAft>
            </a:pPr>
            <a:r>
              <a:rPr lang="en-US">
                <a:solidFill>
                  <a:srgbClr val="FFFFFF"/>
                </a:solidFill>
              </a:rPr>
              <a:t>7/1/2018</a:t>
            </a:r>
          </a:p>
        </p:txBody>
      </p:sp>
      <p:sp>
        <p:nvSpPr>
          <p:cNvPr id="3" name="Footer Placeholder 2">
            <a:extLst>
              <a:ext uri="{FF2B5EF4-FFF2-40B4-BE49-F238E27FC236}">
                <a16:creationId xmlns:a16="http://schemas.microsoft.com/office/drawing/2014/main" id="{029A415E-37FD-604D-99EA-1A33B4BF4E44}"/>
              </a:ext>
            </a:extLst>
          </p:cNvPr>
          <p:cNvSpPr>
            <a:spLocks noGrp="1"/>
          </p:cNvSpPr>
          <p:nvPr>
            <p:ph type="ftr" sz="quarter" idx="11"/>
          </p:nvPr>
        </p:nvSpPr>
        <p:spPr>
          <a:xfrm>
            <a:off x="684212" y="6435407"/>
            <a:ext cx="7543800" cy="365125"/>
          </a:xfrm>
        </p:spPr>
        <p:txBody>
          <a:bodyPr>
            <a:normAutofit/>
          </a:bodyPr>
          <a:lstStyle/>
          <a:p>
            <a:pPr>
              <a:spcAft>
                <a:spcPts val="600"/>
              </a:spcAft>
            </a:pPr>
            <a:r>
              <a:rPr lang="en-US">
                <a:solidFill>
                  <a:srgbClr val="FFFFFF"/>
                </a:solidFill>
              </a:rPr>
              <a:t>A Good World</a:t>
            </a:r>
          </a:p>
        </p:txBody>
      </p:sp>
      <p:sp>
        <p:nvSpPr>
          <p:cNvPr id="4" name="Slide Number Placeholder 3">
            <a:extLst>
              <a:ext uri="{FF2B5EF4-FFF2-40B4-BE49-F238E27FC236}">
                <a16:creationId xmlns:a16="http://schemas.microsoft.com/office/drawing/2014/main" id="{E38C52FD-CA42-B240-B7EE-A8DF093A3F6B}"/>
              </a:ext>
            </a:extLst>
          </p:cNvPr>
          <p:cNvSpPr>
            <a:spLocks noGrp="1"/>
          </p:cNvSpPr>
          <p:nvPr>
            <p:ph type="sldNum" sz="quarter" idx="12"/>
          </p:nvPr>
        </p:nvSpPr>
        <p:spPr>
          <a:xfrm>
            <a:off x="10363200" y="5614103"/>
            <a:ext cx="1142245" cy="669925"/>
          </a:xfrm>
        </p:spPr>
        <p:txBody>
          <a:bodyPr>
            <a:normAutofit/>
          </a:bodyPr>
          <a:lstStyle/>
          <a:p>
            <a:pPr>
              <a:spcAft>
                <a:spcPts val="600"/>
              </a:spcAft>
            </a:pPr>
            <a:fld id="{535242B5-0153-4170-8E04-84E67EE4A58C}"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40058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04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30588F-CEC3-5F4C-A732-5B2F1F2605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884" r="1" b="1"/>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59C6F8-F3EA-6F46-BBBC-EFEFA3F4822E}"/>
              </a:ext>
            </a:extLst>
          </p:cNvPr>
          <p:cNvSpPr>
            <a:spLocks noGrp="1"/>
          </p:cNvSpPr>
          <p:nvPr>
            <p:ph type="dt" sz="half" idx="10"/>
          </p:nvPr>
        </p:nvSpPr>
        <p:spPr>
          <a:xfrm>
            <a:off x="9904412" y="6435407"/>
            <a:ext cx="1600200" cy="365125"/>
          </a:xfrm>
        </p:spPr>
        <p:txBody>
          <a:bodyPr>
            <a:normAutofit/>
          </a:bodyPr>
          <a:lstStyle/>
          <a:p>
            <a:pPr>
              <a:spcAft>
                <a:spcPts val="600"/>
              </a:spcAft>
            </a:pPr>
            <a:r>
              <a:rPr lang="en-US">
                <a:solidFill>
                  <a:srgbClr val="FFFFFF"/>
                </a:solidFill>
              </a:rPr>
              <a:t>7/1/2018</a:t>
            </a:r>
          </a:p>
        </p:txBody>
      </p:sp>
      <p:sp>
        <p:nvSpPr>
          <p:cNvPr id="3" name="Footer Placeholder 2">
            <a:extLst>
              <a:ext uri="{FF2B5EF4-FFF2-40B4-BE49-F238E27FC236}">
                <a16:creationId xmlns:a16="http://schemas.microsoft.com/office/drawing/2014/main" id="{2B69DC4B-F3D0-DD41-87A4-96FFC85DA8D9}"/>
              </a:ext>
            </a:extLst>
          </p:cNvPr>
          <p:cNvSpPr>
            <a:spLocks noGrp="1"/>
          </p:cNvSpPr>
          <p:nvPr>
            <p:ph type="ftr" sz="quarter" idx="11"/>
          </p:nvPr>
        </p:nvSpPr>
        <p:spPr>
          <a:xfrm>
            <a:off x="684212" y="6435407"/>
            <a:ext cx="7543800" cy="365125"/>
          </a:xfrm>
        </p:spPr>
        <p:txBody>
          <a:bodyPr>
            <a:normAutofit/>
          </a:bodyPr>
          <a:lstStyle/>
          <a:p>
            <a:pPr>
              <a:spcAft>
                <a:spcPts val="600"/>
              </a:spcAft>
            </a:pPr>
            <a:r>
              <a:rPr lang="en-US">
                <a:solidFill>
                  <a:srgbClr val="FFFFFF"/>
                </a:solidFill>
              </a:rPr>
              <a:t>A Good World</a:t>
            </a:r>
          </a:p>
        </p:txBody>
      </p:sp>
      <p:sp>
        <p:nvSpPr>
          <p:cNvPr id="4" name="Slide Number Placeholder 3">
            <a:extLst>
              <a:ext uri="{FF2B5EF4-FFF2-40B4-BE49-F238E27FC236}">
                <a16:creationId xmlns:a16="http://schemas.microsoft.com/office/drawing/2014/main" id="{DF8228D9-9BA9-7C45-9BD1-FABD15B88592}"/>
              </a:ext>
            </a:extLst>
          </p:cNvPr>
          <p:cNvSpPr>
            <a:spLocks noGrp="1"/>
          </p:cNvSpPr>
          <p:nvPr>
            <p:ph type="sldNum" sz="quarter" idx="12"/>
          </p:nvPr>
        </p:nvSpPr>
        <p:spPr>
          <a:xfrm>
            <a:off x="10363200" y="5614103"/>
            <a:ext cx="1142245" cy="669925"/>
          </a:xfrm>
        </p:spPr>
        <p:txBody>
          <a:bodyPr>
            <a:normAutofit/>
          </a:bodyPr>
          <a:lstStyle/>
          <a:p>
            <a:pPr>
              <a:spcAft>
                <a:spcPts val="600"/>
              </a:spcAft>
            </a:pPr>
            <a:fld id="{535242B5-0153-4170-8E04-84E67EE4A58C}"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419163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061F14-13A7-B348-9BD4-0D0108528D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328" r="1" b="15371"/>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4227CAB6-5DF4-C84A-B818-32C095272B98}"/>
              </a:ext>
            </a:extLst>
          </p:cNvPr>
          <p:cNvSpPr>
            <a:spLocks noGrp="1"/>
          </p:cNvSpPr>
          <p:nvPr>
            <p:ph type="dt" sz="half" idx="10"/>
          </p:nvPr>
        </p:nvSpPr>
        <p:spPr>
          <a:xfrm>
            <a:off x="9904412" y="6435407"/>
            <a:ext cx="1600200" cy="365125"/>
          </a:xfrm>
        </p:spPr>
        <p:txBody>
          <a:bodyPr>
            <a:normAutofit/>
          </a:bodyPr>
          <a:lstStyle/>
          <a:p>
            <a:pPr>
              <a:spcAft>
                <a:spcPts val="600"/>
              </a:spcAft>
            </a:pPr>
            <a:r>
              <a:rPr lang="en-US">
                <a:solidFill>
                  <a:srgbClr val="FFFFFF"/>
                </a:solidFill>
              </a:rPr>
              <a:t>7/1/2018</a:t>
            </a:r>
          </a:p>
        </p:txBody>
      </p:sp>
      <p:sp>
        <p:nvSpPr>
          <p:cNvPr id="3" name="Footer Placeholder 2">
            <a:extLst>
              <a:ext uri="{FF2B5EF4-FFF2-40B4-BE49-F238E27FC236}">
                <a16:creationId xmlns:a16="http://schemas.microsoft.com/office/drawing/2014/main" id="{39E72483-AB3E-C141-86F1-E31AE8ABAE73}"/>
              </a:ext>
            </a:extLst>
          </p:cNvPr>
          <p:cNvSpPr>
            <a:spLocks noGrp="1"/>
          </p:cNvSpPr>
          <p:nvPr>
            <p:ph type="ftr" sz="quarter" idx="11"/>
          </p:nvPr>
        </p:nvSpPr>
        <p:spPr>
          <a:xfrm>
            <a:off x="684212" y="6435407"/>
            <a:ext cx="7543800" cy="365125"/>
          </a:xfrm>
        </p:spPr>
        <p:txBody>
          <a:bodyPr>
            <a:normAutofit/>
          </a:bodyPr>
          <a:lstStyle/>
          <a:p>
            <a:pPr>
              <a:spcAft>
                <a:spcPts val="600"/>
              </a:spcAft>
            </a:pPr>
            <a:r>
              <a:rPr lang="en-US">
                <a:solidFill>
                  <a:srgbClr val="FFFFFF"/>
                </a:solidFill>
              </a:rPr>
              <a:t>A Good World</a:t>
            </a:r>
          </a:p>
        </p:txBody>
      </p:sp>
      <p:sp>
        <p:nvSpPr>
          <p:cNvPr id="4" name="Slide Number Placeholder 3">
            <a:extLst>
              <a:ext uri="{FF2B5EF4-FFF2-40B4-BE49-F238E27FC236}">
                <a16:creationId xmlns:a16="http://schemas.microsoft.com/office/drawing/2014/main" id="{E305E587-EC86-E44A-9265-D738A1BA4588}"/>
              </a:ext>
            </a:extLst>
          </p:cNvPr>
          <p:cNvSpPr>
            <a:spLocks noGrp="1"/>
          </p:cNvSpPr>
          <p:nvPr>
            <p:ph type="sldNum" sz="quarter" idx="12"/>
          </p:nvPr>
        </p:nvSpPr>
        <p:spPr>
          <a:xfrm>
            <a:off x="10363200" y="5614103"/>
            <a:ext cx="1142245" cy="669925"/>
          </a:xfrm>
        </p:spPr>
        <p:txBody>
          <a:bodyPr>
            <a:normAutofit/>
          </a:bodyPr>
          <a:lstStyle/>
          <a:p>
            <a:pPr>
              <a:spcAft>
                <a:spcPts val="600"/>
              </a:spcAft>
            </a:pPr>
            <a:fld id="{535242B5-0153-4170-8E04-84E67EE4A58C}"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403185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570A7798-B2F2-4E07-8F2A-F5A400D2316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b="-1"/>
          <a:stretch/>
        </p:blipFill>
        <p:spPr bwMode="auto">
          <a:xfrm>
            <a:off x="121920" y="127634"/>
            <a:ext cx="12070079" cy="674410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6F2ABB7-80F3-4FCA-9E37-80994DEB85C1}"/>
              </a:ext>
            </a:extLst>
          </p:cNvPr>
          <p:cNvSpPr>
            <a:spLocks noGrp="1"/>
          </p:cNvSpPr>
          <p:nvPr>
            <p:ph type="ftr" sz="quarter" idx="11"/>
          </p:nvPr>
        </p:nvSpPr>
        <p:spPr>
          <a:xfrm>
            <a:off x="2209347" y="6400801"/>
            <a:ext cx="5004649" cy="365125"/>
          </a:xfrm>
        </p:spPr>
        <p:txBody>
          <a:bodyPr>
            <a:normAutofit/>
          </a:bodyPr>
          <a:lstStyle/>
          <a:p>
            <a:pPr>
              <a:spcAft>
                <a:spcPts val="600"/>
              </a:spcAft>
            </a:pPr>
            <a:r>
              <a:rPr lang="en-US"/>
              <a:t>A Good World</a:t>
            </a:r>
          </a:p>
        </p:txBody>
      </p:sp>
      <p:sp>
        <p:nvSpPr>
          <p:cNvPr id="2" name="Date Placeholder 1">
            <a:extLst>
              <a:ext uri="{FF2B5EF4-FFF2-40B4-BE49-F238E27FC236}">
                <a16:creationId xmlns:a16="http://schemas.microsoft.com/office/drawing/2014/main" id="{CF692819-805F-4667-A0F9-8880701F45AC}"/>
              </a:ext>
            </a:extLst>
          </p:cNvPr>
          <p:cNvSpPr>
            <a:spLocks noGrp="1"/>
          </p:cNvSpPr>
          <p:nvPr>
            <p:ph type="dt" sz="half" idx="10"/>
          </p:nvPr>
        </p:nvSpPr>
        <p:spPr>
          <a:xfrm>
            <a:off x="7283052" y="6400801"/>
            <a:ext cx="2057400" cy="365125"/>
          </a:xfrm>
        </p:spPr>
        <p:txBody>
          <a:bodyPr>
            <a:normAutofit/>
          </a:bodyPr>
          <a:lstStyle/>
          <a:p>
            <a:pPr>
              <a:spcAft>
                <a:spcPts val="600"/>
              </a:spcAft>
            </a:pPr>
            <a:r>
              <a:rPr lang="en-US"/>
              <a:t>7/1/2018</a:t>
            </a:r>
          </a:p>
        </p:txBody>
      </p:sp>
      <p:sp>
        <p:nvSpPr>
          <p:cNvPr id="4" name="Slide Number Placeholder 3">
            <a:extLst>
              <a:ext uri="{FF2B5EF4-FFF2-40B4-BE49-F238E27FC236}">
                <a16:creationId xmlns:a16="http://schemas.microsoft.com/office/drawing/2014/main" id="{B5DEEA91-0184-484D-87EB-68D25CBAF81D}"/>
              </a:ext>
            </a:extLst>
          </p:cNvPr>
          <p:cNvSpPr>
            <a:spLocks noGrp="1"/>
          </p:cNvSpPr>
          <p:nvPr>
            <p:ph type="sldNum" sz="quarter" idx="12"/>
          </p:nvPr>
        </p:nvSpPr>
        <p:spPr>
          <a:xfrm>
            <a:off x="9409509" y="6400801"/>
            <a:ext cx="565159" cy="365125"/>
          </a:xfrm>
        </p:spPr>
        <p:txBody>
          <a:bodyPr>
            <a:normAutofit fontScale="70000" lnSpcReduction="20000"/>
          </a:bodyPr>
          <a:lstStyle/>
          <a:p>
            <a:pPr>
              <a:spcAft>
                <a:spcPts val="600"/>
              </a:spcAft>
            </a:pPr>
            <a:fld id="{535242B5-0153-4170-8E04-84E67EE4A58C}" type="slidenum">
              <a:rPr lang="en-US" smtClean="0"/>
              <a:pPr>
                <a:spcAft>
                  <a:spcPts val="600"/>
                </a:spcAft>
              </a:pPr>
              <a:t>35</a:t>
            </a:fld>
            <a:endParaRPr lang="en-US"/>
          </a:p>
        </p:txBody>
      </p:sp>
    </p:spTree>
    <p:extLst>
      <p:ext uri="{BB962C8B-B14F-4D97-AF65-F5344CB8AC3E}">
        <p14:creationId xmlns:p14="http://schemas.microsoft.com/office/powerpoint/2010/main" val="378181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86E06C-0A20-4213-B1BB-B95DB5D72145}"/>
              </a:ext>
            </a:extLst>
          </p:cNvPr>
          <p:cNvSpPr>
            <a:spLocks noGrp="1"/>
          </p:cNvSpPr>
          <p:nvPr>
            <p:ph type="dt" sz="half" idx="10"/>
          </p:nvPr>
        </p:nvSpPr>
        <p:spPr/>
        <p:txBody>
          <a:bodyPr/>
          <a:lstStyle/>
          <a:p>
            <a:r>
              <a:rPr lang="en-US"/>
              <a:t>7/1/2018</a:t>
            </a:r>
            <a:endParaRPr lang="en-US" dirty="0"/>
          </a:p>
        </p:txBody>
      </p:sp>
      <p:sp>
        <p:nvSpPr>
          <p:cNvPr id="5" name="Footer Placeholder 4">
            <a:extLst>
              <a:ext uri="{FF2B5EF4-FFF2-40B4-BE49-F238E27FC236}">
                <a16:creationId xmlns:a16="http://schemas.microsoft.com/office/drawing/2014/main" id="{9B1868FF-AD0D-480F-8A8A-3F4324366FD9}"/>
              </a:ext>
            </a:extLst>
          </p:cNvPr>
          <p:cNvSpPr>
            <a:spLocks noGrp="1"/>
          </p:cNvSpPr>
          <p:nvPr>
            <p:ph type="ftr" sz="quarter" idx="11"/>
          </p:nvPr>
        </p:nvSpPr>
        <p:spPr/>
        <p:txBody>
          <a:bodyPr/>
          <a:lstStyle/>
          <a:p>
            <a:r>
              <a:rPr lang="en-US"/>
              <a:t>A Good World</a:t>
            </a:r>
            <a:endParaRPr lang="en-US" dirty="0"/>
          </a:p>
        </p:txBody>
      </p:sp>
      <p:sp>
        <p:nvSpPr>
          <p:cNvPr id="6" name="Slide Number Placeholder 5">
            <a:extLst>
              <a:ext uri="{FF2B5EF4-FFF2-40B4-BE49-F238E27FC236}">
                <a16:creationId xmlns:a16="http://schemas.microsoft.com/office/drawing/2014/main" id="{77A6EBA9-BCB6-423A-92D4-2C882376898C}"/>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7" name="Rectangle 6">
            <a:extLst>
              <a:ext uri="{FF2B5EF4-FFF2-40B4-BE49-F238E27FC236}">
                <a16:creationId xmlns:a16="http://schemas.microsoft.com/office/drawing/2014/main" id="{DEB2668E-FFA0-4D1A-8A12-62FA0C8C178A}"/>
              </a:ext>
            </a:extLst>
          </p:cNvPr>
          <p:cNvSpPr/>
          <p:nvPr/>
        </p:nvSpPr>
        <p:spPr>
          <a:xfrm>
            <a:off x="325120" y="203200"/>
            <a:ext cx="11480800" cy="5693866"/>
          </a:xfrm>
          <a:prstGeom prst="rect">
            <a:avLst/>
          </a:prstGeom>
        </p:spPr>
        <p:txBody>
          <a:bodyPr wrap="square">
            <a:spAutoFit/>
          </a:bodyPr>
          <a:lstStyle/>
          <a:p>
            <a:r>
              <a:rPr lang="en-US" sz="4400" b="1" dirty="0">
                <a:solidFill>
                  <a:schemeClr val="bg1"/>
                </a:solidFill>
              </a:rPr>
              <a:t>GOD'S.POWER.TO.TRANSFORM</a:t>
            </a:r>
          </a:p>
          <a:p>
            <a:r>
              <a:rPr lang="en-US" sz="3600" dirty="0">
                <a:solidFill>
                  <a:schemeClr val="bg1"/>
                </a:solidFill>
              </a:rPr>
              <a:t>	134  I wanted to give you my analysis of what Satan done in Eden: sprayed horrible poison spray. Would you like to know what that spray was? I can tell you. I got the formula of it, two words: unbelief, which is contrary to faith, sprayed unbelief, doubt. And science filled its place. Where the cavity is, that went into the Seed, Satan filled that cavity with knowledge and science and civilization, and it's deformed the whole, entire creation of God.</a:t>
            </a:r>
          </a:p>
          <a:p>
            <a:pPr algn="r"/>
            <a:r>
              <a:rPr lang="en-US" sz="3200" dirty="0">
                <a:solidFill>
                  <a:schemeClr val="bg1"/>
                </a:solidFill>
              </a:rPr>
              <a:t>65-0911</a:t>
            </a:r>
          </a:p>
        </p:txBody>
      </p:sp>
    </p:spTree>
    <p:extLst>
      <p:ext uri="{BB962C8B-B14F-4D97-AF65-F5344CB8AC3E}">
        <p14:creationId xmlns:p14="http://schemas.microsoft.com/office/powerpoint/2010/main" val="406480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9BF21-5569-4203-9D4B-C520A2A072CD}"/>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BF065AC6-2992-465C-8ADD-48E880BA709D}"/>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D24D4E5A-57CC-4B84-B541-30E31579E23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a:extLst>
              <a:ext uri="{FF2B5EF4-FFF2-40B4-BE49-F238E27FC236}">
                <a16:creationId xmlns:a16="http://schemas.microsoft.com/office/drawing/2014/main" id="{C15D53E0-5815-4E5D-B1BA-C30D1872DEF7}"/>
              </a:ext>
            </a:extLst>
          </p:cNvPr>
          <p:cNvSpPr/>
          <p:nvPr/>
        </p:nvSpPr>
        <p:spPr>
          <a:xfrm>
            <a:off x="284480" y="0"/>
            <a:ext cx="11592560" cy="6666509"/>
          </a:xfrm>
          <a:prstGeom prst="rect">
            <a:avLst/>
          </a:prstGeom>
        </p:spPr>
        <p:txBody>
          <a:bodyPr wrap="square">
            <a:spAutoFit/>
          </a:bodyPr>
          <a:lstStyle/>
          <a:p>
            <a:r>
              <a:rPr lang="en-US" sz="5400" i="1" dirty="0">
                <a:solidFill>
                  <a:schemeClr val="bg1"/>
                </a:solidFill>
              </a:rPr>
              <a:t>God Has His Own Repellent!</a:t>
            </a:r>
          </a:p>
          <a:p>
            <a:r>
              <a:rPr lang="en-US" sz="4000" b="1" dirty="0">
                <a:solidFill>
                  <a:schemeClr val="bg1"/>
                </a:solidFill>
              </a:rPr>
              <a:t>GOD'S.POWER.TO.TRANSFORM</a:t>
            </a:r>
          </a:p>
          <a:p>
            <a:r>
              <a:rPr lang="en-US" sz="3200" dirty="0">
                <a:solidFill>
                  <a:schemeClr val="bg1"/>
                </a:solidFill>
              </a:rPr>
              <a:t>	220 Oh, Satan tried and tried again, do everything. One night, laying on the back of a ship, he seen Him asleep. And said, "I'll destroy Him right now." But he couldn’t.</a:t>
            </a:r>
          </a:p>
          <a:p>
            <a:r>
              <a:rPr lang="en-US" sz="3200" dirty="0">
                <a:solidFill>
                  <a:schemeClr val="bg1"/>
                </a:solidFill>
              </a:rPr>
              <a:t>	221 He tried to tempt Him into doing the wrong thing, but he couldn't do it. </a:t>
            </a:r>
            <a:r>
              <a:rPr lang="en-US" sz="3200" b="1" dirty="0">
                <a:solidFill>
                  <a:schemeClr val="bg1"/>
                </a:solidFill>
              </a:rPr>
              <a:t>Why? He had been sprayed with the repellent of predestination. </a:t>
            </a:r>
            <a:r>
              <a:rPr lang="en-US" sz="3200" dirty="0">
                <a:solidFill>
                  <a:schemeClr val="bg1"/>
                </a:solidFill>
              </a:rPr>
              <a:t>It can't be deceived. No, no. The Word said He would be here. Amen. There </a:t>
            </a:r>
            <a:r>
              <a:rPr lang="en-US" sz="3200" dirty="0" err="1">
                <a:solidFill>
                  <a:schemeClr val="bg1"/>
                </a:solidFill>
              </a:rPr>
              <a:t>ain't</a:t>
            </a:r>
            <a:r>
              <a:rPr lang="en-US" sz="3200" dirty="0">
                <a:solidFill>
                  <a:schemeClr val="bg1"/>
                </a:solidFill>
              </a:rPr>
              <a:t> no devil going to bother Him, and no other son of God, that's predestinated to take his place. He is sprayed with a repellent. </a:t>
            </a:r>
          </a:p>
          <a:p>
            <a:pPr algn="r"/>
            <a:r>
              <a:rPr lang="en-US" sz="3200" dirty="0">
                <a:solidFill>
                  <a:schemeClr val="bg1"/>
                </a:solidFill>
              </a:rPr>
              <a:t>65-0911</a:t>
            </a:r>
          </a:p>
        </p:txBody>
      </p:sp>
    </p:spTree>
    <p:extLst>
      <p:ext uri="{BB962C8B-B14F-4D97-AF65-F5344CB8AC3E}">
        <p14:creationId xmlns:p14="http://schemas.microsoft.com/office/powerpoint/2010/main" val="268316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62503-7E5B-C942-8AFE-AD050DC5426F}"/>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8506309D-7453-CF48-97D3-5A0ED7ADB25A}"/>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E0F03D36-59C6-E548-BEC8-02FFB82AA9A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Rectangle 4">
            <a:extLst>
              <a:ext uri="{FF2B5EF4-FFF2-40B4-BE49-F238E27FC236}">
                <a16:creationId xmlns:a16="http://schemas.microsoft.com/office/drawing/2014/main" id="{BAA903CA-13AF-0D42-8C02-4123B75E7F86}"/>
              </a:ext>
            </a:extLst>
          </p:cNvPr>
          <p:cNvSpPr/>
          <p:nvPr/>
        </p:nvSpPr>
        <p:spPr>
          <a:xfrm>
            <a:off x="486032" y="140043"/>
            <a:ext cx="11154033" cy="6032157"/>
          </a:xfrm>
          <a:prstGeom prst="rect">
            <a:avLst/>
          </a:prstGeom>
        </p:spPr>
        <p:txBody>
          <a:bodyPr wrap="square">
            <a:spAutoFit/>
          </a:bodyPr>
          <a:lstStyle/>
          <a:p>
            <a:r>
              <a:rPr lang="en-US" sz="4400" b="1" dirty="0">
                <a:solidFill>
                  <a:schemeClr val="bg1"/>
                </a:solidFill>
              </a:rPr>
              <a:t>DANIEL 12:4</a:t>
            </a:r>
          </a:p>
          <a:p>
            <a:r>
              <a:rPr lang="en-US" sz="3600" i="1" dirty="0">
                <a:solidFill>
                  <a:schemeClr val="bg1"/>
                </a:solidFill>
              </a:rPr>
              <a:t>	But thou, O Daniel, shut up the words, and seal the book, even to the time of the end: many shall run to and </a:t>
            </a:r>
            <a:r>
              <a:rPr lang="en-US" sz="3600" i="1" dirty="0" err="1">
                <a:solidFill>
                  <a:schemeClr val="bg1"/>
                </a:solidFill>
              </a:rPr>
              <a:t>fro</a:t>
            </a:r>
            <a:r>
              <a:rPr lang="en-US" sz="3600" i="1" dirty="0">
                <a:solidFill>
                  <a:schemeClr val="bg1"/>
                </a:solidFill>
              </a:rPr>
              <a:t>, and knowledge shall be increased.</a:t>
            </a:r>
          </a:p>
          <a:p>
            <a:endParaRPr lang="en-US" sz="3600" i="1" dirty="0">
              <a:solidFill>
                <a:schemeClr val="bg1"/>
              </a:solidFill>
            </a:endParaRPr>
          </a:p>
          <a:p>
            <a:r>
              <a:rPr lang="en-US" sz="4400" b="1" dirty="0">
                <a:solidFill>
                  <a:schemeClr val="bg1"/>
                </a:solidFill>
              </a:rPr>
              <a:t>II PETER 3:18</a:t>
            </a:r>
          </a:p>
          <a:p>
            <a:r>
              <a:rPr lang="en-US" sz="3600" i="1" dirty="0">
                <a:solidFill>
                  <a:schemeClr val="bg1"/>
                </a:solidFill>
              </a:rPr>
              <a:t>But grow in grace, and in the knowledge of our Lord and </a:t>
            </a:r>
            <a:r>
              <a:rPr lang="en-US" sz="3600" i="1" dirty="0" err="1">
                <a:solidFill>
                  <a:schemeClr val="bg1"/>
                </a:solidFill>
              </a:rPr>
              <a:t>Saviour</a:t>
            </a:r>
            <a:r>
              <a:rPr lang="en-US" sz="3600" i="1" dirty="0">
                <a:solidFill>
                  <a:schemeClr val="bg1"/>
                </a:solidFill>
              </a:rPr>
              <a:t> Jesus Christ. To him be glory both now and for ever. Amen. </a:t>
            </a:r>
          </a:p>
          <a:p>
            <a:endParaRPr lang="en-US" sz="3600" i="1" dirty="0">
              <a:solidFill>
                <a:schemeClr val="bg1"/>
              </a:solidFill>
            </a:endParaRPr>
          </a:p>
        </p:txBody>
      </p:sp>
    </p:spTree>
    <p:extLst>
      <p:ext uri="{BB962C8B-B14F-4D97-AF65-F5344CB8AC3E}">
        <p14:creationId xmlns:p14="http://schemas.microsoft.com/office/powerpoint/2010/main" val="162194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3B130-FFE2-40A9-8C1C-321DB6C65DF9}"/>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C53BC1A3-BCF7-4A5B-A728-1777559350CD}"/>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D2DEBBAB-CD60-40DB-B2B7-547F8D460189}"/>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Rectangle 4">
            <a:extLst>
              <a:ext uri="{FF2B5EF4-FFF2-40B4-BE49-F238E27FC236}">
                <a16:creationId xmlns:a16="http://schemas.microsoft.com/office/drawing/2014/main" id="{133B1BCF-6801-44AA-B6C1-4E6AF5BE8E8E}"/>
              </a:ext>
            </a:extLst>
          </p:cNvPr>
          <p:cNvSpPr/>
          <p:nvPr/>
        </p:nvSpPr>
        <p:spPr>
          <a:xfrm>
            <a:off x="249872" y="489211"/>
            <a:ext cx="10454640" cy="5509200"/>
          </a:xfrm>
          <a:prstGeom prst="rect">
            <a:avLst/>
          </a:prstGeom>
        </p:spPr>
        <p:txBody>
          <a:bodyPr wrap="square">
            <a:spAutoFit/>
          </a:bodyPr>
          <a:lstStyle/>
          <a:p>
            <a:r>
              <a:rPr lang="en-US" sz="3200" dirty="0">
                <a:solidFill>
                  <a:srgbClr val="000000"/>
                </a:solidFill>
                <a:latin typeface="Cambria" panose="02040503050406030204" pitchFamily="18" charset="0"/>
              </a:rPr>
              <a:t>The endless cycle of idea and action,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Endless invention, endless experiment,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Brings knowledge of motion, but not of stillness;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Knowledge of speech, but not of silence;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Knowledge of words, and ignorance of the Word.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All our knowledge brings us nearer to our ignorance,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All our ignorance brings us nearer to death,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But nearness to death no nearer to GOD.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Where is the Life we have lost in living?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Where is the wisdom we have lost in knowledge? </a:t>
            </a:r>
            <a:br>
              <a:rPr lang="en-US" sz="3200" dirty="0">
                <a:solidFill>
                  <a:srgbClr val="000000"/>
                </a:solidFill>
                <a:latin typeface="Cambria" panose="02040503050406030204" pitchFamily="18" charset="0"/>
              </a:rPr>
            </a:br>
            <a:r>
              <a:rPr lang="en-US" sz="3200" dirty="0">
                <a:solidFill>
                  <a:srgbClr val="000000"/>
                </a:solidFill>
                <a:latin typeface="Cambria" panose="02040503050406030204" pitchFamily="18" charset="0"/>
              </a:rPr>
              <a:t>Where is the knowledge we have lost in information? </a:t>
            </a:r>
            <a:endParaRPr lang="en-US" sz="3200" dirty="0"/>
          </a:p>
        </p:txBody>
      </p:sp>
      <p:pic>
        <p:nvPicPr>
          <p:cNvPr id="1026" name="Picture 2" descr="Related image">
            <a:extLst>
              <a:ext uri="{FF2B5EF4-FFF2-40B4-BE49-F238E27FC236}">
                <a16:creationId xmlns:a16="http://schemas.microsoft.com/office/drawing/2014/main" id="{9CD18735-FBC6-4FC4-953F-79FED7691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9428480" y="223521"/>
            <a:ext cx="2519680" cy="2650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6CD701-CEFE-AC4F-AFEF-9B95DA9DDDA9}"/>
              </a:ext>
            </a:extLst>
          </p:cNvPr>
          <p:cNvSpPr txBox="1"/>
          <p:nvPr/>
        </p:nvSpPr>
        <p:spPr>
          <a:xfrm>
            <a:off x="10789920" y="2874479"/>
            <a:ext cx="1279709" cy="369332"/>
          </a:xfrm>
          <a:prstGeom prst="rect">
            <a:avLst/>
          </a:prstGeom>
          <a:noFill/>
        </p:spPr>
        <p:txBody>
          <a:bodyPr wrap="none" rtlCol="0">
            <a:spAutoFit/>
          </a:bodyPr>
          <a:lstStyle/>
          <a:p>
            <a:r>
              <a:rPr lang="en-US" b="1" dirty="0">
                <a:solidFill>
                  <a:schemeClr val="bg1"/>
                </a:solidFill>
              </a:rPr>
              <a:t>T. S. Elliott</a:t>
            </a:r>
          </a:p>
        </p:txBody>
      </p:sp>
    </p:spTree>
    <p:extLst>
      <p:ext uri="{BB962C8B-B14F-4D97-AF65-F5344CB8AC3E}">
        <p14:creationId xmlns:p14="http://schemas.microsoft.com/office/powerpoint/2010/main" val="180744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FB014-AAFB-4A15-A7FD-B2C39CBBBB30}"/>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7E1CA4FB-4EE5-4BA8-9E9A-FB693A7B7A51}"/>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DF8AE1CD-4C4F-47DD-A150-70EE218487A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Rectangle 4">
            <a:extLst>
              <a:ext uri="{FF2B5EF4-FFF2-40B4-BE49-F238E27FC236}">
                <a16:creationId xmlns:a16="http://schemas.microsoft.com/office/drawing/2014/main" id="{A89901D4-FCE8-46A3-B179-468A78F04653}"/>
              </a:ext>
            </a:extLst>
          </p:cNvPr>
          <p:cNvSpPr/>
          <p:nvPr/>
        </p:nvSpPr>
        <p:spPr>
          <a:xfrm>
            <a:off x="765313" y="208722"/>
            <a:ext cx="10739299" cy="4093428"/>
          </a:xfrm>
          <a:prstGeom prst="rect">
            <a:avLst/>
          </a:prstGeom>
        </p:spPr>
        <p:txBody>
          <a:bodyPr wrap="square">
            <a:spAutoFit/>
          </a:bodyPr>
          <a:lstStyle/>
          <a:p>
            <a:r>
              <a:rPr lang="en-US" sz="4400" b="1" dirty="0">
                <a:solidFill>
                  <a:schemeClr val="bg1"/>
                </a:solidFill>
              </a:rPr>
              <a:t>PHILIPPIANS 1:9</a:t>
            </a:r>
          </a:p>
          <a:p>
            <a:r>
              <a:rPr lang="en-US" sz="3600" i="1" dirty="0">
                <a:solidFill>
                  <a:schemeClr val="bg1"/>
                </a:solidFill>
              </a:rPr>
              <a:t>	And this I pray, that your love may abound yet more and more in knowledge and in all judgment;  10 That ye may approve things that are excellent; that ye may be sincere and without offence till the day of Christ; 11 Being filled with the fruits of righteousness, which are by Jesus Christ, unto the glory and praise of God. </a:t>
            </a:r>
          </a:p>
        </p:txBody>
      </p:sp>
    </p:spTree>
    <p:extLst>
      <p:ext uri="{BB962C8B-B14F-4D97-AF65-F5344CB8AC3E}">
        <p14:creationId xmlns:p14="http://schemas.microsoft.com/office/powerpoint/2010/main" val="238708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D5E93-AD7A-4470-A7FB-A96F9114801C}"/>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758DD8BF-44BA-4186-A127-399C3C99C929}"/>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9C8EAC38-35B8-48DB-8319-536EA998166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Rectangle 4">
            <a:extLst>
              <a:ext uri="{FF2B5EF4-FFF2-40B4-BE49-F238E27FC236}">
                <a16:creationId xmlns:a16="http://schemas.microsoft.com/office/drawing/2014/main" id="{89023988-6E75-4661-8301-114706972972}"/>
              </a:ext>
            </a:extLst>
          </p:cNvPr>
          <p:cNvSpPr/>
          <p:nvPr/>
        </p:nvSpPr>
        <p:spPr>
          <a:xfrm>
            <a:off x="684212" y="223521"/>
            <a:ext cx="10999788" cy="4647426"/>
          </a:xfrm>
          <a:prstGeom prst="rect">
            <a:avLst/>
          </a:prstGeom>
        </p:spPr>
        <p:txBody>
          <a:bodyPr wrap="square">
            <a:spAutoFit/>
          </a:bodyPr>
          <a:lstStyle/>
          <a:p>
            <a:r>
              <a:rPr lang="en-US" sz="4400" b="1" dirty="0">
                <a:solidFill>
                  <a:schemeClr val="bg1"/>
                </a:solidFill>
              </a:rPr>
              <a:t>COLOSSIANS 2:6-8</a:t>
            </a:r>
          </a:p>
          <a:p>
            <a:r>
              <a:rPr lang="en-US" sz="3600" i="1" dirty="0">
                <a:solidFill>
                  <a:schemeClr val="bg1"/>
                </a:solidFill>
              </a:rPr>
              <a:t>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after the rudiments of the world, and not after Christ. </a:t>
            </a:r>
          </a:p>
        </p:txBody>
      </p:sp>
    </p:spTree>
    <p:extLst>
      <p:ext uri="{BB962C8B-B14F-4D97-AF65-F5344CB8AC3E}">
        <p14:creationId xmlns:p14="http://schemas.microsoft.com/office/powerpoint/2010/main" val="156542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50B4-BA9C-45D2-80C7-6863E9D1334A}"/>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6EB879AC-8367-4864-9E3A-3499D4EFA710}"/>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543D98B4-DB15-466A-9EE7-90CCADB49EE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4">
            <a:extLst>
              <a:ext uri="{FF2B5EF4-FFF2-40B4-BE49-F238E27FC236}">
                <a16:creationId xmlns:a16="http://schemas.microsoft.com/office/drawing/2014/main" id="{7D840CC7-EEE8-4C53-940C-A3E4EE384658}"/>
              </a:ext>
            </a:extLst>
          </p:cNvPr>
          <p:cNvSpPr/>
          <p:nvPr/>
        </p:nvSpPr>
        <p:spPr>
          <a:xfrm>
            <a:off x="243840" y="223163"/>
            <a:ext cx="11704320" cy="6124754"/>
          </a:xfrm>
          <a:prstGeom prst="rect">
            <a:avLst/>
          </a:prstGeom>
        </p:spPr>
        <p:txBody>
          <a:bodyPr wrap="square">
            <a:spAutoFit/>
          </a:bodyPr>
          <a:lstStyle/>
          <a:p>
            <a:r>
              <a:rPr lang="en-US" sz="4000" b="1" dirty="0">
                <a:solidFill>
                  <a:schemeClr val="bg1"/>
                </a:solidFill>
              </a:rPr>
              <a:t>SATAN'S.EDEN</a:t>
            </a:r>
          </a:p>
          <a:p>
            <a:r>
              <a:rPr lang="en-US" sz="3200" dirty="0">
                <a:solidFill>
                  <a:schemeClr val="bg1"/>
                </a:solidFill>
              </a:rPr>
              <a:t>	142  Now, he now wears her bangs, also. He combs them down, puts a curler in them. Some of the most sickly sights I've ever seen in my life, is some of those kids out here today with their bangs combed down like this, and colored, bleached hair, with some kind of a peroxide something, and bleach their hair, and rolling it in curlers, making bangs. You big sissy! You don't even know whether you're a man or woman. And I understand that our United States Army is coming out next in shorts.</a:t>
            </a:r>
          </a:p>
          <a:p>
            <a:r>
              <a:rPr lang="en-US" sz="3200" dirty="0">
                <a:solidFill>
                  <a:schemeClr val="bg1"/>
                </a:solidFill>
              </a:rPr>
              <a:t>	143  The other day I was over, Howard Johnson's. And I just sat back in amazement. Here come a little boy along, his mouth open. And he had dark hair here, combed it over this a way; and put a</a:t>
            </a:r>
          </a:p>
        </p:txBody>
      </p:sp>
    </p:spTree>
    <p:extLst>
      <p:ext uri="{BB962C8B-B14F-4D97-AF65-F5344CB8AC3E}">
        <p14:creationId xmlns:p14="http://schemas.microsoft.com/office/powerpoint/2010/main" val="247289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70679-F64F-4ECA-B0E3-A0CCFC23F25F}"/>
              </a:ext>
            </a:extLst>
          </p:cNvPr>
          <p:cNvSpPr>
            <a:spLocks noGrp="1"/>
          </p:cNvSpPr>
          <p:nvPr>
            <p:ph type="dt" sz="half" idx="10"/>
          </p:nvPr>
        </p:nvSpPr>
        <p:spPr/>
        <p:txBody>
          <a:bodyPr/>
          <a:lstStyle/>
          <a:p>
            <a:r>
              <a:rPr lang="en-US"/>
              <a:t>7/1/2018</a:t>
            </a:r>
            <a:endParaRPr lang="en-US" dirty="0"/>
          </a:p>
        </p:txBody>
      </p:sp>
      <p:sp>
        <p:nvSpPr>
          <p:cNvPr id="3" name="Footer Placeholder 2">
            <a:extLst>
              <a:ext uri="{FF2B5EF4-FFF2-40B4-BE49-F238E27FC236}">
                <a16:creationId xmlns:a16="http://schemas.microsoft.com/office/drawing/2014/main" id="{FAF7C426-92BB-40DB-930C-FD778683166C}"/>
              </a:ext>
            </a:extLst>
          </p:cNvPr>
          <p:cNvSpPr>
            <a:spLocks noGrp="1"/>
          </p:cNvSpPr>
          <p:nvPr>
            <p:ph type="ftr" sz="quarter" idx="11"/>
          </p:nvPr>
        </p:nvSpPr>
        <p:spPr/>
        <p:txBody>
          <a:bodyPr/>
          <a:lstStyle/>
          <a:p>
            <a:r>
              <a:rPr lang="en-US"/>
              <a:t>A Good World</a:t>
            </a:r>
            <a:endParaRPr lang="en-US" dirty="0"/>
          </a:p>
        </p:txBody>
      </p:sp>
      <p:sp>
        <p:nvSpPr>
          <p:cNvPr id="4" name="Slide Number Placeholder 3">
            <a:extLst>
              <a:ext uri="{FF2B5EF4-FFF2-40B4-BE49-F238E27FC236}">
                <a16:creationId xmlns:a16="http://schemas.microsoft.com/office/drawing/2014/main" id="{E768AA0A-BD3A-427E-8D20-F0C211C673A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Rectangle 4">
            <a:extLst>
              <a:ext uri="{FF2B5EF4-FFF2-40B4-BE49-F238E27FC236}">
                <a16:creationId xmlns:a16="http://schemas.microsoft.com/office/drawing/2014/main" id="{EA2D4FA4-E267-455C-ACA4-B25619E458FB}"/>
              </a:ext>
            </a:extLst>
          </p:cNvPr>
          <p:cNvSpPr/>
          <p:nvPr/>
        </p:nvSpPr>
        <p:spPr>
          <a:xfrm>
            <a:off x="365760" y="182880"/>
            <a:ext cx="11592560" cy="6494085"/>
          </a:xfrm>
          <a:prstGeom prst="rect">
            <a:avLst/>
          </a:prstGeom>
        </p:spPr>
        <p:txBody>
          <a:bodyPr wrap="square">
            <a:spAutoFit/>
          </a:bodyPr>
          <a:lstStyle/>
          <a:p>
            <a:r>
              <a:rPr lang="en-US" sz="3200" dirty="0">
                <a:solidFill>
                  <a:schemeClr val="bg1"/>
                </a:solidFill>
              </a:rPr>
              <a:t>roller in it, and curled it up around, top of his eyes... </a:t>
            </a:r>
            <a:r>
              <a:rPr lang="en-US" sz="3200" b="1" dirty="0">
                <a:solidFill>
                  <a:schemeClr val="bg1"/>
                </a:solidFill>
              </a:rPr>
              <a:t>If I ever seen a perversion! See, he wouldn't believe it. He could prove maybe he was male, but in his spirit he is female. </a:t>
            </a:r>
            <a:r>
              <a:rPr lang="en-US" sz="3200" dirty="0">
                <a:solidFill>
                  <a:schemeClr val="bg1"/>
                </a:solidFill>
              </a:rPr>
              <a:t>He don't know what side of the house he belongs on. How perverted!</a:t>
            </a:r>
          </a:p>
          <a:p>
            <a:r>
              <a:rPr lang="en-US" sz="3200" dirty="0">
                <a:solidFill>
                  <a:schemeClr val="bg1"/>
                </a:solidFill>
              </a:rPr>
              <a:t>	144 </a:t>
            </a:r>
            <a:r>
              <a:rPr lang="en-US" sz="3200" b="1" dirty="0">
                <a:solidFill>
                  <a:schemeClr val="bg1"/>
                </a:solidFill>
              </a:rPr>
              <a:t>That's what Satan does. He perverts the nations. He perverts the church. He perverts the people. He is a deceiver, a perverter of the original Truth.</a:t>
            </a:r>
          </a:p>
          <a:p>
            <a:r>
              <a:rPr lang="en-US" sz="3200" dirty="0">
                <a:solidFill>
                  <a:schemeClr val="bg1"/>
                </a:solidFill>
              </a:rPr>
              <a:t>145    God made a man a man. He made a woman a woman. And He dressed them different, and He meant for them to stay that way and to act that way; one is </a:t>
            </a:r>
            <a:r>
              <a:rPr lang="en-US" sz="3200" dirty="0" err="1">
                <a:solidFill>
                  <a:schemeClr val="bg1"/>
                </a:solidFill>
              </a:rPr>
              <a:t>feminish</a:t>
            </a:r>
            <a:r>
              <a:rPr lang="en-US" sz="3200" dirty="0">
                <a:solidFill>
                  <a:schemeClr val="bg1"/>
                </a:solidFill>
              </a:rPr>
              <a:t>, and the other is masculine. He separated Adam in the garden of Eden, and did this, separated Eve from him.</a:t>
            </a:r>
          </a:p>
          <a:p>
            <a:pPr algn="r"/>
            <a:r>
              <a:rPr lang="en-US" sz="3200" dirty="0">
                <a:solidFill>
                  <a:schemeClr val="bg1"/>
                </a:solidFill>
              </a:rPr>
              <a:t>65-0829</a:t>
            </a:r>
          </a:p>
        </p:txBody>
      </p:sp>
    </p:spTree>
    <p:extLst>
      <p:ext uri="{BB962C8B-B14F-4D97-AF65-F5344CB8AC3E}">
        <p14:creationId xmlns:p14="http://schemas.microsoft.com/office/powerpoint/2010/main" val="8752278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1442</TotalTime>
  <Words>465</Words>
  <Application>Microsoft Macintosh PowerPoint</Application>
  <PresentationFormat>Widescreen</PresentationFormat>
  <Paragraphs>218</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Cambria</vt:lpstr>
      <vt:lpstr>inherit</vt:lpstr>
      <vt:lpstr>Open Sans</vt:lpstr>
      <vt:lpstr>Wingdings 3</vt:lpstr>
      <vt:lpstr>Slice</vt:lpstr>
      <vt:lpstr>A Very Good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Coffey</dc:creator>
  <cp:lastModifiedBy>Barry Coffey</cp:lastModifiedBy>
  <cp:revision>30</cp:revision>
  <dcterms:created xsi:type="dcterms:W3CDTF">2018-06-30T15:17:30Z</dcterms:created>
  <dcterms:modified xsi:type="dcterms:W3CDTF">2018-07-01T21:18:32Z</dcterms:modified>
</cp:coreProperties>
</file>