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256" r:id="rId2"/>
    <p:sldId id="307" r:id="rId3"/>
    <p:sldId id="310" r:id="rId4"/>
    <p:sldId id="283" r:id="rId5"/>
    <p:sldId id="284" r:id="rId6"/>
    <p:sldId id="298" r:id="rId7"/>
    <p:sldId id="302" r:id="rId8"/>
    <p:sldId id="304" r:id="rId9"/>
    <p:sldId id="303" r:id="rId10"/>
    <p:sldId id="327" r:id="rId11"/>
    <p:sldId id="273" r:id="rId12"/>
    <p:sldId id="268" r:id="rId13"/>
    <p:sldId id="269" r:id="rId14"/>
    <p:sldId id="259" r:id="rId15"/>
    <p:sldId id="306" r:id="rId16"/>
    <p:sldId id="272" r:id="rId17"/>
    <p:sldId id="266" r:id="rId18"/>
    <p:sldId id="258" r:id="rId19"/>
    <p:sldId id="305" r:id="rId20"/>
    <p:sldId id="328" r:id="rId21"/>
    <p:sldId id="286" r:id="rId22"/>
    <p:sldId id="294" r:id="rId23"/>
    <p:sldId id="295" r:id="rId24"/>
    <p:sldId id="296" r:id="rId25"/>
    <p:sldId id="297" r:id="rId26"/>
    <p:sldId id="325" r:id="rId27"/>
    <p:sldId id="326" r:id="rId28"/>
    <p:sldId id="291" r:id="rId29"/>
    <p:sldId id="292" r:id="rId30"/>
    <p:sldId id="293" r:id="rId31"/>
    <p:sldId id="257" r:id="rId32"/>
    <p:sldId id="300" r:id="rId33"/>
    <p:sldId id="274" r:id="rId34"/>
    <p:sldId id="278" r:id="rId35"/>
    <p:sldId id="299" r:id="rId36"/>
    <p:sldId id="308" r:id="rId37"/>
    <p:sldId id="309" r:id="rId38"/>
    <p:sldId id="312" r:id="rId39"/>
    <p:sldId id="289" r:id="rId40"/>
    <p:sldId id="290" r:id="rId41"/>
    <p:sldId id="285" r:id="rId42"/>
    <p:sldId id="287" r:id="rId43"/>
    <p:sldId id="264" r:id="rId44"/>
    <p:sldId id="275" r:id="rId45"/>
    <p:sldId id="265" r:id="rId46"/>
    <p:sldId id="313" r:id="rId47"/>
    <p:sldId id="314" r:id="rId48"/>
    <p:sldId id="315" r:id="rId49"/>
    <p:sldId id="316" r:id="rId50"/>
    <p:sldId id="277" r:id="rId51"/>
    <p:sldId id="317" r:id="rId52"/>
    <p:sldId id="318" r:id="rId53"/>
    <p:sldId id="263" r:id="rId54"/>
    <p:sldId id="319" r:id="rId55"/>
    <p:sldId id="320" r:id="rId56"/>
    <p:sldId id="321" r:id="rId57"/>
    <p:sldId id="262" r:id="rId58"/>
    <p:sldId id="322" r:id="rId59"/>
    <p:sldId id="323" r:id="rId60"/>
    <p:sldId id="260" r:id="rId61"/>
    <p:sldId id="32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A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71" autoAdjust="0"/>
    <p:restoredTop sz="98037" autoAdjust="0"/>
  </p:normalViewPr>
  <p:slideViewPr>
    <p:cSldViewPr snapToGrid="0" snapToObjects="1">
      <p:cViewPr varScale="1">
        <p:scale>
          <a:sx n="63" d="100"/>
          <a:sy n="63" d="100"/>
        </p:scale>
        <p:origin x="920"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9741EE-2FDC-7C4F-BE07-F1E43ACB6B51}" type="datetimeFigureOut">
              <a:rPr lang="en-US" smtClean="0"/>
              <a:t>7/22/2018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E8E911-3F9C-A54A-9585-DB6427671163}" type="slidenum">
              <a:rPr lang="en-US" smtClean="0"/>
              <a:t>‹#›</a:t>
            </a:fld>
            <a:endParaRPr lang="en-US"/>
          </a:p>
        </p:txBody>
      </p:sp>
    </p:spTree>
    <p:extLst>
      <p:ext uri="{BB962C8B-B14F-4D97-AF65-F5344CB8AC3E}">
        <p14:creationId xmlns:p14="http://schemas.microsoft.com/office/powerpoint/2010/main" val="496992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E5A2F-B841-5E47-B07F-0EC85FEF7673}" type="datetimeFigureOut">
              <a:rPr lang="en-US" smtClean="0"/>
              <a:t>7/22/2018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E2E42A-1B63-A94C-BDAF-B32C5C7046F8}" type="slidenum">
              <a:rPr lang="en-US" smtClean="0"/>
              <a:t>‹#›</a:t>
            </a:fld>
            <a:endParaRPr lang="en-US"/>
          </a:p>
        </p:txBody>
      </p:sp>
    </p:spTree>
    <p:extLst>
      <p:ext uri="{BB962C8B-B14F-4D97-AF65-F5344CB8AC3E}">
        <p14:creationId xmlns:p14="http://schemas.microsoft.com/office/powerpoint/2010/main" val="39941001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73F591-AB7E-4CB3-A129-0727F0B56342}" type="slidenum">
              <a:rPr lang="en-US" smtClean="0"/>
              <a:t>43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830FC14-B3BA-49A6-8E6D-BCB14CB0177A}" type="slidenum">
              <a:rPr lang="en-US"/>
              <a:pPr/>
              <a:t>52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1384E1F-322B-4C4A-80E6-23038F0B7919}" type="slidenum">
              <a:rPr lang="en-US"/>
              <a:pPr/>
              <a:t>53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1393014-9A78-4164-9577-A56C849B318F}" type="slidenum">
              <a:rPr lang="en-US"/>
              <a:pPr/>
              <a:t>54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87568D0-CD4D-4B48-82A6-602210C705DC}" type="slidenum">
              <a:rPr lang="en-US"/>
              <a:pPr/>
              <a:t>55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CF3EE72-B16C-47BD-9AD8-21AC4074F76A}" type="slidenum">
              <a:rPr lang="en-US"/>
              <a:pPr/>
              <a:t>56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B495B27-3E1B-46D4-A5F1-C7658615E7B9}" type="slidenum">
              <a:rPr lang="en-US"/>
              <a:pPr/>
              <a:t>57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lgn="just" eaLnBrk="1" hangingPunct="1"/>
            <a:r>
              <a:rPr lang="en-US" dirty="0">
                <a:latin typeface="Verdana" pitchFamily="34" charset="0"/>
                <a:cs typeface="Times New Roman" pitchFamily="18" charset="0"/>
              </a:rPr>
              <a:t>MALACHI. 3:7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Even  from the days of your fathers ye are gone  away  from mine ordinances, and have not kept [them]. Return unto me, and  I will  return  unto  you, </a:t>
            </a:r>
            <a:r>
              <a:rPr lang="en-US" i="1" dirty="0" err="1">
                <a:latin typeface="Verdana" pitchFamily="34" charset="0"/>
                <a:cs typeface="Times New Roman" pitchFamily="18" charset="0"/>
              </a:rPr>
              <a:t>saith</a:t>
            </a:r>
            <a:r>
              <a:rPr lang="en-US" i="1" dirty="0">
                <a:latin typeface="Verdana" pitchFamily="34" charset="0"/>
                <a:cs typeface="Times New Roman" pitchFamily="18" charset="0"/>
              </a:rPr>
              <a:t> the LORD of hosts.  But  ye  said, Wherein shall we return?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3:8   Will  a  man rob God? Yet ye have robbed me.  But  ye  say, Wherein have we robbed thee? In tithes and offerings.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3:9  Ye [are] cursed with a curse: for ye have robbed me,  [even] this whole nation.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3:10  Bring ye all the tithes into the storehouse, that there may be meat in mine house, and prove me now herewith, </a:t>
            </a:r>
            <a:r>
              <a:rPr lang="en-US" i="1" dirty="0" err="1">
                <a:latin typeface="Verdana" pitchFamily="34" charset="0"/>
                <a:cs typeface="Times New Roman" pitchFamily="18" charset="0"/>
              </a:rPr>
              <a:t>saith</a:t>
            </a:r>
            <a:r>
              <a:rPr lang="en-US" i="1" dirty="0">
                <a:latin typeface="Verdana" pitchFamily="34" charset="0"/>
                <a:cs typeface="Times New Roman" pitchFamily="18" charset="0"/>
              </a:rPr>
              <a:t> the  LORD of hosts, if I will not open you the windows of heaven, and  pour you  out a blessing, that [there shall] not [be room] enough  [to receive it].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eaLnBrk="1" hangingPunct="1"/>
            <a:r>
              <a:rPr lang="en-US" i="1" dirty="0">
                <a:latin typeface="Verdana" pitchFamily="34" charset="0"/>
                <a:cs typeface="Times New Roman" pitchFamily="18" charset="0"/>
              </a:rPr>
              <a:t>3:11  And I will rebuke the devourer for your sakes, and he shall not  destroy the fruits of your ground; neither shall  your  vine cast  her fruit before the time in the field, </a:t>
            </a:r>
            <a:r>
              <a:rPr lang="en-US" i="1" dirty="0" err="1">
                <a:latin typeface="Verdana" pitchFamily="34" charset="0"/>
                <a:cs typeface="Times New Roman" pitchFamily="18" charset="0"/>
              </a:rPr>
              <a:t>saith</a:t>
            </a:r>
            <a:r>
              <a:rPr lang="en-US" i="1" dirty="0">
                <a:latin typeface="Verdana" pitchFamily="34" charset="0"/>
                <a:cs typeface="Times New Roman" pitchFamily="18" charset="0"/>
              </a:rPr>
              <a:t> the  LORD  of hosts.</a:t>
            </a:r>
            <a:r>
              <a:rPr lang="en-US"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00F2405-CFD1-4BDC-8FEC-50BFCC8696AA}" type="slidenum">
              <a:rPr lang="en-US"/>
              <a:pPr/>
              <a:t>58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396CE04-7954-48C0-ADCD-00B1ED1FA0B2}" type="slidenum">
              <a:rPr lang="en-US"/>
              <a:pPr/>
              <a:t>59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B20B5BA-C6B4-4093-A932-AF0BCAB3C728}" type="slidenum">
              <a:rPr lang="en-US"/>
              <a:pPr/>
              <a:t>60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04FC9BD-DF9C-41BF-B9E9-79324EB28336}" type="slidenum">
              <a:rPr lang="en-US"/>
              <a:pPr/>
              <a:t>61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73F591-AB7E-4CB3-A129-0727F0B56342}" type="slidenum">
              <a:rPr lang="en-US" smtClean="0"/>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73F591-AB7E-4CB3-A129-0727F0B56342}" type="slidenum">
              <a:rPr lang="en-US" smtClean="0"/>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73F591-AB7E-4CB3-A129-0727F0B56342}" type="slidenum">
              <a:rPr lang="en-US" smtClean="0"/>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73F591-AB7E-4CB3-A129-0727F0B56342}" type="slidenum">
              <a:rPr lang="en-US" smtClean="0"/>
              <a:t>47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E74964-0822-4593-B7A9-7A3624D60467}" type="slidenum">
              <a:rPr lang="en-US"/>
              <a:pPr/>
              <a:t>48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ACE8346-4B40-4E9D-BC34-2A56E9473349}" type="slidenum">
              <a:rPr lang="en-US" smtClean="0"/>
              <a:pPr>
                <a:defRPr/>
              </a:pPr>
              <a:t>49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CC005B0-9135-4321-BFBD-FE47A23DEC47}" type="slidenum">
              <a:rPr lang="en-US"/>
              <a:pPr/>
              <a:t>50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0822453-9FD2-4355-AFF6-5787551F2C17}" type="slidenum">
              <a:rPr lang="en-US"/>
              <a:pPr/>
              <a:t>51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7/22/2014</a:t>
            </a:r>
          </a:p>
        </p:txBody>
      </p:sp>
      <p:sp>
        <p:nvSpPr>
          <p:cNvPr id="8" name="Footer Placeholder 7"/>
          <p:cNvSpPr>
            <a:spLocks noGrp="1"/>
          </p:cNvSpPr>
          <p:nvPr>
            <p:ph type="ftr" sz="quarter" idx="11"/>
          </p:nvPr>
        </p:nvSpPr>
        <p:spPr/>
        <p:txBody>
          <a:bodyPr/>
          <a:lstStyle/>
          <a:p>
            <a:r>
              <a:rPr lang="en-US"/>
              <a:t>The Value of Respect</a:t>
            </a:r>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7/22/2014</a:t>
            </a:r>
          </a:p>
        </p:txBody>
      </p:sp>
      <p:sp>
        <p:nvSpPr>
          <p:cNvPr id="4" name="Footer Placeholder 3"/>
          <p:cNvSpPr>
            <a:spLocks noGrp="1"/>
          </p:cNvSpPr>
          <p:nvPr>
            <p:ph type="ftr" sz="quarter" idx="11"/>
          </p:nvPr>
        </p:nvSpPr>
        <p:spPr/>
        <p:txBody>
          <a:bodyPr/>
          <a:lstStyle/>
          <a:p>
            <a:r>
              <a:rPr lang="en-US"/>
              <a:t>The Value of Respect</a:t>
            </a:r>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r>
              <a:rPr lang="en-US"/>
              <a:t>The Value of Respect</a:t>
            </a: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r>
              <a:rPr lang="en-US"/>
              <a:t>7/22/2014</a:t>
            </a: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push dir="u"/>
  </p:transition>
  <p:hf hdr="0"/>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blegateway.com/passage/?search=Psalm+34:11&amp;version=KJV"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ndex.php?title=History_of_education_in_the_United_States&amp;action=edit&amp;section=15"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ndex.php?title=History_of_education_in_the_United_States&amp;action=edit&amp;section=7"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en.wikipedia.org/w/index.php?title=History_of_education_in_the_United_States&amp;action=edit&amp;section=7"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3920211" y="1341121"/>
            <a:ext cx="4833620" cy="2778760"/>
          </a:xfrm>
        </p:spPr>
        <p:txBody>
          <a:bodyPr/>
          <a:lstStyle/>
          <a:p>
            <a:r>
              <a:rPr lang="en-US" sz="8000" dirty="0">
                <a:solidFill>
                  <a:schemeClr val="bg1">
                    <a:lumMod val="40000"/>
                    <a:lumOff val="60000"/>
                  </a:schemeClr>
                </a:solidFill>
                <a:latin typeface="Calisto MT"/>
                <a:cs typeface="Calisto MT"/>
              </a:rPr>
              <a:t>The Value of </a:t>
            </a:r>
            <a:r>
              <a:rPr lang="en-US" sz="8800" dirty="0">
                <a:solidFill>
                  <a:schemeClr val="bg1">
                    <a:lumMod val="40000"/>
                    <a:lumOff val="60000"/>
                  </a:schemeClr>
                </a:solidFill>
                <a:latin typeface="Calisto MT"/>
                <a:cs typeface="Calisto MT"/>
              </a:rPr>
              <a:t>Respect</a:t>
            </a:r>
            <a:br>
              <a:rPr lang="en-US" sz="8800" dirty="0">
                <a:solidFill>
                  <a:schemeClr val="bg1">
                    <a:lumMod val="40000"/>
                    <a:lumOff val="60000"/>
                  </a:schemeClr>
                </a:solidFill>
                <a:latin typeface="Calisto MT"/>
                <a:cs typeface="Calisto MT"/>
              </a:rPr>
            </a:br>
            <a:r>
              <a:rPr lang="en-US" sz="1400" dirty="0">
                <a:solidFill>
                  <a:schemeClr val="bg1">
                    <a:lumMod val="40000"/>
                    <a:lumOff val="60000"/>
                  </a:schemeClr>
                </a:solidFill>
                <a:latin typeface="Calisto MT"/>
                <a:cs typeface="Calisto MT"/>
              </a:rPr>
              <a:t>Education &amp; Training of Children &amp; Families</a:t>
            </a:r>
            <a:endParaRPr lang="en-US" sz="1200" dirty="0">
              <a:solidFill>
                <a:schemeClr val="bg1">
                  <a:lumMod val="40000"/>
                  <a:lumOff val="60000"/>
                </a:schemeClr>
              </a:solidFill>
              <a:latin typeface="Calisto MT"/>
              <a:cs typeface="Calisto MT"/>
            </a:endParaRPr>
          </a:p>
        </p:txBody>
      </p:sp>
      <p:sp>
        <p:nvSpPr>
          <p:cNvPr id="3" name="Subtitle 2"/>
          <p:cNvSpPr>
            <a:spLocks noGrp="1"/>
          </p:cNvSpPr>
          <p:nvPr>
            <p:ph type="subTitle" idx="1"/>
          </p:nvPr>
        </p:nvSpPr>
        <p:spPr>
          <a:xfrm>
            <a:off x="3492388" y="4419600"/>
            <a:ext cx="5395302" cy="1219200"/>
          </a:xfrm>
          <a:solidFill>
            <a:schemeClr val="accent3">
              <a:lumMod val="75000"/>
              <a:alpha val="60000"/>
            </a:schemeClr>
          </a:solidFill>
        </p:spPr>
        <p:txBody>
          <a:bodyPr>
            <a:normAutofit fontScale="85000" lnSpcReduction="20000"/>
          </a:bodyPr>
          <a:lstStyle/>
          <a:p>
            <a:endParaRPr lang="en-US" dirty="0">
              <a:hlinkClick r:id="rId3"/>
            </a:endParaRPr>
          </a:p>
          <a:p>
            <a:pPr algn="r"/>
            <a:r>
              <a:rPr lang="en-US" sz="2800" b="1" dirty="0">
                <a:solidFill>
                  <a:schemeClr val="bg1">
                    <a:lumMod val="20000"/>
                    <a:lumOff val="80000"/>
                  </a:schemeClr>
                </a:solidFill>
              </a:rPr>
              <a:t>Psalm 34:1</a:t>
            </a:r>
          </a:p>
          <a:p>
            <a:pPr algn="r"/>
            <a:r>
              <a:rPr lang="en-US" sz="2800" i="1" dirty="0">
                <a:solidFill>
                  <a:schemeClr val="bg1">
                    <a:lumMod val="20000"/>
                    <a:lumOff val="80000"/>
                  </a:schemeClr>
                </a:solidFill>
              </a:rPr>
              <a:t>Come, ye children, hearken unto me: </a:t>
            </a:r>
          </a:p>
          <a:p>
            <a:pPr algn="r"/>
            <a:r>
              <a:rPr lang="en-US" sz="2800" i="1" dirty="0">
                <a:solidFill>
                  <a:schemeClr val="bg1">
                    <a:lumMod val="20000"/>
                    <a:lumOff val="80000"/>
                  </a:schemeClr>
                </a:solidFill>
              </a:rPr>
              <a:t>I will teach you the fear of the Lord.</a:t>
            </a:r>
          </a:p>
        </p:txBody>
      </p:sp>
    </p:spTree>
    <p:extLst>
      <p:ext uri="{BB962C8B-B14F-4D97-AF65-F5344CB8AC3E}">
        <p14:creationId xmlns:p14="http://schemas.microsoft.com/office/powerpoint/2010/main" val="225648488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0BDBD-11DD-432F-9BF8-A8F2902253F9}"/>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DA45F47F-644A-49F6-93CB-C41985B60B50}"/>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4D24ECF3-4635-47D1-97DA-16D6B3D4722F}"/>
              </a:ext>
            </a:extLst>
          </p:cNvPr>
          <p:cNvSpPr>
            <a:spLocks noGrp="1"/>
          </p:cNvSpPr>
          <p:nvPr>
            <p:ph type="sldNum" sz="quarter" idx="12"/>
          </p:nvPr>
        </p:nvSpPr>
        <p:spPr/>
        <p:txBody>
          <a:bodyPr/>
          <a:lstStyle/>
          <a:p>
            <a:fld id="{D739C4FB-7D33-419B-8833-D1372BFD11C8}" type="slidenum">
              <a:rPr lang="en-US" smtClean="0"/>
              <a:t>10</a:t>
            </a:fld>
            <a:endParaRPr lang="en-US"/>
          </a:p>
        </p:txBody>
      </p:sp>
      <p:sp>
        <p:nvSpPr>
          <p:cNvPr id="5" name="Rectangle 4">
            <a:extLst>
              <a:ext uri="{FF2B5EF4-FFF2-40B4-BE49-F238E27FC236}">
                <a16:creationId xmlns:a16="http://schemas.microsoft.com/office/drawing/2014/main" id="{81AC73B7-C776-44B1-A8F8-3F300A164005}"/>
              </a:ext>
            </a:extLst>
          </p:cNvPr>
          <p:cNvSpPr/>
          <p:nvPr/>
        </p:nvSpPr>
        <p:spPr>
          <a:xfrm>
            <a:off x="121920" y="91440"/>
            <a:ext cx="8849360" cy="6586418"/>
          </a:xfrm>
          <a:prstGeom prst="rect">
            <a:avLst/>
          </a:prstGeom>
        </p:spPr>
        <p:txBody>
          <a:bodyPr wrap="square">
            <a:spAutoFit/>
          </a:bodyPr>
          <a:lstStyle/>
          <a:p>
            <a:r>
              <a:rPr lang="en-US" sz="3200" b="1" spc="-150" dirty="0"/>
              <a:t>MAN.RUNNING.FROM.THE.PRESENCE.OF.THE.LORD</a:t>
            </a:r>
          </a:p>
          <a:p>
            <a:r>
              <a:rPr lang="en-US" sz="2800" dirty="0"/>
              <a:t>	53 [Facing Responsibilities] </a:t>
            </a:r>
            <a:r>
              <a:rPr lang="en-US" sz="3000" dirty="0"/>
              <a:t>As a father, to face up the responsibility, to give your child a whipping. Them little fellows, you don't want to do that. But as a father or a mother, you've got to face the responsibility of raising that child, because "</a:t>
            </a:r>
            <a:r>
              <a:rPr lang="en-US" sz="3000" i="1" dirty="0"/>
              <a:t>Spare the rod and you'll spoil your son."</a:t>
            </a:r>
            <a:r>
              <a:rPr lang="en-US" sz="3000" dirty="0"/>
              <a:t> And that still stands good in the sight of every psychologist in the world, still remains God's Truth. If there had been more of that practiced, we wouldn't have had so much juvenile delinquency, and the rot we got in the world today. But the old golden rule of the home has been broken, long time ago, and they let the kids do whatever they want to.				</a:t>
            </a:r>
            <a:r>
              <a:rPr lang="en-US" sz="2800" dirty="0"/>
              <a:t>65-0217</a:t>
            </a:r>
          </a:p>
        </p:txBody>
      </p:sp>
    </p:spTree>
    <p:extLst>
      <p:ext uri="{BB962C8B-B14F-4D97-AF65-F5344CB8AC3E}">
        <p14:creationId xmlns:p14="http://schemas.microsoft.com/office/powerpoint/2010/main" val="17997049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11</a:t>
            </a:fld>
            <a:endParaRPr lang="en-US"/>
          </a:p>
        </p:txBody>
      </p:sp>
      <p:pic>
        <p:nvPicPr>
          <p:cNvPr id="5" name="Picture 4"/>
          <p:cNvPicPr>
            <a:picLocks noChangeAspect="1"/>
          </p:cNvPicPr>
          <p:nvPr/>
        </p:nvPicPr>
        <p:blipFill>
          <a:blip r:embed="rId2"/>
          <a:stretch>
            <a:fillRect/>
          </a:stretch>
        </p:blipFill>
        <p:spPr>
          <a:xfrm>
            <a:off x="183726" y="-1978"/>
            <a:ext cx="8776548" cy="4279900"/>
          </a:xfrm>
          <a:prstGeom prst="rect">
            <a:avLst/>
          </a:prstGeom>
        </p:spPr>
      </p:pic>
      <p:sp>
        <p:nvSpPr>
          <p:cNvPr id="6" name="TextBox 5"/>
          <p:cNvSpPr txBox="1"/>
          <p:nvPr/>
        </p:nvSpPr>
        <p:spPr>
          <a:xfrm>
            <a:off x="183726" y="2788916"/>
            <a:ext cx="8776548" cy="3970318"/>
          </a:xfrm>
          <a:prstGeom prst="rect">
            <a:avLst/>
          </a:prstGeom>
          <a:solidFill>
            <a:schemeClr val="accent6">
              <a:lumMod val="40000"/>
              <a:lumOff val="60000"/>
            </a:schemeClr>
          </a:solidFill>
        </p:spPr>
        <p:txBody>
          <a:bodyPr wrap="square" rtlCol="0">
            <a:spAutoFit/>
          </a:bodyPr>
          <a:lstStyle/>
          <a:p>
            <a:r>
              <a:rPr lang="en-US" sz="2800" dirty="0"/>
              <a:t>	Abraham Lincoln, who attended school for less than a year, became a lawyer under an Illinois law (1833.) To be a lawyer someone had to </a:t>
            </a:r>
            <a:r>
              <a:rPr lang="en-US" sz="2800" b="1" dirty="0"/>
              <a:t>"obtain a certificate procured from the court of an Illinois county certifying to the applicant's good moral character." </a:t>
            </a:r>
            <a:r>
              <a:rPr lang="en-US" sz="2800" dirty="0"/>
              <a:t>Lincoln actually went to the Illinois Supreme Court to get his certificate. On September 9, 1836, a license to practice law was issued to Abraham Lincoln by two justices of the Illinois Supreme Court.</a:t>
            </a:r>
          </a:p>
        </p:txBody>
      </p:sp>
    </p:spTree>
    <p:extLst>
      <p:ext uri="{BB962C8B-B14F-4D97-AF65-F5344CB8AC3E}">
        <p14:creationId xmlns:p14="http://schemas.microsoft.com/office/powerpoint/2010/main" val="3342603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12</a:t>
            </a:fld>
            <a:endParaRPr lang="en-US"/>
          </a:p>
        </p:txBody>
      </p:sp>
      <p:sp>
        <p:nvSpPr>
          <p:cNvPr id="5" name="Rectangle 4"/>
          <p:cNvSpPr/>
          <p:nvPr/>
        </p:nvSpPr>
        <p:spPr>
          <a:xfrm>
            <a:off x="3865718" y="74166"/>
            <a:ext cx="5278282" cy="6555641"/>
          </a:xfrm>
          <a:prstGeom prst="rect">
            <a:avLst/>
          </a:prstGeom>
        </p:spPr>
        <p:txBody>
          <a:bodyPr wrap="square">
            <a:spAutoFit/>
          </a:bodyPr>
          <a:lstStyle/>
          <a:p>
            <a:r>
              <a:rPr lang="en-US" sz="2800" dirty="0"/>
              <a:t>	“Upon the subject of </a:t>
            </a:r>
            <a:r>
              <a:rPr lang="en-US" sz="2800" b="1" dirty="0"/>
              <a:t>education</a:t>
            </a:r>
            <a:r>
              <a:rPr lang="en-US" sz="2800" dirty="0"/>
              <a:t>, not presuming to dictate any plan or system respecting it, I can only say that I view it as </a:t>
            </a:r>
            <a:r>
              <a:rPr lang="en-US" sz="2800" b="1" dirty="0"/>
              <a:t>the most important subject which we as a people can be engaged in</a:t>
            </a:r>
            <a:r>
              <a:rPr lang="en-US" sz="2800" dirty="0"/>
              <a:t>. That every man may receive at least, a moderate education, thereby be enabled to read the histories of his own and other countries, by which he may duly appreciate the value of our free institutions, appears to be an object of vital importance, even on this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0645" y="145637"/>
            <a:ext cx="3661255" cy="6155744"/>
          </a:xfrm>
          <a:prstGeom prst="rect">
            <a:avLst/>
          </a:prstGeom>
          <a:ln>
            <a:noFill/>
          </a:ln>
          <a:effectLst>
            <a:softEdge rad="112500"/>
          </a:effectLst>
        </p:spPr>
      </p:pic>
      <p:sp>
        <p:nvSpPr>
          <p:cNvPr id="7" name="Rectangle 6"/>
          <p:cNvSpPr/>
          <p:nvPr/>
        </p:nvSpPr>
        <p:spPr>
          <a:xfrm>
            <a:off x="418672" y="534045"/>
            <a:ext cx="2159174" cy="400110"/>
          </a:xfrm>
          <a:prstGeom prst="rect">
            <a:avLst/>
          </a:prstGeom>
        </p:spPr>
        <p:txBody>
          <a:bodyPr wrap="none">
            <a:spAutoFit/>
          </a:bodyPr>
          <a:lstStyle/>
          <a:p>
            <a:r>
              <a:rPr lang="en-US" sz="2000" dirty="0">
                <a:solidFill>
                  <a:schemeClr val="bg1">
                    <a:lumMod val="20000"/>
                    <a:lumOff val="80000"/>
                  </a:schemeClr>
                </a:solidFill>
                <a:latin typeface="Apple Chancery"/>
                <a:cs typeface="Apple Chancery"/>
              </a:rPr>
              <a:t>Abraham Lincoln</a:t>
            </a:r>
          </a:p>
        </p:txBody>
      </p:sp>
    </p:spTree>
    <p:extLst>
      <p:ext uri="{BB962C8B-B14F-4D97-AF65-F5344CB8AC3E}">
        <p14:creationId xmlns:p14="http://schemas.microsoft.com/office/powerpoint/2010/main" val="303629827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13</a:t>
            </a:fld>
            <a:endParaRPr lang="en-US"/>
          </a:p>
        </p:txBody>
      </p:sp>
      <p:sp>
        <p:nvSpPr>
          <p:cNvPr id="5" name="Rectangle 4"/>
          <p:cNvSpPr/>
          <p:nvPr/>
        </p:nvSpPr>
        <p:spPr>
          <a:xfrm>
            <a:off x="213217" y="185414"/>
            <a:ext cx="8704819" cy="6001643"/>
          </a:xfrm>
          <a:prstGeom prst="rect">
            <a:avLst/>
          </a:prstGeom>
        </p:spPr>
        <p:txBody>
          <a:bodyPr wrap="square">
            <a:spAutoFit/>
          </a:bodyPr>
          <a:lstStyle/>
          <a:p>
            <a:r>
              <a:rPr lang="en-US" sz="3200" dirty="0"/>
              <a:t>account alone, to say nothing of the advantages and satisfaction to be derived from all being able to read the Scriptures and other works, both of a religious and moral nature, for themselves. </a:t>
            </a:r>
          </a:p>
          <a:p>
            <a:r>
              <a:rPr lang="en-US" sz="3200" dirty="0"/>
              <a:t>	For my part, I desire to see the time when education, and by its means, morality, sobriety, enterprise and industry, shall become much more general than at present, and should be gratified to have it in my power to contribute something to the advancement of any measure which might have a tendency to accelerate the happy period</a:t>
            </a:r>
            <a:r>
              <a:rPr lang="en-US" sz="2800" dirty="0"/>
              <a:t>. 							</a:t>
            </a:r>
            <a:r>
              <a:rPr lang="en-US" sz="2000" dirty="0"/>
              <a:t>March 9, 1832 </a:t>
            </a:r>
          </a:p>
          <a:p>
            <a:pPr algn="r"/>
            <a:r>
              <a:rPr lang="en-US" sz="2000" i="1" dirty="0"/>
              <a:t>First Political Announcement</a:t>
            </a:r>
          </a:p>
        </p:txBody>
      </p:sp>
    </p:spTree>
    <p:extLst>
      <p:ext uri="{BB962C8B-B14F-4D97-AF65-F5344CB8AC3E}">
        <p14:creationId xmlns:p14="http://schemas.microsoft.com/office/powerpoint/2010/main" val="110600871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9648" y="-53121"/>
            <a:ext cx="4114901" cy="2941511"/>
          </a:xfrm>
          <a:prstGeom prst="rect">
            <a:avLst/>
          </a:prstGeom>
          <a:ln>
            <a:noFill/>
          </a:ln>
          <a:effectLst>
            <a:softEdge rad="112500"/>
          </a:effectLst>
        </p:spPr>
      </p:pic>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14</a:t>
            </a:fld>
            <a:endParaRPr lang="en-US"/>
          </a:p>
        </p:txBody>
      </p:sp>
      <p:sp>
        <p:nvSpPr>
          <p:cNvPr id="5" name="Rectangle 4"/>
          <p:cNvSpPr/>
          <p:nvPr/>
        </p:nvSpPr>
        <p:spPr>
          <a:xfrm>
            <a:off x="109791" y="95180"/>
            <a:ext cx="8762962" cy="6247865"/>
          </a:xfrm>
          <a:prstGeom prst="rect">
            <a:avLst/>
          </a:prstGeom>
        </p:spPr>
        <p:txBody>
          <a:bodyPr wrap="square">
            <a:spAutoFit/>
          </a:bodyPr>
          <a:lstStyle/>
          <a:p>
            <a:r>
              <a:rPr lang="en-US" sz="3600" b="1" dirty="0"/>
              <a:t>Religion &amp; Schools</a:t>
            </a:r>
            <a:endParaRPr lang="en-US" sz="3600" b="1" dirty="0">
              <a:hlinkClick r:id="rId3"/>
            </a:endParaRPr>
          </a:p>
          <a:p>
            <a:r>
              <a:rPr lang="en-US" sz="2800" dirty="0"/>
              <a:t>      As the majority of the nation</a:t>
            </a:r>
          </a:p>
          <a:p>
            <a:r>
              <a:rPr lang="en-US" sz="2800" dirty="0"/>
              <a:t>was Protestant in the 19th cent.</a:t>
            </a:r>
          </a:p>
          <a:p>
            <a:r>
              <a:rPr lang="en-US" sz="2800" dirty="0"/>
              <a:t>most States passed a </a:t>
            </a:r>
            <a:r>
              <a:rPr lang="en-US" sz="2800" dirty="0" err="1"/>
              <a:t>Consti</a:t>
            </a:r>
            <a:r>
              <a:rPr lang="en-US" sz="2800" dirty="0"/>
              <a:t>-</a:t>
            </a:r>
          </a:p>
          <a:p>
            <a:r>
              <a:rPr lang="en-US" sz="2800" dirty="0" err="1"/>
              <a:t>tutional</a:t>
            </a:r>
            <a:r>
              <a:rPr lang="en-US" sz="2800" dirty="0"/>
              <a:t> amendment, called the</a:t>
            </a:r>
          </a:p>
          <a:p>
            <a:r>
              <a:rPr lang="en-US" sz="2800" b="1" dirty="0"/>
              <a:t>Blaine Amendment, </a:t>
            </a:r>
            <a:r>
              <a:rPr lang="en-US" sz="2800" dirty="0"/>
              <a:t>forbid-</a:t>
            </a:r>
          </a:p>
          <a:p>
            <a:r>
              <a:rPr lang="en-US" sz="2800" dirty="0"/>
              <a:t>ding tax money be used to </a:t>
            </a:r>
            <a:r>
              <a:rPr lang="en-US" sz="2800" b="1" dirty="0"/>
              <a:t>fund parochial </a:t>
            </a:r>
          </a:p>
          <a:p>
            <a:r>
              <a:rPr lang="en-US" sz="2800" b="1" dirty="0"/>
              <a:t>schools.</a:t>
            </a:r>
            <a:r>
              <a:rPr lang="en-US" sz="2800" dirty="0"/>
              <a:t> There was anti-Catholic sentiment related to heavy immigration from Catholic Ireland (1845-1852), and a feeling that Catholic children should be educated in public schools to become American. </a:t>
            </a:r>
          </a:p>
          <a:p>
            <a:r>
              <a:rPr lang="en-US" sz="2800" dirty="0"/>
              <a:t>	The Irish and other Catholic ethnic groups looked to parochial schools not only to protect their religion, but to enhance their culture and language.</a:t>
            </a:r>
          </a:p>
        </p:txBody>
      </p:sp>
    </p:spTree>
    <p:extLst>
      <p:ext uri="{BB962C8B-B14F-4D97-AF65-F5344CB8AC3E}">
        <p14:creationId xmlns:p14="http://schemas.microsoft.com/office/powerpoint/2010/main" val="75632128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15</a:t>
            </a:fld>
            <a:endParaRPr lang="en-US"/>
          </a:p>
        </p:txBody>
      </p:sp>
      <p:sp>
        <p:nvSpPr>
          <p:cNvPr id="5" name="Rectangle 4"/>
          <p:cNvSpPr/>
          <p:nvPr/>
        </p:nvSpPr>
        <p:spPr>
          <a:xfrm>
            <a:off x="145473" y="145473"/>
            <a:ext cx="8832272" cy="5632311"/>
          </a:xfrm>
          <a:prstGeom prst="rect">
            <a:avLst/>
          </a:prstGeom>
        </p:spPr>
        <p:txBody>
          <a:bodyPr wrap="square">
            <a:spAutoFit/>
          </a:bodyPr>
          <a:lstStyle/>
          <a:p>
            <a:r>
              <a:rPr lang="en-US" sz="4000" b="1" dirty="0"/>
              <a:t>THE.ODDBALL</a:t>
            </a:r>
            <a:r>
              <a:rPr lang="en-US" sz="4000" dirty="0"/>
              <a:t> (1964)</a:t>
            </a:r>
          </a:p>
          <a:p>
            <a:r>
              <a:rPr lang="en-US" sz="3200" dirty="0"/>
              <a:t> 	 43  Do you know the politicians can't judge right and wrong? You see them keeping quiet on this voting the Bible back in the church or into the... Bible back into the school? They don't know which way the politics are going to blow.</a:t>
            </a:r>
          </a:p>
          <a:p>
            <a:r>
              <a:rPr lang="en-US" sz="3200" dirty="0"/>
              <a:t>	 Think of it! I don't know how it is in Indiana now, </a:t>
            </a:r>
            <a:r>
              <a:rPr lang="en-US" sz="3200" b="1" dirty="0"/>
              <a:t>but in Arizona it's against the law to read the Bible in school. </a:t>
            </a:r>
            <a:r>
              <a:rPr lang="en-US" sz="3200" dirty="0"/>
              <a:t>I think it's the same thing in Indiana, nearly the whole United States, because some infidel woman changed the whole program. </a:t>
            </a:r>
            <a:endParaRPr lang="en-US" sz="3200" b="1" dirty="0"/>
          </a:p>
        </p:txBody>
      </p:sp>
    </p:spTree>
    <p:extLst>
      <p:ext uri="{BB962C8B-B14F-4D97-AF65-F5344CB8AC3E}">
        <p14:creationId xmlns:p14="http://schemas.microsoft.com/office/powerpoint/2010/main" val="156794566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16</a:t>
            </a:fld>
            <a:endParaRPr lang="en-US"/>
          </a:p>
        </p:txBody>
      </p:sp>
      <p:sp>
        <p:nvSpPr>
          <p:cNvPr id="5" name="Rectangle 4"/>
          <p:cNvSpPr/>
          <p:nvPr/>
        </p:nvSpPr>
        <p:spPr>
          <a:xfrm>
            <a:off x="296649" y="176143"/>
            <a:ext cx="8575035" cy="4955203"/>
          </a:xfrm>
          <a:prstGeom prst="rect">
            <a:avLst/>
          </a:prstGeom>
        </p:spPr>
        <p:txBody>
          <a:bodyPr wrap="square">
            <a:spAutoFit/>
          </a:bodyPr>
          <a:lstStyle/>
          <a:p>
            <a:r>
              <a:rPr lang="en-US" sz="3200" b="1" dirty="0"/>
              <a:t>	And, remember, it's against the law to read the Bible in our public schools, but believers' taxes supports infidelity to be taught in the school. </a:t>
            </a:r>
            <a:r>
              <a:rPr lang="en-US" sz="3200" dirty="0"/>
              <a:t>	 	</a:t>
            </a:r>
          </a:p>
          <a:p>
            <a:r>
              <a:rPr lang="en-US" sz="3200" dirty="0"/>
              <a:t>	44  Politics. We need another </a:t>
            </a:r>
            <a:r>
              <a:rPr lang="en-US" sz="3200" b="1" dirty="0"/>
              <a:t>Abraham Lincoln. </a:t>
            </a:r>
            <a:r>
              <a:rPr lang="en-US" sz="3200" dirty="0"/>
              <a:t>We need another </a:t>
            </a:r>
            <a:r>
              <a:rPr lang="en-US" sz="3200" b="1" dirty="0"/>
              <a:t>Patrick Henry. </a:t>
            </a:r>
            <a:r>
              <a:rPr lang="en-US" sz="3200" dirty="0"/>
              <a:t>We need an American who can stand out regardless of where the politics are, and call right, "right," and wrong, "wrong.”</a:t>
            </a:r>
          </a:p>
          <a:p>
            <a:pPr algn="r"/>
            <a:r>
              <a:rPr lang="en-US" sz="2800" dirty="0"/>
              <a:t>64-0614</a:t>
            </a:r>
          </a:p>
        </p:txBody>
      </p:sp>
    </p:spTree>
    <p:extLst>
      <p:ext uri="{BB962C8B-B14F-4D97-AF65-F5344CB8AC3E}">
        <p14:creationId xmlns:p14="http://schemas.microsoft.com/office/powerpoint/2010/main" val="270998711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6866" y="83436"/>
            <a:ext cx="2415818" cy="2920944"/>
          </a:xfrm>
          <a:prstGeom prst="rect">
            <a:avLst/>
          </a:prstGeom>
          <a:ln>
            <a:noFill/>
          </a:ln>
          <a:effectLst>
            <a:softEdge rad="112500"/>
          </a:effectLst>
        </p:spPr>
      </p:pic>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17</a:t>
            </a:fld>
            <a:endParaRPr lang="en-US"/>
          </a:p>
        </p:txBody>
      </p:sp>
      <p:sp>
        <p:nvSpPr>
          <p:cNvPr id="5" name="Rectangle 4"/>
          <p:cNvSpPr/>
          <p:nvPr/>
        </p:nvSpPr>
        <p:spPr>
          <a:xfrm>
            <a:off x="166866" y="83436"/>
            <a:ext cx="8871684" cy="6555641"/>
          </a:xfrm>
          <a:prstGeom prst="rect">
            <a:avLst/>
          </a:prstGeom>
        </p:spPr>
        <p:txBody>
          <a:bodyPr wrap="square">
            <a:spAutoFit/>
          </a:bodyPr>
          <a:lstStyle/>
          <a:p>
            <a:r>
              <a:rPr lang="en-US" sz="2800" i="1" dirty="0"/>
              <a:t>			“The Constitution is not an instrument 			for the government to restrain the 				people, it is an instrument for the people 			to restrain the government - lest it come 			to dominate our lives and interests. Fear 			is the passion of slaves.</a:t>
            </a:r>
          </a:p>
          <a:p>
            <a:endParaRPr lang="en-US" sz="2800" dirty="0"/>
          </a:p>
          <a:p>
            <a:r>
              <a:rPr lang="en-US" sz="2800" i="1" dirty="0"/>
              <a:t>“It is the business of a virtuous clergy to censure vice in every appearance of it. </a:t>
            </a:r>
          </a:p>
          <a:p>
            <a:endParaRPr lang="en-US" sz="2800" i="1" dirty="0"/>
          </a:p>
          <a:p>
            <a:r>
              <a:rPr lang="en-US" sz="2800" i="1" dirty="0"/>
              <a:t>“I have now disposed of all my property to my family. There is one thing more I wish I could give them, and that is the Christian religion. This is all the inheritance I give them... The religion of Christ will give them One which will make them rich indeed.</a:t>
            </a:r>
          </a:p>
        </p:txBody>
      </p:sp>
      <p:sp>
        <p:nvSpPr>
          <p:cNvPr id="7" name="TextBox 6"/>
          <p:cNvSpPr txBox="1"/>
          <p:nvPr/>
        </p:nvSpPr>
        <p:spPr>
          <a:xfrm>
            <a:off x="433886" y="2507894"/>
            <a:ext cx="1976823" cy="369332"/>
          </a:xfrm>
          <a:prstGeom prst="rect">
            <a:avLst/>
          </a:prstGeom>
          <a:noFill/>
        </p:spPr>
        <p:txBody>
          <a:bodyPr wrap="none" rtlCol="0">
            <a:spAutoFit/>
          </a:bodyPr>
          <a:lstStyle/>
          <a:p>
            <a:r>
              <a:rPr lang="en-US" b="1" dirty="0">
                <a:solidFill>
                  <a:schemeClr val="bg1">
                    <a:lumMod val="20000"/>
                    <a:lumOff val="80000"/>
                  </a:schemeClr>
                </a:solidFill>
                <a:latin typeface="Apple Chancery"/>
                <a:cs typeface="Apple Chancery"/>
              </a:rPr>
              <a:t>Patrick Henry</a:t>
            </a:r>
          </a:p>
        </p:txBody>
      </p:sp>
    </p:spTree>
    <p:extLst>
      <p:ext uri="{BB962C8B-B14F-4D97-AF65-F5344CB8AC3E}">
        <p14:creationId xmlns:p14="http://schemas.microsoft.com/office/powerpoint/2010/main" val="38928051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18</a:t>
            </a:fld>
            <a:endParaRPr lang="en-US"/>
          </a:p>
        </p:txBody>
      </p:sp>
      <p:sp>
        <p:nvSpPr>
          <p:cNvPr id="5" name="Rectangle 4"/>
          <p:cNvSpPr/>
          <p:nvPr/>
        </p:nvSpPr>
        <p:spPr>
          <a:xfrm>
            <a:off x="129785" y="64896"/>
            <a:ext cx="8927306" cy="6478696"/>
          </a:xfrm>
          <a:prstGeom prst="rect">
            <a:avLst/>
          </a:prstGeom>
          <a:solidFill>
            <a:schemeClr val="accent6">
              <a:lumMod val="75000"/>
              <a:alpha val="75000"/>
            </a:schemeClr>
          </a:solidFill>
        </p:spPr>
        <p:txBody>
          <a:bodyPr wrap="square">
            <a:spAutoFit/>
          </a:bodyPr>
          <a:lstStyle/>
          <a:p>
            <a:r>
              <a:rPr lang="en-US" sz="3600" b="1" dirty="0"/>
              <a:t>Textbooks</a:t>
            </a:r>
            <a:endParaRPr lang="en-US" sz="3600" b="1" dirty="0">
              <a:hlinkClick r:id="rId2"/>
            </a:endParaRPr>
          </a:p>
          <a:p>
            <a:r>
              <a:rPr lang="en-US" sz="2800" dirty="0"/>
              <a:t>	</a:t>
            </a:r>
            <a:r>
              <a:rPr lang="en-US" sz="2700" dirty="0"/>
              <a:t>In the 17th century, schoolbooks were brought over from England. By 1690, Boston publishers were reprinting the </a:t>
            </a:r>
            <a:r>
              <a:rPr lang="en-US" sz="2700" i="1" dirty="0"/>
              <a:t>English Protestant Tutor</a:t>
            </a:r>
            <a:r>
              <a:rPr lang="en-US" sz="2700" dirty="0"/>
              <a:t> under the title </a:t>
            </a:r>
            <a:r>
              <a:rPr lang="en-US" sz="2700" b="1" dirty="0"/>
              <a:t>of </a:t>
            </a:r>
            <a:r>
              <a:rPr lang="en-US" sz="2700" b="1" i="1" dirty="0"/>
              <a:t>The New England Primer, </a:t>
            </a:r>
            <a:r>
              <a:rPr lang="en-US" sz="2700" dirty="0"/>
              <a:t>built on rote memorization. By simplifying Calvinist teaching, the </a:t>
            </a:r>
            <a:r>
              <a:rPr lang="en-US" sz="2700" i="1" dirty="0"/>
              <a:t>Primer</a:t>
            </a:r>
            <a:r>
              <a:rPr lang="en-US" sz="2700" dirty="0"/>
              <a:t> enabled the Puritan child to define the limits of the self by relating his life to authority of God and parents.</a:t>
            </a:r>
          </a:p>
          <a:p>
            <a:r>
              <a:rPr lang="en-US" sz="2700" dirty="0"/>
              <a:t>	 The </a:t>
            </a:r>
            <a:r>
              <a:rPr lang="en-US" sz="2700" i="1" dirty="0"/>
              <a:t>Primer</a:t>
            </a:r>
            <a:r>
              <a:rPr lang="en-US" sz="2700" dirty="0"/>
              <a:t> included material that made it widely popular in colonial schools until supplanted by Webster's work. The “</a:t>
            </a:r>
            <a:r>
              <a:rPr lang="en-US" sz="2700" b="1" dirty="0"/>
              <a:t>Blue Backed Speller" of Noah Webster </a:t>
            </a:r>
            <a:r>
              <a:rPr lang="en-US" sz="2700" dirty="0"/>
              <a:t>was by far the most common textbook from the 1790-1836, when the </a:t>
            </a:r>
            <a:r>
              <a:rPr lang="en-US" sz="2700" b="1" dirty="0"/>
              <a:t>McGuffey Readers </a:t>
            </a:r>
            <a:r>
              <a:rPr lang="en-US" sz="2700" dirty="0"/>
              <a:t>appeared. </a:t>
            </a:r>
            <a:r>
              <a:rPr lang="en-US" sz="2700" b="1" dirty="0"/>
              <a:t>Both series emphasized civic duty and morality, and sold tens of millions of copies nationwide.</a:t>
            </a:r>
          </a:p>
        </p:txBody>
      </p:sp>
    </p:spTree>
    <p:extLst>
      <p:ext uri="{BB962C8B-B14F-4D97-AF65-F5344CB8AC3E}">
        <p14:creationId xmlns:p14="http://schemas.microsoft.com/office/powerpoint/2010/main" val="214498198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19</a:t>
            </a:fld>
            <a:endParaRPr lang="en-US"/>
          </a:p>
        </p:txBody>
      </p:sp>
      <p:sp>
        <p:nvSpPr>
          <p:cNvPr id="5" name="Rectangle 4"/>
          <p:cNvSpPr/>
          <p:nvPr/>
        </p:nvSpPr>
        <p:spPr>
          <a:xfrm>
            <a:off x="3251200" y="0"/>
            <a:ext cx="5778499" cy="5755422"/>
          </a:xfrm>
          <a:prstGeom prst="rect">
            <a:avLst/>
          </a:prstGeom>
        </p:spPr>
        <p:txBody>
          <a:bodyPr wrap="square">
            <a:spAutoFit/>
          </a:bodyPr>
          <a:lstStyle/>
          <a:p>
            <a:r>
              <a:rPr lang="en-US" sz="4000" b="1" dirty="0">
                <a:solidFill>
                  <a:srgbClr val="000000"/>
                </a:solidFill>
                <a:latin typeface="arial" panose="020B0604020202020204" pitchFamily="34" charset="0"/>
              </a:rPr>
              <a:t>John Calvin</a:t>
            </a:r>
          </a:p>
          <a:p>
            <a:r>
              <a:rPr lang="en-US" sz="3200" dirty="0">
                <a:solidFill>
                  <a:srgbClr val="222222"/>
                </a:solidFill>
                <a:latin typeface="arial" panose="020B0604020202020204" pitchFamily="34" charset="0"/>
              </a:rPr>
              <a:t>	John Calvin was an influential French theologian and pastor during the Protestant Reformation. He was a principal figure in the development of the system of Christian writings later called “Calvinism.”</a:t>
            </a:r>
          </a:p>
          <a:p>
            <a:r>
              <a:rPr lang="en-US" sz="3200" dirty="0">
                <a:solidFill>
                  <a:srgbClr val="222222"/>
                </a:solidFill>
                <a:latin typeface="arial" panose="020B0604020202020204" pitchFamily="34" charset="0"/>
              </a:rPr>
              <a:t> </a:t>
            </a:r>
            <a:endParaRPr lang="en-US" sz="3200" dirty="0">
              <a:latin typeface="arial" panose="020B0604020202020204" pitchFamily="34" charset="0"/>
            </a:endParaRPr>
          </a:p>
          <a:p>
            <a:pPr>
              <a:buFont typeface="+mj-lt"/>
              <a:buAutoNum type="arabicPeriod"/>
            </a:pPr>
            <a:r>
              <a:rPr lang="en-US" sz="2000" b="1" dirty="0">
                <a:latin typeface="arial" panose="020B0604020202020204" pitchFamily="34" charset="0"/>
              </a:rPr>
              <a:t>Born: </a:t>
            </a:r>
            <a:r>
              <a:rPr lang="en-US" sz="2000" dirty="0">
                <a:latin typeface="arial" panose="020B0604020202020204" pitchFamily="34" charset="0"/>
              </a:rPr>
              <a:t>July 10, 1509, Noyon, France</a:t>
            </a:r>
          </a:p>
          <a:p>
            <a:pPr>
              <a:buFont typeface="+mj-lt"/>
              <a:buAutoNum type="arabicPeriod"/>
            </a:pPr>
            <a:r>
              <a:rPr lang="en-US" sz="2000" b="1" dirty="0">
                <a:latin typeface="arial" panose="020B0604020202020204" pitchFamily="34" charset="0"/>
              </a:rPr>
              <a:t>Died: </a:t>
            </a:r>
            <a:r>
              <a:rPr lang="en-US" sz="2000" dirty="0">
                <a:latin typeface="arial" panose="020B0604020202020204" pitchFamily="34" charset="0"/>
              </a:rPr>
              <a:t>May 27, 1564, Geneva, Switzerland</a:t>
            </a:r>
            <a:endParaRPr lang="en-US" sz="2000" b="0" i="0" dirty="0">
              <a:effectLst/>
              <a:latin typeface="arial" panose="020B0604020202020204" pitchFamily="34" charset="0"/>
            </a:endParaRPr>
          </a:p>
        </p:txBody>
      </p:sp>
      <p:pic>
        <p:nvPicPr>
          <p:cNvPr id="1026" name="Picture 2" descr="http://a2.files.biography.com/image/upload/c_fill,g_face,h_300,q_80,w_300/MTE5NTU2MzE2MTcyNDg2MTU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4547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548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a:t>
            </a:fld>
            <a:endParaRPr lang="en-US"/>
          </a:p>
        </p:txBody>
      </p:sp>
      <p:sp>
        <p:nvSpPr>
          <p:cNvPr id="5" name="Rectangle 4"/>
          <p:cNvSpPr/>
          <p:nvPr/>
        </p:nvSpPr>
        <p:spPr>
          <a:xfrm>
            <a:off x="155864" y="20781"/>
            <a:ext cx="8894618" cy="6586418"/>
          </a:xfrm>
          <a:prstGeom prst="rect">
            <a:avLst/>
          </a:prstGeom>
        </p:spPr>
        <p:txBody>
          <a:bodyPr wrap="square">
            <a:spAutoFit/>
          </a:bodyPr>
          <a:lstStyle/>
          <a:p>
            <a:r>
              <a:rPr lang="en-US" sz="4000" b="1" dirty="0"/>
              <a:t>WHY</a:t>
            </a:r>
          </a:p>
          <a:p>
            <a:r>
              <a:rPr lang="en-US" sz="2800" dirty="0"/>
              <a:t>  	12    Paul told Timothy to stir up the gift that was in him, that come from his grandmother, Lois. We find out that in Heb. 7, that Paul speaking on tithe paying, that Levi, who had an order from God to receive tithing of his brother, paid tithes, for he was yet in the loins of Abraham when he met </a:t>
            </a:r>
            <a:r>
              <a:rPr lang="en-US" sz="2800" dirty="0" err="1"/>
              <a:t>Melchisedec</a:t>
            </a:r>
            <a:r>
              <a:rPr lang="en-US" sz="2800" dirty="0"/>
              <a:t>, which was his great, great-grandfather. And it was accounted to him for paying tithing.</a:t>
            </a:r>
          </a:p>
          <a:p>
            <a:r>
              <a:rPr lang="en-US" sz="2800" dirty="0"/>
              <a:t>	</a:t>
            </a:r>
            <a:r>
              <a:rPr lang="en-US" sz="2800" b="1" dirty="0"/>
              <a:t>Your life will impress your children, and influence your children by the example you set before them. </a:t>
            </a:r>
            <a:r>
              <a:rPr lang="en-US" sz="2800" dirty="0"/>
              <a:t>And I think it's a good thing that we put every effort we can before our children as godly parents. </a:t>
            </a:r>
            <a:r>
              <a:rPr lang="en-US" sz="2800" b="1" dirty="0"/>
              <a:t>Make an example, be an example.</a:t>
            </a:r>
          </a:p>
          <a:p>
            <a:pPr algn="r"/>
            <a:r>
              <a:rPr lang="en-US" dirty="0"/>
              <a:t>60-0309</a:t>
            </a:r>
          </a:p>
        </p:txBody>
      </p:sp>
    </p:spTree>
    <p:extLst>
      <p:ext uri="{BB962C8B-B14F-4D97-AF65-F5344CB8AC3E}">
        <p14:creationId xmlns:p14="http://schemas.microsoft.com/office/powerpoint/2010/main" val="303475089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20</a:t>
            </a:fld>
            <a:endParaRPr lang="en-US"/>
          </a:p>
        </p:txBody>
      </p:sp>
      <p:sp>
        <p:nvSpPr>
          <p:cNvPr id="5" name="Rectangle 4"/>
          <p:cNvSpPr/>
          <p:nvPr/>
        </p:nvSpPr>
        <p:spPr>
          <a:xfrm>
            <a:off x="129785" y="64896"/>
            <a:ext cx="8927306" cy="6478696"/>
          </a:xfrm>
          <a:prstGeom prst="rect">
            <a:avLst/>
          </a:prstGeom>
          <a:solidFill>
            <a:schemeClr val="accent6">
              <a:lumMod val="75000"/>
              <a:alpha val="75000"/>
            </a:schemeClr>
          </a:solidFill>
        </p:spPr>
        <p:txBody>
          <a:bodyPr wrap="square">
            <a:spAutoFit/>
          </a:bodyPr>
          <a:lstStyle/>
          <a:p>
            <a:r>
              <a:rPr lang="en-US" sz="3600" b="1" dirty="0"/>
              <a:t>Textbooks</a:t>
            </a:r>
            <a:endParaRPr lang="en-US" sz="3600" b="1" dirty="0">
              <a:hlinkClick r:id="rId2"/>
            </a:endParaRPr>
          </a:p>
          <a:p>
            <a:r>
              <a:rPr lang="en-US" sz="2800" dirty="0"/>
              <a:t>	</a:t>
            </a:r>
            <a:r>
              <a:rPr lang="en-US" sz="2700" dirty="0"/>
              <a:t>In the 17th century, schoolbooks were brought over from England. By 1690, Boston publishers were reprinting the </a:t>
            </a:r>
            <a:r>
              <a:rPr lang="en-US" sz="2700" i="1" dirty="0"/>
              <a:t>English Protestant Tutor</a:t>
            </a:r>
            <a:r>
              <a:rPr lang="en-US" sz="2700" dirty="0"/>
              <a:t> under the title </a:t>
            </a:r>
            <a:r>
              <a:rPr lang="en-US" sz="2700" b="1" dirty="0"/>
              <a:t>of </a:t>
            </a:r>
            <a:r>
              <a:rPr lang="en-US" sz="2700" b="1" i="1" dirty="0"/>
              <a:t>The New England Primer, </a:t>
            </a:r>
            <a:r>
              <a:rPr lang="en-US" sz="2700" dirty="0"/>
              <a:t>built on rote memorization. By simplifying Calvinist teaching, the </a:t>
            </a:r>
            <a:r>
              <a:rPr lang="en-US" sz="2700" i="1" dirty="0"/>
              <a:t>Primer</a:t>
            </a:r>
            <a:r>
              <a:rPr lang="en-US" sz="2700" dirty="0"/>
              <a:t> enabled the Puritan child to define the limits of the self by relating his life to authority of God and parents.</a:t>
            </a:r>
          </a:p>
          <a:p>
            <a:r>
              <a:rPr lang="en-US" sz="2700" dirty="0"/>
              <a:t>	 The </a:t>
            </a:r>
            <a:r>
              <a:rPr lang="en-US" sz="2700" i="1" dirty="0"/>
              <a:t>Primer</a:t>
            </a:r>
            <a:r>
              <a:rPr lang="en-US" sz="2700" dirty="0"/>
              <a:t> included material that made it widely popular in colonial schools until supplanted by Webster's work. The “</a:t>
            </a:r>
            <a:r>
              <a:rPr lang="en-US" sz="2700" b="1" dirty="0"/>
              <a:t>Blue Backed Speller" of Noah Webster </a:t>
            </a:r>
            <a:r>
              <a:rPr lang="en-US" sz="2700" dirty="0"/>
              <a:t>was by far the most common textbook from the 1790-1836, when the </a:t>
            </a:r>
            <a:r>
              <a:rPr lang="en-US" sz="2700" b="1" dirty="0"/>
              <a:t>McGuffey Readers </a:t>
            </a:r>
            <a:r>
              <a:rPr lang="en-US" sz="2700" dirty="0"/>
              <a:t>appeared. </a:t>
            </a:r>
            <a:r>
              <a:rPr lang="en-US" sz="2700" b="1" dirty="0"/>
              <a:t>Both series emphasized civic duty and morality, and sold tens of millions of copies nationwide.</a:t>
            </a:r>
          </a:p>
        </p:txBody>
      </p:sp>
    </p:spTree>
    <p:extLst>
      <p:ext uri="{BB962C8B-B14F-4D97-AF65-F5344CB8AC3E}">
        <p14:creationId xmlns:p14="http://schemas.microsoft.com/office/powerpoint/2010/main" val="87189683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21</a:t>
            </a:fld>
            <a:endParaRPr lang="en-US"/>
          </a:p>
        </p:txBody>
      </p:sp>
      <p:sp>
        <p:nvSpPr>
          <p:cNvPr id="5" name="Rectangle 4"/>
          <p:cNvSpPr/>
          <p:nvPr/>
        </p:nvSpPr>
        <p:spPr>
          <a:xfrm>
            <a:off x="120514" y="0"/>
            <a:ext cx="8853143" cy="6555641"/>
          </a:xfrm>
          <a:prstGeom prst="rect">
            <a:avLst/>
          </a:prstGeom>
        </p:spPr>
        <p:txBody>
          <a:bodyPr wrap="square">
            <a:spAutoFit/>
          </a:bodyPr>
          <a:lstStyle/>
          <a:p>
            <a:r>
              <a:rPr lang="en-US" sz="4000" b="1" dirty="0"/>
              <a:t>FELLOWSHIP</a:t>
            </a:r>
          </a:p>
          <a:p>
            <a:r>
              <a:rPr lang="en-US" sz="3200" b="1" dirty="0"/>
              <a:t>	</a:t>
            </a:r>
            <a:r>
              <a:rPr lang="en-US" sz="3200" dirty="0"/>
              <a:t>27 We have fellowship one with another then when the Blood cleanses us from all unrighteousness… I have nothing against </a:t>
            </a:r>
            <a:r>
              <a:rPr lang="en-US" sz="3200" b="1" dirty="0"/>
              <a:t>denominations. </a:t>
            </a:r>
            <a:r>
              <a:rPr lang="en-US" sz="3200" dirty="0"/>
              <a:t>Those are all right. Nothing against </a:t>
            </a:r>
            <a:r>
              <a:rPr lang="en-US" sz="3200" b="1" dirty="0"/>
              <a:t>education,</a:t>
            </a:r>
            <a:r>
              <a:rPr lang="en-US" sz="3200" dirty="0"/>
              <a:t> that's all right. Nothing against great </a:t>
            </a:r>
            <a:r>
              <a:rPr lang="en-US" sz="3200" b="1" dirty="0"/>
              <a:t>song festivals</a:t>
            </a:r>
            <a:r>
              <a:rPr lang="en-US" sz="3200" dirty="0"/>
              <a:t>, that's all right. </a:t>
            </a:r>
          </a:p>
          <a:p>
            <a:r>
              <a:rPr lang="en-US" sz="3200" dirty="0"/>
              <a:t>	Nothing against joining church, or whatever you may be, it's all right, but it'll never, never produce until the Blood's been applied. </a:t>
            </a:r>
            <a:r>
              <a:rPr lang="en-US" sz="3200" b="1" dirty="0"/>
              <a:t>The Blood applied to the human heart will always bring a result.</a:t>
            </a:r>
          </a:p>
          <a:p>
            <a:pPr algn="r"/>
            <a:r>
              <a:rPr lang="en-US" sz="2800" dirty="0"/>
              <a:t>56-0212 </a:t>
            </a:r>
          </a:p>
        </p:txBody>
      </p:sp>
    </p:spTree>
    <p:extLst>
      <p:ext uri="{BB962C8B-B14F-4D97-AF65-F5344CB8AC3E}">
        <p14:creationId xmlns:p14="http://schemas.microsoft.com/office/powerpoint/2010/main" val="141155927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22</a:t>
            </a:fld>
            <a:endParaRPr lang="en-US"/>
          </a:p>
        </p:txBody>
      </p:sp>
      <p:sp>
        <p:nvSpPr>
          <p:cNvPr id="6" name="Rectangle 5"/>
          <p:cNvSpPr/>
          <p:nvPr/>
        </p:nvSpPr>
        <p:spPr>
          <a:xfrm>
            <a:off x="203947" y="0"/>
            <a:ext cx="8723359" cy="6247865"/>
          </a:xfrm>
          <a:prstGeom prst="rect">
            <a:avLst/>
          </a:prstGeom>
        </p:spPr>
        <p:txBody>
          <a:bodyPr wrap="square">
            <a:spAutoFit/>
          </a:bodyPr>
          <a:lstStyle/>
          <a:p>
            <a:r>
              <a:rPr lang="en-US" sz="3600" b="1" dirty="0"/>
              <a:t>THE.INFLUENCE.OF.ANOTHER</a:t>
            </a:r>
            <a:endParaRPr lang="en-US" sz="3600" dirty="0"/>
          </a:p>
          <a:p>
            <a:r>
              <a:rPr lang="en-US" sz="2800" b="1" dirty="0"/>
              <a:t>	</a:t>
            </a:r>
            <a:r>
              <a:rPr lang="en-US" sz="2800" dirty="0"/>
              <a:t>83 About 5 yrs. ago, I was in Ohio having a meeting at Chautauqua. I was listening to a newscast in the hotel. And said, "</a:t>
            </a:r>
            <a:r>
              <a:rPr lang="en-US" sz="2800" i="1" dirty="0"/>
              <a:t>The flower of freedom died this afternoon, in a court here in Ohio." </a:t>
            </a:r>
            <a:r>
              <a:rPr lang="en-US" sz="2800" dirty="0"/>
              <a:t>The Amish people don't believe in sending their children to these public schools. They have their own schools. And in this certain neighborhood where these were at, they didn't have any high school. It's the law of Ohio and Indiana, I think, a national law, that all children much go to school till they're 16. And this man had a couple of children, boy and girl, that wasn't 16. And they refused to send them to the public schools where they teach the ethics of Darwin, that, "</a:t>
            </a:r>
            <a:r>
              <a:rPr lang="en-US" sz="2800" i="1" dirty="0"/>
              <a:t>Man descended from a single cell, be a</a:t>
            </a:r>
            <a:endParaRPr lang="en-US" sz="2800" dirty="0"/>
          </a:p>
        </p:txBody>
      </p:sp>
    </p:spTree>
    <p:extLst>
      <p:ext uri="{BB962C8B-B14F-4D97-AF65-F5344CB8AC3E}">
        <p14:creationId xmlns:p14="http://schemas.microsoft.com/office/powerpoint/2010/main" val="163149552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23</a:t>
            </a:fld>
            <a:endParaRPr lang="en-US"/>
          </a:p>
        </p:txBody>
      </p:sp>
      <p:sp>
        <p:nvSpPr>
          <p:cNvPr id="5" name="Rectangle 4"/>
          <p:cNvSpPr/>
          <p:nvPr/>
        </p:nvSpPr>
        <p:spPr>
          <a:xfrm>
            <a:off x="194676" y="148332"/>
            <a:ext cx="8723360" cy="6124754"/>
          </a:xfrm>
          <a:prstGeom prst="rect">
            <a:avLst/>
          </a:prstGeom>
        </p:spPr>
        <p:txBody>
          <a:bodyPr wrap="square">
            <a:spAutoFit/>
          </a:bodyPr>
          <a:lstStyle/>
          <a:p>
            <a:r>
              <a:rPr lang="en-US" sz="2800" i="1" dirty="0"/>
              <a:t>monkey. All he is, just a glorified monkey."</a:t>
            </a:r>
            <a:r>
              <a:rPr lang="en-US" sz="2800" dirty="0"/>
              <a:t> And so they didn't agree with that, and they won't let their children hear it. And so the courts pulled them in. And this little smart aleck judge said to the old aged father and mother, with his crock haircut, his overalls on. He said, "Sir, this state of Ohio has a law that says that the child must attend school till it's sixteen. You refused to send your children. What do you answer?" 	</a:t>
            </a:r>
          </a:p>
          <a:p>
            <a:r>
              <a:rPr lang="en-US" sz="2800" b="1" dirty="0"/>
              <a:t>	84</a:t>
            </a:r>
            <a:r>
              <a:rPr lang="en-US" sz="2800" dirty="0"/>
              <a:t> He said, "Honorable sir, I respect the laws of this lovely state in which I am a native. But we come here, years ago, our forefathers, for freedom of religion. Our religion teaches us that we don't believe that we come from animals, to be man. We believe that we were created in the image of God. </a:t>
            </a:r>
          </a:p>
        </p:txBody>
      </p:sp>
    </p:spTree>
    <p:extLst>
      <p:ext uri="{BB962C8B-B14F-4D97-AF65-F5344CB8AC3E}">
        <p14:creationId xmlns:p14="http://schemas.microsoft.com/office/powerpoint/2010/main" val="138833846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24</a:t>
            </a:fld>
            <a:endParaRPr lang="en-US"/>
          </a:p>
        </p:txBody>
      </p:sp>
      <p:sp>
        <p:nvSpPr>
          <p:cNvPr id="5" name="Rectangle 4"/>
          <p:cNvSpPr/>
          <p:nvPr/>
        </p:nvSpPr>
        <p:spPr>
          <a:xfrm>
            <a:off x="203947" y="58846"/>
            <a:ext cx="8797522" cy="6124754"/>
          </a:xfrm>
          <a:prstGeom prst="rect">
            <a:avLst/>
          </a:prstGeom>
        </p:spPr>
        <p:txBody>
          <a:bodyPr wrap="square">
            <a:spAutoFit/>
          </a:bodyPr>
          <a:lstStyle/>
          <a:p>
            <a:r>
              <a:rPr lang="en-US" sz="2800" dirty="0"/>
              <a:t>	Therefore, it's against our religious beliefs to send our children to a school that teaches such. We don't have any high school here for our children to go</a:t>
            </a:r>
            <a:r>
              <a:rPr lang="en-US" sz="2800" b="1" dirty="0"/>
              <a:t>. And it's not because we don't respect you. </a:t>
            </a:r>
            <a:r>
              <a:rPr lang="en-US" sz="2800" dirty="0"/>
              <a:t>We respect what you believe. But, for us, we don't believe that, and we don't want it taught to our children.” He said, "You'll either send your children to school or you and your wife will spend two years in the state penitentiary. What's your decision?" He said, "Mother and I will spend the two years." And they turned and started to walk out. The old judge must have felt a little bit condemned, so he said, "Remember, don't your Bible say, </a:t>
            </a:r>
            <a:r>
              <a:rPr lang="en-US" sz="2800" i="1" dirty="0"/>
              <a:t>'Give Caesar what's Caesar's'?” </a:t>
            </a:r>
            <a:r>
              <a:rPr lang="en-US" sz="2800" dirty="0"/>
              <a:t>And the father turned around, and he said, "'And to God... '?"</a:t>
            </a:r>
          </a:p>
        </p:txBody>
      </p:sp>
    </p:spTree>
    <p:extLst>
      <p:ext uri="{BB962C8B-B14F-4D97-AF65-F5344CB8AC3E}">
        <p14:creationId xmlns:p14="http://schemas.microsoft.com/office/powerpoint/2010/main" val="299951517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25</a:t>
            </a:fld>
            <a:endParaRPr lang="en-US"/>
          </a:p>
        </p:txBody>
      </p:sp>
      <p:sp>
        <p:nvSpPr>
          <p:cNvPr id="5" name="Rectangle 4"/>
          <p:cNvSpPr/>
          <p:nvPr/>
        </p:nvSpPr>
        <p:spPr>
          <a:xfrm>
            <a:off x="194675" y="166874"/>
            <a:ext cx="8732631" cy="6124754"/>
          </a:xfrm>
          <a:prstGeom prst="rect">
            <a:avLst/>
          </a:prstGeom>
        </p:spPr>
        <p:txBody>
          <a:bodyPr wrap="square">
            <a:spAutoFit/>
          </a:bodyPr>
          <a:lstStyle/>
          <a:p>
            <a:r>
              <a:rPr lang="en-US" sz="2800" dirty="0"/>
              <a:t>The man on the news said, "Well, then the flower of freedom, died in that court room, this afternoon.”</a:t>
            </a:r>
          </a:p>
          <a:p>
            <a:r>
              <a:rPr lang="en-US" sz="2800" dirty="0"/>
              <a:t>    	</a:t>
            </a:r>
            <a:r>
              <a:rPr lang="en-US" sz="2800" b="1" dirty="0"/>
              <a:t>85</a:t>
            </a:r>
            <a:r>
              <a:rPr lang="en-US" sz="2800" dirty="0"/>
              <a:t>  After all, the Amish, no matter how peculiar they are, they believe in holy living. And there is not one record, in the United States, to where they ever had any juvenile delinquency… I don't blame them.</a:t>
            </a:r>
          </a:p>
          <a:p>
            <a:r>
              <a:rPr lang="en-US" sz="2800" b="1" dirty="0"/>
              <a:t>	86</a:t>
            </a:r>
            <a:r>
              <a:rPr lang="en-US" sz="2800" dirty="0"/>
              <a:t> But, listen. The flower died there, right then. But, about 10 </a:t>
            </a:r>
            <a:r>
              <a:rPr lang="en-US" sz="2800" dirty="0" err="1"/>
              <a:t>mins</a:t>
            </a:r>
            <a:r>
              <a:rPr lang="en-US" sz="2800" dirty="0"/>
              <a:t>. it revived again. The prosecuting attorney, all off of them, pushed back their books, and said, </a:t>
            </a:r>
            <a:r>
              <a:rPr lang="en-US" sz="2800" i="1" dirty="0"/>
              <a:t>"Then we resign from our job, for, if you break that constitutional right, they'll break the rest of them."</a:t>
            </a:r>
            <a:endParaRPr lang="en-US" sz="2800" dirty="0"/>
          </a:p>
          <a:p>
            <a:pPr algn="r"/>
            <a:r>
              <a:rPr lang="en-US" sz="2800" dirty="0"/>
              <a:t>62-1013 </a:t>
            </a:r>
          </a:p>
          <a:p>
            <a:r>
              <a:rPr lang="en-US" sz="2800" dirty="0"/>
              <a:t> </a:t>
            </a:r>
          </a:p>
          <a:p>
            <a:endParaRPr lang="en-US" sz="2800" dirty="0"/>
          </a:p>
        </p:txBody>
      </p:sp>
    </p:spTree>
    <p:extLst>
      <p:ext uri="{BB962C8B-B14F-4D97-AF65-F5344CB8AC3E}">
        <p14:creationId xmlns:p14="http://schemas.microsoft.com/office/powerpoint/2010/main" val="380301765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3FF86-CE52-4F0F-BA5F-9F0130BEABCD}"/>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B15C7162-7C02-438E-9287-D50F93F6CB98}"/>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28C8CE85-88A7-418A-B60D-53FE3E5CE482}"/>
              </a:ext>
            </a:extLst>
          </p:cNvPr>
          <p:cNvSpPr>
            <a:spLocks noGrp="1"/>
          </p:cNvSpPr>
          <p:nvPr>
            <p:ph type="sldNum" sz="quarter" idx="12"/>
          </p:nvPr>
        </p:nvSpPr>
        <p:spPr/>
        <p:txBody>
          <a:bodyPr/>
          <a:lstStyle/>
          <a:p>
            <a:fld id="{D739C4FB-7D33-419B-8833-D1372BFD11C8}" type="slidenum">
              <a:rPr lang="en-US" smtClean="0"/>
              <a:t>26</a:t>
            </a:fld>
            <a:endParaRPr lang="en-US"/>
          </a:p>
        </p:txBody>
      </p:sp>
      <p:sp>
        <p:nvSpPr>
          <p:cNvPr id="5" name="TextBox 4">
            <a:extLst>
              <a:ext uri="{FF2B5EF4-FFF2-40B4-BE49-F238E27FC236}">
                <a16:creationId xmlns:a16="http://schemas.microsoft.com/office/drawing/2014/main" id="{30E511F1-BC6B-4DBF-9E20-BDFEB07DB158}"/>
              </a:ext>
            </a:extLst>
          </p:cNvPr>
          <p:cNvSpPr txBox="1"/>
          <p:nvPr/>
        </p:nvSpPr>
        <p:spPr>
          <a:xfrm flipH="1">
            <a:off x="223519" y="152400"/>
            <a:ext cx="8778240" cy="6124754"/>
          </a:xfrm>
          <a:prstGeom prst="rect">
            <a:avLst/>
          </a:prstGeom>
          <a:noFill/>
        </p:spPr>
        <p:txBody>
          <a:bodyPr wrap="square" rtlCol="0">
            <a:spAutoFit/>
          </a:bodyPr>
          <a:lstStyle/>
          <a:p>
            <a:r>
              <a:rPr lang="en-US" sz="4000" dirty="0"/>
              <a:t>	“The </a:t>
            </a:r>
            <a:r>
              <a:rPr lang="en-US" sz="4000" dirty="0" err="1"/>
              <a:t>Huguenins</a:t>
            </a:r>
            <a:r>
              <a:rPr lang="en-US" sz="4000" dirty="0"/>
              <a:t> are free to think, to say, to believe as they wish; they may pray to the God of their choice and follow those commandments in their personal lives wherever they lead. The Constitution protects the </a:t>
            </a:r>
            <a:r>
              <a:rPr lang="en-US" sz="4000" dirty="0" err="1"/>
              <a:t>Huguenins</a:t>
            </a:r>
            <a:r>
              <a:rPr lang="en-US" sz="4000" dirty="0"/>
              <a:t> in that respect and much more. But there is a price to pay somewhere in our civic life. </a:t>
            </a:r>
          </a:p>
          <a:p>
            <a:r>
              <a:rPr lang="en-US" sz="3200" dirty="0"/>
              <a:t>	</a:t>
            </a:r>
            <a:endParaRPr lang="en-US" sz="2400" dirty="0"/>
          </a:p>
        </p:txBody>
      </p:sp>
    </p:spTree>
    <p:extLst>
      <p:ext uri="{BB962C8B-B14F-4D97-AF65-F5344CB8AC3E}">
        <p14:creationId xmlns:p14="http://schemas.microsoft.com/office/powerpoint/2010/main" val="71165497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BA689E-29BD-45AA-B7B8-B8BC23D9006D}"/>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B9833F9E-F3ED-4F8E-A3AD-984CA8F14129}"/>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42FD595D-BE9F-4C9D-8A5C-D5EE633996AE}"/>
              </a:ext>
            </a:extLst>
          </p:cNvPr>
          <p:cNvSpPr>
            <a:spLocks noGrp="1"/>
          </p:cNvSpPr>
          <p:nvPr>
            <p:ph type="sldNum" sz="quarter" idx="12"/>
          </p:nvPr>
        </p:nvSpPr>
        <p:spPr/>
        <p:txBody>
          <a:bodyPr/>
          <a:lstStyle/>
          <a:p>
            <a:fld id="{D739C4FB-7D33-419B-8833-D1372BFD11C8}" type="slidenum">
              <a:rPr lang="en-US" smtClean="0"/>
              <a:t>27</a:t>
            </a:fld>
            <a:endParaRPr lang="en-US"/>
          </a:p>
        </p:txBody>
      </p:sp>
      <p:sp>
        <p:nvSpPr>
          <p:cNvPr id="5" name="Rectangle 4">
            <a:extLst>
              <a:ext uri="{FF2B5EF4-FFF2-40B4-BE49-F238E27FC236}">
                <a16:creationId xmlns:a16="http://schemas.microsoft.com/office/drawing/2014/main" id="{4C6F75DD-E41F-4CFB-A2B9-152E18CF2C40}"/>
              </a:ext>
            </a:extLst>
          </p:cNvPr>
          <p:cNvSpPr/>
          <p:nvPr/>
        </p:nvSpPr>
        <p:spPr>
          <a:xfrm>
            <a:off x="325120" y="162560"/>
            <a:ext cx="8595360" cy="6494085"/>
          </a:xfrm>
          <a:prstGeom prst="rect">
            <a:avLst/>
          </a:prstGeom>
        </p:spPr>
        <p:txBody>
          <a:bodyPr wrap="square">
            <a:spAutoFit/>
          </a:bodyPr>
          <a:lstStyle/>
          <a:p>
            <a:r>
              <a:rPr lang="en-US" sz="4400" dirty="0"/>
              <a:t>	In the smaller, more focused world of the marketplace, of commerce of public </a:t>
            </a:r>
            <a:r>
              <a:rPr lang="en-US" sz="4400" dirty="0" err="1"/>
              <a:t>accommod-ation</a:t>
            </a:r>
            <a:r>
              <a:rPr lang="en-US" sz="4400" dirty="0"/>
              <a:t>, the </a:t>
            </a:r>
            <a:r>
              <a:rPr lang="en-US" sz="4400" dirty="0" err="1"/>
              <a:t>Huguenins</a:t>
            </a:r>
            <a:r>
              <a:rPr lang="en-US" sz="4400" dirty="0"/>
              <a:t> have to channel their conduct, not their beliefs, so as to leave space for other Americans who believe something different.”</a:t>
            </a:r>
          </a:p>
          <a:p>
            <a:pPr algn="r"/>
            <a:r>
              <a:rPr lang="en-US" sz="3600" b="1" dirty="0"/>
              <a:t>Justice </a:t>
            </a:r>
            <a:r>
              <a:rPr lang="en-US" sz="3600" b="1" dirty="0" err="1"/>
              <a:t>Bosson</a:t>
            </a:r>
            <a:r>
              <a:rPr lang="en-US" sz="3600" b="1" dirty="0"/>
              <a:t>,</a:t>
            </a:r>
          </a:p>
          <a:p>
            <a:pPr algn="r"/>
            <a:r>
              <a:rPr lang="en-US" sz="2800" dirty="0"/>
              <a:t>New Mexico Supreme Court</a:t>
            </a:r>
            <a:endParaRPr lang="en-US" sz="3600" dirty="0"/>
          </a:p>
        </p:txBody>
      </p:sp>
    </p:spTree>
    <p:extLst>
      <p:ext uri="{BB962C8B-B14F-4D97-AF65-F5344CB8AC3E}">
        <p14:creationId xmlns:p14="http://schemas.microsoft.com/office/powerpoint/2010/main" val="225537850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28</a:t>
            </a:fld>
            <a:endParaRPr lang="en-US"/>
          </a:p>
        </p:txBody>
      </p:sp>
      <p:sp>
        <p:nvSpPr>
          <p:cNvPr id="5" name="Rectangle 4"/>
          <p:cNvSpPr/>
          <p:nvPr/>
        </p:nvSpPr>
        <p:spPr>
          <a:xfrm>
            <a:off x="157595" y="156239"/>
            <a:ext cx="8788251" cy="6247865"/>
          </a:xfrm>
          <a:prstGeom prst="rect">
            <a:avLst/>
          </a:prstGeom>
        </p:spPr>
        <p:txBody>
          <a:bodyPr wrap="square">
            <a:spAutoFit/>
          </a:bodyPr>
          <a:lstStyle/>
          <a:p>
            <a:r>
              <a:rPr lang="en-US" sz="3600" b="1" dirty="0"/>
              <a:t>COME.FOLLOW.ME </a:t>
            </a:r>
            <a:r>
              <a:rPr lang="en-US" sz="2800" dirty="0"/>
              <a:t>      	</a:t>
            </a:r>
            <a:r>
              <a:rPr lang="en-US" sz="2800" b="1" dirty="0"/>
              <a:t>41</a:t>
            </a:r>
            <a:r>
              <a:rPr lang="en-US" sz="2800" dirty="0"/>
              <a:t> And the father and mother praying constantly that their son would not turn out just an ordinary man, that he would be an extraordinary man. </a:t>
            </a:r>
            <a:r>
              <a:rPr lang="en-US" sz="2800" b="1" dirty="0"/>
              <a:t>All parents want that…</a:t>
            </a:r>
            <a:r>
              <a:rPr lang="en-US" sz="2800" dirty="0"/>
              <a:t> And that's the ambition of any parent, to do the best for their children, that they can, educate them, give them things maybe that they wasn't able to get. That's the way I feel about my children.     	</a:t>
            </a:r>
            <a:r>
              <a:rPr lang="en-US" sz="2800" b="1" dirty="0"/>
              <a:t>42</a:t>
            </a:r>
            <a:r>
              <a:rPr lang="en-US" sz="2800" dirty="0"/>
              <a:t> I think, sometime, in going to school, now; I think, send Becky and Sarah and Joseph into these high schools and things, where all this going-on is at? I think I'll take them and get back into the mountain, and raise them up there like the Indians live. </a:t>
            </a:r>
          </a:p>
        </p:txBody>
      </p:sp>
      <p:sp>
        <p:nvSpPr>
          <p:cNvPr id="6" name="Rectangle 5"/>
          <p:cNvSpPr/>
          <p:nvPr/>
        </p:nvSpPr>
        <p:spPr>
          <a:xfrm>
            <a:off x="157595" y="156239"/>
            <a:ext cx="8788251" cy="5816977"/>
          </a:xfrm>
          <a:prstGeom prst="rect">
            <a:avLst/>
          </a:prstGeom>
        </p:spPr>
        <p:txBody>
          <a:bodyPr wrap="square">
            <a:spAutoFit/>
          </a:bodyPr>
          <a:lstStyle/>
          <a:p>
            <a:r>
              <a:rPr lang="en-US" sz="3600" b="1" dirty="0"/>
              <a:t>COME.FOLLOW.ME</a:t>
            </a:r>
            <a:r>
              <a:rPr lang="en-US" sz="2800" dirty="0"/>
              <a:t>  </a:t>
            </a:r>
          </a:p>
          <a:p>
            <a:r>
              <a:rPr lang="en-US" sz="2800" dirty="0"/>
              <a:t>  	41 And the father and mother praying constantly that their son would not turn out just an </a:t>
            </a:r>
            <a:r>
              <a:rPr lang="en-US" sz="2800" b="1" dirty="0"/>
              <a:t>ordinary</a:t>
            </a:r>
            <a:r>
              <a:rPr lang="en-US" sz="2800" dirty="0"/>
              <a:t> </a:t>
            </a:r>
            <a:r>
              <a:rPr lang="en-US" sz="2800" b="1" dirty="0"/>
              <a:t>man, </a:t>
            </a:r>
            <a:r>
              <a:rPr lang="en-US" sz="2800" dirty="0"/>
              <a:t>that he would be an </a:t>
            </a:r>
            <a:r>
              <a:rPr lang="en-US" sz="2800" b="1" dirty="0"/>
              <a:t>extraordinary man</a:t>
            </a:r>
            <a:r>
              <a:rPr lang="en-US" sz="2800" dirty="0"/>
              <a:t>. All parents want that… And that's the ambition of any parent, to do the best for their children, that they can, educate them, give them things maybe that they wasn't able to get. That's the way I feel about my children.</a:t>
            </a:r>
          </a:p>
          <a:p>
            <a:r>
              <a:rPr lang="en-US" sz="2800" dirty="0"/>
              <a:t>	42    I think, sometime, in going to school, now; I think, send Becky and Sarah and Joseph into these high schools and things, where all this going-on is at? I think I'll take them and get back into the mountain, and raise them up there with the... like the Indians live.</a:t>
            </a:r>
          </a:p>
        </p:txBody>
      </p:sp>
    </p:spTree>
    <p:extLst>
      <p:ext uri="{BB962C8B-B14F-4D97-AF65-F5344CB8AC3E}">
        <p14:creationId xmlns:p14="http://schemas.microsoft.com/office/powerpoint/2010/main" val="293398324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29</a:t>
            </a:fld>
            <a:endParaRPr lang="en-US"/>
          </a:p>
        </p:txBody>
      </p:sp>
      <p:sp>
        <p:nvSpPr>
          <p:cNvPr id="5" name="Rectangle 4"/>
          <p:cNvSpPr/>
          <p:nvPr/>
        </p:nvSpPr>
        <p:spPr>
          <a:xfrm>
            <a:off x="166865" y="153237"/>
            <a:ext cx="8825334" cy="5693867"/>
          </a:xfrm>
          <a:prstGeom prst="rect">
            <a:avLst/>
          </a:prstGeom>
        </p:spPr>
        <p:txBody>
          <a:bodyPr wrap="square">
            <a:spAutoFit/>
          </a:bodyPr>
          <a:lstStyle/>
          <a:p>
            <a:r>
              <a:rPr lang="en-US" sz="2800" dirty="0"/>
              <a:t> 	 </a:t>
            </a:r>
            <a:r>
              <a:rPr lang="en-US" sz="2800" b="1" dirty="0"/>
              <a:t>43</a:t>
            </a:r>
            <a:r>
              <a:rPr lang="en-US" sz="2800" dirty="0"/>
              <a:t> But here is what it is. What's in the kid is going to come out. No matter where it is, it's going to come out. If it's evil in there, it'll come out in the Indian camp. If it's good in there, it'll come out in any camp. It's what's in the kid, the make-up of the kid, what's on the inside of you. And what you are now is what you're probably be the rest of your life. You're on a changing spot.     	</a:t>
            </a:r>
            <a:r>
              <a:rPr lang="en-US" sz="2800" b="1" dirty="0"/>
              <a:t>44</a:t>
            </a:r>
            <a:r>
              <a:rPr lang="en-US" sz="2800" dirty="0"/>
              <a:t> Do you know what? 86% of the conversions to Jesus Christ is done before 21 yrs. Old. Statistics shows it... You, after you pass that age, you become more molded or set in your ways. Oh, it's possible, sure. They come, seventy and eighty, years old, but it's very rare.    </a:t>
            </a:r>
          </a:p>
          <a:p>
            <a:r>
              <a:rPr lang="en-US" sz="2800" b="1" dirty="0"/>
              <a:t>	</a:t>
            </a:r>
            <a:endParaRPr lang="en-US" sz="2800" dirty="0"/>
          </a:p>
        </p:txBody>
      </p:sp>
    </p:spTree>
    <p:extLst>
      <p:ext uri="{BB962C8B-B14F-4D97-AF65-F5344CB8AC3E}">
        <p14:creationId xmlns:p14="http://schemas.microsoft.com/office/powerpoint/2010/main" val="13779384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a:t>
            </a:fld>
            <a:endParaRPr lang="en-US" dirty="0"/>
          </a:p>
        </p:txBody>
      </p:sp>
      <p:sp>
        <p:nvSpPr>
          <p:cNvPr id="5" name="Rectangle 4"/>
          <p:cNvSpPr/>
          <p:nvPr/>
        </p:nvSpPr>
        <p:spPr>
          <a:xfrm>
            <a:off x="103909" y="93518"/>
            <a:ext cx="8956963" cy="5816977"/>
          </a:xfrm>
          <a:prstGeom prst="rect">
            <a:avLst/>
          </a:prstGeom>
        </p:spPr>
        <p:txBody>
          <a:bodyPr wrap="square">
            <a:spAutoFit/>
          </a:bodyPr>
          <a:lstStyle/>
          <a:p>
            <a:r>
              <a:rPr lang="en-US" sz="3600" b="1" dirty="0"/>
              <a:t>DEUTERONOMY 4:8-10</a:t>
            </a:r>
          </a:p>
          <a:p>
            <a:r>
              <a:rPr lang="en-US" sz="2800" i="1" dirty="0"/>
              <a:t>	8 And what nation is there so great, that hath statutes and judgments so righteous as all this law, which I set before you this day? 9 Only take heed to thyself, and keep thy soul </a:t>
            </a:r>
            <a:r>
              <a:rPr lang="en-US" sz="2800" i="1" u="sng" dirty="0"/>
              <a:t>diligently, </a:t>
            </a:r>
            <a:r>
              <a:rPr lang="en-US" sz="2800" i="1" dirty="0"/>
              <a:t>lest thou forget the things which thine eyes have seen, and lest they depart from thy heart all the days of thy life</a:t>
            </a:r>
            <a:r>
              <a:rPr lang="en-US" sz="2800" b="1" i="1" dirty="0"/>
              <a:t>: but teach them thy sons, and thy sons' sons; </a:t>
            </a:r>
            <a:r>
              <a:rPr lang="en-US" sz="2800" i="1" dirty="0"/>
              <a:t>10 Specially the day that thou </a:t>
            </a:r>
            <a:r>
              <a:rPr lang="en-US" sz="2800" i="1" dirty="0" err="1"/>
              <a:t>stoodest</a:t>
            </a:r>
            <a:r>
              <a:rPr lang="en-US" sz="2800" i="1" dirty="0"/>
              <a:t> before the LORD thy God in </a:t>
            </a:r>
            <a:r>
              <a:rPr lang="en-US" sz="2800" i="1" dirty="0" err="1"/>
              <a:t>Horeb</a:t>
            </a:r>
            <a:r>
              <a:rPr lang="en-US" sz="2800" i="1" dirty="0"/>
              <a:t>, when the LORD said unto me, Gather me the people together, and I will make them hear my words, that they may learn to fear me all the days that they shall live upon the earth, </a:t>
            </a:r>
            <a:r>
              <a:rPr lang="en-US" sz="2800" b="1" i="1" dirty="0"/>
              <a:t>and that they may teach their children.</a:t>
            </a:r>
          </a:p>
        </p:txBody>
      </p:sp>
    </p:spTree>
    <p:extLst>
      <p:ext uri="{BB962C8B-B14F-4D97-AF65-F5344CB8AC3E}">
        <p14:creationId xmlns:p14="http://schemas.microsoft.com/office/powerpoint/2010/main" val="202594021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30</a:t>
            </a:fld>
            <a:endParaRPr lang="en-US"/>
          </a:p>
        </p:txBody>
      </p:sp>
      <p:sp>
        <p:nvSpPr>
          <p:cNvPr id="5" name="Rectangle 4"/>
          <p:cNvSpPr/>
          <p:nvPr/>
        </p:nvSpPr>
        <p:spPr>
          <a:xfrm>
            <a:off x="222487" y="203956"/>
            <a:ext cx="8704820" cy="3970318"/>
          </a:xfrm>
          <a:prstGeom prst="rect">
            <a:avLst/>
          </a:prstGeom>
        </p:spPr>
        <p:txBody>
          <a:bodyPr wrap="square">
            <a:spAutoFit/>
          </a:bodyPr>
          <a:lstStyle/>
          <a:p>
            <a:r>
              <a:rPr lang="en-US" sz="2800" b="1" dirty="0"/>
              <a:t>	45</a:t>
            </a:r>
            <a:r>
              <a:rPr lang="en-US" sz="2800" dirty="0"/>
              <a:t> </a:t>
            </a:r>
            <a:r>
              <a:rPr lang="en-US" sz="2800" b="1" dirty="0"/>
              <a:t>You make yourself when you're young. </a:t>
            </a:r>
            <a:r>
              <a:rPr lang="en-US" sz="2800" dirty="0"/>
              <a:t>You set your ambitions to what you want to do, and what you're trying to achieve in life. You think of it. And as you think, of course, your mind, it's presented into your mind by an unknown something that dominates your mind. And then when it becomes in your mind, then you speak it, that you're going to do it. And then your ambitions drive you to it.</a:t>
            </a:r>
          </a:p>
          <a:p>
            <a:pPr algn="r"/>
            <a:r>
              <a:rPr lang="en-US" sz="2800" dirty="0"/>
              <a:t>63-0601  </a:t>
            </a:r>
          </a:p>
        </p:txBody>
      </p:sp>
    </p:spTree>
    <p:extLst>
      <p:ext uri="{BB962C8B-B14F-4D97-AF65-F5344CB8AC3E}">
        <p14:creationId xmlns:p14="http://schemas.microsoft.com/office/powerpoint/2010/main" val="213111594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31</a:t>
            </a:fld>
            <a:endParaRPr lang="en-US"/>
          </a:p>
        </p:txBody>
      </p:sp>
      <p:pic>
        <p:nvPicPr>
          <p:cNvPr id="7" name="Picture 6"/>
          <p:cNvPicPr>
            <a:picLocks noChangeAspect="1"/>
          </p:cNvPicPr>
          <p:nvPr/>
        </p:nvPicPr>
        <p:blipFill>
          <a:blip r:embed="rId2"/>
          <a:stretch>
            <a:fillRect/>
          </a:stretch>
        </p:blipFill>
        <p:spPr>
          <a:xfrm>
            <a:off x="760165" y="0"/>
            <a:ext cx="7675815" cy="6858000"/>
          </a:xfrm>
          <a:prstGeom prst="rect">
            <a:avLst/>
          </a:prstGeom>
        </p:spPr>
      </p:pic>
      <p:sp>
        <p:nvSpPr>
          <p:cNvPr id="2" name="TextBox 1"/>
          <p:cNvSpPr txBox="1"/>
          <p:nvPr/>
        </p:nvSpPr>
        <p:spPr>
          <a:xfrm>
            <a:off x="4338503" y="6368969"/>
            <a:ext cx="3522717" cy="369332"/>
          </a:xfrm>
          <a:prstGeom prst="rect">
            <a:avLst/>
          </a:prstGeom>
          <a:solidFill>
            <a:srgbClr val="F8FAFB"/>
          </a:solidFill>
        </p:spPr>
        <p:txBody>
          <a:bodyPr wrap="square" rtlCol="0">
            <a:spAutoFit/>
          </a:bodyPr>
          <a:lstStyle/>
          <a:p>
            <a:endParaRPr lang="en-US" dirty="0"/>
          </a:p>
        </p:txBody>
      </p:sp>
    </p:spTree>
    <p:extLst>
      <p:ext uri="{BB962C8B-B14F-4D97-AF65-F5344CB8AC3E}">
        <p14:creationId xmlns:p14="http://schemas.microsoft.com/office/powerpoint/2010/main" val="301924515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32</a:t>
            </a:fld>
            <a:endParaRPr lang="en-US"/>
          </a:p>
        </p:txBody>
      </p:sp>
      <p:pic>
        <p:nvPicPr>
          <p:cNvPr id="7" name="Picture 6"/>
          <p:cNvPicPr>
            <a:picLocks noChangeAspect="1"/>
          </p:cNvPicPr>
          <p:nvPr/>
        </p:nvPicPr>
        <p:blipFill>
          <a:blip r:embed="rId2"/>
          <a:stretch>
            <a:fillRect/>
          </a:stretch>
        </p:blipFill>
        <p:spPr>
          <a:xfrm>
            <a:off x="760165" y="0"/>
            <a:ext cx="7675815" cy="6858000"/>
          </a:xfrm>
          <a:prstGeom prst="rect">
            <a:avLst/>
          </a:prstGeom>
        </p:spPr>
      </p:pic>
    </p:spTree>
    <p:extLst>
      <p:ext uri="{BB962C8B-B14F-4D97-AF65-F5344CB8AC3E}">
        <p14:creationId xmlns:p14="http://schemas.microsoft.com/office/powerpoint/2010/main" val="290513946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33</a:t>
            </a:fld>
            <a:endParaRPr lang="en-US"/>
          </a:p>
        </p:txBody>
      </p:sp>
      <p:sp>
        <p:nvSpPr>
          <p:cNvPr id="5" name="TextBox 4"/>
          <p:cNvSpPr txBox="1"/>
          <p:nvPr/>
        </p:nvSpPr>
        <p:spPr>
          <a:xfrm>
            <a:off x="250298" y="166873"/>
            <a:ext cx="8788252" cy="2646879"/>
          </a:xfrm>
          <a:prstGeom prst="rect">
            <a:avLst/>
          </a:prstGeom>
          <a:noFill/>
        </p:spPr>
        <p:txBody>
          <a:bodyPr wrap="square" rtlCol="0">
            <a:spAutoFit/>
          </a:bodyPr>
          <a:lstStyle/>
          <a:p>
            <a:r>
              <a:rPr lang="en-US" sz="3600" b="1" spc="-150" dirty="0"/>
              <a:t>Family Economics &amp; Mentoring Conference</a:t>
            </a:r>
            <a:endParaRPr lang="en-US" sz="3600" b="1" dirty="0"/>
          </a:p>
          <a:p>
            <a:pPr marL="800100" lvl="1" indent="-342900">
              <a:buAutoNum type="arabicPeriod"/>
            </a:pPr>
            <a:r>
              <a:rPr lang="en-US" sz="2800" dirty="0"/>
              <a:t>Vision for the Family Economy</a:t>
            </a:r>
          </a:p>
          <a:p>
            <a:pPr marL="800100" lvl="1" indent="-342900">
              <a:buAutoNum type="arabicPeriod"/>
            </a:pPr>
            <a:r>
              <a:rPr lang="en-US" sz="2800" dirty="0"/>
              <a:t>Practical Wisdom for Family Business</a:t>
            </a:r>
          </a:p>
          <a:p>
            <a:pPr marL="800100" lvl="1" indent="-342900">
              <a:buAutoNum type="arabicPeriod"/>
            </a:pPr>
            <a:r>
              <a:rPr lang="en-US" sz="2800" dirty="0"/>
              <a:t>Business in a Box</a:t>
            </a:r>
          </a:p>
          <a:p>
            <a:pPr marL="800100" lvl="1" indent="-342900">
              <a:buAutoNum type="arabicPeriod"/>
            </a:pPr>
            <a:r>
              <a:rPr lang="en-US" sz="2800" dirty="0"/>
              <a:t>Promote Your Family Business</a:t>
            </a:r>
          </a:p>
          <a:p>
            <a:endParaRPr lang="en-US" dirty="0"/>
          </a:p>
        </p:txBody>
      </p:sp>
      <p:pic>
        <p:nvPicPr>
          <p:cNvPr id="6" name="Picture 5"/>
          <p:cNvPicPr>
            <a:picLocks noChangeAspect="1"/>
          </p:cNvPicPr>
          <p:nvPr/>
        </p:nvPicPr>
        <p:blipFill>
          <a:blip r:embed="rId2"/>
          <a:stretch>
            <a:fillRect/>
          </a:stretch>
        </p:blipFill>
        <p:spPr>
          <a:xfrm>
            <a:off x="571500" y="3031813"/>
            <a:ext cx="2540000" cy="3594100"/>
          </a:xfrm>
          <a:prstGeom prst="rect">
            <a:avLst/>
          </a:prstGeom>
        </p:spPr>
      </p:pic>
      <p:pic>
        <p:nvPicPr>
          <p:cNvPr id="7" name="Picture 6"/>
          <p:cNvPicPr>
            <a:picLocks noChangeAspect="1"/>
          </p:cNvPicPr>
          <p:nvPr/>
        </p:nvPicPr>
        <p:blipFill>
          <a:blip r:embed="rId3"/>
          <a:stretch>
            <a:fillRect/>
          </a:stretch>
        </p:blipFill>
        <p:spPr>
          <a:xfrm>
            <a:off x="3302000" y="3041030"/>
            <a:ext cx="2540000" cy="3594100"/>
          </a:xfrm>
          <a:prstGeom prst="rect">
            <a:avLst/>
          </a:prstGeom>
        </p:spPr>
      </p:pic>
      <p:pic>
        <p:nvPicPr>
          <p:cNvPr id="8" name="Picture 7"/>
          <p:cNvPicPr>
            <a:picLocks noChangeAspect="1"/>
          </p:cNvPicPr>
          <p:nvPr/>
        </p:nvPicPr>
        <p:blipFill>
          <a:blip r:embed="rId4"/>
          <a:stretch>
            <a:fillRect/>
          </a:stretch>
        </p:blipFill>
        <p:spPr>
          <a:xfrm>
            <a:off x="6032500" y="3031813"/>
            <a:ext cx="2540000" cy="3594100"/>
          </a:xfrm>
          <a:prstGeom prst="rect">
            <a:avLst/>
          </a:prstGeom>
        </p:spPr>
      </p:pic>
    </p:spTree>
    <p:extLst>
      <p:ext uri="{BB962C8B-B14F-4D97-AF65-F5344CB8AC3E}">
        <p14:creationId xmlns:p14="http://schemas.microsoft.com/office/powerpoint/2010/main" val="4252530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ssolve">
                                      <p:cBhvr>
                                        <p:cTn id="13" dur="500"/>
                                        <p:tgtEl>
                                          <p:spTgt spid="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ssolv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par>
                                <p:cTn id="25" presetID="9"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50" y="239442"/>
            <a:ext cx="8739830" cy="6389862"/>
          </a:xfrm>
          <a:prstGeom prst="rect">
            <a:avLst/>
          </a:prstGeom>
        </p:spPr>
      </p:pic>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34</a:t>
            </a:fld>
            <a:endParaRPr lang="en-US"/>
          </a:p>
        </p:txBody>
      </p:sp>
      <p:pic>
        <p:nvPicPr>
          <p:cNvPr id="5" name="Picture 4"/>
          <p:cNvPicPr>
            <a:picLocks noChangeAspect="1"/>
          </p:cNvPicPr>
          <p:nvPr/>
        </p:nvPicPr>
        <p:blipFill>
          <a:blip r:embed="rId3"/>
          <a:stretch>
            <a:fillRect/>
          </a:stretch>
        </p:blipFill>
        <p:spPr>
          <a:xfrm>
            <a:off x="892201" y="665344"/>
            <a:ext cx="7285706" cy="4371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8343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35</a:t>
            </a:fld>
            <a:endParaRPr lang="en-US"/>
          </a:p>
        </p:txBody>
      </p:sp>
      <p:sp>
        <p:nvSpPr>
          <p:cNvPr id="5" name="Rectangle 4"/>
          <p:cNvSpPr/>
          <p:nvPr/>
        </p:nvSpPr>
        <p:spPr>
          <a:xfrm>
            <a:off x="194674" y="18535"/>
            <a:ext cx="8760441" cy="6678752"/>
          </a:xfrm>
          <a:prstGeom prst="rect">
            <a:avLst/>
          </a:prstGeom>
        </p:spPr>
        <p:txBody>
          <a:bodyPr wrap="square">
            <a:spAutoFit/>
          </a:bodyPr>
          <a:lstStyle/>
          <a:p>
            <a:r>
              <a:rPr lang="en-US" sz="3600" b="1" dirty="0"/>
              <a:t>BE.NOT.AFRAID.IT.IS.I</a:t>
            </a:r>
          </a:p>
          <a:p>
            <a:r>
              <a:rPr lang="en-US" sz="2800" b="1" dirty="0"/>
              <a:t>	32</a:t>
            </a:r>
            <a:r>
              <a:rPr lang="en-US" sz="2800" dirty="0"/>
              <a:t>  (</a:t>
            </a:r>
            <a:r>
              <a:rPr lang="en-US" sz="2800" i="1" dirty="0"/>
              <a:t>Let's just dramatize him for a moment.)</a:t>
            </a:r>
            <a:r>
              <a:rPr lang="en-US" sz="2800" dirty="0"/>
              <a:t> "One day when dad come in, and set me upon the bow of the boat, said, 'Simon, my little boy, daddy has always believed that someday the Messiah would come. All of us Jewish people has looked for that. But perhaps I won't see Him… But, Simon, when He comes, there'll be a lot of stuff go out before He comes that'll cause the whole country to be confused… But, Simon, I want you to be taught.'” 	</a:t>
            </a:r>
          </a:p>
          <a:p>
            <a:r>
              <a:rPr lang="en-US" sz="2800" b="1" dirty="0"/>
              <a:t>	33</a:t>
            </a:r>
            <a:r>
              <a:rPr lang="en-US" sz="2800" dirty="0"/>
              <a:t> Oh, how it would do good if we American people would teach our children such things, instead of tap dancing, rock-and-roll, and stuff that we do today, and just let them join the church, but tell them what to look for. 						61-0414  </a:t>
            </a:r>
          </a:p>
        </p:txBody>
      </p:sp>
    </p:spTree>
    <p:extLst>
      <p:ext uri="{BB962C8B-B14F-4D97-AF65-F5344CB8AC3E}">
        <p14:creationId xmlns:p14="http://schemas.microsoft.com/office/powerpoint/2010/main" val="64445931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36</a:t>
            </a:fld>
            <a:endParaRPr lang="en-US"/>
          </a:p>
        </p:txBody>
      </p:sp>
      <p:sp>
        <p:nvSpPr>
          <p:cNvPr id="5" name="Rectangle 4"/>
          <p:cNvSpPr/>
          <p:nvPr/>
        </p:nvSpPr>
        <p:spPr>
          <a:xfrm>
            <a:off x="161059" y="107661"/>
            <a:ext cx="8821882" cy="5139869"/>
          </a:xfrm>
          <a:prstGeom prst="rect">
            <a:avLst/>
          </a:prstGeom>
        </p:spPr>
        <p:txBody>
          <a:bodyPr wrap="square">
            <a:spAutoFit/>
          </a:bodyPr>
          <a:lstStyle/>
          <a:p>
            <a:r>
              <a:rPr lang="en-US" sz="4000" b="1" dirty="0"/>
              <a:t>INFLUENCE</a:t>
            </a:r>
            <a:endParaRPr lang="en-US" sz="3200" dirty="0"/>
          </a:p>
          <a:p>
            <a:r>
              <a:rPr lang="en-US" sz="3200" dirty="0"/>
              <a:t>	15 Now, </a:t>
            </a:r>
            <a:r>
              <a:rPr lang="en-US" sz="3200" dirty="0" err="1"/>
              <a:t>Uzziah</a:t>
            </a:r>
            <a:r>
              <a:rPr lang="en-US" sz="3200" dirty="0"/>
              <a:t> the king was a shepherd boy. He was a young fellow, that, a king's son, and that loved outdoors. He liked the woods, was a herdsman, he liked to see things grow. </a:t>
            </a:r>
          </a:p>
          <a:p>
            <a:r>
              <a:rPr lang="en-US" sz="3200" dirty="0"/>
              <a:t>	And this young fellow was brought up under real good influence. Amaziah, his father, had been a great man, in his last days he let down a little, and picked up some gods from another country, and the Lord then taken him out of the earth. </a:t>
            </a:r>
          </a:p>
        </p:txBody>
      </p:sp>
    </p:spTree>
    <p:extLst>
      <p:ext uri="{BB962C8B-B14F-4D97-AF65-F5344CB8AC3E}">
        <p14:creationId xmlns:p14="http://schemas.microsoft.com/office/powerpoint/2010/main" val="337631129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37</a:t>
            </a:fld>
            <a:endParaRPr lang="en-US"/>
          </a:p>
        </p:txBody>
      </p:sp>
      <p:sp>
        <p:nvSpPr>
          <p:cNvPr id="5" name="Rectangle 4"/>
          <p:cNvSpPr/>
          <p:nvPr/>
        </p:nvSpPr>
        <p:spPr>
          <a:xfrm>
            <a:off x="210126" y="137392"/>
            <a:ext cx="8700193" cy="5940088"/>
          </a:xfrm>
          <a:prstGeom prst="rect">
            <a:avLst/>
          </a:prstGeom>
        </p:spPr>
        <p:txBody>
          <a:bodyPr wrap="square">
            <a:spAutoFit/>
          </a:bodyPr>
          <a:lstStyle/>
          <a:p>
            <a:r>
              <a:rPr lang="en-US" sz="3200" dirty="0"/>
              <a:t>	But this young fellow had had good influence, because his mother was a daughter of Jerusalem, his father a believer, and therefore the boy had been raised up with good influence. </a:t>
            </a:r>
          </a:p>
          <a:p>
            <a:r>
              <a:rPr lang="en-US" sz="3200" dirty="0"/>
              <a:t>	16 And that's a good way to bring up a child, in the way it should go. And you know what</a:t>
            </a:r>
            <a:r>
              <a:rPr lang="en-US" sz="3200" b="1" dirty="0"/>
              <a:t>? Your children is one of the main eyes that's watching you. </a:t>
            </a:r>
            <a:r>
              <a:rPr lang="en-US" sz="3200" dirty="0"/>
              <a:t>They watch what you do. And whatever you do, they copy after you, because you're setting the example before them, to what you do.</a:t>
            </a:r>
          </a:p>
          <a:p>
            <a:pPr algn="r"/>
            <a:r>
              <a:rPr lang="en-US" sz="2800" dirty="0"/>
              <a:t>63-0803</a:t>
            </a:r>
          </a:p>
        </p:txBody>
      </p:sp>
    </p:spTree>
    <p:extLst>
      <p:ext uri="{BB962C8B-B14F-4D97-AF65-F5344CB8AC3E}">
        <p14:creationId xmlns:p14="http://schemas.microsoft.com/office/powerpoint/2010/main" val="209707727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38</a:t>
            </a:fld>
            <a:endParaRPr lang="en-US"/>
          </a:p>
        </p:txBody>
      </p:sp>
      <p:sp>
        <p:nvSpPr>
          <p:cNvPr id="5" name="Rectangle 4"/>
          <p:cNvSpPr/>
          <p:nvPr/>
        </p:nvSpPr>
        <p:spPr>
          <a:xfrm>
            <a:off x="176645" y="93517"/>
            <a:ext cx="8821882" cy="5816977"/>
          </a:xfrm>
          <a:prstGeom prst="rect">
            <a:avLst/>
          </a:prstGeom>
        </p:spPr>
        <p:txBody>
          <a:bodyPr wrap="square">
            <a:spAutoFit/>
          </a:bodyPr>
          <a:lstStyle/>
          <a:p>
            <a:r>
              <a:rPr lang="en-US" sz="3600" b="1" dirty="0"/>
              <a:t>HEAR.YE.HIM</a:t>
            </a:r>
            <a:endParaRPr lang="en-US" sz="2800" dirty="0"/>
          </a:p>
          <a:p>
            <a:r>
              <a:rPr lang="en-US" sz="2800" dirty="0"/>
              <a:t>	And then our </a:t>
            </a:r>
            <a:r>
              <a:rPr lang="en-US" sz="2800" b="1" dirty="0"/>
              <a:t>character </a:t>
            </a:r>
            <a:r>
              <a:rPr lang="en-US" sz="2800" dirty="0"/>
              <a:t>is watched by the Holy Spirit. If we're Methodist today, and they make us a little mad, and we go over to the Baptists the next day, and they fuss at us a little bit, preacher steps on your toe, then away you go down to Pilgrim Holiness, or Nazarene. 	No wonder. You pack your paper from place to place till it's about tore up… Let God take care of it and fellowship with all the brethren of like precious faith</a:t>
            </a:r>
            <a:r>
              <a:rPr lang="en-US" sz="2800"/>
              <a:t>. 	</a:t>
            </a:r>
            <a:r>
              <a:rPr lang="en-US" sz="2800" b="1"/>
              <a:t>Whether </a:t>
            </a:r>
            <a:r>
              <a:rPr lang="en-US" sz="2800" b="1" dirty="0"/>
              <a:t>you see eye to eye alike that doesn't matter. We're at least Christians, brethren, </a:t>
            </a:r>
            <a:r>
              <a:rPr lang="en-US" sz="2800" b="1" dirty="0" err="1"/>
              <a:t>borned</a:t>
            </a:r>
            <a:r>
              <a:rPr lang="en-US" sz="2800" b="1" dirty="0"/>
              <a:t> in the same family. God received us in our peculiarities; we should receive each other.</a:t>
            </a:r>
          </a:p>
        </p:txBody>
      </p:sp>
    </p:spTree>
    <p:extLst>
      <p:ext uri="{BB962C8B-B14F-4D97-AF65-F5344CB8AC3E}">
        <p14:creationId xmlns:p14="http://schemas.microsoft.com/office/powerpoint/2010/main" val="402378708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39</a:t>
            </a:fld>
            <a:endParaRPr lang="en-US"/>
          </a:p>
        </p:txBody>
      </p:sp>
      <p:sp>
        <p:nvSpPr>
          <p:cNvPr id="5" name="Rectangle 4"/>
          <p:cNvSpPr/>
          <p:nvPr/>
        </p:nvSpPr>
        <p:spPr>
          <a:xfrm>
            <a:off x="157595" y="148332"/>
            <a:ext cx="8862415" cy="6124754"/>
          </a:xfrm>
          <a:prstGeom prst="rect">
            <a:avLst/>
          </a:prstGeom>
        </p:spPr>
        <p:txBody>
          <a:bodyPr wrap="square">
            <a:spAutoFit/>
          </a:bodyPr>
          <a:lstStyle/>
          <a:p>
            <a:r>
              <a:rPr lang="en-US" sz="4000" b="1" dirty="0"/>
              <a:t>FAITH.WITHOUT.WORKS.IS.DEAD</a:t>
            </a:r>
          </a:p>
          <a:p>
            <a:r>
              <a:rPr lang="en-US" sz="3200" b="1" dirty="0"/>
              <a:t>	</a:t>
            </a:r>
            <a:r>
              <a:rPr lang="en-US" sz="3200" dirty="0"/>
              <a:t>41 I have nothing against education. But the world they got a educational program. And they got it down into the church. A minister has to be a certain degree or he has to have so many degrees or he </a:t>
            </a:r>
            <a:r>
              <a:rPr lang="en-US" sz="3200" dirty="0" err="1"/>
              <a:t>ain't</a:t>
            </a:r>
            <a:r>
              <a:rPr lang="en-US" sz="3200" dirty="0"/>
              <a:t> welcome in the platform… </a:t>
            </a:r>
          </a:p>
          <a:p>
            <a:r>
              <a:rPr lang="en-US" sz="3200" dirty="0"/>
              <a:t>	Well look, brother, the Kingdom of God don't come by education, it comes by a surrendered heart to God. And I'm not trying to support my ignorance. But I'm saying this, my dear friends, that a simple child faith... Don't seek for knowledge. 	</a:t>
            </a:r>
          </a:p>
        </p:txBody>
      </p:sp>
    </p:spTree>
    <p:extLst>
      <p:ext uri="{BB962C8B-B14F-4D97-AF65-F5344CB8AC3E}">
        <p14:creationId xmlns:p14="http://schemas.microsoft.com/office/powerpoint/2010/main" val="42646681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4</a:t>
            </a:fld>
            <a:endParaRPr lang="en-US"/>
          </a:p>
        </p:txBody>
      </p:sp>
      <p:sp>
        <p:nvSpPr>
          <p:cNvPr id="5" name="Rectangle 4"/>
          <p:cNvSpPr/>
          <p:nvPr/>
        </p:nvSpPr>
        <p:spPr>
          <a:xfrm>
            <a:off x="213217" y="157602"/>
            <a:ext cx="8732630" cy="5632311"/>
          </a:xfrm>
          <a:prstGeom prst="rect">
            <a:avLst/>
          </a:prstGeom>
        </p:spPr>
        <p:txBody>
          <a:bodyPr wrap="square">
            <a:spAutoFit/>
          </a:bodyPr>
          <a:lstStyle/>
          <a:p>
            <a:r>
              <a:rPr lang="en-US" sz="4000" b="1" dirty="0"/>
              <a:t>MOSES	</a:t>
            </a:r>
          </a:p>
          <a:p>
            <a:r>
              <a:rPr lang="en-US" sz="3200" dirty="0"/>
              <a:t>	16 And listen, friends; more simpler you can be, more God can deal with you. I'm not against education. Education’s are all right. </a:t>
            </a:r>
            <a:r>
              <a:rPr lang="en-US" sz="3200" b="1" dirty="0"/>
              <a:t>But people get so highly educated, till they think they know more about it than God does. And then they miss the goal. </a:t>
            </a:r>
          </a:p>
          <a:p>
            <a:r>
              <a:rPr lang="en-US" sz="3200" b="1" dirty="0"/>
              <a:t>	</a:t>
            </a:r>
            <a:r>
              <a:rPr lang="en-US" sz="3200" dirty="0"/>
              <a:t>You've got to forget all you ever </a:t>
            </a:r>
            <a:r>
              <a:rPr lang="en-US" sz="3200" dirty="0" err="1"/>
              <a:t>knowed</a:t>
            </a:r>
            <a:r>
              <a:rPr lang="en-US" sz="3200" dirty="0"/>
              <a:t> in your own knowledge to know Christ. Well, you just come child-like and accept Him. That's all. That's the way you accept God. </a:t>
            </a:r>
          </a:p>
        </p:txBody>
      </p:sp>
    </p:spTree>
    <p:extLst>
      <p:ext uri="{BB962C8B-B14F-4D97-AF65-F5344CB8AC3E}">
        <p14:creationId xmlns:p14="http://schemas.microsoft.com/office/powerpoint/2010/main" val="127998974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40</a:t>
            </a:fld>
            <a:endParaRPr lang="en-US"/>
          </a:p>
        </p:txBody>
      </p:sp>
      <p:sp>
        <p:nvSpPr>
          <p:cNvPr id="5" name="Rectangle 4"/>
          <p:cNvSpPr/>
          <p:nvPr/>
        </p:nvSpPr>
        <p:spPr>
          <a:xfrm>
            <a:off x="185406" y="148331"/>
            <a:ext cx="8865076" cy="4031873"/>
          </a:xfrm>
          <a:prstGeom prst="rect">
            <a:avLst/>
          </a:prstGeom>
        </p:spPr>
        <p:txBody>
          <a:bodyPr wrap="square">
            <a:spAutoFit/>
          </a:bodyPr>
          <a:lstStyle/>
          <a:p>
            <a:r>
              <a:rPr lang="en-US" sz="3200" dirty="0"/>
              <a:t>	Now, you're think that I'm throwing it at the doctors. </a:t>
            </a:r>
            <a:r>
              <a:rPr lang="en-US" sz="3200" b="1" dirty="0"/>
              <a:t>I believe in doctors. I believe in hospitals, institutions. Whatever can help anybody, God, send more. </a:t>
            </a:r>
            <a:r>
              <a:rPr lang="en-US" sz="3200" dirty="0"/>
              <a:t>	</a:t>
            </a:r>
          </a:p>
          <a:p>
            <a:r>
              <a:rPr lang="en-US" sz="3200" dirty="0"/>
              <a:t>	But there's not a one of them that ever did heal anybody. And they don't profess to heal somebody. They claim to assist nature. God is the Healer.  		</a:t>
            </a:r>
            <a:r>
              <a:rPr lang="en-US" sz="2800" dirty="0"/>
              <a:t>				50-0822</a:t>
            </a:r>
          </a:p>
        </p:txBody>
      </p:sp>
    </p:spTree>
    <p:extLst>
      <p:ext uri="{BB962C8B-B14F-4D97-AF65-F5344CB8AC3E}">
        <p14:creationId xmlns:p14="http://schemas.microsoft.com/office/powerpoint/2010/main" val="330975460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41</a:t>
            </a:fld>
            <a:endParaRPr lang="en-US"/>
          </a:p>
        </p:txBody>
      </p:sp>
      <p:sp>
        <p:nvSpPr>
          <p:cNvPr id="5" name="Rectangle 4"/>
          <p:cNvSpPr/>
          <p:nvPr/>
        </p:nvSpPr>
        <p:spPr>
          <a:xfrm>
            <a:off x="83433" y="52067"/>
            <a:ext cx="8862414" cy="6494085"/>
          </a:xfrm>
          <a:prstGeom prst="rect">
            <a:avLst/>
          </a:prstGeom>
        </p:spPr>
        <p:txBody>
          <a:bodyPr wrap="square">
            <a:spAutoFit/>
          </a:bodyPr>
          <a:lstStyle/>
          <a:p>
            <a:r>
              <a:rPr lang="en-US" sz="3200" b="1" spc="-150" dirty="0"/>
              <a:t>FELLOWSHIP.WITH.GOD.THRU.RECONCILIATION</a:t>
            </a:r>
            <a:r>
              <a:rPr lang="en-US" sz="2800" spc="-150" dirty="0"/>
              <a:t> </a:t>
            </a:r>
            <a:r>
              <a:rPr lang="en-US" sz="2800" dirty="0"/>
              <a:t> </a:t>
            </a:r>
            <a:r>
              <a:rPr lang="en-US" sz="2800" b="1" dirty="0"/>
              <a:t>	</a:t>
            </a:r>
            <a:r>
              <a:rPr lang="en-US" sz="3200" dirty="0"/>
              <a:t>16 But this great strain of man longing for fellowship, we've tried to bring people together through the ages. Many times educational programs has tried to unite people together by education. Standing in this auditorium tonight, of this lovely school, </a:t>
            </a:r>
            <a:r>
              <a:rPr lang="en-US" sz="3200" b="1" dirty="0"/>
              <a:t>I certainly wouldn't speak against education, but education is not the appropriated way for fellowship. </a:t>
            </a:r>
          </a:p>
          <a:p>
            <a:r>
              <a:rPr lang="en-US" sz="3200" b="1" dirty="0"/>
              <a:t>	</a:t>
            </a:r>
            <a:r>
              <a:rPr lang="en-US" sz="3200" dirty="0"/>
              <a:t>You can't educate people to love one another. You think you can, but it takes a Divine order to do that. There's no way to do it through education.							</a:t>
            </a:r>
            <a:r>
              <a:rPr lang="en-US" sz="2800" dirty="0"/>
              <a:t>56-0120</a:t>
            </a:r>
          </a:p>
        </p:txBody>
      </p:sp>
    </p:spTree>
    <p:extLst>
      <p:ext uri="{BB962C8B-B14F-4D97-AF65-F5344CB8AC3E}">
        <p14:creationId xmlns:p14="http://schemas.microsoft.com/office/powerpoint/2010/main" val="43404128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42</a:t>
            </a:fld>
            <a:endParaRPr lang="en-US"/>
          </a:p>
        </p:txBody>
      </p:sp>
      <p:sp>
        <p:nvSpPr>
          <p:cNvPr id="5" name="Rectangle 4"/>
          <p:cNvSpPr/>
          <p:nvPr/>
        </p:nvSpPr>
        <p:spPr>
          <a:xfrm>
            <a:off x="194675" y="74159"/>
            <a:ext cx="8760441" cy="6063198"/>
          </a:xfrm>
          <a:prstGeom prst="rect">
            <a:avLst/>
          </a:prstGeom>
        </p:spPr>
        <p:txBody>
          <a:bodyPr wrap="square">
            <a:spAutoFit/>
          </a:bodyPr>
          <a:lstStyle/>
          <a:p>
            <a:r>
              <a:rPr lang="en-US" sz="4000" b="1" dirty="0"/>
              <a:t>CONFERENCES</a:t>
            </a:r>
          </a:p>
          <a:p>
            <a:r>
              <a:rPr lang="en-US" sz="3200" dirty="0"/>
              <a:t>	 147 I don't know how many times that they've tried to educate the man. They have tried to tell him that an educational program will do it. It's failed every time, and it will. We try to organize... </a:t>
            </a:r>
            <a:r>
              <a:rPr lang="en-US" sz="3200" b="1" dirty="0"/>
              <a:t>Now, I'm not against education, neither am I against organization. </a:t>
            </a:r>
            <a:r>
              <a:rPr lang="en-US" sz="3200" dirty="0"/>
              <a:t>But the organization and educational programs, and all the other that we've man-made, is fig leaves. It's, back to God's original decision at that first conference, Eden, back to the blood!</a:t>
            </a:r>
          </a:p>
          <a:p>
            <a:pPr algn="r"/>
            <a:r>
              <a:rPr lang="en-US" sz="2800" dirty="0"/>
              <a:t>63-0608  </a:t>
            </a:r>
          </a:p>
        </p:txBody>
      </p:sp>
    </p:spTree>
    <p:extLst>
      <p:ext uri="{BB962C8B-B14F-4D97-AF65-F5344CB8AC3E}">
        <p14:creationId xmlns:p14="http://schemas.microsoft.com/office/powerpoint/2010/main" val="165845988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11819" t="-1492" r="7996" b="21188"/>
          <a:stretch/>
        </p:blipFill>
        <p:spPr>
          <a:xfrm>
            <a:off x="141967" y="0"/>
            <a:ext cx="8880113" cy="6678775"/>
          </a:xfrm>
          <a:noFill/>
          <a:ln/>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10437" t="4038" r="6880" b="5432"/>
          <a:stretch/>
        </p:blipFill>
        <p:spPr>
          <a:xfrm>
            <a:off x="213360" y="60782"/>
            <a:ext cx="8696960" cy="6701767"/>
          </a:xfrm>
          <a:noFill/>
          <a:ln/>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09600" y="457200"/>
            <a:ext cx="7943850" cy="5965825"/>
          </a:xfrm>
          <a:noFill/>
          <a:ln/>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4773" t="4418" r="2328" b="20091"/>
          <a:stretch/>
        </p:blipFill>
        <p:spPr>
          <a:xfrm>
            <a:off x="162560" y="121920"/>
            <a:ext cx="8890146" cy="6339840"/>
          </a:xfrm>
          <a:noFill/>
          <a:ln/>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10359" t="3405" r="9832" b="8888"/>
          <a:stretch/>
        </p:blipFill>
        <p:spPr>
          <a:xfrm>
            <a:off x="233680" y="121919"/>
            <a:ext cx="8666480" cy="6548885"/>
          </a:xfrm>
          <a:noFill/>
          <a:ln/>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66700" y="304800"/>
            <a:ext cx="8229600" cy="1066800"/>
          </a:xfrm>
        </p:spPr>
        <p:txBody>
          <a:bodyPr>
            <a:normAutofit fontScale="90000"/>
          </a:bodyPr>
          <a:lstStyle/>
          <a:p>
            <a:pPr eaLnBrk="1" hangingPunct="1"/>
            <a:r>
              <a:rPr lang="en-US" b="1" dirty="0">
                <a:latin typeface="Calisto MT" pitchFamily="18" charset="0"/>
              </a:rPr>
              <a:t>Not every Truth is Obvious</a:t>
            </a:r>
          </a:p>
        </p:txBody>
      </p:sp>
      <p:sp>
        <p:nvSpPr>
          <p:cNvPr id="44035" name="Rectangle 3"/>
          <p:cNvSpPr>
            <a:spLocks noGrp="1" noChangeArrowheads="1"/>
          </p:cNvSpPr>
          <p:nvPr>
            <p:ph idx="1"/>
          </p:nvPr>
        </p:nvSpPr>
        <p:spPr/>
        <p:txBody>
          <a:bodyPr>
            <a:normAutofit/>
          </a:bodyPr>
          <a:lstStyle/>
          <a:p>
            <a:pPr eaLnBrk="1" hangingPunct="1">
              <a:lnSpc>
                <a:spcPct val="90000"/>
              </a:lnSpc>
              <a:buFontTx/>
              <a:buNone/>
            </a:pPr>
            <a:r>
              <a:rPr lang="en-US" sz="3200" b="1" dirty="0">
                <a:latin typeface="Cambria" pitchFamily="18" charset="0"/>
              </a:rPr>
              <a:t>MATTHEW 11:25-26</a:t>
            </a:r>
          </a:p>
          <a:p>
            <a:pPr eaLnBrk="1" hangingPunct="1">
              <a:lnSpc>
                <a:spcPct val="90000"/>
              </a:lnSpc>
              <a:buFontTx/>
              <a:buNone/>
            </a:pPr>
            <a:r>
              <a:rPr lang="en-US" sz="3200" dirty="0">
                <a:latin typeface="Cambria" pitchFamily="18" charset="0"/>
              </a:rPr>
              <a:t>		</a:t>
            </a:r>
            <a:r>
              <a:rPr lang="en-US" sz="3200" i="1" dirty="0">
                <a:latin typeface="Cambria" pitchFamily="18" charset="0"/>
              </a:rPr>
              <a:t>25 At that time Jesus answered and said, I thank thee, O Father, Lord of heaven and earth, because thou hast hid these things from the wise and prudent, and hast revealed them unto babes. 26 Even so, Father: for so it seemed good in thy sight.</a:t>
            </a:r>
          </a:p>
        </p:txBody>
      </p:sp>
      <p:sp>
        <p:nvSpPr>
          <p:cNvPr id="2050" name="Slide Number Placeholder 5"/>
          <p:cNvSpPr>
            <a:spLocks noGrp="1"/>
          </p:cNvSpPr>
          <p:nvPr>
            <p:ph type="sldNum" sz="quarter" idx="12"/>
          </p:nvPr>
        </p:nvSpPr>
        <p:spPr>
          <a:noFill/>
        </p:spPr>
        <p:txBody>
          <a:bodyPr/>
          <a:lstStyle/>
          <a:p>
            <a:fld id="{7243BAF0-CD59-4F37-9D78-F8CE12E09284}" type="slidenum">
              <a:rPr lang="en-US"/>
              <a:pPr/>
              <a:t>48</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ox(in)">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ox(in)">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box(in)">
                                      <p:cBhvr>
                                        <p:cTn id="17"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5D9F7A-F50A-426D-9378-E1AD3951C0CE}" type="slidenum">
              <a:rPr lang="en-US" smtClean="0"/>
              <a:pPr>
                <a:defRPr/>
              </a:pPr>
              <a:t>49</a:t>
            </a:fld>
            <a:endParaRPr lang="en-US"/>
          </a:p>
        </p:txBody>
      </p:sp>
      <p:sp>
        <p:nvSpPr>
          <p:cNvPr id="3" name="Rectangle 2"/>
          <p:cNvSpPr/>
          <p:nvPr/>
        </p:nvSpPr>
        <p:spPr>
          <a:xfrm>
            <a:off x="152400" y="0"/>
            <a:ext cx="8839200" cy="6986528"/>
          </a:xfrm>
          <a:prstGeom prst="rect">
            <a:avLst/>
          </a:prstGeom>
        </p:spPr>
        <p:txBody>
          <a:bodyPr wrap="square">
            <a:spAutoFit/>
          </a:bodyPr>
          <a:lstStyle/>
          <a:p>
            <a:r>
              <a:rPr lang="en-US" sz="3600" b="1" dirty="0">
                <a:latin typeface="Cambria" pitchFamily="18" charset="0"/>
              </a:rPr>
              <a:t>WHO.IS.THIS.MELCHISEDEC</a:t>
            </a:r>
            <a:endParaRPr lang="en-US" sz="2800" b="1" dirty="0">
              <a:latin typeface="Cambria" pitchFamily="18" charset="0"/>
            </a:endParaRPr>
          </a:p>
          <a:p>
            <a:r>
              <a:rPr lang="en-US" sz="2800" dirty="0">
                <a:latin typeface="Cambria" pitchFamily="18" charset="0"/>
              </a:rPr>
              <a:t>	</a:t>
            </a:r>
            <a:r>
              <a:rPr lang="en-US" sz="3200" dirty="0">
                <a:latin typeface="Cambria" pitchFamily="18" charset="0"/>
              </a:rPr>
              <a:t>It makes our heart most happy and joyful, to know that we have come in contact with the living God; Who vindicates it right back in physical, material evidences, as He did in the days gone by, and as He has promised for this day... This dark day where no one seems to know which way to go, we're so glad that we found the safety zone, the retreat. Now bless us tonight, as we speak of Thy Word. And the promises that's given to us, may we nurture them in our hearts, cherish them with reverence, and obey them with real godly discipline. For we ask it in Jesus' Name. Amen. </a:t>
            </a:r>
          </a:p>
          <a:p>
            <a:pPr algn="r"/>
            <a:r>
              <a:rPr lang="en-US" sz="2000" dirty="0">
                <a:latin typeface="Cambria" pitchFamily="18" charset="0"/>
              </a:rPr>
              <a:t>65-0221</a:t>
            </a:r>
            <a:endParaRPr lang="en-US" sz="2800" dirty="0">
              <a:latin typeface="Cambria" pitchFamily="18"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5</a:t>
            </a:fld>
            <a:endParaRPr lang="en-US"/>
          </a:p>
        </p:txBody>
      </p:sp>
      <p:sp>
        <p:nvSpPr>
          <p:cNvPr id="5" name="Rectangle 4"/>
          <p:cNvSpPr/>
          <p:nvPr/>
        </p:nvSpPr>
        <p:spPr>
          <a:xfrm>
            <a:off x="241028" y="185415"/>
            <a:ext cx="8500872" cy="4893647"/>
          </a:xfrm>
          <a:prstGeom prst="rect">
            <a:avLst/>
          </a:prstGeom>
        </p:spPr>
        <p:txBody>
          <a:bodyPr wrap="square">
            <a:spAutoFit/>
          </a:bodyPr>
          <a:lstStyle/>
          <a:p>
            <a:r>
              <a:rPr lang="en-US" sz="2800" dirty="0"/>
              <a:t>	</a:t>
            </a:r>
            <a:r>
              <a:rPr lang="en-US" sz="3200" dirty="0"/>
              <a:t>I was </a:t>
            </a:r>
            <a:r>
              <a:rPr lang="en-US" sz="3200" dirty="0" err="1"/>
              <a:t>borned</a:t>
            </a:r>
            <a:r>
              <a:rPr lang="en-US" sz="3200" dirty="0"/>
              <a:t> of a very humble parent, a very humble home. I have no education at all, and I'm not... When I made that remark a while ago about education, I wasn't trying to take crutches for my ignorance. </a:t>
            </a:r>
          </a:p>
          <a:p>
            <a:r>
              <a:rPr lang="en-US" sz="3200" b="1" dirty="0"/>
              <a:t>	But what I'm trying to say, that it doesn't take education to know God; it takes a submissive heart to know God.</a:t>
            </a:r>
          </a:p>
          <a:p>
            <a:endParaRPr lang="en-US" sz="2800" dirty="0"/>
          </a:p>
          <a:p>
            <a:pPr algn="r"/>
            <a:r>
              <a:rPr lang="en-US" sz="2800" dirty="0"/>
              <a:t>50-0110  </a:t>
            </a:r>
          </a:p>
        </p:txBody>
      </p:sp>
    </p:spTree>
    <p:extLst>
      <p:ext uri="{BB962C8B-B14F-4D97-AF65-F5344CB8AC3E}">
        <p14:creationId xmlns:p14="http://schemas.microsoft.com/office/powerpoint/2010/main" val="242278755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5440" y="304800"/>
            <a:ext cx="8229600" cy="1066800"/>
          </a:xfrm>
        </p:spPr>
        <p:txBody>
          <a:bodyPr/>
          <a:lstStyle/>
          <a:p>
            <a:r>
              <a:rPr lang="en-US" sz="4800" b="1" dirty="0">
                <a:latin typeface="Calisto MT" pitchFamily="18" charset="0"/>
              </a:rPr>
              <a:t>Church Order</a:t>
            </a:r>
            <a:endParaRPr lang="en-US" dirty="0">
              <a:latin typeface="Calisto MT" pitchFamily="18" charset="0"/>
            </a:endParaRPr>
          </a:p>
        </p:txBody>
      </p:sp>
      <p:sp>
        <p:nvSpPr>
          <p:cNvPr id="43011" name="Rectangle 3"/>
          <p:cNvSpPr>
            <a:spLocks noGrp="1" noChangeArrowheads="1"/>
          </p:cNvSpPr>
          <p:nvPr>
            <p:ph idx="1"/>
          </p:nvPr>
        </p:nvSpPr>
        <p:spPr>
          <a:xfrm>
            <a:off x="457200" y="1833641"/>
            <a:ext cx="8493760" cy="4325112"/>
          </a:xfrm>
        </p:spPr>
        <p:txBody>
          <a:bodyPr>
            <a:normAutofit/>
          </a:bodyPr>
          <a:lstStyle/>
          <a:p>
            <a:pPr eaLnBrk="1" hangingPunct="1"/>
            <a:r>
              <a:rPr lang="en-US" sz="3600" dirty="0">
                <a:latin typeface="Cambria" pitchFamily="18" charset="0"/>
              </a:rPr>
              <a:t>Reverence the sanctuary:</a:t>
            </a:r>
          </a:p>
          <a:p>
            <a:pPr lvl="1" eaLnBrk="1" hangingPunct="1"/>
            <a:r>
              <a:rPr lang="en-US" sz="3200" dirty="0">
                <a:solidFill>
                  <a:schemeClr val="tx1"/>
                </a:solidFill>
                <a:latin typeface="Cambria" pitchFamily="18" charset="0"/>
              </a:rPr>
              <a:t>Attire – Attitude – Quietness </a:t>
            </a:r>
          </a:p>
          <a:p>
            <a:pPr eaLnBrk="1" hangingPunct="1"/>
            <a:r>
              <a:rPr lang="en-US" sz="3600" dirty="0">
                <a:latin typeface="Cambria" pitchFamily="18" charset="0"/>
              </a:rPr>
              <a:t>Conduct ourselves as if Jesus was on His throne right here on the platform.</a:t>
            </a:r>
          </a:p>
          <a:p>
            <a:pPr eaLnBrk="1" hangingPunct="1"/>
            <a:r>
              <a:rPr lang="en-US" sz="3600" dirty="0">
                <a:latin typeface="Cambria" pitchFamily="18" charset="0"/>
              </a:rPr>
              <a:t>Expectation</a:t>
            </a:r>
          </a:p>
          <a:p>
            <a:pPr lvl="1" eaLnBrk="1" hangingPunct="1"/>
            <a:endParaRPr lang="en-US" sz="3200" dirty="0">
              <a:solidFill>
                <a:schemeClr val="tx1"/>
              </a:solidFill>
              <a:latin typeface="Cambria" pitchFamily="18" charset="0"/>
            </a:endParaRPr>
          </a:p>
        </p:txBody>
      </p:sp>
      <p:sp>
        <p:nvSpPr>
          <p:cNvPr id="7170" name="Slide Number Placeholder 5"/>
          <p:cNvSpPr>
            <a:spLocks noGrp="1"/>
          </p:cNvSpPr>
          <p:nvPr>
            <p:ph type="sldNum" sz="quarter" idx="12"/>
          </p:nvPr>
        </p:nvSpPr>
        <p:spPr>
          <a:noFill/>
        </p:spPr>
        <p:txBody>
          <a:bodyPr/>
          <a:lstStyle/>
          <a:p>
            <a:fld id="{9C7F294B-1EA6-44C9-A27F-F17C53024F01}" type="slidenum">
              <a:rPr lang="en-US"/>
              <a:pPr/>
              <a:t>50</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1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left)">
                                      <p:cBhvr>
                                        <p:cTn id="12" dur="500"/>
                                        <p:tgtEl>
                                          <p:spTgt spid="4301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Effect transition="in" filter="wipe(left)">
                                      <p:cBhvr>
                                        <p:cTn id="15" dur="500"/>
                                        <p:tgtEl>
                                          <p:spTgt spid="430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3011">
                                            <p:txEl>
                                              <p:pRg st="2" end="2"/>
                                            </p:txEl>
                                          </p:spTgt>
                                        </p:tgtEl>
                                        <p:attrNameLst>
                                          <p:attrName>style.visibility</p:attrName>
                                        </p:attrNameLst>
                                      </p:cBhvr>
                                      <p:to>
                                        <p:strVal val="visible"/>
                                      </p:to>
                                    </p:set>
                                    <p:animEffect transition="in" filter="wipe(left)">
                                      <p:cBhvr>
                                        <p:cTn id="20" dur="500"/>
                                        <p:tgtEl>
                                          <p:spTgt spid="430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Effect transition="in" filter="wipe(left)">
                                      <p:cBhvr>
                                        <p:cTn id="25"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609600" y="365919"/>
            <a:ext cx="7772400" cy="914400"/>
          </a:xfrm>
          <a:effectLst>
            <a:outerShdw dist="35921" dir="2700000" algn="ctr" rotWithShape="0">
              <a:srgbClr val="996633">
                <a:alpha val="50000"/>
              </a:srgbClr>
            </a:outerShdw>
          </a:effectLst>
        </p:spPr>
        <p:txBody>
          <a:bodyPr/>
          <a:lstStyle/>
          <a:p>
            <a:pPr eaLnBrk="1" hangingPunct="1">
              <a:defRPr/>
            </a:pPr>
            <a:r>
              <a:rPr lang="en-US" sz="6000" dirty="0">
                <a:solidFill>
                  <a:schemeClr val="tx1"/>
                </a:solidFill>
                <a:latin typeface="Calisto MT" pitchFamily="18" charset="0"/>
              </a:rPr>
              <a:t> “Thus </a:t>
            </a:r>
            <a:r>
              <a:rPr lang="en-US" sz="6000" dirty="0" err="1">
                <a:solidFill>
                  <a:schemeClr val="tx1"/>
                </a:solidFill>
                <a:latin typeface="Calisto MT" pitchFamily="18" charset="0"/>
              </a:rPr>
              <a:t>Saith</a:t>
            </a:r>
            <a:r>
              <a:rPr lang="en-US" sz="6000" dirty="0">
                <a:solidFill>
                  <a:schemeClr val="tx1"/>
                </a:solidFill>
                <a:latin typeface="Calisto MT" pitchFamily="18" charset="0"/>
              </a:rPr>
              <a:t> the Lord”</a:t>
            </a:r>
          </a:p>
        </p:txBody>
      </p:sp>
      <p:sp>
        <p:nvSpPr>
          <p:cNvPr id="24581" name="Rectangle 4"/>
          <p:cNvSpPr>
            <a:spLocks noGrp="1" noChangeArrowheads="1"/>
          </p:cNvSpPr>
          <p:nvPr>
            <p:ph sz="half" idx="1"/>
          </p:nvPr>
        </p:nvSpPr>
        <p:spPr>
          <a:xfrm>
            <a:off x="457200" y="2286000"/>
            <a:ext cx="3962400" cy="4114800"/>
          </a:xfrm>
        </p:spPr>
        <p:txBody>
          <a:bodyPr/>
          <a:lstStyle/>
          <a:p>
            <a:pPr eaLnBrk="1" hangingPunct="1">
              <a:buFontTx/>
              <a:buNone/>
            </a:pPr>
            <a:endParaRPr lang="en-US" sz="2400" dirty="0">
              <a:latin typeface="Calisto MT" pitchFamily="18" charset="0"/>
            </a:endParaRPr>
          </a:p>
          <a:p>
            <a:pPr eaLnBrk="1" hangingPunct="1"/>
            <a:endParaRPr lang="en-US" sz="1800" dirty="0">
              <a:latin typeface="Calisto MT" pitchFamily="18" charset="0"/>
            </a:endParaRPr>
          </a:p>
          <a:p>
            <a:pPr eaLnBrk="1" hangingPunct="1"/>
            <a:endParaRPr lang="en-US" sz="1800" dirty="0">
              <a:latin typeface="Calisto MT" pitchFamily="18" charset="0"/>
            </a:endParaRPr>
          </a:p>
        </p:txBody>
      </p:sp>
      <p:sp>
        <p:nvSpPr>
          <p:cNvPr id="24578" name="Slide Number Placeholder 6"/>
          <p:cNvSpPr>
            <a:spLocks noGrp="1"/>
          </p:cNvSpPr>
          <p:nvPr>
            <p:ph type="sldNum" sz="quarter" idx="12"/>
          </p:nvPr>
        </p:nvSpPr>
        <p:spPr>
          <a:xfrm>
            <a:off x="8098536" y="307072"/>
            <a:ext cx="762000" cy="365760"/>
          </a:xfrm>
          <a:noFill/>
        </p:spPr>
        <p:txBody>
          <a:bodyPr/>
          <a:lstStyle/>
          <a:p>
            <a:fld id="{EAF5C54D-CDA8-4EC7-B908-3222C9DF607F}" type="slidenum">
              <a:rPr lang="en-US">
                <a:solidFill>
                  <a:schemeClr val="tx1"/>
                </a:solidFill>
                <a:latin typeface="Calisto MT" pitchFamily="18" charset="0"/>
              </a:rPr>
              <a:pPr/>
              <a:t>51</a:t>
            </a:fld>
            <a:endParaRPr lang="en-US">
              <a:solidFill>
                <a:schemeClr val="tx1"/>
              </a:solidFill>
              <a:latin typeface="Calisto MT" pitchFamily="18" charset="0"/>
            </a:endParaRPr>
          </a:p>
        </p:txBody>
      </p:sp>
      <p:sp>
        <p:nvSpPr>
          <p:cNvPr id="24582" name="Text Box 6"/>
          <p:cNvSpPr txBox="1">
            <a:spLocks noChangeArrowheads="1"/>
          </p:cNvSpPr>
          <p:nvPr/>
        </p:nvSpPr>
        <p:spPr bwMode="auto">
          <a:xfrm>
            <a:off x="381000" y="1447800"/>
            <a:ext cx="8382000" cy="579438"/>
          </a:xfrm>
          <a:prstGeom prst="rect">
            <a:avLst/>
          </a:prstGeom>
          <a:noFill/>
          <a:ln w="9525">
            <a:noFill/>
            <a:miter lim="800000"/>
            <a:headEnd/>
            <a:tailEnd/>
          </a:ln>
        </p:spPr>
        <p:txBody>
          <a:bodyPr>
            <a:spAutoFit/>
          </a:bodyPr>
          <a:lstStyle/>
          <a:p>
            <a:pPr>
              <a:spcBef>
                <a:spcPct val="50000"/>
              </a:spcBef>
            </a:pPr>
            <a:r>
              <a:rPr lang="en-US" sz="3200">
                <a:latin typeface="Calisto MT" pitchFamily="18" charset="0"/>
              </a:rPr>
              <a:t> </a:t>
            </a:r>
            <a:r>
              <a:rPr lang="en-US" sz="2800">
                <a:latin typeface="Calisto MT" pitchFamily="18" charset="0"/>
              </a:rPr>
              <a:t> </a:t>
            </a:r>
          </a:p>
        </p:txBody>
      </p:sp>
      <p:sp>
        <p:nvSpPr>
          <p:cNvPr id="24583" name="Text Box 7"/>
          <p:cNvSpPr txBox="1">
            <a:spLocks noChangeArrowheads="1"/>
          </p:cNvSpPr>
          <p:nvPr/>
        </p:nvSpPr>
        <p:spPr bwMode="auto">
          <a:xfrm>
            <a:off x="304800" y="2209800"/>
            <a:ext cx="8229600" cy="1015663"/>
          </a:xfrm>
          <a:prstGeom prst="rect">
            <a:avLst/>
          </a:prstGeom>
          <a:noFill/>
          <a:ln w="9525">
            <a:noFill/>
            <a:miter lim="800000"/>
            <a:headEnd/>
            <a:tailEnd/>
          </a:ln>
        </p:spPr>
        <p:txBody>
          <a:bodyPr>
            <a:spAutoFit/>
          </a:bodyPr>
          <a:lstStyle/>
          <a:p>
            <a:pPr>
              <a:spcBef>
                <a:spcPct val="50000"/>
              </a:spcBef>
            </a:pPr>
            <a:endParaRPr lang="en-US">
              <a:latin typeface="Calisto MT" pitchFamily="18" charset="0"/>
            </a:endParaRPr>
          </a:p>
          <a:p>
            <a:pPr>
              <a:spcBef>
                <a:spcPct val="50000"/>
              </a:spcBef>
            </a:pPr>
            <a:endParaRPr lang="en-US">
              <a:latin typeface="Calisto MT" pitchFamily="18" charset="0"/>
            </a:endParaRPr>
          </a:p>
        </p:txBody>
      </p:sp>
      <p:sp>
        <p:nvSpPr>
          <p:cNvPr id="35852" name="Text Box 12"/>
          <p:cNvSpPr txBox="1">
            <a:spLocks noChangeArrowheads="1"/>
          </p:cNvSpPr>
          <p:nvPr/>
        </p:nvSpPr>
        <p:spPr bwMode="auto">
          <a:xfrm>
            <a:off x="533400" y="1371600"/>
            <a:ext cx="8153400" cy="4832092"/>
          </a:xfrm>
          <a:prstGeom prst="rect">
            <a:avLst/>
          </a:prstGeom>
          <a:noFill/>
          <a:ln w="9525">
            <a:noFill/>
            <a:miter lim="800000"/>
            <a:headEnd/>
            <a:tailEnd/>
          </a:ln>
        </p:spPr>
        <p:txBody>
          <a:bodyPr>
            <a:spAutoFit/>
          </a:bodyPr>
          <a:lstStyle/>
          <a:p>
            <a:endParaRPr lang="en-US" sz="2800" i="1" dirty="0">
              <a:latin typeface="Cambria" pitchFamily="18" charset="0"/>
            </a:endParaRPr>
          </a:p>
          <a:p>
            <a:r>
              <a:rPr lang="en-US" sz="2800" i="1" dirty="0">
                <a:latin typeface="Cambria" pitchFamily="18" charset="0"/>
              </a:rPr>
              <a:t>	Bring ye all the tithes into the storehouse, that there may be meat in mine house, and prove me now herewith, saith the LORD of hosts, if I will not open you the windows of heaven, and pour you out a blessing, that there shall not be room enough to receive it. 11 And I will rebuke the devourer for your sakes, and he shall not destroy the fruits of your ground; neither shall your vine cast her fruit before the time in the field, saith the LORD of hosts. </a:t>
            </a:r>
            <a:br>
              <a:rPr lang="en-US" sz="2800" i="1" dirty="0">
                <a:latin typeface="Cambria" pitchFamily="18" charset="0"/>
              </a:rPr>
            </a:br>
            <a:r>
              <a:rPr lang="en-US" sz="2800" i="1" dirty="0">
                <a:latin typeface="Cambria" pitchFamily="18" charset="0"/>
              </a:rPr>
              <a:t>						</a:t>
            </a:r>
            <a:r>
              <a:rPr lang="en-US" sz="2000" dirty="0">
                <a:latin typeface="Cambria" pitchFamily="18" charset="0"/>
              </a:rPr>
              <a:t>MALACHI 3:10, 11</a:t>
            </a:r>
            <a:r>
              <a:rPr lang="en-US" dirty="0">
                <a:latin typeface="Cambria"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grpId="0" nodeType="clickEffect">
                                  <p:stCondLst>
                                    <p:cond delay="0"/>
                                  </p:stCondLst>
                                  <p:childTnLst>
                                    <p:set>
                                      <p:cBhvr>
                                        <p:cTn id="12" dur="1" fill="hold">
                                          <p:stCondLst>
                                            <p:cond delay="0"/>
                                          </p:stCondLst>
                                        </p:cTn>
                                        <p:tgtEl>
                                          <p:spTgt spid="35852"/>
                                        </p:tgtEl>
                                        <p:attrNameLst>
                                          <p:attrName>style.visibility</p:attrName>
                                        </p:attrNameLst>
                                      </p:cBhvr>
                                      <p:to>
                                        <p:strVal val="visible"/>
                                      </p:to>
                                    </p:set>
                                    <p:animEffect transition="in" filter="wheel(8)">
                                      <p:cBhvr>
                                        <p:cTn id="13"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5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4"/>
          <p:cNvSpPr>
            <a:spLocks noGrp="1" noChangeArrowheads="1"/>
          </p:cNvSpPr>
          <p:nvPr>
            <p:ph sz="half" idx="1"/>
          </p:nvPr>
        </p:nvSpPr>
        <p:spPr/>
        <p:txBody>
          <a:bodyPr/>
          <a:lstStyle/>
          <a:p>
            <a:pPr eaLnBrk="1" hangingPunct="1"/>
            <a:endParaRPr lang="en-US">
              <a:solidFill>
                <a:srgbClr val="FFFF00"/>
              </a:solidFill>
            </a:endParaRPr>
          </a:p>
          <a:p>
            <a:pPr eaLnBrk="1" hangingPunct="1">
              <a:buFontTx/>
              <a:buNone/>
            </a:pPr>
            <a:endParaRPr lang="en-US">
              <a:solidFill>
                <a:srgbClr val="FFFF00"/>
              </a:solidFill>
            </a:endParaRPr>
          </a:p>
        </p:txBody>
      </p:sp>
      <p:sp>
        <p:nvSpPr>
          <p:cNvPr id="19461" name="Rectangle 5"/>
          <p:cNvSpPr>
            <a:spLocks noGrp="1" noChangeArrowheads="1"/>
          </p:cNvSpPr>
          <p:nvPr>
            <p:ph sz="half" idx="2"/>
          </p:nvPr>
        </p:nvSpPr>
        <p:spPr>
          <a:xfrm>
            <a:off x="457200" y="1981200"/>
            <a:ext cx="8001000" cy="4114800"/>
          </a:xfrm>
        </p:spPr>
        <p:txBody>
          <a:bodyPr>
            <a:normAutofit/>
          </a:bodyPr>
          <a:lstStyle/>
          <a:p>
            <a:pPr marL="0" indent="0" eaLnBrk="1" hangingPunct="1">
              <a:buNone/>
            </a:pPr>
            <a:r>
              <a:rPr lang="en-US" sz="3200" dirty="0">
                <a:latin typeface="Cambria" pitchFamily="18" charset="0"/>
              </a:rPr>
              <a:t>	But, you know, I feel like this, that a member of a church, </a:t>
            </a:r>
            <a:r>
              <a:rPr lang="en-US" sz="3200" b="1" dirty="0">
                <a:latin typeface="Cambria" pitchFamily="18" charset="0"/>
              </a:rPr>
              <a:t>their first obligation is</a:t>
            </a:r>
            <a:r>
              <a:rPr lang="en-US" sz="3200" dirty="0">
                <a:latin typeface="Cambria" pitchFamily="18" charset="0"/>
              </a:rPr>
              <a:t>, with their tithe and offerings, is to support their church… and your obligation is to your church and not to an evangelist like me.</a:t>
            </a:r>
          </a:p>
          <a:p>
            <a:pPr marL="0" indent="0" algn="r">
              <a:buNone/>
            </a:pPr>
            <a:r>
              <a:rPr lang="en-US" sz="2800" dirty="0">
                <a:latin typeface="Cambria" pitchFamily="18" charset="0"/>
              </a:rPr>
              <a:t>November 29,1959</a:t>
            </a:r>
            <a:endParaRPr lang="en-US" sz="2800" b="1" dirty="0">
              <a:latin typeface="Cambria" pitchFamily="18" charset="0"/>
            </a:endParaRPr>
          </a:p>
        </p:txBody>
      </p:sp>
      <p:sp>
        <p:nvSpPr>
          <p:cNvPr id="14338" name="Slide Number Placeholder 6"/>
          <p:cNvSpPr>
            <a:spLocks noGrp="1"/>
          </p:cNvSpPr>
          <p:nvPr>
            <p:ph type="sldNum" sz="quarter" idx="12"/>
          </p:nvPr>
        </p:nvSpPr>
        <p:spPr>
          <a:noFill/>
        </p:spPr>
        <p:txBody>
          <a:bodyPr/>
          <a:lstStyle/>
          <a:p>
            <a:fld id="{D381AE96-80D5-4472-BC93-D22A26833393}" type="slidenum">
              <a:rPr lang="en-US"/>
              <a:pPr/>
              <a:t>52</a:t>
            </a:fld>
            <a:endParaRPr lang="en-US"/>
          </a:p>
        </p:txBody>
      </p:sp>
      <p:sp>
        <p:nvSpPr>
          <p:cNvPr id="3" name="Rectangle 2">
            <a:extLst>
              <a:ext uri="{FF2B5EF4-FFF2-40B4-BE49-F238E27FC236}">
                <a16:creationId xmlns:a16="http://schemas.microsoft.com/office/drawing/2014/main" id="{829EF22B-9D2E-4CEE-A68D-098E109DF325}"/>
              </a:ext>
            </a:extLst>
          </p:cNvPr>
          <p:cNvSpPr/>
          <p:nvPr/>
        </p:nvSpPr>
        <p:spPr>
          <a:xfrm>
            <a:off x="457200" y="495983"/>
            <a:ext cx="4325223" cy="769441"/>
          </a:xfrm>
          <a:prstGeom prst="rect">
            <a:avLst/>
          </a:prstGeom>
        </p:spPr>
        <p:txBody>
          <a:bodyPr wrap="none">
            <a:spAutoFit/>
          </a:bodyPr>
          <a:lstStyle/>
          <a:p>
            <a:r>
              <a:rPr lang="en-US" sz="4400" b="1" dirty="0">
                <a:latin typeface="Cambria" pitchFamily="18" charset="0"/>
              </a:rPr>
              <a:t>LET US SEE GOD</a:t>
            </a:r>
            <a:endParaRPr lang="en-US" sz="4400" dirty="0">
              <a:latin typeface="Cambria"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up)">
                                      <p:cBhvr>
                                        <p:cTn id="7" dur="10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up)">
                                      <p:cBhvr>
                                        <p:cTn id="12" dur="1000"/>
                                        <p:tgtEl>
                                          <p:spTgt spid="194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457200" y="533400"/>
            <a:ext cx="7772400" cy="914400"/>
          </a:xfrm>
        </p:spPr>
        <p:txBody>
          <a:bodyPr>
            <a:normAutofit fontScale="90000"/>
          </a:bodyPr>
          <a:lstStyle/>
          <a:p>
            <a:pPr eaLnBrk="1" hangingPunct="1"/>
            <a:r>
              <a:rPr lang="en-US" dirty="0">
                <a:solidFill>
                  <a:schemeClr val="tx1"/>
                </a:solidFill>
                <a:latin typeface="Cambria" pitchFamily="18" charset="0"/>
              </a:rPr>
              <a:t>Quotes on Tithes and Offerings</a:t>
            </a:r>
          </a:p>
        </p:txBody>
      </p:sp>
      <p:sp>
        <p:nvSpPr>
          <p:cNvPr id="13317" name="Rectangle 4"/>
          <p:cNvSpPr>
            <a:spLocks noGrp="1" noChangeArrowheads="1"/>
          </p:cNvSpPr>
          <p:nvPr>
            <p:ph sz="half" idx="1"/>
          </p:nvPr>
        </p:nvSpPr>
        <p:spPr/>
        <p:txBody>
          <a:bodyPr/>
          <a:lstStyle/>
          <a:p>
            <a:pPr eaLnBrk="1" hangingPunct="1"/>
            <a:endParaRPr lang="en-US">
              <a:solidFill>
                <a:srgbClr val="FFFF00"/>
              </a:solidFill>
            </a:endParaRPr>
          </a:p>
          <a:p>
            <a:pPr eaLnBrk="1" hangingPunct="1">
              <a:buFontTx/>
              <a:buNone/>
            </a:pPr>
            <a:endParaRPr lang="en-US">
              <a:solidFill>
                <a:srgbClr val="FFFF00"/>
              </a:solidFill>
            </a:endParaRPr>
          </a:p>
        </p:txBody>
      </p:sp>
      <p:sp>
        <p:nvSpPr>
          <p:cNvPr id="17413" name="Rectangle 5"/>
          <p:cNvSpPr>
            <a:spLocks noGrp="1" noChangeArrowheads="1"/>
          </p:cNvSpPr>
          <p:nvPr>
            <p:ph sz="half" idx="2"/>
          </p:nvPr>
        </p:nvSpPr>
        <p:spPr>
          <a:xfrm>
            <a:off x="457200" y="1981200"/>
            <a:ext cx="8001000" cy="4114800"/>
          </a:xfrm>
        </p:spPr>
        <p:txBody>
          <a:bodyPr>
            <a:normAutofit/>
          </a:bodyPr>
          <a:lstStyle/>
          <a:p>
            <a:pPr eaLnBrk="1" hangingPunct="1">
              <a:buFontTx/>
              <a:buNone/>
            </a:pPr>
            <a:r>
              <a:rPr lang="en-US" sz="2800" b="1" dirty="0">
                <a:latin typeface="Cambria" pitchFamily="18" charset="0"/>
              </a:rPr>
              <a:t>HEBREWS</a:t>
            </a:r>
            <a:r>
              <a:rPr lang="en-US" sz="2800" dirty="0">
                <a:latin typeface="Cambria" pitchFamily="18" charset="0"/>
              </a:rPr>
              <a:t>, Chapter Seven, Part I,</a:t>
            </a:r>
          </a:p>
          <a:p>
            <a:pPr eaLnBrk="1" hangingPunct="1">
              <a:buFontTx/>
              <a:buNone/>
            </a:pPr>
            <a:r>
              <a:rPr lang="en-US" sz="2800" dirty="0">
                <a:latin typeface="Cambria" pitchFamily="18" charset="0"/>
              </a:rPr>
              <a:t>	September 15,1957</a:t>
            </a:r>
            <a:endParaRPr lang="en-US" sz="2800" b="1" dirty="0">
              <a:latin typeface="Cambria" pitchFamily="18" charset="0"/>
            </a:endParaRPr>
          </a:p>
          <a:p>
            <a:pPr eaLnBrk="1" hangingPunct="1">
              <a:buFontTx/>
              <a:buNone/>
            </a:pPr>
            <a:endParaRPr lang="en-US" sz="2800" b="1" dirty="0">
              <a:latin typeface="Cambria" pitchFamily="18" charset="0"/>
            </a:endParaRPr>
          </a:p>
          <a:p>
            <a:pPr eaLnBrk="1" hangingPunct="1">
              <a:buFontTx/>
              <a:buNone/>
            </a:pPr>
            <a:r>
              <a:rPr lang="en-US" sz="2800" b="1" dirty="0">
                <a:latin typeface="Cambria" pitchFamily="18" charset="0"/>
              </a:rPr>
              <a:t>123</a:t>
            </a:r>
            <a:r>
              <a:rPr lang="en-US" sz="2800" dirty="0">
                <a:latin typeface="Cambria" pitchFamily="18" charset="0"/>
              </a:rPr>
              <a:t>	....Why would he ask Abraham to pay tithes? You see what a strict thing it is to pay tithes? Tithing's right. Every Christian is duty bound to pay tithe. That's right. Never has been changed!</a:t>
            </a:r>
          </a:p>
        </p:txBody>
      </p:sp>
      <p:sp>
        <p:nvSpPr>
          <p:cNvPr id="13314" name="Slide Number Placeholder 6"/>
          <p:cNvSpPr>
            <a:spLocks noGrp="1"/>
          </p:cNvSpPr>
          <p:nvPr>
            <p:ph type="sldNum" sz="quarter" idx="12"/>
          </p:nvPr>
        </p:nvSpPr>
        <p:spPr>
          <a:noFill/>
        </p:spPr>
        <p:txBody>
          <a:bodyPr/>
          <a:lstStyle/>
          <a:p>
            <a:fld id="{AA740F83-A029-4952-9E76-3BBFEA11DCBA}" type="slidenum">
              <a:rPr lang="en-US"/>
              <a:pPr/>
              <a:t>53</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413">
                                            <p:txEl>
                                              <p:pRg st="0" end="0"/>
                                            </p:txEl>
                                          </p:spTgt>
                                        </p:tgtEl>
                                        <p:attrNameLst>
                                          <p:attrName>style.visibility</p:attrName>
                                        </p:attrNameLst>
                                      </p:cBhvr>
                                      <p:to>
                                        <p:strVal val="visible"/>
                                      </p:to>
                                    </p:set>
                                    <p:animEffect transition="in" filter="box(out)">
                                      <p:cBhvr>
                                        <p:cTn id="13" dur="1000"/>
                                        <p:tgtEl>
                                          <p:spTgt spid="174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413">
                                            <p:txEl>
                                              <p:pRg st="1" end="1"/>
                                            </p:txEl>
                                          </p:spTgt>
                                        </p:tgtEl>
                                        <p:attrNameLst>
                                          <p:attrName>style.visibility</p:attrName>
                                        </p:attrNameLst>
                                      </p:cBhvr>
                                      <p:to>
                                        <p:strVal val="visible"/>
                                      </p:to>
                                    </p:set>
                                    <p:animEffect transition="in" filter="box(out)">
                                      <p:cBhvr>
                                        <p:cTn id="18" dur="1000"/>
                                        <p:tgtEl>
                                          <p:spTgt spid="174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413">
                                            <p:txEl>
                                              <p:pRg st="3" end="3"/>
                                            </p:txEl>
                                          </p:spTgt>
                                        </p:tgtEl>
                                        <p:attrNameLst>
                                          <p:attrName>style.visibility</p:attrName>
                                        </p:attrNameLst>
                                      </p:cBhvr>
                                      <p:to>
                                        <p:strVal val="visible"/>
                                      </p:to>
                                    </p:set>
                                    <p:animEffect transition="in" filter="box(out)">
                                      <p:cBhvr>
                                        <p:cTn id="23" dur="10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p>
            <a:fld id="{D9DE8138-7E94-410E-AA8B-E1FC8819B5B3}" type="slidenum">
              <a:rPr lang="en-US">
                <a:solidFill>
                  <a:schemeClr val="bg1"/>
                </a:solidFill>
                <a:latin typeface="Calisto MT" pitchFamily="18" charset="0"/>
              </a:rPr>
              <a:pPr/>
              <a:t>54</a:t>
            </a:fld>
            <a:endParaRPr lang="en-US">
              <a:solidFill>
                <a:schemeClr val="bg1"/>
              </a:solidFill>
              <a:latin typeface="Calisto MT" pitchFamily="18" charset="0"/>
            </a:endParaRPr>
          </a:p>
        </p:txBody>
      </p:sp>
      <p:sp>
        <p:nvSpPr>
          <p:cNvPr id="6151" name="Text Box 7"/>
          <p:cNvSpPr txBox="1">
            <a:spLocks noChangeArrowheads="1"/>
          </p:cNvSpPr>
          <p:nvPr/>
        </p:nvSpPr>
        <p:spPr bwMode="auto">
          <a:xfrm>
            <a:off x="228600" y="334122"/>
            <a:ext cx="8458200" cy="830997"/>
          </a:xfrm>
          <a:prstGeom prst="rect">
            <a:avLst/>
          </a:prstGeom>
          <a:noFill/>
          <a:ln w="9525">
            <a:noFill/>
            <a:miter lim="800000"/>
            <a:headEnd/>
            <a:tailEnd/>
          </a:ln>
        </p:spPr>
        <p:txBody>
          <a:bodyPr wrap="square">
            <a:spAutoFit/>
          </a:bodyPr>
          <a:lstStyle/>
          <a:p>
            <a:pPr>
              <a:spcBef>
                <a:spcPct val="50000"/>
              </a:spcBef>
            </a:pPr>
            <a:r>
              <a:rPr lang="en-US" sz="4800" b="1" dirty="0">
                <a:latin typeface="Cambria" pitchFamily="18" charset="0"/>
              </a:rPr>
              <a:t>God’s view: Malachi 3:7 to 11</a:t>
            </a:r>
          </a:p>
        </p:txBody>
      </p:sp>
      <p:sp>
        <p:nvSpPr>
          <p:cNvPr id="6152" name="Text Box 8"/>
          <p:cNvSpPr txBox="1">
            <a:spLocks noChangeArrowheads="1"/>
          </p:cNvSpPr>
          <p:nvPr/>
        </p:nvSpPr>
        <p:spPr bwMode="auto">
          <a:xfrm>
            <a:off x="304800" y="1199343"/>
            <a:ext cx="8686800" cy="5324535"/>
          </a:xfrm>
          <a:prstGeom prst="rect">
            <a:avLst/>
          </a:prstGeom>
          <a:noFill/>
          <a:ln w="9525">
            <a:noFill/>
            <a:miter lim="800000"/>
            <a:headEnd/>
            <a:tailEnd/>
          </a:ln>
        </p:spPr>
        <p:txBody>
          <a:bodyPr wrap="square">
            <a:spAutoFit/>
          </a:bodyPr>
          <a:lstStyle/>
          <a:p>
            <a:pPr>
              <a:spcBef>
                <a:spcPct val="50000"/>
              </a:spcBef>
            </a:pPr>
            <a:r>
              <a:rPr lang="en-US" sz="3200" b="1" dirty="0">
                <a:latin typeface="Cambria" pitchFamily="18" charset="0"/>
              </a:rPr>
              <a:t>In paying your tithes and offerings, you: </a:t>
            </a:r>
            <a:r>
              <a:rPr lang="en-US" sz="2800" b="1" dirty="0">
                <a:latin typeface="Cambria" pitchFamily="18" charset="0"/>
              </a:rPr>
              <a:t> </a:t>
            </a:r>
          </a:p>
          <a:p>
            <a:pPr>
              <a:spcBef>
                <a:spcPct val="50000"/>
              </a:spcBef>
            </a:pPr>
            <a:r>
              <a:rPr lang="en-US" sz="2800" dirty="0">
                <a:latin typeface="Cambria" pitchFamily="18" charset="0"/>
              </a:rPr>
              <a:t>1.) Will be bringing your tithes into the storehouse</a:t>
            </a:r>
          </a:p>
          <a:p>
            <a:pPr>
              <a:spcBef>
                <a:spcPct val="50000"/>
              </a:spcBef>
            </a:pPr>
            <a:r>
              <a:rPr lang="en-US" sz="2800" dirty="0">
                <a:latin typeface="Cambria" pitchFamily="18" charset="0"/>
              </a:rPr>
              <a:t>2.) Are returning to God what is His;</a:t>
            </a:r>
          </a:p>
          <a:p>
            <a:pPr>
              <a:spcBef>
                <a:spcPct val="50000"/>
              </a:spcBef>
            </a:pPr>
            <a:r>
              <a:rPr lang="en-US" sz="2800" dirty="0">
                <a:latin typeface="Cambria" pitchFamily="18" charset="0"/>
              </a:rPr>
              <a:t>3.) No longer robbing God - free from God’s curse</a:t>
            </a:r>
          </a:p>
          <a:p>
            <a:pPr>
              <a:spcBef>
                <a:spcPct val="50000"/>
              </a:spcBef>
            </a:pPr>
            <a:r>
              <a:rPr lang="en-US" sz="2800" dirty="0">
                <a:latin typeface="Cambria" pitchFamily="18" charset="0"/>
              </a:rPr>
              <a:t>4.) Can put God to the test – He said, “Prove me.”</a:t>
            </a:r>
          </a:p>
          <a:p>
            <a:pPr>
              <a:spcBef>
                <a:spcPct val="50000"/>
              </a:spcBef>
            </a:pPr>
            <a:r>
              <a:rPr lang="en-US" sz="2800" dirty="0">
                <a:latin typeface="Cambria" pitchFamily="18" charset="0"/>
              </a:rPr>
              <a:t>5.) Have Gods’ promise, </a:t>
            </a:r>
            <a:r>
              <a:rPr lang="en-US" sz="2800" i="1" dirty="0">
                <a:latin typeface="Cambria" pitchFamily="18" charset="0"/>
                <a:cs typeface="Times New Roman" pitchFamily="18" charset="0"/>
              </a:rPr>
              <a:t>I will open you the windows of heaven, and  pour you  out a blessing, that there shall not be room enough  to receive it.</a:t>
            </a:r>
            <a:r>
              <a:rPr lang="en-US" sz="1400" i="1" dirty="0">
                <a:latin typeface="Cambria" pitchFamily="18" charset="0"/>
                <a:cs typeface="Times New Roman" pitchFamily="18" charset="0"/>
              </a:rPr>
              <a:t> </a:t>
            </a:r>
            <a:endParaRPr lang="en-US" sz="2800" dirty="0">
              <a:latin typeface="Cambria" pitchFamily="18" charset="0"/>
            </a:endParaRPr>
          </a:p>
          <a:p>
            <a:pPr>
              <a:spcBef>
                <a:spcPct val="50000"/>
              </a:spcBef>
            </a:pPr>
            <a:endParaRPr lang="en-US" sz="2800" dirty="0">
              <a:latin typeface="Cambria"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out)">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wd">
                                    <p:tmPct val="100000"/>
                                  </p:iterate>
                                  <p:childTnLst>
                                    <p:set>
                                      <p:cBhvr>
                                        <p:cTn id="11" dur="1" fill="hold">
                                          <p:stCondLst>
                                            <p:cond delay="0"/>
                                          </p:stCondLst>
                                        </p:cTn>
                                        <p:tgtEl>
                                          <p:spTgt spid="6152"/>
                                        </p:tgtEl>
                                        <p:attrNameLst>
                                          <p:attrName>style.visibility</p:attrName>
                                        </p:attrNameLst>
                                      </p:cBhvr>
                                      <p:to>
                                        <p:strVal val="visible"/>
                                      </p:to>
                                    </p:set>
                                    <p:anim calcmode="lin" valueType="num">
                                      <p:cBhvr additive="base">
                                        <p:cTn id="12" dur="500" fill="hold"/>
                                        <p:tgtEl>
                                          <p:spTgt spid="6152"/>
                                        </p:tgtEl>
                                        <p:attrNameLst>
                                          <p:attrName>ppt_x</p:attrName>
                                        </p:attrNameLst>
                                      </p:cBhvr>
                                      <p:tavLst>
                                        <p:tav tm="0">
                                          <p:val>
                                            <p:strVal val="#ppt_x"/>
                                          </p:val>
                                        </p:tav>
                                        <p:tav tm="100000">
                                          <p:val>
                                            <p:strVal val="#ppt_x"/>
                                          </p:val>
                                        </p:tav>
                                      </p:tavLst>
                                    </p:anim>
                                    <p:anim calcmode="lin" valueType="num">
                                      <p:cBhvr additive="base">
                                        <p:cTn id="13"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5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578E1DA1-8EA9-44E7-8D00-C865AFC9D59C}" type="slidenum">
              <a:rPr lang="en-US">
                <a:solidFill>
                  <a:schemeClr val="bg1"/>
                </a:solidFill>
                <a:latin typeface="Calisto MT" pitchFamily="18" charset="0"/>
              </a:rPr>
              <a:pPr/>
              <a:t>55</a:t>
            </a:fld>
            <a:endParaRPr lang="en-US">
              <a:solidFill>
                <a:schemeClr val="bg1"/>
              </a:solidFill>
              <a:latin typeface="Calisto MT" pitchFamily="18" charset="0"/>
            </a:endParaRPr>
          </a:p>
        </p:txBody>
      </p:sp>
      <p:sp>
        <p:nvSpPr>
          <p:cNvPr id="9219" name="Rectangle 3"/>
          <p:cNvSpPr>
            <a:spLocks noGrp="1" noChangeArrowheads="1"/>
          </p:cNvSpPr>
          <p:nvPr>
            <p:ph type="title" idx="4294967295"/>
          </p:nvPr>
        </p:nvSpPr>
        <p:spPr>
          <a:xfrm>
            <a:off x="0" y="538480"/>
            <a:ext cx="8950960" cy="838200"/>
          </a:xfrm>
        </p:spPr>
        <p:txBody>
          <a:bodyPr/>
          <a:lstStyle/>
          <a:p>
            <a:r>
              <a:rPr lang="en-US" sz="4000" b="1" dirty="0" err="1">
                <a:latin typeface="Cambria" pitchFamily="18" charset="0"/>
              </a:rPr>
              <a:t>QA.GOD.BEING.MISUNDERSTOOD</a:t>
            </a:r>
            <a:r>
              <a:rPr lang="en-US" dirty="0" err="1">
                <a:solidFill>
                  <a:schemeClr val="bg1"/>
                </a:solidFill>
                <a:latin typeface="Calisto MT" pitchFamily="18" charset="0"/>
              </a:rPr>
              <a:t>Tithes</a:t>
            </a:r>
            <a:r>
              <a:rPr lang="en-US" dirty="0">
                <a:solidFill>
                  <a:schemeClr val="bg1"/>
                </a:solidFill>
                <a:latin typeface="Calisto MT" pitchFamily="18" charset="0"/>
              </a:rPr>
              <a:t> and Offerings, unpaid</a:t>
            </a:r>
          </a:p>
        </p:txBody>
      </p:sp>
      <p:sp>
        <p:nvSpPr>
          <p:cNvPr id="10246" name="Text Box 8"/>
          <p:cNvSpPr txBox="1">
            <a:spLocks noChangeArrowheads="1"/>
          </p:cNvSpPr>
          <p:nvPr/>
        </p:nvSpPr>
        <p:spPr bwMode="auto">
          <a:xfrm>
            <a:off x="381000" y="1981200"/>
            <a:ext cx="8229600" cy="457200"/>
          </a:xfrm>
          <a:prstGeom prst="rect">
            <a:avLst/>
          </a:prstGeom>
          <a:noFill/>
          <a:ln w="9525">
            <a:noFill/>
            <a:miter lim="800000"/>
            <a:headEnd/>
            <a:tailEnd/>
          </a:ln>
        </p:spPr>
        <p:txBody>
          <a:bodyPr>
            <a:spAutoFit/>
          </a:bodyPr>
          <a:lstStyle/>
          <a:p>
            <a:pPr>
              <a:spcBef>
                <a:spcPct val="50000"/>
              </a:spcBef>
            </a:pPr>
            <a:endParaRPr lang="en-US">
              <a:solidFill>
                <a:schemeClr val="bg1"/>
              </a:solidFill>
              <a:latin typeface="Calisto MT" pitchFamily="18" charset="0"/>
            </a:endParaRPr>
          </a:p>
        </p:txBody>
      </p:sp>
      <p:sp>
        <p:nvSpPr>
          <p:cNvPr id="9225" name="Text Box 9"/>
          <p:cNvSpPr txBox="1">
            <a:spLocks noChangeArrowheads="1"/>
          </p:cNvSpPr>
          <p:nvPr/>
        </p:nvSpPr>
        <p:spPr bwMode="auto">
          <a:xfrm>
            <a:off x="381000" y="1046480"/>
            <a:ext cx="8691880" cy="6001643"/>
          </a:xfrm>
          <a:prstGeom prst="rect">
            <a:avLst/>
          </a:prstGeom>
          <a:noFill/>
          <a:ln w="9525">
            <a:noFill/>
            <a:miter lim="800000"/>
            <a:headEnd/>
            <a:tailEnd/>
          </a:ln>
        </p:spPr>
        <p:txBody>
          <a:bodyPr wrap="square">
            <a:spAutoFit/>
          </a:bodyPr>
          <a:lstStyle/>
          <a:p>
            <a:r>
              <a:rPr lang="en-US" sz="3200" dirty="0">
                <a:latin typeface="Cambria" pitchFamily="18" charset="0"/>
              </a:rPr>
              <a:t>136. </a:t>
            </a:r>
            <a:r>
              <a:rPr lang="en-US" sz="3200" b="1" dirty="0">
                <a:latin typeface="Cambria" pitchFamily="18" charset="0"/>
              </a:rPr>
              <a:t>Can a Christian go to heaven if he or she does not pay tithe?</a:t>
            </a:r>
          </a:p>
          <a:p>
            <a:r>
              <a:rPr lang="en-US" sz="3200" dirty="0">
                <a:latin typeface="Cambria" pitchFamily="18" charset="0"/>
              </a:rPr>
              <a:t>	Now, that's one that I could not answer Scripturally… But I do believe every Christian is obligated to pay tithings because it is a com-</a:t>
            </a:r>
            <a:r>
              <a:rPr lang="en-US" sz="3200" dirty="0" err="1">
                <a:latin typeface="Cambria" pitchFamily="18" charset="0"/>
              </a:rPr>
              <a:t>mandment</a:t>
            </a:r>
            <a:r>
              <a:rPr lang="en-US" sz="3200" dirty="0">
                <a:latin typeface="Cambria" pitchFamily="18" charset="0"/>
              </a:rPr>
              <a:t> of the Lord. </a:t>
            </a:r>
            <a:r>
              <a:rPr lang="en-US" sz="3200" i="1" dirty="0">
                <a:latin typeface="Cambria" pitchFamily="18" charset="0"/>
              </a:rPr>
              <a:t>"And blessed are they that do all His commandments, that they might have a right to enter into the Life, the Tree of Life."</a:t>
            </a:r>
            <a:r>
              <a:rPr lang="en-US" sz="3200" dirty="0">
                <a:latin typeface="Cambria" pitchFamily="18" charset="0"/>
              </a:rPr>
              <a:t> Now, I do believe that tithe-paying is essential to a Christian experience.</a:t>
            </a:r>
          </a:p>
          <a:p>
            <a:endParaRPr lang="en-US" sz="3200" b="1" dirty="0">
              <a:latin typeface="Cambria" pitchFamily="18" charset="0"/>
            </a:endParaRPr>
          </a:p>
          <a:p>
            <a:r>
              <a:rPr lang="en-US" sz="3200" b="1" dirty="0">
                <a:latin typeface="Cambria" pitchFamily="18" charset="0"/>
              </a:rPr>
              <a:t>		</a:t>
            </a:r>
            <a:r>
              <a:rPr lang="en-US" sz="3200" dirty="0">
                <a:latin typeface="Cambria" pitchFamily="18" charset="0"/>
              </a:rPr>
              <a:t>			COD  61-0723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diamond(out)">
                                      <p:cBhvr>
                                        <p:cTn id="12"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5"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7000" y="109616"/>
            <a:ext cx="9377680" cy="838200"/>
          </a:xfrm>
        </p:spPr>
        <p:txBody>
          <a:bodyPr/>
          <a:lstStyle/>
          <a:p>
            <a:pPr eaLnBrk="1" hangingPunct="1"/>
            <a:r>
              <a:rPr lang="en-US" b="1" dirty="0">
                <a:solidFill>
                  <a:schemeClr val="tx1"/>
                </a:solidFill>
                <a:latin typeface="Calisto MT" pitchFamily="18" charset="0"/>
              </a:rPr>
              <a:t>Tithes &amp; Offerings </a:t>
            </a:r>
            <a:r>
              <a:rPr lang="en-US" b="1" dirty="0">
                <a:latin typeface="Calisto MT" pitchFamily="18" charset="0"/>
              </a:rPr>
              <a:t>U</a:t>
            </a:r>
            <a:r>
              <a:rPr lang="en-US" b="1" dirty="0">
                <a:solidFill>
                  <a:schemeClr val="tx1"/>
                </a:solidFill>
                <a:latin typeface="Calisto MT" pitchFamily="18" charset="0"/>
              </a:rPr>
              <a:t>npaid</a:t>
            </a:r>
          </a:p>
        </p:txBody>
      </p:sp>
      <p:sp>
        <p:nvSpPr>
          <p:cNvPr id="9218" name="Slide Number Placeholder 6"/>
          <p:cNvSpPr>
            <a:spLocks noGrp="1"/>
          </p:cNvSpPr>
          <p:nvPr>
            <p:ph type="sldNum" sz="quarter" idx="12"/>
          </p:nvPr>
        </p:nvSpPr>
        <p:spPr>
          <a:noFill/>
        </p:spPr>
        <p:txBody>
          <a:bodyPr/>
          <a:lstStyle/>
          <a:p>
            <a:fld id="{DCE98A65-1072-4747-90CC-CB002EDF0D3F}" type="slidenum">
              <a:rPr lang="en-US"/>
              <a:pPr/>
              <a:t>56</a:t>
            </a:fld>
            <a:endParaRPr lang="en-US"/>
          </a:p>
        </p:txBody>
      </p:sp>
      <p:sp>
        <p:nvSpPr>
          <p:cNvPr id="2055" name="Text Box 7"/>
          <p:cNvSpPr txBox="1">
            <a:spLocks noChangeArrowheads="1"/>
          </p:cNvSpPr>
          <p:nvPr/>
        </p:nvSpPr>
        <p:spPr bwMode="auto">
          <a:xfrm>
            <a:off x="2133600" y="988456"/>
            <a:ext cx="5029200" cy="584775"/>
          </a:xfrm>
          <a:prstGeom prst="rect">
            <a:avLst/>
          </a:prstGeom>
          <a:noFill/>
          <a:ln w="9525">
            <a:noFill/>
            <a:miter lim="800000"/>
            <a:headEnd/>
            <a:tailEnd/>
          </a:ln>
        </p:spPr>
        <p:txBody>
          <a:bodyPr wrap="square">
            <a:spAutoFit/>
          </a:bodyPr>
          <a:lstStyle/>
          <a:p>
            <a:pPr>
              <a:spcBef>
                <a:spcPct val="50000"/>
              </a:spcBef>
            </a:pPr>
            <a:r>
              <a:rPr lang="en-US" sz="3200" dirty="0">
                <a:latin typeface="Calisto MT" pitchFamily="18" charset="0"/>
              </a:rPr>
              <a:t>God’s view: Mal. 3:7 to 11</a:t>
            </a:r>
          </a:p>
        </p:txBody>
      </p:sp>
      <p:sp>
        <p:nvSpPr>
          <p:cNvPr id="2056" name="Text Box 8"/>
          <p:cNvSpPr txBox="1">
            <a:spLocks noChangeArrowheads="1"/>
          </p:cNvSpPr>
          <p:nvPr/>
        </p:nvSpPr>
        <p:spPr bwMode="auto">
          <a:xfrm>
            <a:off x="381000" y="1875758"/>
            <a:ext cx="8534400" cy="4462760"/>
          </a:xfrm>
          <a:prstGeom prst="rect">
            <a:avLst/>
          </a:prstGeom>
          <a:noFill/>
          <a:ln w="9525">
            <a:noFill/>
            <a:miter lim="800000"/>
            <a:headEnd/>
            <a:tailEnd/>
          </a:ln>
        </p:spPr>
        <p:txBody>
          <a:bodyPr wrap="square">
            <a:spAutoFit/>
          </a:bodyPr>
          <a:lstStyle/>
          <a:p>
            <a:pPr>
              <a:spcBef>
                <a:spcPct val="50000"/>
              </a:spcBef>
            </a:pPr>
            <a:r>
              <a:rPr lang="en-US" sz="2800" dirty="0">
                <a:latin typeface="Calisto MT" pitchFamily="18" charset="0"/>
              </a:rPr>
              <a:t>1.) “Gone away from mine ordinances”</a:t>
            </a:r>
          </a:p>
          <a:p>
            <a:pPr>
              <a:spcBef>
                <a:spcPct val="50000"/>
              </a:spcBef>
            </a:pPr>
            <a:r>
              <a:rPr lang="en-US" sz="2800" dirty="0">
                <a:latin typeface="Calisto MT" pitchFamily="18" charset="0"/>
              </a:rPr>
              <a:t>2.)  A thief: </a:t>
            </a:r>
            <a:r>
              <a:rPr lang="en-US" sz="2800" i="1" dirty="0">
                <a:latin typeface="Calisto MT" pitchFamily="18" charset="0"/>
              </a:rPr>
              <a:t>Nor thieves… nor revilers, nor extortioners, shall inherit</a:t>
            </a:r>
            <a:r>
              <a:rPr lang="en-US" sz="2800" dirty="0">
                <a:latin typeface="Calisto MT" pitchFamily="18" charset="0"/>
              </a:rPr>
              <a:t> </a:t>
            </a:r>
            <a:r>
              <a:rPr lang="en-US" sz="2800" i="1" dirty="0">
                <a:latin typeface="Calisto MT" pitchFamily="18" charset="0"/>
              </a:rPr>
              <a:t>the kingdom of God. </a:t>
            </a:r>
            <a:r>
              <a:rPr lang="en-US" sz="3200" dirty="0">
                <a:latin typeface="Calisto MT" pitchFamily="18" charset="0"/>
              </a:rPr>
              <a:t>(I Cor. 6:10) </a:t>
            </a:r>
            <a:endParaRPr lang="en-US" sz="2800" dirty="0">
              <a:latin typeface="Calisto MT" pitchFamily="18" charset="0"/>
            </a:endParaRPr>
          </a:p>
          <a:p>
            <a:pPr>
              <a:spcBef>
                <a:spcPct val="50000"/>
              </a:spcBef>
            </a:pPr>
            <a:r>
              <a:rPr lang="en-US" sz="2800" dirty="0">
                <a:latin typeface="Calisto MT" pitchFamily="18" charset="0"/>
              </a:rPr>
              <a:t>3.) You are cursed with a curse;</a:t>
            </a:r>
          </a:p>
          <a:p>
            <a:pPr>
              <a:spcBef>
                <a:spcPct val="50000"/>
              </a:spcBef>
            </a:pPr>
            <a:r>
              <a:rPr lang="en-US" sz="2800" dirty="0">
                <a:latin typeface="Calisto MT" pitchFamily="18" charset="0"/>
              </a:rPr>
              <a:t>4.) The devourer has been loosed upon you to destroy 	your crops;</a:t>
            </a:r>
          </a:p>
          <a:p>
            <a:pPr>
              <a:spcBef>
                <a:spcPct val="50000"/>
              </a:spcBef>
            </a:pPr>
            <a:r>
              <a:rPr lang="en-US" sz="2800" dirty="0">
                <a:latin typeface="Calisto MT" pitchFamily="18" charset="0"/>
              </a:rPr>
              <a:t>5.) That which you have worked so hard to raise, will 	spoil (self destruct) before reaching harvest.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p:cTn id="12" dur="500" fill="hold"/>
                                        <p:tgtEl>
                                          <p:spTgt spid="2055"/>
                                        </p:tgtEl>
                                        <p:attrNameLst>
                                          <p:attrName>ppt_w</p:attrName>
                                        </p:attrNameLst>
                                      </p:cBhvr>
                                      <p:tavLst>
                                        <p:tav tm="0">
                                          <p:val>
                                            <p:fltVal val="0"/>
                                          </p:val>
                                        </p:tav>
                                        <p:tav tm="100000">
                                          <p:val>
                                            <p:strVal val="#ppt_w"/>
                                          </p:val>
                                        </p:tav>
                                      </p:tavLst>
                                    </p:anim>
                                    <p:anim calcmode="lin" valueType="num">
                                      <p:cBhvr>
                                        <p:cTn id="13" dur="500" fill="hold"/>
                                        <p:tgtEl>
                                          <p:spTgt spid="205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6"/>
                                        </p:tgtEl>
                                        <p:attrNameLst>
                                          <p:attrName>style.visibility</p:attrName>
                                        </p:attrNameLst>
                                      </p:cBhvr>
                                      <p:to>
                                        <p:strVal val="visible"/>
                                      </p:to>
                                    </p:set>
                                    <p:anim calcmode="lin" valueType="num">
                                      <p:cBhvr additive="base">
                                        <p:cTn id="18" dur="500" fill="hold"/>
                                        <p:tgtEl>
                                          <p:spTgt spid="2056"/>
                                        </p:tgtEl>
                                        <p:attrNameLst>
                                          <p:attrName>ppt_x</p:attrName>
                                        </p:attrNameLst>
                                      </p:cBhvr>
                                      <p:tavLst>
                                        <p:tav tm="0">
                                          <p:val>
                                            <p:strVal val="#ppt_x"/>
                                          </p:val>
                                        </p:tav>
                                        <p:tav tm="100000">
                                          <p:val>
                                            <p:strVal val="#ppt_x"/>
                                          </p:val>
                                        </p:tav>
                                      </p:tavLst>
                                    </p:anim>
                                    <p:anim calcmode="lin" valueType="num">
                                      <p:cBhvr additive="base">
                                        <p:cTn id="19"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5" grpId="0" autoUpdateAnimBg="0"/>
      <p:bldP spid="205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52400" y="319199"/>
            <a:ext cx="8778240" cy="914400"/>
          </a:xfrm>
        </p:spPr>
        <p:txBody>
          <a:bodyPr>
            <a:noAutofit/>
          </a:bodyPr>
          <a:lstStyle/>
          <a:p>
            <a:pPr eaLnBrk="1" hangingPunct="1"/>
            <a:r>
              <a:rPr lang="en-US" b="1" spc="-150" dirty="0">
                <a:solidFill>
                  <a:schemeClr val="tx1"/>
                </a:solidFill>
                <a:latin typeface="Calisto MT" pitchFamily="18" charset="0"/>
              </a:rPr>
              <a:t>Scriptures: Tithes &amp; Offerings</a:t>
            </a:r>
          </a:p>
        </p:txBody>
      </p:sp>
      <p:sp>
        <p:nvSpPr>
          <p:cNvPr id="15364" name="Rectangle 4"/>
          <p:cNvSpPr>
            <a:spLocks noGrp="1" noChangeArrowheads="1"/>
          </p:cNvSpPr>
          <p:nvPr>
            <p:ph sz="half" idx="1"/>
          </p:nvPr>
        </p:nvSpPr>
        <p:spPr>
          <a:xfrm>
            <a:off x="152400" y="1828800"/>
            <a:ext cx="4419600" cy="4525963"/>
          </a:xfrm>
        </p:spPr>
        <p:txBody>
          <a:bodyPr>
            <a:noAutofit/>
          </a:bodyPr>
          <a:lstStyle/>
          <a:p>
            <a:pPr eaLnBrk="1" hangingPunct="1"/>
            <a:r>
              <a:rPr lang="en-US" sz="2800" dirty="0">
                <a:latin typeface="Cambria" pitchFamily="18" charset="0"/>
              </a:rPr>
              <a:t>Genesis 14:18-20*</a:t>
            </a:r>
          </a:p>
          <a:p>
            <a:pPr eaLnBrk="1" hangingPunct="1"/>
            <a:r>
              <a:rPr lang="en-US" sz="2800" dirty="0">
                <a:latin typeface="Cambria" pitchFamily="18" charset="0"/>
              </a:rPr>
              <a:t>Genesis 28:22 **</a:t>
            </a:r>
          </a:p>
          <a:p>
            <a:pPr eaLnBrk="1" hangingPunct="1"/>
            <a:r>
              <a:rPr lang="en-US" sz="2800" dirty="0">
                <a:latin typeface="Cambria" pitchFamily="18" charset="0"/>
              </a:rPr>
              <a:t>Hebrews 7:1-10</a:t>
            </a:r>
          </a:p>
          <a:p>
            <a:pPr eaLnBrk="1" hangingPunct="1"/>
            <a:r>
              <a:rPr lang="en-US" sz="2800" dirty="0">
                <a:latin typeface="Cambria" pitchFamily="18" charset="0"/>
              </a:rPr>
              <a:t>Genesis 28:20-22</a:t>
            </a:r>
          </a:p>
          <a:p>
            <a:pPr eaLnBrk="1" hangingPunct="1"/>
            <a:r>
              <a:rPr lang="en-US" sz="2800" dirty="0">
                <a:latin typeface="Cambria" pitchFamily="18" charset="0"/>
              </a:rPr>
              <a:t>Leviticus 27:30-33</a:t>
            </a:r>
          </a:p>
          <a:p>
            <a:pPr eaLnBrk="1" hangingPunct="1"/>
            <a:r>
              <a:rPr lang="en-US" sz="2800" dirty="0">
                <a:latin typeface="Cambria" pitchFamily="18" charset="0"/>
              </a:rPr>
              <a:t>Numbers 18:24 &amp; 26</a:t>
            </a:r>
          </a:p>
          <a:p>
            <a:pPr eaLnBrk="1" hangingPunct="1">
              <a:buFontTx/>
              <a:buNone/>
            </a:pPr>
            <a:r>
              <a:rPr lang="en-US" dirty="0">
                <a:latin typeface="Cambria" pitchFamily="18" charset="0"/>
              </a:rPr>
              <a:t>	*   422 years before the law</a:t>
            </a:r>
          </a:p>
          <a:p>
            <a:pPr eaLnBrk="1" hangingPunct="1">
              <a:buFontTx/>
              <a:buNone/>
            </a:pPr>
            <a:r>
              <a:rPr lang="en-US" dirty="0">
                <a:latin typeface="Cambria" pitchFamily="18" charset="0"/>
              </a:rPr>
              <a:t>	** 270 years before the law</a:t>
            </a:r>
          </a:p>
        </p:txBody>
      </p:sp>
      <p:sp>
        <p:nvSpPr>
          <p:cNvPr id="15365" name="Rectangle 5"/>
          <p:cNvSpPr>
            <a:spLocks noGrp="1" noChangeArrowheads="1"/>
          </p:cNvSpPr>
          <p:nvPr>
            <p:ph sz="half" idx="2"/>
          </p:nvPr>
        </p:nvSpPr>
        <p:spPr>
          <a:xfrm>
            <a:off x="4648200" y="1828800"/>
            <a:ext cx="4038600" cy="4525963"/>
          </a:xfrm>
        </p:spPr>
        <p:txBody>
          <a:bodyPr>
            <a:normAutofit fontScale="92500"/>
          </a:bodyPr>
          <a:lstStyle/>
          <a:p>
            <a:pPr eaLnBrk="1" hangingPunct="1"/>
            <a:r>
              <a:rPr lang="en-US" sz="2800" dirty="0">
                <a:latin typeface="Cambria" pitchFamily="18" charset="0"/>
              </a:rPr>
              <a:t>Deuteronomy 12:5, 11, 17 	14:22-23, 28 26:12</a:t>
            </a:r>
          </a:p>
          <a:p>
            <a:pPr eaLnBrk="1" hangingPunct="1"/>
            <a:r>
              <a:rPr lang="en-US" sz="2800" dirty="0">
                <a:latin typeface="Cambria" pitchFamily="18" charset="0"/>
              </a:rPr>
              <a:t>II Chron. 31:4-6,12</a:t>
            </a:r>
          </a:p>
          <a:p>
            <a:pPr eaLnBrk="1" hangingPunct="1"/>
            <a:r>
              <a:rPr lang="en-US" sz="2800" dirty="0">
                <a:latin typeface="Cambria" pitchFamily="18" charset="0"/>
              </a:rPr>
              <a:t>Nehemiah 10:37-39</a:t>
            </a:r>
          </a:p>
          <a:p>
            <a:pPr eaLnBrk="1" hangingPunct="1">
              <a:buFontTx/>
              <a:buNone/>
            </a:pPr>
            <a:r>
              <a:rPr lang="en-US" sz="2800" dirty="0">
                <a:latin typeface="Cambria" pitchFamily="18" charset="0"/>
              </a:rPr>
              <a:t>		12:44, 13:5,11</a:t>
            </a:r>
          </a:p>
          <a:p>
            <a:pPr eaLnBrk="1" hangingPunct="1">
              <a:buFontTx/>
              <a:buNone/>
            </a:pPr>
            <a:r>
              <a:rPr lang="en-US" sz="2800" b="1" dirty="0">
                <a:latin typeface="Cambria" pitchFamily="18" charset="0"/>
              </a:rPr>
              <a:t>New Testament</a:t>
            </a:r>
          </a:p>
          <a:p>
            <a:pPr eaLnBrk="1" hangingPunct="1"/>
            <a:r>
              <a:rPr lang="en-US" sz="2800" dirty="0">
                <a:latin typeface="Cambria" pitchFamily="18" charset="0"/>
              </a:rPr>
              <a:t>Matthew 23:23</a:t>
            </a:r>
          </a:p>
          <a:p>
            <a:pPr eaLnBrk="1" hangingPunct="1"/>
            <a:r>
              <a:rPr lang="en-US" sz="2800" dirty="0">
                <a:latin typeface="Cambria" pitchFamily="18" charset="0"/>
              </a:rPr>
              <a:t>Luke 11:42</a:t>
            </a:r>
          </a:p>
        </p:txBody>
      </p:sp>
      <p:sp>
        <p:nvSpPr>
          <p:cNvPr id="12290" name="Slide Number Placeholder 6"/>
          <p:cNvSpPr>
            <a:spLocks noGrp="1"/>
          </p:cNvSpPr>
          <p:nvPr>
            <p:ph type="sldNum" sz="quarter" idx="12"/>
          </p:nvPr>
        </p:nvSpPr>
        <p:spPr>
          <a:noFill/>
        </p:spPr>
        <p:txBody>
          <a:bodyPr/>
          <a:lstStyle/>
          <a:p>
            <a:fld id="{D96DEB9D-47AD-4622-894C-C34E4A5CBD57}" type="slidenum">
              <a:rPr lang="en-US"/>
              <a:pPr/>
              <a:t>57</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Effect transition="in" filter="wipe(up)">
                                      <p:cBhvr>
                                        <p:cTn id="13" dur="500"/>
                                        <p:tgtEl>
                                          <p:spTgt spid="1536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364">
                                            <p:txEl>
                                              <p:pRg st="1" end="1"/>
                                            </p:txEl>
                                          </p:spTgt>
                                        </p:tgtEl>
                                        <p:attrNameLst>
                                          <p:attrName>style.visibility</p:attrName>
                                        </p:attrNameLst>
                                      </p:cBhvr>
                                      <p:to>
                                        <p:strVal val="visible"/>
                                      </p:to>
                                    </p:set>
                                    <p:animEffect transition="in" filter="wipe(up)">
                                      <p:cBhvr>
                                        <p:cTn id="18" dur="500"/>
                                        <p:tgtEl>
                                          <p:spTgt spid="1536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364">
                                            <p:txEl>
                                              <p:pRg st="2" end="2"/>
                                            </p:txEl>
                                          </p:spTgt>
                                        </p:tgtEl>
                                        <p:attrNameLst>
                                          <p:attrName>style.visibility</p:attrName>
                                        </p:attrNameLst>
                                      </p:cBhvr>
                                      <p:to>
                                        <p:strVal val="visible"/>
                                      </p:to>
                                    </p:set>
                                    <p:animEffect transition="in" filter="wipe(up)">
                                      <p:cBhvr>
                                        <p:cTn id="23" dur="500"/>
                                        <p:tgtEl>
                                          <p:spTgt spid="1536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364">
                                            <p:txEl>
                                              <p:pRg st="3" end="3"/>
                                            </p:txEl>
                                          </p:spTgt>
                                        </p:tgtEl>
                                        <p:attrNameLst>
                                          <p:attrName>style.visibility</p:attrName>
                                        </p:attrNameLst>
                                      </p:cBhvr>
                                      <p:to>
                                        <p:strVal val="visible"/>
                                      </p:to>
                                    </p:set>
                                    <p:animEffect transition="in" filter="wipe(up)">
                                      <p:cBhvr>
                                        <p:cTn id="28" dur="500"/>
                                        <p:tgtEl>
                                          <p:spTgt spid="1536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364">
                                            <p:txEl>
                                              <p:pRg st="4" end="4"/>
                                            </p:txEl>
                                          </p:spTgt>
                                        </p:tgtEl>
                                        <p:attrNameLst>
                                          <p:attrName>style.visibility</p:attrName>
                                        </p:attrNameLst>
                                      </p:cBhvr>
                                      <p:to>
                                        <p:strVal val="visible"/>
                                      </p:to>
                                    </p:set>
                                    <p:animEffect transition="in" filter="wipe(up)">
                                      <p:cBhvr>
                                        <p:cTn id="33" dur="500"/>
                                        <p:tgtEl>
                                          <p:spTgt spid="1536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364">
                                            <p:txEl>
                                              <p:pRg st="5" end="5"/>
                                            </p:txEl>
                                          </p:spTgt>
                                        </p:tgtEl>
                                        <p:attrNameLst>
                                          <p:attrName>style.visibility</p:attrName>
                                        </p:attrNameLst>
                                      </p:cBhvr>
                                      <p:to>
                                        <p:strVal val="visible"/>
                                      </p:to>
                                    </p:set>
                                    <p:animEffect transition="in" filter="wipe(up)">
                                      <p:cBhvr>
                                        <p:cTn id="38" dur="500"/>
                                        <p:tgtEl>
                                          <p:spTgt spid="1536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5364">
                                            <p:txEl>
                                              <p:pRg st="6" end="6"/>
                                            </p:txEl>
                                          </p:spTgt>
                                        </p:tgtEl>
                                        <p:attrNameLst>
                                          <p:attrName>style.visibility</p:attrName>
                                        </p:attrNameLst>
                                      </p:cBhvr>
                                      <p:to>
                                        <p:strVal val="visible"/>
                                      </p:to>
                                    </p:set>
                                    <p:animEffect transition="in" filter="wipe(up)">
                                      <p:cBhvr>
                                        <p:cTn id="43" dur="500"/>
                                        <p:tgtEl>
                                          <p:spTgt spid="1536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364">
                                            <p:txEl>
                                              <p:pRg st="7" end="7"/>
                                            </p:txEl>
                                          </p:spTgt>
                                        </p:tgtEl>
                                        <p:attrNameLst>
                                          <p:attrName>style.visibility</p:attrName>
                                        </p:attrNameLst>
                                      </p:cBhvr>
                                      <p:to>
                                        <p:strVal val="visible"/>
                                      </p:to>
                                    </p:set>
                                    <p:animEffect transition="in" filter="wipe(up)">
                                      <p:cBhvr>
                                        <p:cTn id="48" dur="500"/>
                                        <p:tgtEl>
                                          <p:spTgt spid="1536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5365">
                                            <p:txEl>
                                              <p:pRg st="0" end="0"/>
                                            </p:txEl>
                                          </p:spTgt>
                                        </p:tgtEl>
                                        <p:attrNameLst>
                                          <p:attrName>style.visibility</p:attrName>
                                        </p:attrNameLst>
                                      </p:cBhvr>
                                      <p:to>
                                        <p:strVal val="visible"/>
                                      </p:to>
                                    </p:set>
                                    <p:animEffect transition="in" filter="wipe(up)">
                                      <p:cBhvr>
                                        <p:cTn id="53" dur="500"/>
                                        <p:tgtEl>
                                          <p:spTgt spid="1536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5365">
                                            <p:txEl>
                                              <p:pRg st="1" end="1"/>
                                            </p:txEl>
                                          </p:spTgt>
                                        </p:tgtEl>
                                        <p:attrNameLst>
                                          <p:attrName>style.visibility</p:attrName>
                                        </p:attrNameLst>
                                      </p:cBhvr>
                                      <p:to>
                                        <p:strVal val="visible"/>
                                      </p:to>
                                    </p:set>
                                    <p:animEffect transition="in" filter="wipe(up)">
                                      <p:cBhvr>
                                        <p:cTn id="58" dur="500"/>
                                        <p:tgtEl>
                                          <p:spTgt spid="1536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5365">
                                            <p:txEl>
                                              <p:pRg st="2" end="2"/>
                                            </p:txEl>
                                          </p:spTgt>
                                        </p:tgtEl>
                                        <p:attrNameLst>
                                          <p:attrName>style.visibility</p:attrName>
                                        </p:attrNameLst>
                                      </p:cBhvr>
                                      <p:to>
                                        <p:strVal val="visible"/>
                                      </p:to>
                                    </p:set>
                                    <p:animEffect transition="in" filter="wipe(up)">
                                      <p:cBhvr>
                                        <p:cTn id="63" dur="500"/>
                                        <p:tgtEl>
                                          <p:spTgt spid="15365">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365">
                                            <p:txEl>
                                              <p:pRg st="3" end="3"/>
                                            </p:txEl>
                                          </p:spTgt>
                                        </p:tgtEl>
                                        <p:attrNameLst>
                                          <p:attrName>style.visibility</p:attrName>
                                        </p:attrNameLst>
                                      </p:cBhvr>
                                      <p:to>
                                        <p:strVal val="visible"/>
                                      </p:to>
                                    </p:set>
                                    <p:animEffect transition="in" filter="wipe(up)">
                                      <p:cBhvr>
                                        <p:cTn id="68" dur="500"/>
                                        <p:tgtEl>
                                          <p:spTgt spid="15365">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5365">
                                            <p:txEl>
                                              <p:pRg st="4" end="4"/>
                                            </p:txEl>
                                          </p:spTgt>
                                        </p:tgtEl>
                                        <p:attrNameLst>
                                          <p:attrName>style.visibility</p:attrName>
                                        </p:attrNameLst>
                                      </p:cBhvr>
                                      <p:to>
                                        <p:strVal val="visible"/>
                                      </p:to>
                                    </p:set>
                                    <p:animEffect transition="in" filter="wipe(up)">
                                      <p:cBhvr>
                                        <p:cTn id="73" dur="500"/>
                                        <p:tgtEl>
                                          <p:spTgt spid="15365">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5365">
                                            <p:txEl>
                                              <p:pRg st="5" end="5"/>
                                            </p:txEl>
                                          </p:spTgt>
                                        </p:tgtEl>
                                        <p:attrNameLst>
                                          <p:attrName>style.visibility</p:attrName>
                                        </p:attrNameLst>
                                      </p:cBhvr>
                                      <p:to>
                                        <p:strVal val="visible"/>
                                      </p:to>
                                    </p:set>
                                    <p:animEffect transition="in" filter="wipe(up)">
                                      <p:cBhvr>
                                        <p:cTn id="78" dur="500"/>
                                        <p:tgtEl>
                                          <p:spTgt spid="15365">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5365">
                                            <p:txEl>
                                              <p:pRg st="6" end="6"/>
                                            </p:txEl>
                                          </p:spTgt>
                                        </p:tgtEl>
                                        <p:attrNameLst>
                                          <p:attrName>style.visibility</p:attrName>
                                        </p:attrNameLst>
                                      </p:cBhvr>
                                      <p:to>
                                        <p:strVal val="visible"/>
                                      </p:to>
                                    </p:set>
                                    <p:animEffect transition="in" filter="wipe(up)">
                                      <p:cBhvr>
                                        <p:cTn id="83" dur="500"/>
                                        <p:tgtEl>
                                          <p:spTgt spid="153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build="p"/>
      <p:bldP spid="15365"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57200" y="304800"/>
            <a:ext cx="7772400" cy="914400"/>
          </a:xfrm>
        </p:spPr>
        <p:txBody>
          <a:bodyPr>
            <a:normAutofit fontScale="90000"/>
          </a:bodyPr>
          <a:lstStyle/>
          <a:p>
            <a:pPr eaLnBrk="1" hangingPunct="1"/>
            <a:r>
              <a:rPr lang="en-US" dirty="0">
                <a:solidFill>
                  <a:schemeClr val="tx1"/>
                </a:solidFill>
                <a:latin typeface="Cambria" pitchFamily="18" charset="0"/>
              </a:rPr>
              <a:t>Quotes: Tithes and Offerings</a:t>
            </a:r>
          </a:p>
        </p:txBody>
      </p:sp>
      <p:sp>
        <p:nvSpPr>
          <p:cNvPr id="15365" name="Rectangle 4"/>
          <p:cNvSpPr>
            <a:spLocks noGrp="1" noChangeArrowheads="1"/>
          </p:cNvSpPr>
          <p:nvPr>
            <p:ph sz="half" idx="1"/>
          </p:nvPr>
        </p:nvSpPr>
        <p:spPr/>
        <p:txBody>
          <a:bodyPr>
            <a:normAutofit/>
          </a:bodyPr>
          <a:lstStyle/>
          <a:p>
            <a:pPr eaLnBrk="1" hangingPunct="1"/>
            <a:endParaRPr lang="en-US" dirty="0">
              <a:solidFill>
                <a:srgbClr val="FFFF00"/>
              </a:solidFill>
            </a:endParaRPr>
          </a:p>
          <a:p>
            <a:pPr eaLnBrk="1" hangingPunct="1">
              <a:buFontTx/>
              <a:buNone/>
            </a:pPr>
            <a:endParaRPr lang="en-US" dirty="0">
              <a:solidFill>
                <a:srgbClr val="FFFF00"/>
              </a:solidFill>
            </a:endParaRPr>
          </a:p>
        </p:txBody>
      </p:sp>
      <p:sp>
        <p:nvSpPr>
          <p:cNvPr id="21509" name="Rectangle 5"/>
          <p:cNvSpPr>
            <a:spLocks noGrp="1" noChangeArrowheads="1"/>
          </p:cNvSpPr>
          <p:nvPr>
            <p:ph sz="half" idx="2"/>
          </p:nvPr>
        </p:nvSpPr>
        <p:spPr>
          <a:xfrm>
            <a:off x="314960" y="1981200"/>
            <a:ext cx="8646160" cy="4114800"/>
          </a:xfrm>
        </p:spPr>
        <p:txBody>
          <a:bodyPr>
            <a:normAutofit/>
          </a:bodyPr>
          <a:lstStyle/>
          <a:p>
            <a:pPr eaLnBrk="1" hangingPunct="1">
              <a:buFontTx/>
              <a:buNone/>
            </a:pPr>
            <a:r>
              <a:rPr lang="en-US" sz="3200" b="1" dirty="0">
                <a:latin typeface="Cambria" pitchFamily="18" charset="0"/>
              </a:rPr>
              <a:t>SPIRIT SPEAKS THROUGH THE PROPHET </a:t>
            </a:r>
          </a:p>
          <a:p>
            <a:pPr marL="0" indent="0" eaLnBrk="1" hangingPunct="1">
              <a:buNone/>
            </a:pPr>
            <a:r>
              <a:rPr lang="en-US" sz="2800" dirty="0">
                <a:latin typeface="Cambria" pitchFamily="18" charset="0"/>
              </a:rPr>
              <a:t>	....Every man ought to have a church home.  You ought to have a place, not just to float about from pillar to post, but have somewhere that you go to church and you call it your church, somewhere you pay your tithe, and somewhere that you help support the cause.....</a:t>
            </a:r>
          </a:p>
          <a:p>
            <a:pPr marL="0" indent="0" algn="r">
              <a:buNone/>
            </a:pPr>
            <a:r>
              <a:rPr lang="en-US" sz="2800" dirty="0">
                <a:latin typeface="Cambria" pitchFamily="18" charset="0"/>
              </a:rPr>
              <a:t>March 8,1960</a:t>
            </a:r>
          </a:p>
        </p:txBody>
      </p:sp>
      <p:sp>
        <p:nvSpPr>
          <p:cNvPr id="15362" name="Slide Number Placeholder 6"/>
          <p:cNvSpPr>
            <a:spLocks noGrp="1"/>
          </p:cNvSpPr>
          <p:nvPr>
            <p:ph type="sldNum" sz="quarter" idx="12"/>
          </p:nvPr>
        </p:nvSpPr>
        <p:spPr>
          <a:noFill/>
        </p:spPr>
        <p:txBody>
          <a:bodyPr/>
          <a:lstStyle/>
          <a:p>
            <a:fld id="{00F42DAB-5DF4-47C3-9548-9AC76F742732}" type="slidenum">
              <a:rPr lang="en-US"/>
              <a:pPr/>
              <a:t>58</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275329"/>
            <a:ext cx="7772400" cy="914400"/>
          </a:xfrm>
        </p:spPr>
        <p:txBody>
          <a:bodyPr>
            <a:normAutofit/>
          </a:bodyPr>
          <a:lstStyle/>
          <a:p>
            <a:pPr eaLnBrk="1" hangingPunct="1"/>
            <a:r>
              <a:rPr lang="en-US" sz="4400" dirty="0">
                <a:solidFill>
                  <a:schemeClr val="tx1"/>
                </a:solidFill>
                <a:latin typeface="Cambria" pitchFamily="18" charset="0"/>
              </a:rPr>
              <a:t>Quotes on Tithes and Offerings</a:t>
            </a:r>
          </a:p>
        </p:txBody>
      </p:sp>
      <p:sp>
        <p:nvSpPr>
          <p:cNvPr id="16389" name="Rectangle 4"/>
          <p:cNvSpPr>
            <a:spLocks noGrp="1" noChangeArrowheads="1"/>
          </p:cNvSpPr>
          <p:nvPr>
            <p:ph sz="half" idx="1"/>
          </p:nvPr>
        </p:nvSpPr>
        <p:spPr/>
        <p:txBody>
          <a:bodyPr>
            <a:normAutofit/>
          </a:bodyPr>
          <a:lstStyle/>
          <a:p>
            <a:pPr eaLnBrk="1" hangingPunct="1"/>
            <a:endParaRPr lang="en-US" sz="2400">
              <a:solidFill>
                <a:srgbClr val="FFFF00"/>
              </a:solidFill>
            </a:endParaRPr>
          </a:p>
          <a:p>
            <a:pPr eaLnBrk="1" hangingPunct="1">
              <a:buFontTx/>
              <a:buNone/>
            </a:pPr>
            <a:endParaRPr lang="en-US" sz="2400">
              <a:solidFill>
                <a:srgbClr val="FFFF00"/>
              </a:solidFill>
            </a:endParaRPr>
          </a:p>
        </p:txBody>
      </p:sp>
      <p:sp>
        <p:nvSpPr>
          <p:cNvPr id="23557" name="Rectangle 5"/>
          <p:cNvSpPr>
            <a:spLocks noGrp="1" noChangeArrowheads="1"/>
          </p:cNvSpPr>
          <p:nvPr>
            <p:ph sz="half" idx="2"/>
          </p:nvPr>
        </p:nvSpPr>
        <p:spPr>
          <a:xfrm>
            <a:off x="223520" y="1676400"/>
            <a:ext cx="8676640" cy="4114800"/>
          </a:xfrm>
          <a:ln>
            <a:solidFill>
              <a:srgbClr val="FFFF00"/>
            </a:solidFill>
          </a:ln>
        </p:spPr>
        <p:txBody>
          <a:bodyPr>
            <a:noAutofit/>
          </a:bodyPr>
          <a:lstStyle/>
          <a:p>
            <a:pPr marL="533400" indent="-533400" eaLnBrk="1" hangingPunct="1">
              <a:buFontTx/>
              <a:buNone/>
            </a:pPr>
            <a:r>
              <a:rPr lang="en-US" sz="3200" b="1" dirty="0">
                <a:latin typeface="Cambria" pitchFamily="18" charset="0"/>
              </a:rPr>
              <a:t>THE.UNPARDONABLE.SIN</a:t>
            </a:r>
            <a:r>
              <a:rPr lang="en-US" sz="3200" dirty="0">
                <a:latin typeface="Cambria" pitchFamily="18" charset="0"/>
              </a:rPr>
              <a:t>. </a:t>
            </a:r>
            <a:r>
              <a:rPr lang="en-US" dirty="0">
                <a:latin typeface="Cambria" pitchFamily="18" charset="0"/>
              </a:rPr>
              <a:t>54‑1024</a:t>
            </a:r>
            <a:r>
              <a:rPr lang="en-US" sz="2800" dirty="0">
                <a:latin typeface="Cambria" pitchFamily="18" charset="0"/>
              </a:rPr>
              <a:t>  </a:t>
            </a:r>
          </a:p>
          <a:p>
            <a:pPr marL="533400" indent="-533400" eaLnBrk="1" hangingPunct="1">
              <a:buFontTx/>
              <a:buNone/>
            </a:pPr>
            <a:r>
              <a:rPr lang="en-US" sz="2800" dirty="0">
                <a:latin typeface="Cambria" pitchFamily="18" charset="0"/>
              </a:rPr>
              <a:t>		104 …And I went down there and worked during the  depression  and they  brought their tithes in, instead of me keeping it  and  not working,  I put my own tithes in, and  my offerings in,  and  the money in and we built the tabernacle here. And it's built on  the alms of the people that they give to me to make a living with.  I worked  and put it back in the tabernacle. And that's the  reason we call it the Branham Tabernacle. </a:t>
            </a:r>
          </a:p>
        </p:txBody>
      </p:sp>
      <p:sp>
        <p:nvSpPr>
          <p:cNvPr id="16386" name="Slide Number Placeholder 6"/>
          <p:cNvSpPr>
            <a:spLocks noGrp="1"/>
          </p:cNvSpPr>
          <p:nvPr>
            <p:ph type="sldNum" sz="quarter" idx="12"/>
          </p:nvPr>
        </p:nvSpPr>
        <p:spPr>
          <a:noFill/>
        </p:spPr>
        <p:txBody>
          <a:bodyPr/>
          <a:lstStyle/>
          <a:p>
            <a:fld id="{E1FA6208-9087-4977-8281-801BAD167E46}" type="slidenum">
              <a:rPr lang="en-US"/>
              <a:pPr/>
              <a:t>59</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3557">
                                            <p:bg/>
                                          </p:spTgt>
                                        </p:tgtEl>
                                        <p:attrNameLst>
                                          <p:attrName>style.visibility</p:attrName>
                                        </p:attrNameLst>
                                      </p:cBhvr>
                                      <p:to>
                                        <p:strVal val="visible"/>
                                      </p:to>
                                    </p:set>
                                    <p:animEffect transition="in" filter="box(out)">
                                      <p:cBhvr>
                                        <p:cTn id="13" dur="500"/>
                                        <p:tgtEl>
                                          <p:spTgt spid="23557">
                                            <p:bg/>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3557">
                                            <p:txEl>
                                              <p:pRg st="0" end="0"/>
                                            </p:txEl>
                                          </p:spTgt>
                                        </p:tgtEl>
                                        <p:attrNameLst>
                                          <p:attrName>style.visibility</p:attrName>
                                        </p:attrNameLst>
                                      </p:cBhvr>
                                      <p:to>
                                        <p:strVal val="visible"/>
                                      </p:to>
                                    </p:set>
                                    <p:animEffect transition="in" filter="box(out)">
                                      <p:cBhvr>
                                        <p:cTn id="18" dur="500"/>
                                        <p:tgtEl>
                                          <p:spTgt spid="2355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3557">
                                            <p:txEl>
                                              <p:pRg st="1" end="1"/>
                                            </p:txEl>
                                          </p:spTgt>
                                        </p:tgtEl>
                                        <p:attrNameLst>
                                          <p:attrName>style.visibility</p:attrName>
                                        </p:attrNameLst>
                                      </p:cBhvr>
                                      <p:to>
                                        <p:strVal val="visible"/>
                                      </p:to>
                                    </p:set>
                                    <p:animEffect transition="in" filter="box(out)">
                                      <p:cBhvr>
                                        <p:cTn id="23"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6</a:t>
            </a:fld>
            <a:endParaRPr lang="en-US"/>
          </a:p>
        </p:txBody>
      </p:sp>
      <p:sp>
        <p:nvSpPr>
          <p:cNvPr id="5" name="Rectangle 4"/>
          <p:cNvSpPr/>
          <p:nvPr/>
        </p:nvSpPr>
        <p:spPr>
          <a:xfrm>
            <a:off x="120514" y="-9274"/>
            <a:ext cx="8899496" cy="6322032"/>
          </a:xfrm>
          <a:prstGeom prst="rect">
            <a:avLst/>
          </a:prstGeom>
        </p:spPr>
        <p:txBody>
          <a:bodyPr wrap="square">
            <a:spAutoFit/>
          </a:bodyPr>
          <a:lstStyle/>
          <a:p>
            <a:r>
              <a:rPr lang="en-US" sz="3600" b="1" dirty="0"/>
              <a:t>Psalms 78:2-7</a:t>
            </a:r>
          </a:p>
          <a:p>
            <a:r>
              <a:rPr lang="en-US" sz="2800" b="1" i="1" dirty="0"/>
              <a:t>	2 </a:t>
            </a:r>
            <a:r>
              <a:rPr lang="en-US" sz="2800" i="1" dirty="0"/>
              <a:t>I will open my mouth in a parable: I will utter dark sayings of old: </a:t>
            </a:r>
            <a:r>
              <a:rPr lang="en-US" sz="2800" b="1" i="1" dirty="0"/>
              <a:t>3 </a:t>
            </a:r>
            <a:r>
              <a:rPr lang="en-US" sz="2800" i="1" dirty="0"/>
              <a:t>Which we have heard and known, and </a:t>
            </a:r>
            <a:r>
              <a:rPr lang="en-US" sz="2800" b="1" i="1" dirty="0"/>
              <a:t>our fathers have told us. 4 </a:t>
            </a:r>
            <a:r>
              <a:rPr lang="en-US" sz="2800" i="1" dirty="0"/>
              <a:t>We will not hide them from their children, </a:t>
            </a:r>
            <a:r>
              <a:rPr lang="en-US" sz="2800" i="1" dirty="0" err="1"/>
              <a:t>shewing</a:t>
            </a:r>
            <a:r>
              <a:rPr lang="en-US" sz="2800" i="1" dirty="0"/>
              <a:t> to the generation to come the praises of the Lord, and his strength, and his wonderful works that he hath done. </a:t>
            </a:r>
            <a:r>
              <a:rPr lang="en-US" sz="2800" b="1" i="1" dirty="0"/>
              <a:t>5 </a:t>
            </a:r>
            <a:r>
              <a:rPr lang="en-US" sz="2800" i="1" dirty="0"/>
              <a:t>For he established a testimony in Jacob, and appointed a law in Israel, which he commanded our fathers, that they should make them known to their children: </a:t>
            </a:r>
            <a:r>
              <a:rPr lang="en-US" sz="2800" b="1" i="1" dirty="0"/>
              <a:t>6 </a:t>
            </a:r>
            <a:r>
              <a:rPr lang="en-US" sz="2800" i="1" dirty="0"/>
              <a:t>That </a:t>
            </a:r>
            <a:r>
              <a:rPr lang="en-US" sz="2800" b="1" i="1" dirty="0"/>
              <a:t>the generation to come </a:t>
            </a:r>
            <a:r>
              <a:rPr lang="en-US" sz="2800" i="1" dirty="0"/>
              <a:t>might know them, even the children which should be born; who should arise and declare them to their children: </a:t>
            </a:r>
            <a:r>
              <a:rPr lang="en-US" sz="2800" b="1" i="1" dirty="0"/>
              <a:t>7 </a:t>
            </a:r>
            <a:r>
              <a:rPr lang="en-US" sz="2800" i="1" dirty="0"/>
              <a:t>That they might set their hope in God, and not forget the works of God, but keep his commandments:</a:t>
            </a:r>
          </a:p>
        </p:txBody>
      </p:sp>
    </p:spTree>
    <p:extLst>
      <p:ext uri="{BB962C8B-B14F-4D97-AF65-F5344CB8AC3E}">
        <p14:creationId xmlns:p14="http://schemas.microsoft.com/office/powerpoint/2010/main" val="2570092732"/>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lstStyle/>
          <a:p>
            <a:fld id="{355666C0-9044-4E06-8275-35B778525367}" type="slidenum">
              <a:rPr lang="en-US">
                <a:solidFill>
                  <a:schemeClr val="tx1"/>
                </a:solidFill>
                <a:latin typeface="Calisto MT" pitchFamily="18" charset="0"/>
              </a:rPr>
              <a:pPr/>
              <a:t>60</a:t>
            </a:fld>
            <a:endParaRPr lang="en-US">
              <a:solidFill>
                <a:schemeClr val="tx1"/>
              </a:solidFill>
              <a:latin typeface="Calisto MT" pitchFamily="18" charset="0"/>
            </a:endParaRPr>
          </a:p>
        </p:txBody>
      </p:sp>
      <p:sp>
        <p:nvSpPr>
          <p:cNvPr id="11267" name="Rectangle 3"/>
          <p:cNvSpPr>
            <a:spLocks noGrp="1" noChangeArrowheads="1"/>
          </p:cNvSpPr>
          <p:nvPr>
            <p:ph type="title" idx="4294967295"/>
          </p:nvPr>
        </p:nvSpPr>
        <p:spPr>
          <a:xfrm>
            <a:off x="304800" y="159124"/>
            <a:ext cx="7772400" cy="914400"/>
          </a:xfrm>
          <a:effectLst>
            <a:outerShdw dist="71842" dir="2700000" algn="ctr" rotWithShape="0">
              <a:schemeClr val="bg2">
                <a:alpha val="50000"/>
              </a:schemeClr>
            </a:outerShdw>
          </a:effectLst>
        </p:spPr>
        <p:txBody>
          <a:bodyPr/>
          <a:lstStyle/>
          <a:p>
            <a:pPr eaLnBrk="1" hangingPunct="1">
              <a:defRPr/>
            </a:pPr>
            <a:r>
              <a:rPr lang="en-US" u="sng" dirty="0">
                <a:solidFill>
                  <a:schemeClr val="tx1"/>
                </a:solidFill>
                <a:latin typeface="Calisto MT" pitchFamily="18" charset="0"/>
              </a:rPr>
              <a:t>Offerings - Giving</a:t>
            </a:r>
          </a:p>
        </p:txBody>
      </p:sp>
      <p:sp>
        <p:nvSpPr>
          <p:cNvPr id="11268" name="Rectangle 4"/>
          <p:cNvSpPr>
            <a:spLocks noGrp="1" noChangeArrowheads="1"/>
          </p:cNvSpPr>
          <p:nvPr>
            <p:ph sz="half" idx="4294967295"/>
          </p:nvPr>
        </p:nvSpPr>
        <p:spPr>
          <a:xfrm>
            <a:off x="152400" y="1752600"/>
            <a:ext cx="4511040" cy="4114800"/>
          </a:xfrm>
        </p:spPr>
        <p:txBody>
          <a:bodyPr>
            <a:noAutofit/>
          </a:bodyPr>
          <a:lstStyle/>
          <a:p>
            <a:pPr eaLnBrk="1" hangingPunct="1">
              <a:buFontTx/>
              <a:buNone/>
            </a:pPr>
            <a:r>
              <a:rPr lang="en-US" sz="2800" i="1" dirty="0">
                <a:latin typeface="Cambria" pitchFamily="18" charset="0"/>
              </a:rPr>
              <a:t>	Give, and it shall be given unto you; good measure, pressed down, and shaken together, and running over, shall men give into your bosom. For with the same measure that ye mete withal it shall be measured to you again. 		             </a:t>
            </a:r>
            <a:r>
              <a:rPr lang="en-US" b="1" dirty="0">
                <a:latin typeface="Cambria" pitchFamily="18" charset="0"/>
              </a:rPr>
              <a:t>LUKE 6:38</a:t>
            </a:r>
          </a:p>
        </p:txBody>
      </p:sp>
      <p:sp>
        <p:nvSpPr>
          <p:cNvPr id="11271" name="Text Box 7"/>
          <p:cNvSpPr txBox="1">
            <a:spLocks noChangeArrowheads="1"/>
          </p:cNvSpPr>
          <p:nvPr/>
        </p:nvSpPr>
        <p:spPr bwMode="auto">
          <a:xfrm>
            <a:off x="304800" y="1075158"/>
            <a:ext cx="8382000" cy="579438"/>
          </a:xfrm>
          <a:prstGeom prst="rect">
            <a:avLst/>
          </a:prstGeom>
          <a:noFill/>
          <a:ln w="9525">
            <a:noFill/>
            <a:miter lim="800000"/>
            <a:headEnd/>
            <a:tailEnd/>
          </a:ln>
        </p:spPr>
        <p:txBody>
          <a:bodyPr>
            <a:spAutoFit/>
          </a:bodyPr>
          <a:lstStyle/>
          <a:p>
            <a:pPr>
              <a:spcBef>
                <a:spcPct val="50000"/>
              </a:spcBef>
            </a:pPr>
            <a:r>
              <a:rPr lang="en-US" sz="3200" dirty="0">
                <a:latin typeface="Cambria" pitchFamily="18" charset="0"/>
              </a:rPr>
              <a:t>  </a:t>
            </a:r>
            <a:r>
              <a:rPr lang="en-US" sz="2800" b="1" dirty="0">
                <a:latin typeface="Cambria" pitchFamily="18" charset="0"/>
              </a:rPr>
              <a:t>God’s view, according to Old &amp; New </a:t>
            </a:r>
            <a:r>
              <a:rPr lang="en-US" sz="2800" b="1" dirty="0">
                <a:latin typeface="Calisto MT" pitchFamily="18" charset="0"/>
              </a:rPr>
              <a:t>Testaments</a:t>
            </a:r>
          </a:p>
        </p:txBody>
      </p:sp>
      <p:sp>
        <p:nvSpPr>
          <p:cNvPr id="8" name="Text Box 8"/>
          <p:cNvSpPr txBox="1">
            <a:spLocks noGrp="1" noChangeArrowheads="1"/>
          </p:cNvSpPr>
          <p:nvPr>
            <p:ph sz="half" idx="4294967295"/>
          </p:nvPr>
        </p:nvSpPr>
        <p:spPr bwMode="auto">
          <a:xfrm>
            <a:off x="4846320" y="1752600"/>
            <a:ext cx="4145280" cy="5991384"/>
          </a:xfrm>
          <a:prstGeom prst="rect">
            <a:avLst/>
          </a:prstGeom>
          <a:noFill/>
          <a:ln w="9525">
            <a:noFill/>
            <a:miter lim="800000"/>
            <a:headEnd/>
            <a:tailEnd/>
          </a:ln>
        </p:spPr>
        <p:txBody>
          <a:bodyPr wrap="square">
            <a:spAutoFit/>
          </a:bodyPr>
          <a:lstStyle/>
          <a:p>
            <a:pPr eaLnBrk="1" hangingPunct="1">
              <a:buFontTx/>
              <a:buNone/>
            </a:pPr>
            <a:r>
              <a:rPr lang="en-US" sz="2800" i="1" dirty="0">
                <a:latin typeface="Cambria" pitchFamily="18" charset="0"/>
              </a:rPr>
              <a:t>		He that giveth unto the poor shall not lack: but he that </a:t>
            </a:r>
            <a:r>
              <a:rPr lang="en-US" sz="2800" i="1" dirty="0" err="1">
                <a:latin typeface="Cambria" pitchFamily="18" charset="0"/>
              </a:rPr>
              <a:t>hideth</a:t>
            </a:r>
            <a:r>
              <a:rPr lang="en-US" sz="2800" i="1" dirty="0">
                <a:latin typeface="Cambria" pitchFamily="18" charset="0"/>
              </a:rPr>
              <a:t> his eyes shall have many a curse. 	      </a:t>
            </a:r>
            <a:r>
              <a:rPr lang="en-US" sz="2000" b="1" dirty="0">
                <a:latin typeface="Cambria" pitchFamily="18" charset="0"/>
              </a:rPr>
              <a:t>PROV. 28:27 </a:t>
            </a:r>
            <a:endParaRPr lang="en-US" sz="2000" b="1" i="1" dirty="0">
              <a:latin typeface="Cambria" pitchFamily="18" charset="0"/>
            </a:endParaRPr>
          </a:p>
          <a:p>
            <a:pPr eaLnBrk="1" hangingPunct="1">
              <a:buFontTx/>
              <a:buNone/>
            </a:pPr>
            <a:r>
              <a:rPr lang="en-US" sz="2800" i="1" dirty="0">
                <a:latin typeface="Cambria" pitchFamily="18" charset="0"/>
              </a:rPr>
              <a:t>		He that hath pity upon the poor </a:t>
            </a:r>
            <a:r>
              <a:rPr lang="en-US" sz="2800" i="1" dirty="0" err="1">
                <a:latin typeface="Cambria" pitchFamily="18" charset="0"/>
              </a:rPr>
              <a:t>lendeth</a:t>
            </a:r>
            <a:r>
              <a:rPr lang="en-US" sz="2800" i="1" dirty="0">
                <a:latin typeface="Cambria" pitchFamily="18" charset="0"/>
              </a:rPr>
              <a:t> unto the LORD; and that which he hath given will he pay him again. 	      </a:t>
            </a:r>
            <a:r>
              <a:rPr lang="en-US" sz="2000" b="1" dirty="0">
                <a:latin typeface="Cambria" pitchFamily="18" charset="0"/>
              </a:rPr>
              <a:t>PROV. 19:17</a:t>
            </a:r>
          </a:p>
          <a:p>
            <a:pPr>
              <a:spcBef>
                <a:spcPct val="50000"/>
              </a:spcBef>
            </a:pPr>
            <a:endParaRPr lang="en-US" sz="2800" dirty="0">
              <a:latin typeface="Calisto MT"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box(out)">
                                      <p:cBhvr>
                                        <p:cTn id="13" dur="500"/>
                                        <p:tgtEl>
                                          <p:spTgt spid="1127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268">
                                            <p:txEl>
                                              <p:pRg st="0" end="0"/>
                                            </p:txEl>
                                          </p:spTgt>
                                        </p:tgtEl>
                                        <p:attrNameLst>
                                          <p:attrName>style.visibility</p:attrName>
                                        </p:attrNameLst>
                                      </p:cBhvr>
                                      <p:to>
                                        <p:strVal val="visible"/>
                                      </p:to>
                                    </p:set>
                                    <p:animEffect transition="in" filter="box(in)">
                                      <p:cBhvr>
                                        <p:cTn id="18" dur="500"/>
                                        <p:tgtEl>
                                          <p:spTgt spid="1126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type="wd">
                                    <p:tmPct val="100000"/>
                                  </p:iterate>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 fill="hold"/>
                                        <p:tgtEl>
                                          <p:spTgt spid="8"/>
                                        </p:tgtEl>
                                        <p:attrNameLst>
                                          <p:attrName>ppt_x</p:attrName>
                                        </p:attrNameLst>
                                      </p:cBhvr>
                                      <p:tavLst>
                                        <p:tav tm="0">
                                          <p:val>
                                            <p:strVal val="#ppt_x"/>
                                          </p:val>
                                        </p:tav>
                                        <p:tav tm="100000">
                                          <p:val>
                                            <p:strVal val="#ppt_x"/>
                                          </p:val>
                                        </p:tav>
                                      </p:tavLst>
                                    </p:anim>
                                    <p:anim calcmode="lin" valueType="num">
                                      <p:cBhvr additive="base">
                                        <p:cTn id="24" dur="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71" grpId="0" autoUpdateAnimBg="0"/>
      <p:bldP spid="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381000" y="152400"/>
            <a:ext cx="7772400" cy="914400"/>
          </a:xfrm>
        </p:spPr>
        <p:txBody>
          <a:bodyPr>
            <a:normAutofit/>
          </a:bodyPr>
          <a:lstStyle/>
          <a:p>
            <a:pPr eaLnBrk="1" hangingPunct="1"/>
            <a:r>
              <a:rPr lang="en-US" sz="4800" dirty="0">
                <a:solidFill>
                  <a:schemeClr val="tx1"/>
                </a:solidFill>
                <a:latin typeface="Cambria" pitchFamily="18" charset="0"/>
              </a:rPr>
              <a:t>Quotes: Tithes and Offerings</a:t>
            </a:r>
          </a:p>
        </p:txBody>
      </p:sp>
      <p:sp>
        <p:nvSpPr>
          <p:cNvPr id="18437" name="Rectangle 4"/>
          <p:cNvSpPr>
            <a:spLocks noGrp="1" noChangeArrowheads="1"/>
          </p:cNvSpPr>
          <p:nvPr>
            <p:ph sz="half" idx="1"/>
          </p:nvPr>
        </p:nvSpPr>
        <p:spPr/>
        <p:txBody>
          <a:bodyPr>
            <a:normAutofit/>
          </a:bodyPr>
          <a:lstStyle/>
          <a:p>
            <a:pPr eaLnBrk="1" hangingPunct="1"/>
            <a:endParaRPr lang="en-US">
              <a:solidFill>
                <a:srgbClr val="FFFF00"/>
              </a:solidFill>
            </a:endParaRPr>
          </a:p>
          <a:p>
            <a:pPr eaLnBrk="1" hangingPunct="1">
              <a:buFontTx/>
              <a:buNone/>
            </a:pPr>
            <a:endParaRPr lang="en-US">
              <a:solidFill>
                <a:srgbClr val="FFFF00"/>
              </a:solidFill>
            </a:endParaRPr>
          </a:p>
        </p:txBody>
      </p:sp>
      <p:sp>
        <p:nvSpPr>
          <p:cNvPr id="27653" name="Rectangle 5"/>
          <p:cNvSpPr>
            <a:spLocks noGrp="1" noChangeArrowheads="1"/>
          </p:cNvSpPr>
          <p:nvPr>
            <p:ph sz="half" idx="2"/>
          </p:nvPr>
        </p:nvSpPr>
        <p:spPr>
          <a:xfrm>
            <a:off x="233680" y="1752600"/>
            <a:ext cx="8717280" cy="4470402"/>
          </a:xfrm>
          <a:ln>
            <a:solidFill>
              <a:srgbClr val="FFFF00"/>
            </a:solidFill>
          </a:ln>
        </p:spPr>
        <p:txBody>
          <a:bodyPr>
            <a:normAutofit/>
          </a:bodyPr>
          <a:lstStyle/>
          <a:p>
            <a:pPr marL="533400" indent="-533400" eaLnBrk="1" hangingPunct="1">
              <a:buFontTx/>
              <a:buNone/>
            </a:pPr>
            <a:r>
              <a:rPr lang="en-US" sz="4000" b="1" dirty="0">
                <a:latin typeface="Cambria" pitchFamily="18" charset="0"/>
              </a:rPr>
              <a:t>FORSAKING.ALL</a:t>
            </a:r>
            <a:endParaRPr lang="en-US" sz="4000" dirty="0">
              <a:latin typeface="Cambria" pitchFamily="18" charset="0"/>
            </a:endParaRPr>
          </a:p>
          <a:p>
            <a:pPr marL="533400" indent="-533400" eaLnBrk="1" hangingPunct="1">
              <a:buFontTx/>
              <a:buNone/>
            </a:pPr>
            <a:r>
              <a:rPr lang="en-US" sz="2800" dirty="0">
                <a:latin typeface="Cambria" pitchFamily="18" charset="0"/>
              </a:rPr>
              <a:t>  		</a:t>
            </a:r>
            <a:r>
              <a:rPr lang="en-US" sz="3200" dirty="0">
                <a:latin typeface="Cambria" pitchFamily="18" charset="0"/>
              </a:rPr>
              <a:t>14 … And now, today, to see great fine structures going up, clean, where people can come in and worship God, we're so thankful for this; and for the sacrifice that people, with their tithings and offerings and contribution, has built this house for the Lord. </a:t>
            </a:r>
          </a:p>
          <a:p>
            <a:pPr marL="533400" indent="-533400" algn="r">
              <a:buNone/>
            </a:pPr>
            <a:r>
              <a:rPr lang="en-US" sz="2800" b="1" dirty="0">
                <a:latin typeface="Cambria" pitchFamily="18" charset="0"/>
              </a:rPr>
              <a:t>62-0123</a:t>
            </a:r>
            <a:endParaRPr lang="en-US" sz="2800" dirty="0">
              <a:latin typeface="Cambria" pitchFamily="18" charset="0"/>
            </a:endParaRPr>
          </a:p>
        </p:txBody>
      </p:sp>
      <p:sp>
        <p:nvSpPr>
          <p:cNvPr id="18434" name="Slide Number Placeholder 6"/>
          <p:cNvSpPr>
            <a:spLocks noGrp="1"/>
          </p:cNvSpPr>
          <p:nvPr>
            <p:ph type="sldNum" sz="quarter" idx="12"/>
          </p:nvPr>
        </p:nvSpPr>
        <p:spPr>
          <a:noFill/>
        </p:spPr>
        <p:txBody>
          <a:bodyPr/>
          <a:lstStyle/>
          <a:p>
            <a:fld id="{70725402-A5F5-478B-B15B-12857F8BC0FA}" type="slidenum">
              <a:rPr lang="en-US"/>
              <a:pPr/>
              <a:t>61</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7653">
                                            <p:bg/>
                                          </p:spTgt>
                                        </p:tgtEl>
                                        <p:attrNameLst>
                                          <p:attrName>style.visibility</p:attrName>
                                        </p:attrNameLst>
                                      </p:cBhvr>
                                      <p:to>
                                        <p:strVal val="visible"/>
                                      </p:to>
                                    </p:set>
                                    <p:animEffect transition="in" filter="diamond(in)">
                                      <p:cBhvr>
                                        <p:cTn id="13" dur="1000"/>
                                        <p:tgtEl>
                                          <p:spTgt spid="27653">
                                            <p:bg/>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7653">
                                            <p:txEl>
                                              <p:pRg st="0" end="0"/>
                                            </p:txEl>
                                          </p:spTgt>
                                        </p:tgtEl>
                                        <p:attrNameLst>
                                          <p:attrName>style.visibility</p:attrName>
                                        </p:attrNameLst>
                                      </p:cBhvr>
                                      <p:to>
                                        <p:strVal val="visible"/>
                                      </p:to>
                                    </p:set>
                                    <p:animEffect transition="in" filter="diamond(in)">
                                      <p:cBhvr>
                                        <p:cTn id="18" dur="1000"/>
                                        <p:tgtEl>
                                          <p:spTgt spid="2765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7653">
                                            <p:txEl>
                                              <p:pRg st="1" end="1"/>
                                            </p:txEl>
                                          </p:spTgt>
                                        </p:tgtEl>
                                        <p:attrNameLst>
                                          <p:attrName>style.visibility</p:attrName>
                                        </p:attrNameLst>
                                      </p:cBhvr>
                                      <p:to>
                                        <p:strVal val="visible"/>
                                      </p:to>
                                    </p:set>
                                    <p:animEffect transition="in" filter="diamond(in)">
                                      <p:cBhvr>
                                        <p:cTn id="23" dur="1000"/>
                                        <p:tgtEl>
                                          <p:spTgt spid="2765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7653">
                                            <p:txEl>
                                              <p:pRg st="2" end="2"/>
                                            </p:txEl>
                                          </p:spTgt>
                                        </p:tgtEl>
                                        <p:attrNameLst>
                                          <p:attrName>style.visibility</p:attrName>
                                        </p:attrNameLst>
                                      </p:cBhvr>
                                      <p:to>
                                        <p:strVal val="visible"/>
                                      </p:to>
                                    </p:set>
                                    <p:animEffect transition="in" filter="diamond(in)">
                                      <p:cBhvr>
                                        <p:cTn id="28" dur="1000"/>
                                        <p:tgtEl>
                                          <p:spTgt spid="276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7</a:t>
            </a:fld>
            <a:endParaRPr lang="en-US"/>
          </a:p>
        </p:txBody>
      </p:sp>
      <p:sp>
        <p:nvSpPr>
          <p:cNvPr id="5" name="Rectangle 4"/>
          <p:cNvSpPr/>
          <p:nvPr/>
        </p:nvSpPr>
        <p:spPr>
          <a:xfrm>
            <a:off x="182880" y="91440"/>
            <a:ext cx="8872058" cy="6124754"/>
          </a:xfrm>
          <a:prstGeom prst="rect">
            <a:avLst/>
          </a:prstGeom>
        </p:spPr>
        <p:txBody>
          <a:bodyPr wrap="square">
            <a:spAutoFit/>
          </a:bodyPr>
          <a:lstStyle/>
          <a:p>
            <a:r>
              <a:rPr lang="en-US" sz="4000" b="1" dirty="0"/>
              <a:t>EPHESIANS 6:4 </a:t>
            </a:r>
            <a:r>
              <a:rPr lang="en-US" sz="2800" dirty="0"/>
              <a:t>  	</a:t>
            </a:r>
          </a:p>
          <a:p>
            <a:r>
              <a:rPr lang="en-US" sz="3200" i="1" dirty="0"/>
              <a:t>     And, ye fathers, provoke not your children to wrath: but bring them up in the nurture and admonition of the Lord.</a:t>
            </a:r>
          </a:p>
          <a:p>
            <a:endParaRPr lang="en-US" sz="2800" dirty="0"/>
          </a:p>
          <a:p>
            <a:r>
              <a:rPr lang="en-US" sz="3200" b="1" dirty="0"/>
              <a:t>Nurture: </a:t>
            </a:r>
            <a:r>
              <a:rPr lang="en-US" sz="2800" dirty="0"/>
              <a:t>(Gr.) </a:t>
            </a:r>
            <a:r>
              <a:rPr lang="en-US" sz="2800" dirty="0" err="1"/>
              <a:t>paideia</a:t>
            </a:r>
            <a:r>
              <a:rPr lang="en-US" sz="2800" dirty="0"/>
              <a:t>  </a:t>
            </a:r>
          </a:p>
          <a:p>
            <a:r>
              <a:rPr lang="en-US" sz="2800" dirty="0"/>
              <a:t>	</a:t>
            </a:r>
            <a:r>
              <a:rPr lang="en-US" sz="2400" dirty="0"/>
              <a:t>The whole training and education of children relating to the cultivation of mind and morals, and employs for this purpose commands and admonitions, reproof and punishment. It also includes the training and care of the body. 	</a:t>
            </a:r>
          </a:p>
          <a:p>
            <a:r>
              <a:rPr lang="en-US" sz="2400" dirty="0"/>
              <a:t>	Whatever in adults also cultivates the soul, esp. by correcting mistakes and curbing passions.    	</a:t>
            </a:r>
          </a:p>
          <a:p>
            <a:r>
              <a:rPr lang="en-US" sz="2400" dirty="0"/>
              <a:t>	Instruction which aims at increasing virtue.    	</a:t>
            </a:r>
          </a:p>
          <a:p>
            <a:r>
              <a:rPr lang="en-US" sz="2400" dirty="0"/>
              <a:t>	</a:t>
            </a:r>
            <a:endParaRPr lang="en-US" sz="2800" i="1" dirty="0"/>
          </a:p>
        </p:txBody>
      </p:sp>
    </p:spTree>
    <p:extLst>
      <p:ext uri="{BB962C8B-B14F-4D97-AF65-F5344CB8AC3E}">
        <p14:creationId xmlns:p14="http://schemas.microsoft.com/office/powerpoint/2010/main" val="243279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8</a:t>
            </a:fld>
            <a:endParaRPr lang="en-US"/>
          </a:p>
        </p:txBody>
      </p:sp>
      <p:sp>
        <p:nvSpPr>
          <p:cNvPr id="5" name="Rectangle 4"/>
          <p:cNvSpPr/>
          <p:nvPr/>
        </p:nvSpPr>
        <p:spPr>
          <a:xfrm>
            <a:off x="135081" y="10391"/>
            <a:ext cx="8769928" cy="6186309"/>
          </a:xfrm>
          <a:prstGeom prst="rect">
            <a:avLst/>
          </a:prstGeom>
        </p:spPr>
        <p:txBody>
          <a:bodyPr wrap="square">
            <a:spAutoFit/>
          </a:bodyPr>
          <a:lstStyle/>
          <a:p>
            <a:r>
              <a:rPr lang="en-US" sz="4000" b="1" dirty="0"/>
              <a:t>II TIMOTHY 3:16</a:t>
            </a:r>
          </a:p>
          <a:p>
            <a:r>
              <a:rPr lang="en-US" sz="3600" dirty="0"/>
              <a:t>         </a:t>
            </a:r>
            <a:r>
              <a:rPr lang="en-US" sz="3600" i="1" dirty="0"/>
              <a:t>All scripture is given by inspiration of God, and is profitable for doctrine, for </a:t>
            </a:r>
            <a:r>
              <a:rPr lang="en-US" sz="3600" b="1" i="1" dirty="0"/>
              <a:t>reproof, </a:t>
            </a:r>
            <a:r>
              <a:rPr lang="en-US" sz="3600" i="1" dirty="0"/>
              <a:t>for correction, for instruction in righteousness: </a:t>
            </a:r>
          </a:p>
          <a:p>
            <a:endParaRPr lang="en-US" sz="3600" dirty="0"/>
          </a:p>
          <a:p>
            <a:r>
              <a:rPr lang="en-US" sz="4000" b="1" dirty="0"/>
              <a:t>HEBREWS 12:5</a:t>
            </a:r>
          </a:p>
          <a:p>
            <a:r>
              <a:rPr lang="en-US" sz="3400" dirty="0"/>
              <a:t>      </a:t>
            </a:r>
            <a:r>
              <a:rPr lang="en-US" sz="3400" i="1" dirty="0"/>
              <a:t>And ye have forgotten the exhortation which </a:t>
            </a:r>
            <a:r>
              <a:rPr lang="en-US" sz="3400" i="1" dirty="0" err="1"/>
              <a:t>speaketh</a:t>
            </a:r>
            <a:r>
              <a:rPr lang="en-US" sz="3400" i="1" dirty="0"/>
              <a:t> unto you as unto children, My son, despise not thou the </a:t>
            </a:r>
            <a:r>
              <a:rPr lang="en-US" sz="3400" b="1" i="1" dirty="0"/>
              <a:t>chastening</a:t>
            </a:r>
            <a:r>
              <a:rPr lang="en-US" sz="3400" i="1" dirty="0"/>
              <a:t> of the Lord, nor faint when thou art rebuked of him: </a:t>
            </a:r>
          </a:p>
        </p:txBody>
      </p:sp>
    </p:spTree>
    <p:extLst>
      <p:ext uri="{BB962C8B-B14F-4D97-AF65-F5344CB8AC3E}">
        <p14:creationId xmlns:p14="http://schemas.microsoft.com/office/powerpoint/2010/main" val="8474794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9</a:t>
            </a:fld>
            <a:endParaRPr lang="en-US"/>
          </a:p>
        </p:txBody>
      </p:sp>
      <p:sp>
        <p:nvSpPr>
          <p:cNvPr id="5" name="Rectangle 4"/>
          <p:cNvSpPr/>
          <p:nvPr/>
        </p:nvSpPr>
        <p:spPr>
          <a:xfrm>
            <a:off x="231757" y="241038"/>
            <a:ext cx="8695549" cy="5693866"/>
          </a:xfrm>
          <a:prstGeom prst="rect">
            <a:avLst/>
          </a:prstGeom>
        </p:spPr>
        <p:txBody>
          <a:bodyPr wrap="square">
            <a:spAutoFit/>
          </a:bodyPr>
          <a:lstStyle/>
          <a:p>
            <a:r>
              <a:rPr lang="en-US" sz="4400" b="1" dirty="0"/>
              <a:t>Admonition: </a:t>
            </a:r>
            <a:r>
              <a:rPr lang="en-US" sz="3600" dirty="0"/>
              <a:t>(Gr.) </a:t>
            </a:r>
            <a:r>
              <a:rPr lang="en-US" sz="3600" i="1" dirty="0" err="1"/>
              <a:t>nouthesia</a:t>
            </a:r>
            <a:r>
              <a:rPr lang="en-US" sz="3600" i="1" dirty="0"/>
              <a:t>  </a:t>
            </a:r>
          </a:p>
          <a:p>
            <a:r>
              <a:rPr lang="en-US" sz="3600" dirty="0"/>
              <a:t>	Exhortation</a:t>
            </a:r>
          </a:p>
          <a:p>
            <a:endParaRPr lang="en-US" sz="3200" b="1" dirty="0"/>
          </a:p>
          <a:p>
            <a:r>
              <a:rPr lang="en-US" sz="4400" b="1" dirty="0"/>
              <a:t>I Corinthians 10:11-12</a:t>
            </a:r>
          </a:p>
          <a:p>
            <a:r>
              <a:rPr lang="en-US" sz="3600" b="1" dirty="0"/>
              <a:t>	</a:t>
            </a:r>
            <a:r>
              <a:rPr lang="en-US" sz="3600" i="1" dirty="0"/>
              <a:t>Now all these things happened unto them for ensamples: and they are written for our </a:t>
            </a:r>
            <a:r>
              <a:rPr lang="en-US" sz="3600" b="1" i="1" dirty="0"/>
              <a:t>admonition</a:t>
            </a:r>
            <a:r>
              <a:rPr lang="en-US" sz="3600" i="1" dirty="0"/>
              <a:t>, upon whom the ends of the world are come. 12 Wherefore let him that </a:t>
            </a:r>
            <a:r>
              <a:rPr lang="en-US" sz="3600" i="1" dirty="0" err="1"/>
              <a:t>thinketh</a:t>
            </a:r>
            <a:r>
              <a:rPr lang="en-US" sz="3600" i="1" dirty="0"/>
              <a:t> he </a:t>
            </a:r>
            <a:r>
              <a:rPr lang="en-US" sz="3600" i="1" dirty="0" err="1"/>
              <a:t>standeth</a:t>
            </a:r>
            <a:r>
              <a:rPr lang="en-US" sz="3600" i="1" dirty="0"/>
              <a:t> take heed lest he fall. </a:t>
            </a:r>
          </a:p>
          <a:p>
            <a:endParaRPr lang="en-US" sz="2800" dirty="0"/>
          </a:p>
        </p:txBody>
      </p:sp>
    </p:spTree>
    <p:extLst>
      <p:ext uri="{BB962C8B-B14F-4D97-AF65-F5344CB8AC3E}">
        <p14:creationId xmlns:p14="http://schemas.microsoft.com/office/powerpoint/2010/main" val="3122472723"/>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1252</TotalTime>
  <Words>1616</Words>
  <Application>Microsoft Office PowerPoint</Application>
  <PresentationFormat>On-screen Show (4:3)</PresentationFormat>
  <Paragraphs>472</Paragraphs>
  <Slides>61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Apple Chancery</vt:lpstr>
      <vt:lpstr>Arial</vt:lpstr>
      <vt:lpstr>Calibri</vt:lpstr>
      <vt:lpstr>Calisto MT</vt:lpstr>
      <vt:lpstr>Cambria</vt:lpstr>
      <vt:lpstr>Courier New</vt:lpstr>
      <vt:lpstr>Mistral</vt:lpstr>
      <vt:lpstr>Times New Roman</vt:lpstr>
      <vt:lpstr>Verdana</vt:lpstr>
      <vt:lpstr>Wingdings 2</vt:lpstr>
      <vt:lpstr>Travelogue</vt:lpstr>
      <vt:lpstr>The Value of Respect Education &amp; Training of Children &amp;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every Truth is Obvious</vt:lpstr>
      <vt:lpstr>PowerPoint Presentation</vt:lpstr>
      <vt:lpstr>Church Order</vt:lpstr>
      <vt:lpstr> “Thus Saith the Lord”</vt:lpstr>
      <vt:lpstr>PowerPoint Presentation</vt:lpstr>
      <vt:lpstr>Quotes on Tithes and Offerings</vt:lpstr>
      <vt:lpstr>PowerPoint Presentation</vt:lpstr>
      <vt:lpstr>QA.GOD.BEING.MISUNDERSTOODTithes and Offerings, unpaid</vt:lpstr>
      <vt:lpstr>Tithes &amp; Offerings Unpaid</vt:lpstr>
      <vt:lpstr>Scriptures: Tithes &amp; Offerings</vt:lpstr>
      <vt:lpstr>Quotes: Tithes and Offerings</vt:lpstr>
      <vt:lpstr>Quotes on Tithes and Offerings</vt:lpstr>
      <vt:lpstr>Offerings - Giving</vt:lpstr>
      <vt:lpstr>Quotes: Tithes and Offerings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&amp; Training</dc:title>
  <dc:creator>barry coffey</dc:creator>
  <cp:lastModifiedBy>Barry Coffey</cp:lastModifiedBy>
  <cp:revision>77</cp:revision>
  <dcterms:created xsi:type="dcterms:W3CDTF">2014-09-05T21:50:01Z</dcterms:created>
  <dcterms:modified xsi:type="dcterms:W3CDTF">2018-07-22T21:20:16Z</dcterms:modified>
</cp:coreProperties>
</file>