
<file path=[Content_Types].xml><?xml version="1.0" encoding="utf-8"?>
<Types xmlns="http://schemas.openxmlformats.org/package/2006/content-types">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44" r:id="rId1"/>
  </p:sldMasterIdLst>
  <p:notesMasterIdLst>
    <p:notesMasterId r:id="rId32"/>
  </p:notesMasterIdLst>
  <p:sldIdLst>
    <p:sldId id="256" r:id="rId2"/>
    <p:sldId id="293" r:id="rId3"/>
    <p:sldId id="258" r:id="rId4"/>
    <p:sldId id="268" r:id="rId5"/>
    <p:sldId id="269" r:id="rId6"/>
    <p:sldId id="287" r:id="rId7"/>
    <p:sldId id="288" r:id="rId8"/>
    <p:sldId id="289" r:id="rId9"/>
    <p:sldId id="292" r:id="rId10"/>
    <p:sldId id="270" r:id="rId11"/>
    <p:sldId id="261" r:id="rId12"/>
    <p:sldId id="263" r:id="rId13"/>
    <p:sldId id="274" r:id="rId14"/>
    <p:sldId id="275" r:id="rId15"/>
    <p:sldId id="278" r:id="rId16"/>
    <p:sldId id="277" r:id="rId17"/>
    <p:sldId id="290" r:id="rId18"/>
    <p:sldId id="291" r:id="rId19"/>
    <p:sldId id="276" r:id="rId20"/>
    <p:sldId id="257" r:id="rId21"/>
    <p:sldId id="280" r:id="rId22"/>
    <p:sldId id="281" r:id="rId23"/>
    <p:sldId id="283" r:id="rId24"/>
    <p:sldId id="284" r:id="rId25"/>
    <p:sldId id="282" r:id="rId26"/>
    <p:sldId id="279" r:id="rId27"/>
    <p:sldId id="285" r:id="rId28"/>
    <p:sldId id="286" r:id="rId29"/>
    <p:sldId id="294" r:id="rId30"/>
    <p:sldId id="29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44" autoAdjust="0"/>
    <p:restoredTop sz="94660"/>
  </p:normalViewPr>
  <p:slideViewPr>
    <p:cSldViewPr snapToGrid="0">
      <p:cViewPr varScale="1">
        <p:scale>
          <a:sx n="63" d="100"/>
          <a:sy n="63" d="100"/>
        </p:scale>
        <p:origin x="536"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436323-412E-40DE-AE72-7F98530B1773}" type="datetimeFigureOut">
              <a:rPr lang="en-US" smtClean="0"/>
              <a:t>7/29/2018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D060A2-AA91-45B5-BF83-B54FBD02DFB3}" type="slidenum">
              <a:rPr lang="en-US" smtClean="0"/>
              <a:t>‹#›</a:t>
            </a:fld>
            <a:endParaRPr lang="en-US"/>
          </a:p>
        </p:txBody>
      </p:sp>
    </p:spTree>
    <p:extLst>
      <p:ext uri="{BB962C8B-B14F-4D97-AF65-F5344CB8AC3E}">
        <p14:creationId xmlns:p14="http://schemas.microsoft.com/office/powerpoint/2010/main" val="4032836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r>
              <a:rPr lang="en-US"/>
              <a:t>7/29/2018</a:t>
            </a:r>
            <a:endParaRPr lang="en-US" dirty="0"/>
          </a:p>
        </p:txBody>
      </p:sp>
      <p:sp>
        <p:nvSpPr>
          <p:cNvPr id="8" name="Footer Placeholder 7"/>
          <p:cNvSpPr>
            <a:spLocks noGrp="1"/>
          </p:cNvSpPr>
          <p:nvPr>
            <p:ph type="ftr" sz="quarter" idx="11"/>
          </p:nvPr>
        </p:nvSpPr>
        <p:spPr/>
        <p:txBody>
          <a:bodyPr/>
          <a:lstStyle/>
          <a:p>
            <a:r>
              <a:rPr lang="en-US"/>
              <a:t>While We Wait 2</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8094771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7/29/2018</a:t>
            </a:r>
            <a:endParaRPr lang="en-US" dirty="0"/>
          </a:p>
        </p:txBody>
      </p:sp>
      <p:sp>
        <p:nvSpPr>
          <p:cNvPr id="5" name="Footer Placeholder 4"/>
          <p:cNvSpPr>
            <a:spLocks noGrp="1"/>
          </p:cNvSpPr>
          <p:nvPr>
            <p:ph type="ftr" sz="quarter" idx="11"/>
          </p:nvPr>
        </p:nvSpPr>
        <p:spPr/>
        <p:txBody>
          <a:bodyPr/>
          <a:lstStyle/>
          <a:p>
            <a:r>
              <a:rPr lang="en-US"/>
              <a:t>While We Wait 2</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531120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7/29/2018</a:t>
            </a:r>
            <a:endParaRPr lang="en-US" dirty="0"/>
          </a:p>
        </p:txBody>
      </p:sp>
      <p:sp>
        <p:nvSpPr>
          <p:cNvPr id="5" name="Footer Placeholder 4"/>
          <p:cNvSpPr>
            <a:spLocks noGrp="1"/>
          </p:cNvSpPr>
          <p:nvPr>
            <p:ph type="ftr" sz="quarter" idx="11"/>
          </p:nvPr>
        </p:nvSpPr>
        <p:spPr/>
        <p:txBody>
          <a:bodyPr/>
          <a:lstStyle/>
          <a:p>
            <a:r>
              <a:rPr lang="en-US"/>
              <a:t>While We Wait 2</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301485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7/29/2018</a:t>
            </a:r>
            <a:endParaRPr lang="en-US" dirty="0"/>
          </a:p>
        </p:txBody>
      </p:sp>
      <p:sp>
        <p:nvSpPr>
          <p:cNvPr id="8" name="Footer Placeholder 7"/>
          <p:cNvSpPr>
            <a:spLocks noGrp="1"/>
          </p:cNvSpPr>
          <p:nvPr>
            <p:ph type="ftr" sz="quarter" idx="11"/>
          </p:nvPr>
        </p:nvSpPr>
        <p:spPr/>
        <p:txBody>
          <a:bodyPr/>
          <a:lstStyle/>
          <a:p>
            <a:r>
              <a:rPr lang="en-US"/>
              <a:t>While We Wait 2</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831365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r>
              <a:rPr lang="en-US"/>
              <a:t>7/29/2018</a:t>
            </a:r>
            <a:endParaRPr lang="en-US" dirty="0"/>
          </a:p>
        </p:txBody>
      </p:sp>
      <p:sp>
        <p:nvSpPr>
          <p:cNvPr id="8" name="Footer Placeholder 7"/>
          <p:cNvSpPr>
            <a:spLocks noGrp="1"/>
          </p:cNvSpPr>
          <p:nvPr>
            <p:ph type="ftr" sz="quarter" idx="11"/>
          </p:nvPr>
        </p:nvSpPr>
        <p:spPr/>
        <p:txBody>
          <a:bodyPr/>
          <a:lstStyle/>
          <a:p>
            <a:r>
              <a:rPr lang="en-US"/>
              <a:t>While We Wait 2</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7517602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r>
              <a:rPr lang="en-US"/>
              <a:t>7/29/2018</a:t>
            </a:r>
            <a:endParaRPr lang="en-US" dirty="0"/>
          </a:p>
        </p:txBody>
      </p:sp>
      <p:sp>
        <p:nvSpPr>
          <p:cNvPr id="9" name="Footer Placeholder 8"/>
          <p:cNvSpPr>
            <a:spLocks noGrp="1"/>
          </p:cNvSpPr>
          <p:nvPr>
            <p:ph type="ftr" sz="quarter" idx="11"/>
          </p:nvPr>
        </p:nvSpPr>
        <p:spPr/>
        <p:txBody>
          <a:bodyPr/>
          <a:lstStyle/>
          <a:p>
            <a:r>
              <a:rPr lang="en-US"/>
              <a:t>While We Wait 2</a:t>
            </a:r>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528457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r>
              <a:rPr lang="en-US"/>
              <a:t>7/29/2018</a:t>
            </a:r>
            <a:endParaRPr lang="en-US" dirty="0"/>
          </a:p>
        </p:txBody>
      </p:sp>
      <p:sp>
        <p:nvSpPr>
          <p:cNvPr id="8" name="Footer Placeholder 7"/>
          <p:cNvSpPr>
            <a:spLocks noGrp="1"/>
          </p:cNvSpPr>
          <p:nvPr>
            <p:ph type="ftr" sz="quarter" idx="11"/>
          </p:nvPr>
        </p:nvSpPr>
        <p:spPr/>
        <p:txBody>
          <a:bodyPr/>
          <a:lstStyle/>
          <a:p>
            <a:r>
              <a:rPr lang="en-US"/>
              <a:t>While We Wait 2</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880829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7/29/2018</a:t>
            </a:r>
            <a:endParaRPr lang="en-US" dirty="0"/>
          </a:p>
        </p:txBody>
      </p:sp>
      <p:sp>
        <p:nvSpPr>
          <p:cNvPr id="4" name="Footer Placeholder 3"/>
          <p:cNvSpPr>
            <a:spLocks noGrp="1"/>
          </p:cNvSpPr>
          <p:nvPr>
            <p:ph type="ftr" sz="quarter" idx="11"/>
          </p:nvPr>
        </p:nvSpPr>
        <p:spPr/>
        <p:txBody>
          <a:bodyPr/>
          <a:lstStyle/>
          <a:p>
            <a:r>
              <a:rPr lang="en-US"/>
              <a:t>While We Wait 2</a:t>
            </a:r>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517825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7/29/2018</a:t>
            </a:r>
            <a:endParaRPr lang="en-US" dirty="0"/>
          </a:p>
        </p:txBody>
      </p:sp>
      <p:sp>
        <p:nvSpPr>
          <p:cNvPr id="3" name="Footer Placeholder 2"/>
          <p:cNvSpPr>
            <a:spLocks noGrp="1"/>
          </p:cNvSpPr>
          <p:nvPr>
            <p:ph type="ftr" sz="quarter" idx="11"/>
          </p:nvPr>
        </p:nvSpPr>
        <p:spPr/>
        <p:txBody>
          <a:bodyPr/>
          <a:lstStyle/>
          <a:p>
            <a:r>
              <a:rPr lang="en-US"/>
              <a:t>While We Wait 2</a:t>
            </a:r>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780892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r>
              <a:rPr lang="en-US"/>
              <a:t>7/29/2018</a:t>
            </a:r>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While We Wait 2</a:t>
            </a:r>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151651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r>
              <a:rPr lang="en-US"/>
              <a:t>7/29/2018</a:t>
            </a:r>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While We Wait 2</a:t>
            </a:r>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7317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r>
              <a:rPr lang="en-US"/>
              <a:t>7/29/2018</a:t>
            </a:r>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US"/>
              <a:t>While We Wait 2</a:t>
            </a:r>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68965394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07F2B-0261-49B1-89CC-20687F580085}"/>
              </a:ext>
            </a:extLst>
          </p:cNvPr>
          <p:cNvSpPr>
            <a:spLocks noGrp="1"/>
          </p:cNvSpPr>
          <p:nvPr>
            <p:ph type="ctrTitle"/>
          </p:nvPr>
        </p:nvSpPr>
        <p:spPr>
          <a:xfrm>
            <a:off x="4871720" y="988741"/>
            <a:ext cx="7117080" cy="4880518"/>
          </a:xfrm>
          <a:noFill/>
          <a:ln>
            <a:noFill/>
          </a:ln>
        </p:spPr>
        <p:txBody>
          <a:bodyPr wrap="square">
            <a:normAutofit/>
          </a:bodyPr>
          <a:lstStyle/>
          <a:p>
            <a:pPr algn="l"/>
            <a:r>
              <a:rPr lang="en-US" sz="6600" spc="-150" dirty="0">
                <a:solidFill>
                  <a:schemeClr val="tx1"/>
                </a:solidFill>
              </a:rPr>
              <a:t>While We Wait…</a:t>
            </a:r>
            <a:br>
              <a:rPr lang="en-US" sz="6600" spc="-150" dirty="0">
                <a:solidFill>
                  <a:schemeClr val="tx1"/>
                </a:solidFill>
              </a:rPr>
            </a:br>
            <a:r>
              <a:rPr lang="en-US" sz="2800" spc="-150" dirty="0">
                <a:solidFill>
                  <a:schemeClr val="tx1"/>
                </a:solidFill>
              </a:rPr>
              <a:t>The Second Part</a:t>
            </a:r>
            <a:endParaRPr lang="en-US" sz="6600" spc="-150" dirty="0">
              <a:solidFill>
                <a:schemeClr val="tx1"/>
              </a:solidFill>
            </a:endParaRPr>
          </a:p>
        </p:txBody>
      </p:sp>
      <p:sp>
        <p:nvSpPr>
          <p:cNvPr id="13" name="Rectangle 12">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5" name="Rectangle 14">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079A52B9-9BB7-45E7-A996-C1C0F3FE6C35}"/>
              </a:ext>
            </a:extLst>
          </p:cNvPr>
          <p:cNvSpPr>
            <a:spLocks noGrp="1"/>
          </p:cNvSpPr>
          <p:nvPr>
            <p:ph type="subTitle" idx="1"/>
          </p:nvPr>
        </p:nvSpPr>
        <p:spPr>
          <a:xfrm>
            <a:off x="1524000" y="1422400"/>
            <a:ext cx="2976880" cy="4805680"/>
          </a:xfrm>
        </p:spPr>
        <p:txBody>
          <a:bodyPr anchor="ctr">
            <a:normAutofit/>
          </a:bodyPr>
          <a:lstStyle/>
          <a:p>
            <a:pPr algn="r"/>
            <a:r>
              <a:rPr lang="en-US" sz="2400" b="1" dirty="0">
                <a:solidFill>
                  <a:srgbClr val="FFFFFF"/>
                </a:solidFill>
              </a:rPr>
              <a:t>PSALM 37:34</a:t>
            </a:r>
          </a:p>
          <a:p>
            <a:pPr algn="r"/>
            <a:r>
              <a:rPr lang="en-US" sz="2400" i="1" dirty="0">
                <a:solidFill>
                  <a:srgbClr val="FFFFFF"/>
                </a:solidFill>
              </a:rPr>
              <a:t>Wait on the LORD, and keep his way, and he shall exalt thee to inherit the land: when the wicked are cut off, thou shalt see it. </a:t>
            </a:r>
          </a:p>
        </p:txBody>
      </p:sp>
    </p:spTree>
    <p:extLst>
      <p:ext uri="{BB962C8B-B14F-4D97-AF65-F5344CB8AC3E}">
        <p14:creationId xmlns:p14="http://schemas.microsoft.com/office/powerpoint/2010/main" val="2015783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8E40D7-3FFE-4EE9-9B12-D5AFC267107E}"/>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B8129461-5F45-4417-90C1-863CF35EA7FF}"/>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097434F6-1C3C-420B-A6A4-8B369D3FFA5F}"/>
              </a:ext>
            </a:extLst>
          </p:cNvPr>
          <p:cNvSpPr>
            <a:spLocks noGrp="1"/>
          </p:cNvSpPr>
          <p:nvPr>
            <p:ph type="sldNum" sz="quarter" idx="12"/>
          </p:nvPr>
        </p:nvSpPr>
        <p:spPr/>
        <p:txBody>
          <a:bodyPr/>
          <a:lstStyle/>
          <a:p>
            <a:fld id="{8A7A6979-0714-4377-B894-6BE4C2D6E202}" type="slidenum">
              <a:rPr lang="en-US" smtClean="0"/>
              <a:t>10</a:t>
            </a:fld>
            <a:endParaRPr lang="en-US" dirty="0"/>
          </a:p>
        </p:txBody>
      </p:sp>
      <p:sp>
        <p:nvSpPr>
          <p:cNvPr id="5" name="Rectangle 4">
            <a:extLst>
              <a:ext uri="{FF2B5EF4-FFF2-40B4-BE49-F238E27FC236}">
                <a16:creationId xmlns:a16="http://schemas.microsoft.com/office/drawing/2014/main" id="{5CEE06A6-00CF-4785-AED5-46EA4C0CCB77}"/>
              </a:ext>
            </a:extLst>
          </p:cNvPr>
          <p:cNvSpPr/>
          <p:nvPr/>
        </p:nvSpPr>
        <p:spPr>
          <a:xfrm>
            <a:off x="365760" y="396240"/>
            <a:ext cx="11338560" cy="4616648"/>
          </a:xfrm>
          <a:prstGeom prst="rect">
            <a:avLst/>
          </a:prstGeom>
        </p:spPr>
        <p:txBody>
          <a:bodyPr wrap="square">
            <a:spAutoFit/>
          </a:bodyPr>
          <a:lstStyle/>
          <a:p>
            <a:r>
              <a:rPr lang="en-US" sz="5400" b="1" dirty="0">
                <a:solidFill>
                  <a:srgbClr val="FFFFFF"/>
                </a:solidFill>
              </a:rPr>
              <a:t>I SAMUEL 13:8-14</a:t>
            </a:r>
          </a:p>
          <a:p>
            <a:r>
              <a:rPr lang="en-US" sz="4000" i="1" dirty="0">
                <a:solidFill>
                  <a:srgbClr val="FFFFFF"/>
                </a:solidFill>
              </a:rPr>
              <a:t>	And he tarried seven days, according to the set time that Samuel had appointed: but Samuel came not to Gilgal; and the people were scattered from him. 9 And Saul said, Bring hither a burnt offering to me, and peace offerings. And he offered the burnt offering.</a:t>
            </a:r>
            <a:endParaRPr lang="en-US" sz="4000" dirty="0"/>
          </a:p>
        </p:txBody>
      </p:sp>
    </p:spTree>
    <p:extLst>
      <p:ext uri="{BB962C8B-B14F-4D97-AF65-F5344CB8AC3E}">
        <p14:creationId xmlns:p14="http://schemas.microsoft.com/office/powerpoint/2010/main" val="331771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A5DBCE-FFF2-4CE7-A493-5F6F4A0F296D}"/>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FB1FDB87-8D8F-457A-A0B9-3FD344A5EED3}"/>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C9FDF852-CA67-4790-A6B5-5F2D2130EE0E}"/>
              </a:ext>
            </a:extLst>
          </p:cNvPr>
          <p:cNvSpPr>
            <a:spLocks noGrp="1"/>
          </p:cNvSpPr>
          <p:nvPr>
            <p:ph type="sldNum" sz="quarter" idx="12"/>
          </p:nvPr>
        </p:nvSpPr>
        <p:spPr/>
        <p:txBody>
          <a:bodyPr/>
          <a:lstStyle/>
          <a:p>
            <a:fld id="{8A7A6979-0714-4377-B894-6BE4C2D6E202}" type="slidenum">
              <a:rPr lang="en-US" smtClean="0"/>
              <a:t>11</a:t>
            </a:fld>
            <a:endParaRPr lang="en-US" dirty="0"/>
          </a:p>
        </p:txBody>
      </p:sp>
      <p:sp>
        <p:nvSpPr>
          <p:cNvPr id="5" name="Rectangle 4">
            <a:extLst>
              <a:ext uri="{FF2B5EF4-FFF2-40B4-BE49-F238E27FC236}">
                <a16:creationId xmlns:a16="http://schemas.microsoft.com/office/drawing/2014/main" id="{82FA130E-857C-4E80-A03A-5F890FB85005}"/>
              </a:ext>
            </a:extLst>
          </p:cNvPr>
          <p:cNvSpPr/>
          <p:nvPr/>
        </p:nvSpPr>
        <p:spPr>
          <a:xfrm>
            <a:off x="178675" y="94593"/>
            <a:ext cx="11813627" cy="6032421"/>
          </a:xfrm>
          <a:prstGeom prst="rect">
            <a:avLst/>
          </a:prstGeom>
        </p:spPr>
        <p:txBody>
          <a:bodyPr wrap="square">
            <a:spAutoFit/>
          </a:bodyPr>
          <a:lstStyle/>
          <a:p>
            <a:r>
              <a:rPr lang="en-US" sz="4800" b="1" dirty="0">
                <a:solidFill>
                  <a:schemeClr val="bg1"/>
                </a:solidFill>
              </a:rPr>
              <a:t>THE.TESTIMONY.OF.A.TRUE.WITNESS</a:t>
            </a:r>
          </a:p>
          <a:p>
            <a:r>
              <a:rPr lang="en-US" sz="3200" dirty="0">
                <a:solidFill>
                  <a:schemeClr val="bg1"/>
                </a:solidFill>
              </a:rPr>
              <a:t>	</a:t>
            </a:r>
            <a:r>
              <a:rPr lang="en-US" sz="3400" dirty="0">
                <a:solidFill>
                  <a:schemeClr val="bg1"/>
                </a:solidFill>
              </a:rPr>
              <a:t>204  This church today is trying to save itself, with its own good works. "</a:t>
            </a:r>
            <a:r>
              <a:rPr lang="en-US" sz="3400" i="1" dirty="0">
                <a:solidFill>
                  <a:schemeClr val="bg1"/>
                </a:solidFill>
              </a:rPr>
              <a:t>Oh, I'm a Christian, I must be real sweet. I must do this</a:t>
            </a:r>
            <a:r>
              <a:rPr lang="en-US" sz="3400" dirty="0">
                <a:solidFill>
                  <a:schemeClr val="bg1"/>
                </a:solidFill>
              </a:rPr>
              <a:t>." But that first church, what was they doing? </a:t>
            </a:r>
            <a:r>
              <a:rPr lang="en-US" sz="3400" dirty="0">
                <a:solidFill>
                  <a:srgbClr val="FFFF00"/>
                </a:solidFill>
              </a:rPr>
              <a:t>Waiting. </a:t>
            </a:r>
            <a:r>
              <a:rPr lang="en-US" sz="3400" dirty="0">
                <a:solidFill>
                  <a:schemeClr val="bg1"/>
                </a:solidFill>
              </a:rPr>
              <a:t>Not trying to change themselves, but was waiting for God Himself to come and change them from Pharisees to witnesses.</a:t>
            </a:r>
          </a:p>
          <a:p>
            <a:r>
              <a:rPr lang="en-US" sz="3400" dirty="0">
                <a:solidFill>
                  <a:schemeClr val="bg1"/>
                </a:solidFill>
              </a:rPr>
              <a:t>	And what we need today is another waiting on the Holy Ghost, the Witness of God to come change us from a bunch of Pharisees, cold and starched, to witnesses of the resurrection of Jesus Christ. Hallelujah. </a:t>
            </a:r>
          </a:p>
          <a:p>
            <a:pPr algn="r"/>
            <a:r>
              <a:rPr lang="en-US" sz="3200" dirty="0">
                <a:solidFill>
                  <a:schemeClr val="bg1"/>
                </a:solidFill>
              </a:rPr>
              <a:t>61-1105 </a:t>
            </a:r>
          </a:p>
        </p:txBody>
      </p:sp>
    </p:spTree>
    <p:extLst>
      <p:ext uri="{BB962C8B-B14F-4D97-AF65-F5344CB8AC3E}">
        <p14:creationId xmlns:p14="http://schemas.microsoft.com/office/powerpoint/2010/main" val="1524728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D8ABAD-EDEB-4AB3-94AE-1E45864FCB0E}"/>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798012E9-9D30-409E-AECD-60D3BD79D5A6}"/>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6C3AEA4B-E33E-4B18-85DB-AD367B5FED8E}"/>
              </a:ext>
            </a:extLst>
          </p:cNvPr>
          <p:cNvSpPr>
            <a:spLocks noGrp="1"/>
          </p:cNvSpPr>
          <p:nvPr>
            <p:ph type="sldNum" sz="quarter" idx="12"/>
          </p:nvPr>
        </p:nvSpPr>
        <p:spPr/>
        <p:txBody>
          <a:bodyPr/>
          <a:lstStyle/>
          <a:p>
            <a:fld id="{8A7A6979-0714-4377-B894-6BE4C2D6E202}" type="slidenum">
              <a:rPr lang="en-US" smtClean="0"/>
              <a:t>12</a:t>
            </a:fld>
            <a:endParaRPr lang="en-US" dirty="0"/>
          </a:p>
        </p:txBody>
      </p:sp>
      <p:sp>
        <p:nvSpPr>
          <p:cNvPr id="5" name="Rectangle 4">
            <a:extLst>
              <a:ext uri="{FF2B5EF4-FFF2-40B4-BE49-F238E27FC236}">
                <a16:creationId xmlns:a16="http://schemas.microsoft.com/office/drawing/2014/main" id="{1CC31CC2-2EB8-4BFE-AF16-723960FF3152}"/>
              </a:ext>
            </a:extLst>
          </p:cNvPr>
          <p:cNvSpPr/>
          <p:nvPr/>
        </p:nvSpPr>
        <p:spPr>
          <a:xfrm>
            <a:off x="203200" y="0"/>
            <a:ext cx="11785600" cy="6974582"/>
          </a:xfrm>
          <a:prstGeom prst="rect">
            <a:avLst/>
          </a:prstGeom>
        </p:spPr>
        <p:txBody>
          <a:bodyPr wrap="square">
            <a:spAutoFit/>
          </a:bodyPr>
          <a:lstStyle/>
          <a:p>
            <a:r>
              <a:rPr lang="en-US" sz="4400" b="1" dirty="0">
                <a:solidFill>
                  <a:schemeClr val="bg1"/>
                </a:solidFill>
              </a:rPr>
              <a:t>THE.CHURCH.OF.THE.LIVING.GOD</a:t>
            </a:r>
          </a:p>
          <a:p>
            <a:r>
              <a:rPr lang="en-US" sz="3600" dirty="0">
                <a:solidFill>
                  <a:schemeClr val="bg1"/>
                </a:solidFill>
              </a:rPr>
              <a:t>	30 Where the Lord leads me, I try to go. And it's hard, in one way, but it's so sweet. At nighttime, when you lay your head on the pillow, know you've done your level best to do something for somebody, no matter how much scorn there is to bear and how much cross there is. All this isn't a flowery bed of ease, friend. </a:t>
            </a:r>
          </a:p>
          <a:p>
            <a:r>
              <a:rPr lang="en-US" sz="3600" dirty="0">
                <a:solidFill>
                  <a:schemeClr val="bg1"/>
                </a:solidFill>
              </a:rPr>
              <a:t>	At nighttime, the struggles. And sometimes when demons has been ordered from people, and them fighting, and that person believing, then they'll haunt right back at you at night like that. Better know what you're doing</a:t>
            </a:r>
            <a:r>
              <a:rPr lang="en-US" sz="3200" dirty="0">
                <a:solidFill>
                  <a:schemeClr val="bg1"/>
                </a:solidFill>
              </a:rPr>
              <a:t>. </a:t>
            </a:r>
          </a:p>
          <a:p>
            <a:pPr algn="r"/>
            <a:r>
              <a:rPr lang="en-US" sz="3200" dirty="0">
                <a:solidFill>
                  <a:schemeClr val="bg1"/>
                </a:solidFill>
              </a:rPr>
              <a:t>51-0727</a:t>
            </a:r>
          </a:p>
        </p:txBody>
      </p:sp>
    </p:spTree>
    <p:extLst>
      <p:ext uri="{BB962C8B-B14F-4D97-AF65-F5344CB8AC3E}">
        <p14:creationId xmlns:p14="http://schemas.microsoft.com/office/powerpoint/2010/main" val="1557204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7934EA-DF66-42CF-B2DD-234B0A5536AF}"/>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BA8106BE-DD1C-49F7-853D-1D7857918623}"/>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C14FF90B-AF89-4198-A68C-5E459B503902}"/>
              </a:ext>
            </a:extLst>
          </p:cNvPr>
          <p:cNvSpPr>
            <a:spLocks noGrp="1"/>
          </p:cNvSpPr>
          <p:nvPr>
            <p:ph type="sldNum" sz="quarter" idx="12"/>
          </p:nvPr>
        </p:nvSpPr>
        <p:spPr/>
        <p:txBody>
          <a:bodyPr/>
          <a:lstStyle/>
          <a:p>
            <a:fld id="{8A7A6979-0714-4377-B894-6BE4C2D6E202}" type="slidenum">
              <a:rPr lang="en-US" smtClean="0"/>
              <a:t>13</a:t>
            </a:fld>
            <a:endParaRPr lang="en-US" dirty="0"/>
          </a:p>
        </p:txBody>
      </p:sp>
      <p:sp>
        <p:nvSpPr>
          <p:cNvPr id="5" name="Rectangle 4">
            <a:extLst>
              <a:ext uri="{FF2B5EF4-FFF2-40B4-BE49-F238E27FC236}">
                <a16:creationId xmlns:a16="http://schemas.microsoft.com/office/drawing/2014/main" id="{E60E14C8-E99F-4CDF-8AD6-2959629D3E50}"/>
              </a:ext>
            </a:extLst>
          </p:cNvPr>
          <p:cNvSpPr/>
          <p:nvPr/>
        </p:nvSpPr>
        <p:spPr>
          <a:xfrm>
            <a:off x="314960" y="152400"/>
            <a:ext cx="11551920" cy="5755422"/>
          </a:xfrm>
          <a:prstGeom prst="rect">
            <a:avLst/>
          </a:prstGeom>
        </p:spPr>
        <p:txBody>
          <a:bodyPr wrap="square">
            <a:spAutoFit/>
          </a:bodyPr>
          <a:lstStyle/>
          <a:p>
            <a:r>
              <a:rPr lang="en-US" sz="4800" b="1" dirty="0">
                <a:solidFill>
                  <a:schemeClr val="bg1"/>
                </a:solidFill>
              </a:rPr>
              <a:t>QUESTIONS.AND.ANSWERS </a:t>
            </a:r>
            <a:r>
              <a:rPr lang="en-US" sz="2800" dirty="0">
                <a:solidFill>
                  <a:schemeClr val="bg1"/>
                </a:solidFill>
              </a:rPr>
              <a:t>61-0112 </a:t>
            </a:r>
          </a:p>
          <a:p>
            <a:r>
              <a:rPr lang="en-US" sz="3600" dirty="0">
                <a:solidFill>
                  <a:schemeClr val="bg1"/>
                </a:solidFill>
              </a:rPr>
              <a:t>	</a:t>
            </a:r>
            <a:r>
              <a:rPr lang="en-US" sz="4000" dirty="0">
                <a:solidFill>
                  <a:schemeClr val="bg1"/>
                </a:solidFill>
              </a:rPr>
              <a:t>26 I have heard you say I should be back in the ministry, and I have thought upon it myself, but have waited upon some definitely word from Him about it. Up to date it hasn't come. Now, since I know the end is so near, </a:t>
            </a:r>
            <a:r>
              <a:rPr lang="en-US" sz="4000" dirty="0">
                <a:solidFill>
                  <a:srgbClr val="FFFF00"/>
                </a:solidFill>
              </a:rPr>
              <a:t>should I still wait for the Lord Jesus to speak to me?</a:t>
            </a:r>
            <a:r>
              <a:rPr lang="en-US" sz="4000" dirty="0">
                <a:solidFill>
                  <a:schemeClr val="bg1"/>
                </a:solidFill>
              </a:rPr>
              <a:t> Or, would He be pleased to tell you what to tell me, since I know you are His spokesman for this day?</a:t>
            </a:r>
            <a:endParaRPr lang="en-US" sz="3600" dirty="0">
              <a:solidFill>
                <a:schemeClr val="bg1"/>
              </a:solidFill>
            </a:endParaRPr>
          </a:p>
        </p:txBody>
      </p:sp>
    </p:spTree>
    <p:extLst>
      <p:ext uri="{BB962C8B-B14F-4D97-AF65-F5344CB8AC3E}">
        <p14:creationId xmlns:p14="http://schemas.microsoft.com/office/powerpoint/2010/main" val="1977821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89F4E5-0C77-4FCB-A3C1-4E5637997E4D}"/>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C7BF4566-C900-4F25-8E33-EAB928A59D4C}"/>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CC9E1945-F725-4513-AECE-967386E022C6}"/>
              </a:ext>
            </a:extLst>
          </p:cNvPr>
          <p:cNvSpPr>
            <a:spLocks noGrp="1"/>
          </p:cNvSpPr>
          <p:nvPr>
            <p:ph type="sldNum" sz="quarter" idx="12"/>
          </p:nvPr>
        </p:nvSpPr>
        <p:spPr/>
        <p:txBody>
          <a:bodyPr/>
          <a:lstStyle/>
          <a:p>
            <a:fld id="{8A7A6979-0714-4377-B894-6BE4C2D6E202}" type="slidenum">
              <a:rPr lang="en-US" smtClean="0"/>
              <a:t>14</a:t>
            </a:fld>
            <a:endParaRPr lang="en-US" dirty="0"/>
          </a:p>
        </p:txBody>
      </p:sp>
      <p:sp>
        <p:nvSpPr>
          <p:cNvPr id="5" name="Rectangle 4">
            <a:extLst>
              <a:ext uri="{FF2B5EF4-FFF2-40B4-BE49-F238E27FC236}">
                <a16:creationId xmlns:a16="http://schemas.microsoft.com/office/drawing/2014/main" id="{83B25A53-DDF0-4D1D-B51F-0B8B0AA0B6CE}"/>
              </a:ext>
            </a:extLst>
          </p:cNvPr>
          <p:cNvSpPr/>
          <p:nvPr/>
        </p:nvSpPr>
        <p:spPr>
          <a:xfrm>
            <a:off x="223520" y="91440"/>
            <a:ext cx="11765280" cy="5632311"/>
          </a:xfrm>
          <a:prstGeom prst="rect">
            <a:avLst/>
          </a:prstGeom>
        </p:spPr>
        <p:txBody>
          <a:bodyPr wrap="square">
            <a:spAutoFit/>
          </a:bodyPr>
          <a:lstStyle/>
          <a:p>
            <a:r>
              <a:rPr lang="en-US" sz="3600" dirty="0">
                <a:solidFill>
                  <a:schemeClr val="bg1"/>
                </a:solidFill>
              </a:rPr>
              <a:t>	I believe God would speak right straight to him. We're not too big but what He can speak to us. And He'll speak to us, all right. I tell you, if He told me, then the brother might say, "</a:t>
            </a:r>
            <a:r>
              <a:rPr lang="en-US" sz="3600" i="1" dirty="0">
                <a:solidFill>
                  <a:schemeClr val="bg1"/>
                </a:solidFill>
              </a:rPr>
              <a:t>Well, He told Brother Branham so; praise God."</a:t>
            </a:r>
          </a:p>
          <a:p>
            <a:r>
              <a:rPr lang="en-US" sz="3600" dirty="0">
                <a:solidFill>
                  <a:schemeClr val="bg1"/>
                </a:solidFill>
              </a:rPr>
              <a:t>	But you see, it </a:t>
            </a:r>
            <a:r>
              <a:rPr lang="en-US" sz="3600" dirty="0" err="1">
                <a:solidFill>
                  <a:schemeClr val="bg1"/>
                </a:solidFill>
              </a:rPr>
              <a:t>ain't</a:t>
            </a:r>
            <a:r>
              <a:rPr lang="en-US" sz="3600" dirty="0">
                <a:solidFill>
                  <a:schemeClr val="bg1"/>
                </a:solidFill>
              </a:rPr>
              <a:t> Bro. Branham giving you the call; it's the Lord Jesus giving you the call. And if it's the Lord Jesus giving you the call, He'll do the speaking. I could speak to you to your ears, but when Christ calls you to the ministry it's in your heart. That's where the thing has to anchor and you can't get away from it.</a:t>
            </a:r>
          </a:p>
        </p:txBody>
      </p:sp>
    </p:spTree>
    <p:extLst>
      <p:ext uri="{BB962C8B-B14F-4D97-AF65-F5344CB8AC3E}">
        <p14:creationId xmlns:p14="http://schemas.microsoft.com/office/powerpoint/2010/main" val="67893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9313FF-D16A-4CB2-B9E8-AC29AB2E623F}"/>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DB8C8E28-EF2B-4F73-93C8-820E5A099E18}"/>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31D148B1-FF23-4CD5-AC22-FEF4B492F3C5}"/>
              </a:ext>
            </a:extLst>
          </p:cNvPr>
          <p:cNvSpPr>
            <a:spLocks noGrp="1"/>
          </p:cNvSpPr>
          <p:nvPr>
            <p:ph type="sldNum" sz="quarter" idx="12"/>
          </p:nvPr>
        </p:nvSpPr>
        <p:spPr/>
        <p:txBody>
          <a:bodyPr/>
          <a:lstStyle/>
          <a:p>
            <a:fld id="{8A7A6979-0714-4377-B894-6BE4C2D6E202}" type="slidenum">
              <a:rPr lang="en-US" smtClean="0"/>
              <a:t>15</a:t>
            </a:fld>
            <a:endParaRPr lang="en-US" dirty="0"/>
          </a:p>
        </p:txBody>
      </p:sp>
      <p:sp>
        <p:nvSpPr>
          <p:cNvPr id="5" name="Rectangle 4">
            <a:extLst>
              <a:ext uri="{FF2B5EF4-FFF2-40B4-BE49-F238E27FC236}">
                <a16:creationId xmlns:a16="http://schemas.microsoft.com/office/drawing/2014/main" id="{1BA3011E-D0BA-459B-BA14-89C97F45A3AE}"/>
              </a:ext>
            </a:extLst>
          </p:cNvPr>
          <p:cNvSpPr/>
          <p:nvPr/>
        </p:nvSpPr>
        <p:spPr>
          <a:xfrm>
            <a:off x="223520" y="142240"/>
            <a:ext cx="11836400" cy="6617196"/>
          </a:xfrm>
          <a:prstGeom prst="rect">
            <a:avLst/>
          </a:prstGeom>
        </p:spPr>
        <p:txBody>
          <a:bodyPr wrap="square">
            <a:spAutoFit/>
          </a:bodyPr>
          <a:lstStyle/>
          <a:p>
            <a:r>
              <a:rPr lang="en-US" sz="4000" b="1" dirty="0">
                <a:solidFill>
                  <a:schemeClr val="bg1"/>
                </a:solidFill>
              </a:rPr>
              <a:t>THE.SEVENTIETH.WEEK.OF.DANIEL</a:t>
            </a:r>
          </a:p>
          <a:p>
            <a:r>
              <a:rPr lang="en-US" sz="3200" dirty="0">
                <a:solidFill>
                  <a:schemeClr val="bg1"/>
                </a:solidFill>
              </a:rPr>
              <a:t>	105  Now, down through these ages, we had the Holy Spirit come in, and God, back in the beginning, begin to tell then at the rejection of Christ... God showed John exactly what would take place during the Gentile reign. </a:t>
            </a:r>
            <a:r>
              <a:rPr lang="en-US" sz="3200" dirty="0">
                <a:solidFill>
                  <a:srgbClr val="FFFF00"/>
                </a:solidFill>
              </a:rPr>
              <a:t>Now, you haven't got any limited time like the Jews, but we got a sign. </a:t>
            </a:r>
            <a:r>
              <a:rPr lang="en-US" sz="3200" dirty="0">
                <a:solidFill>
                  <a:schemeClr val="bg1"/>
                </a:solidFill>
              </a:rPr>
              <a:t>We got a signpost. Well, God did with the Jews just exactly what He said He would do in them 483 years, but sixty-nine weeks. And one week left, one week's yet determined.</a:t>
            </a:r>
          </a:p>
          <a:p>
            <a:r>
              <a:rPr lang="en-US" sz="3200" dirty="0">
                <a:solidFill>
                  <a:schemeClr val="bg1"/>
                </a:solidFill>
              </a:rPr>
              <a:t>	Now, we cannot apply it in here, </a:t>
            </a:r>
            <a:r>
              <a:rPr lang="en-US" sz="3200" dirty="0" err="1">
                <a:solidFill>
                  <a:schemeClr val="bg1"/>
                </a:solidFill>
              </a:rPr>
              <a:t>'cause</a:t>
            </a:r>
            <a:r>
              <a:rPr lang="en-US" sz="3200" dirty="0">
                <a:solidFill>
                  <a:schemeClr val="bg1"/>
                </a:solidFill>
              </a:rPr>
              <a:t> this is Gentile, the church. How many understands that? Now, this is Revelations; beginning with the 1st chapter until the 3rd chapter takes us over to Laodicea.</a:t>
            </a:r>
          </a:p>
          <a:p>
            <a:pPr algn="r"/>
            <a:r>
              <a:rPr lang="en-US" sz="3200" dirty="0">
                <a:solidFill>
                  <a:schemeClr val="bg1"/>
                </a:solidFill>
              </a:rPr>
              <a:t>61-0806</a:t>
            </a:r>
          </a:p>
        </p:txBody>
      </p:sp>
    </p:spTree>
    <p:extLst>
      <p:ext uri="{BB962C8B-B14F-4D97-AF65-F5344CB8AC3E}">
        <p14:creationId xmlns:p14="http://schemas.microsoft.com/office/powerpoint/2010/main" val="3191981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7ED9E8-D204-4905-80A6-16FE12143604}"/>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52D79B2A-A41B-466E-BA24-E3B722255DF6}"/>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D2B3180D-DA32-4FB5-9261-00A0D11A4D8D}"/>
              </a:ext>
            </a:extLst>
          </p:cNvPr>
          <p:cNvSpPr>
            <a:spLocks noGrp="1"/>
          </p:cNvSpPr>
          <p:nvPr>
            <p:ph type="sldNum" sz="quarter" idx="12"/>
          </p:nvPr>
        </p:nvSpPr>
        <p:spPr/>
        <p:txBody>
          <a:bodyPr/>
          <a:lstStyle/>
          <a:p>
            <a:fld id="{8A7A6979-0714-4377-B894-6BE4C2D6E202}" type="slidenum">
              <a:rPr lang="en-US" smtClean="0"/>
              <a:t>16</a:t>
            </a:fld>
            <a:endParaRPr lang="en-US" dirty="0"/>
          </a:p>
        </p:txBody>
      </p:sp>
      <p:sp>
        <p:nvSpPr>
          <p:cNvPr id="5" name="Rectangle 4">
            <a:extLst>
              <a:ext uri="{FF2B5EF4-FFF2-40B4-BE49-F238E27FC236}">
                <a16:creationId xmlns:a16="http://schemas.microsoft.com/office/drawing/2014/main" id="{9A099341-DBE7-47A2-8D3A-1E3BB73C1482}"/>
              </a:ext>
            </a:extLst>
          </p:cNvPr>
          <p:cNvSpPr/>
          <p:nvPr/>
        </p:nvSpPr>
        <p:spPr>
          <a:xfrm>
            <a:off x="314960" y="91440"/>
            <a:ext cx="11531600" cy="6519733"/>
          </a:xfrm>
          <a:prstGeom prst="rect">
            <a:avLst/>
          </a:prstGeom>
        </p:spPr>
        <p:txBody>
          <a:bodyPr wrap="square">
            <a:spAutoFit/>
          </a:bodyPr>
          <a:lstStyle/>
          <a:p>
            <a:r>
              <a:rPr lang="en-US" sz="4400" b="1" dirty="0">
                <a:solidFill>
                  <a:schemeClr val="bg1"/>
                </a:solidFill>
              </a:rPr>
              <a:t>DANIEL 9:24-25</a:t>
            </a:r>
          </a:p>
          <a:p>
            <a:r>
              <a:rPr lang="en-US" sz="3600" i="1" dirty="0">
                <a:solidFill>
                  <a:schemeClr val="bg1"/>
                </a:solidFill>
              </a:rPr>
              <a:t>	Seventy weeks are determined upon thy people and upon thy holy city, to finish the transgression, and to make an end of sins, and to make reconciliation for iniquity, and to bring in everlasting righteousness, and to seal up the vision and prophecy, and to anoint the most Holy. 25 Know therefore and understand, that from the going forth of the command-</a:t>
            </a:r>
            <a:r>
              <a:rPr lang="en-US" sz="3600" i="1" dirty="0" err="1">
                <a:solidFill>
                  <a:schemeClr val="bg1"/>
                </a:solidFill>
              </a:rPr>
              <a:t>ment</a:t>
            </a:r>
            <a:r>
              <a:rPr lang="en-US" sz="3600" i="1" dirty="0">
                <a:solidFill>
                  <a:schemeClr val="bg1"/>
                </a:solidFill>
              </a:rPr>
              <a:t> to restore and to build Jerusalem unto the Messiah the Prince shall be seven weeks, and threescore and two weeks: the street shall be built again, and the wall, even in troublous times.</a:t>
            </a:r>
          </a:p>
        </p:txBody>
      </p:sp>
    </p:spTree>
    <p:extLst>
      <p:ext uri="{BB962C8B-B14F-4D97-AF65-F5344CB8AC3E}">
        <p14:creationId xmlns:p14="http://schemas.microsoft.com/office/powerpoint/2010/main" val="4265718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5022CB-ADC5-4477-A233-72D3E508DAE7}"/>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84D64D4A-AF4D-4798-B9E7-80C5B8D086E2}"/>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B0951969-D8E7-4D64-8D2B-0A34CD792EB4}"/>
              </a:ext>
            </a:extLst>
          </p:cNvPr>
          <p:cNvSpPr>
            <a:spLocks noGrp="1"/>
          </p:cNvSpPr>
          <p:nvPr>
            <p:ph type="sldNum" sz="quarter" idx="12"/>
          </p:nvPr>
        </p:nvSpPr>
        <p:spPr/>
        <p:txBody>
          <a:bodyPr/>
          <a:lstStyle/>
          <a:p>
            <a:fld id="{8A7A6979-0714-4377-B894-6BE4C2D6E202}" type="slidenum">
              <a:rPr lang="en-US" smtClean="0"/>
              <a:t>17</a:t>
            </a:fld>
            <a:endParaRPr lang="en-US" dirty="0"/>
          </a:p>
        </p:txBody>
      </p:sp>
      <p:sp>
        <p:nvSpPr>
          <p:cNvPr id="5" name="Rectangle 4">
            <a:extLst>
              <a:ext uri="{FF2B5EF4-FFF2-40B4-BE49-F238E27FC236}">
                <a16:creationId xmlns:a16="http://schemas.microsoft.com/office/drawing/2014/main" id="{10D1A35D-6DC0-4423-BF1B-B5B410C6181F}"/>
              </a:ext>
            </a:extLst>
          </p:cNvPr>
          <p:cNvSpPr/>
          <p:nvPr/>
        </p:nvSpPr>
        <p:spPr>
          <a:xfrm>
            <a:off x="314960" y="189310"/>
            <a:ext cx="11562080" cy="5632311"/>
          </a:xfrm>
          <a:prstGeom prst="rect">
            <a:avLst/>
          </a:prstGeom>
        </p:spPr>
        <p:txBody>
          <a:bodyPr wrap="square">
            <a:spAutoFit/>
          </a:bodyPr>
          <a:lstStyle/>
          <a:p>
            <a:r>
              <a:rPr lang="en-US" sz="4000" b="1" dirty="0">
                <a:solidFill>
                  <a:schemeClr val="bg1"/>
                </a:solidFill>
              </a:rPr>
              <a:t>GABRIEL'S.INSTRUCTIONS.TO.DANIEL</a:t>
            </a:r>
          </a:p>
          <a:p>
            <a:r>
              <a:rPr lang="en-US" sz="3200" dirty="0">
                <a:solidFill>
                  <a:schemeClr val="bg1"/>
                </a:solidFill>
              </a:rPr>
              <a:t>	38 Now, I was trying to explain something to my wife about it. I had Becky, my daughter, with all the different types of dictionaries and things that we could get. They don't give the answer. I got the Bible dictionary. I got the old Greek dictionary. I got the Webster's and many other modern dictionaries. None of them could get even give the words or the answer any way.</a:t>
            </a:r>
          </a:p>
          <a:p>
            <a:r>
              <a:rPr lang="en-US" sz="3200" dirty="0">
                <a:solidFill>
                  <a:schemeClr val="bg1"/>
                </a:solidFill>
              </a:rPr>
              <a:t>	My wife said, "How do you expect our people, which are poor people, and many of them uneducated like we are, to understand such as that?“ I said, "God will give the answer." No matter how complicated it is, God can break it down and make it simple.</a:t>
            </a:r>
            <a:endParaRPr lang="en-US" sz="2400" dirty="0">
              <a:solidFill>
                <a:schemeClr val="bg1"/>
              </a:solidFill>
            </a:endParaRPr>
          </a:p>
        </p:txBody>
      </p:sp>
    </p:spTree>
    <p:extLst>
      <p:ext uri="{BB962C8B-B14F-4D97-AF65-F5344CB8AC3E}">
        <p14:creationId xmlns:p14="http://schemas.microsoft.com/office/powerpoint/2010/main" val="911963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225785-477B-4E01-B389-53555AD6F3E3}"/>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C2B68D34-9A89-4F03-8B21-13B1804642EC}"/>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52D99DE6-9891-436F-A7FE-A2DC15405733}"/>
              </a:ext>
            </a:extLst>
          </p:cNvPr>
          <p:cNvSpPr>
            <a:spLocks noGrp="1"/>
          </p:cNvSpPr>
          <p:nvPr>
            <p:ph type="sldNum" sz="quarter" idx="12"/>
          </p:nvPr>
        </p:nvSpPr>
        <p:spPr/>
        <p:txBody>
          <a:bodyPr/>
          <a:lstStyle/>
          <a:p>
            <a:fld id="{8A7A6979-0714-4377-B894-6BE4C2D6E202}" type="slidenum">
              <a:rPr lang="en-US" smtClean="0"/>
              <a:t>18</a:t>
            </a:fld>
            <a:endParaRPr lang="en-US" dirty="0"/>
          </a:p>
        </p:txBody>
      </p:sp>
      <p:sp>
        <p:nvSpPr>
          <p:cNvPr id="5" name="Rectangle 4">
            <a:extLst>
              <a:ext uri="{FF2B5EF4-FFF2-40B4-BE49-F238E27FC236}">
                <a16:creationId xmlns:a16="http://schemas.microsoft.com/office/drawing/2014/main" id="{F81BE88A-FADB-46B1-813D-631E920EDD6F}"/>
              </a:ext>
            </a:extLst>
          </p:cNvPr>
          <p:cNvSpPr/>
          <p:nvPr/>
        </p:nvSpPr>
        <p:spPr>
          <a:xfrm>
            <a:off x="314960" y="203201"/>
            <a:ext cx="11663680" cy="5509200"/>
          </a:xfrm>
          <a:prstGeom prst="rect">
            <a:avLst/>
          </a:prstGeom>
        </p:spPr>
        <p:txBody>
          <a:bodyPr wrap="square">
            <a:spAutoFit/>
          </a:bodyPr>
          <a:lstStyle/>
          <a:p>
            <a:r>
              <a:rPr lang="en-US" sz="3600" dirty="0">
                <a:solidFill>
                  <a:schemeClr val="bg1"/>
                </a:solidFill>
              </a:rPr>
              <a:t> 	For we are a portion of those people who are longing, praying for that day and that hour, and our eyes are set towards heaven, and we're watching for His coming. </a:t>
            </a:r>
          </a:p>
          <a:p>
            <a:r>
              <a:rPr lang="en-US" sz="3600" dirty="0">
                <a:solidFill>
                  <a:schemeClr val="bg1"/>
                </a:solidFill>
              </a:rPr>
              <a:t>	41 Now, in the 4th chapter John was caught up immediately after the Church. John, going up, he saw the complete church age. There's where I'd like to stop just a second to say that many peoples who are expecting some great, tremendous, powerful something to happen in the Gentile age are certainly wrong. </a:t>
            </a:r>
          </a:p>
          <a:p>
            <a:pPr algn="r"/>
            <a:r>
              <a:rPr lang="en-US" sz="2800" dirty="0">
                <a:solidFill>
                  <a:schemeClr val="bg1"/>
                </a:solidFill>
              </a:rPr>
              <a:t>61-0730</a:t>
            </a:r>
          </a:p>
        </p:txBody>
      </p:sp>
    </p:spTree>
    <p:extLst>
      <p:ext uri="{BB962C8B-B14F-4D97-AF65-F5344CB8AC3E}">
        <p14:creationId xmlns:p14="http://schemas.microsoft.com/office/powerpoint/2010/main" val="2306958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3B6900-9972-4808-9947-DED93DBF287A}"/>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7073E67F-3DCC-42B6-A4A7-2DD6EB211579}"/>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984905C2-60FC-4F60-AD5F-226094ECA81D}"/>
              </a:ext>
            </a:extLst>
          </p:cNvPr>
          <p:cNvSpPr>
            <a:spLocks noGrp="1"/>
          </p:cNvSpPr>
          <p:nvPr>
            <p:ph type="sldNum" sz="quarter" idx="12"/>
          </p:nvPr>
        </p:nvSpPr>
        <p:spPr/>
        <p:txBody>
          <a:bodyPr/>
          <a:lstStyle/>
          <a:p>
            <a:fld id="{8A7A6979-0714-4377-B894-6BE4C2D6E202}" type="slidenum">
              <a:rPr lang="en-US" smtClean="0"/>
              <a:t>19</a:t>
            </a:fld>
            <a:endParaRPr lang="en-US" dirty="0"/>
          </a:p>
        </p:txBody>
      </p:sp>
      <p:sp>
        <p:nvSpPr>
          <p:cNvPr id="5" name="Rectangle 4">
            <a:extLst>
              <a:ext uri="{FF2B5EF4-FFF2-40B4-BE49-F238E27FC236}">
                <a16:creationId xmlns:a16="http://schemas.microsoft.com/office/drawing/2014/main" id="{8BFCC454-CAC1-448F-B9D6-15C712C424B2}"/>
              </a:ext>
            </a:extLst>
          </p:cNvPr>
          <p:cNvSpPr/>
          <p:nvPr/>
        </p:nvSpPr>
        <p:spPr>
          <a:xfrm>
            <a:off x="325120" y="203200"/>
            <a:ext cx="11643360" cy="5386090"/>
          </a:xfrm>
          <a:prstGeom prst="rect">
            <a:avLst/>
          </a:prstGeom>
        </p:spPr>
        <p:txBody>
          <a:bodyPr wrap="square">
            <a:spAutoFit/>
          </a:bodyPr>
          <a:lstStyle/>
          <a:p>
            <a:r>
              <a:rPr lang="en-GB" sz="4400" dirty="0">
                <a:solidFill>
                  <a:schemeClr val="bg1"/>
                </a:solidFill>
              </a:rPr>
              <a:t>“May the bones of the hands and the bones of the fingers decay and decompose, of him who turns the pages of the book of Daniel, to find out the time of Daniel 9: 24-27, and may his memory rot from off the face of the Earth forever.”</a:t>
            </a:r>
          </a:p>
          <a:p>
            <a:pPr algn="r"/>
            <a:r>
              <a:rPr lang="en-GB" sz="4000" b="1" dirty="0">
                <a:solidFill>
                  <a:schemeClr val="bg1"/>
                </a:solidFill>
              </a:rPr>
              <a:t>Talmudic Laws</a:t>
            </a:r>
          </a:p>
          <a:p>
            <a:pPr algn="r"/>
            <a:r>
              <a:rPr lang="en-GB" sz="4000" dirty="0">
                <a:solidFill>
                  <a:schemeClr val="bg1"/>
                </a:solidFill>
              </a:rPr>
              <a:t>Section 2, Line 28</a:t>
            </a:r>
            <a:endParaRPr lang="en-US" sz="4000" dirty="0">
              <a:solidFill>
                <a:schemeClr val="bg1"/>
              </a:solidFill>
            </a:endParaRPr>
          </a:p>
        </p:txBody>
      </p:sp>
    </p:spTree>
    <p:extLst>
      <p:ext uri="{BB962C8B-B14F-4D97-AF65-F5344CB8AC3E}">
        <p14:creationId xmlns:p14="http://schemas.microsoft.com/office/powerpoint/2010/main" val="3000681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3DCEB-4F5B-4399-AC08-12EB0D0A5980}"/>
              </a:ext>
            </a:extLst>
          </p:cNvPr>
          <p:cNvSpPr>
            <a:spLocks noGrp="1"/>
          </p:cNvSpPr>
          <p:nvPr>
            <p:ph type="title"/>
          </p:nvPr>
        </p:nvSpPr>
        <p:spPr>
          <a:xfrm>
            <a:off x="619760" y="196088"/>
            <a:ext cx="7729728" cy="1188720"/>
          </a:xfrm>
        </p:spPr>
        <p:txBody>
          <a:bodyPr/>
          <a:lstStyle/>
          <a:p>
            <a:r>
              <a:rPr lang="en-US" dirty="0"/>
              <a:t>Birthdays &amp; anniversaries &amp; events</a:t>
            </a:r>
          </a:p>
        </p:txBody>
      </p:sp>
      <p:sp>
        <p:nvSpPr>
          <p:cNvPr id="3" name="Content Placeholder 2">
            <a:extLst>
              <a:ext uri="{FF2B5EF4-FFF2-40B4-BE49-F238E27FC236}">
                <a16:creationId xmlns:a16="http://schemas.microsoft.com/office/drawing/2014/main" id="{310F3E42-32F5-446B-8A39-25A9C6089C43}"/>
              </a:ext>
            </a:extLst>
          </p:cNvPr>
          <p:cNvSpPr>
            <a:spLocks noGrp="1"/>
          </p:cNvSpPr>
          <p:nvPr>
            <p:ph idx="1"/>
          </p:nvPr>
        </p:nvSpPr>
        <p:spPr>
          <a:xfrm>
            <a:off x="619760" y="1635760"/>
            <a:ext cx="12527280" cy="4696968"/>
          </a:xfrm>
        </p:spPr>
        <p:txBody>
          <a:bodyPr>
            <a:normAutofit/>
          </a:bodyPr>
          <a:lstStyle/>
          <a:p>
            <a:r>
              <a:rPr lang="en-US" sz="2400" dirty="0">
                <a:solidFill>
                  <a:schemeClr val="bg1"/>
                </a:solidFill>
              </a:rPr>
              <a:t>July 9th Sherry Holley</a:t>
            </a:r>
          </a:p>
          <a:p>
            <a:r>
              <a:rPr lang="en-US" sz="2400" dirty="0">
                <a:solidFill>
                  <a:schemeClr val="bg1"/>
                </a:solidFill>
              </a:rPr>
              <a:t>July 10th Waqas </a:t>
            </a:r>
            <a:r>
              <a:rPr lang="en-US" sz="2400" dirty="0" err="1">
                <a:solidFill>
                  <a:schemeClr val="bg1"/>
                </a:solidFill>
              </a:rPr>
              <a:t>Javed</a:t>
            </a:r>
            <a:endParaRPr lang="en-US" sz="2400" dirty="0">
              <a:solidFill>
                <a:schemeClr val="bg1"/>
              </a:solidFill>
            </a:endParaRPr>
          </a:p>
          <a:p>
            <a:r>
              <a:rPr lang="en-US" sz="2400" dirty="0">
                <a:solidFill>
                  <a:schemeClr val="bg1"/>
                </a:solidFill>
              </a:rPr>
              <a:t>July 16</a:t>
            </a:r>
            <a:r>
              <a:rPr lang="en-US" sz="2400" baseline="30000" dirty="0">
                <a:solidFill>
                  <a:schemeClr val="bg1"/>
                </a:solidFill>
              </a:rPr>
              <a:t>th</a:t>
            </a:r>
            <a:r>
              <a:rPr lang="en-US" sz="2400" dirty="0">
                <a:solidFill>
                  <a:schemeClr val="bg1"/>
                </a:solidFill>
              </a:rPr>
              <a:t> Richard &amp; Mary Smith, John Anthony Harwell</a:t>
            </a:r>
          </a:p>
          <a:p>
            <a:r>
              <a:rPr lang="en-US" sz="2400" dirty="0">
                <a:solidFill>
                  <a:schemeClr val="bg1"/>
                </a:solidFill>
              </a:rPr>
              <a:t>July 17</a:t>
            </a:r>
            <a:r>
              <a:rPr lang="en-US" sz="2400" baseline="30000" dirty="0">
                <a:solidFill>
                  <a:schemeClr val="bg1"/>
                </a:solidFill>
              </a:rPr>
              <a:t>th</a:t>
            </a:r>
            <a:r>
              <a:rPr lang="en-US" sz="2400" dirty="0">
                <a:solidFill>
                  <a:schemeClr val="bg1"/>
                </a:solidFill>
              </a:rPr>
              <a:t> Brinley Hughes</a:t>
            </a:r>
          </a:p>
          <a:p>
            <a:r>
              <a:rPr lang="en-US" sz="2400" dirty="0">
                <a:solidFill>
                  <a:schemeClr val="bg1"/>
                </a:solidFill>
              </a:rPr>
              <a:t>July 18</a:t>
            </a:r>
            <a:r>
              <a:rPr lang="en-US" sz="2400" baseline="30000" dirty="0">
                <a:solidFill>
                  <a:schemeClr val="bg1"/>
                </a:solidFill>
              </a:rPr>
              <a:t>th</a:t>
            </a:r>
            <a:r>
              <a:rPr lang="en-US" sz="2400" dirty="0">
                <a:solidFill>
                  <a:schemeClr val="bg1"/>
                </a:solidFill>
              </a:rPr>
              <a:t> Sheba </a:t>
            </a:r>
            <a:r>
              <a:rPr lang="en-US" sz="2400" dirty="0" err="1">
                <a:solidFill>
                  <a:schemeClr val="bg1"/>
                </a:solidFill>
              </a:rPr>
              <a:t>Javed</a:t>
            </a:r>
            <a:endParaRPr lang="en-US" sz="2400" dirty="0">
              <a:solidFill>
                <a:schemeClr val="bg1"/>
              </a:solidFill>
            </a:endParaRPr>
          </a:p>
          <a:p>
            <a:r>
              <a:rPr lang="en-US" sz="2400" dirty="0">
                <a:solidFill>
                  <a:schemeClr val="bg1"/>
                </a:solidFill>
              </a:rPr>
              <a:t>July 22</a:t>
            </a:r>
            <a:r>
              <a:rPr lang="en-US" sz="2400" baseline="30000" dirty="0">
                <a:solidFill>
                  <a:schemeClr val="bg1"/>
                </a:solidFill>
              </a:rPr>
              <a:t>nd</a:t>
            </a:r>
            <a:r>
              <a:rPr lang="en-US" sz="2400" dirty="0">
                <a:solidFill>
                  <a:schemeClr val="bg1"/>
                </a:solidFill>
              </a:rPr>
              <a:t> David &amp; Carrie Whitlock, David &amp; Jessie </a:t>
            </a:r>
            <a:r>
              <a:rPr lang="en-US" sz="2400" dirty="0" err="1">
                <a:solidFill>
                  <a:schemeClr val="bg1"/>
                </a:solidFill>
              </a:rPr>
              <a:t>Cockman</a:t>
            </a:r>
            <a:endParaRPr lang="en-US" sz="2400" dirty="0">
              <a:solidFill>
                <a:schemeClr val="bg1"/>
              </a:solidFill>
            </a:endParaRPr>
          </a:p>
          <a:p>
            <a:r>
              <a:rPr lang="en-US" sz="2400" dirty="0">
                <a:solidFill>
                  <a:schemeClr val="bg1"/>
                </a:solidFill>
              </a:rPr>
              <a:t>July 24</a:t>
            </a:r>
            <a:r>
              <a:rPr lang="en-US" sz="2400" baseline="30000" dirty="0">
                <a:solidFill>
                  <a:schemeClr val="bg1"/>
                </a:solidFill>
              </a:rPr>
              <a:t>th</a:t>
            </a:r>
            <a:r>
              <a:rPr lang="en-US" sz="2400" dirty="0">
                <a:solidFill>
                  <a:schemeClr val="bg1"/>
                </a:solidFill>
              </a:rPr>
              <a:t> Jeff &amp; Anna Jackson</a:t>
            </a:r>
          </a:p>
          <a:p>
            <a:r>
              <a:rPr lang="en-US" sz="2400" dirty="0">
                <a:solidFill>
                  <a:schemeClr val="bg1"/>
                </a:solidFill>
              </a:rPr>
              <a:t>July 27</a:t>
            </a:r>
            <a:r>
              <a:rPr lang="en-US" sz="2400" baseline="30000" dirty="0">
                <a:solidFill>
                  <a:schemeClr val="bg1"/>
                </a:solidFill>
              </a:rPr>
              <a:t>th</a:t>
            </a:r>
            <a:r>
              <a:rPr lang="en-US" sz="2400" dirty="0">
                <a:solidFill>
                  <a:schemeClr val="bg1"/>
                </a:solidFill>
              </a:rPr>
              <a:t> Harrison Jackson</a:t>
            </a:r>
          </a:p>
          <a:p>
            <a:r>
              <a:rPr lang="en-US" sz="2400" dirty="0">
                <a:solidFill>
                  <a:schemeClr val="bg1"/>
                </a:solidFill>
              </a:rPr>
              <a:t>July 28</a:t>
            </a:r>
            <a:r>
              <a:rPr lang="en-US" sz="2400" baseline="30000" dirty="0">
                <a:solidFill>
                  <a:schemeClr val="bg1"/>
                </a:solidFill>
              </a:rPr>
              <a:t>th</a:t>
            </a:r>
            <a:r>
              <a:rPr lang="en-US" sz="2400" dirty="0">
                <a:solidFill>
                  <a:schemeClr val="bg1"/>
                </a:solidFill>
              </a:rPr>
              <a:t> Austin Coffey, Kaitlyn Brown, Miles Coffey</a:t>
            </a:r>
          </a:p>
          <a:p>
            <a:endParaRPr lang="en-US" sz="2400" dirty="0">
              <a:solidFill>
                <a:schemeClr val="bg1"/>
              </a:solidFill>
            </a:endParaRPr>
          </a:p>
          <a:p>
            <a:endParaRPr lang="en-US" sz="2400" dirty="0">
              <a:solidFill>
                <a:schemeClr val="bg1"/>
              </a:solidFill>
            </a:endParaRPr>
          </a:p>
        </p:txBody>
      </p:sp>
      <p:sp>
        <p:nvSpPr>
          <p:cNvPr id="4" name="Date Placeholder 3">
            <a:extLst>
              <a:ext uri="{FF2B5EF4-FFF2-40B4-BE49-F238E27FC236}">
                <a16:creationId xmlns:a16="http://schemas.microsoft.com/office/drawing/2014/main" id="{8FC94D4B-A2A0-45AA-A9AC-FE87332A219B}"/>
              </a:ext>
            </a:extLst>
          </p:cNvPr>
          <p:cNvSpPr>
            <a:spLocks noGrp="1"/>
          </p:cNvSpPr>
          <p:nvPr>
            <p:ph type="dt" sz="half" idx="10"/>
          </p:nvPr>
        </p:nvSpPr>
        <p:spPr/>
        <p:txBody>
          <a:bodyPr/>
          <a:lstStyle/>
          <a:p>
            <a:r>
              <a:rPr lang="en-US"/>
              <a:t>7/29/2018</a:t>
            </a:r>
            <a:endParaRPr lang="en-US" dirty="0"/>
          </a:p>
        </p:txBody>
      </p:sp>
      <p:sp>
        <p:nvSpPr>
          <p:cNvPr id="5" name="Footer Placeholder 4">
            <a:extLst>
              <a:ext uri="{FF2B5EF4-FFF2-40B4-BE49-F238E27FC236}">
                <a16:creationId xmlns:a16="http://schemas.microsoft.com/office/drawing/2014/main" id="{4DA67359-472E-4F3B-ACC7-76B28C9D0FD0}"/>
              </a:ext>
            </a:extLst>
          </p:cNvPr>
          <p:cNvSpPr>
            <a:spLocks noGrp="1"/>
          </p:cNvSpPr>
          <p:nvPr>
            <p:ph type="ftr" sz="quarter" idx="11"/>
          </p:nvPr>
        </p:nvSpPr>
        <p:spPr/>
        <p:txBody>
          <a:bodyPr/>
          <a:lstStyle/>
          <a:p>
            <a:r>
              <a:rPr lang="en-US"/>
              <a:t>While We Wait 2</a:t>
            </a:r>
            <a:endParaRPr lang="en-US" dirty="0"/>
          </a:p>
        </p:txBody>
      </p:sp>
      <p:sp>
        <p:nvSpPr>
          <p:cNvPr id="6" name="Slide Number Placeholder 5">
            <a:extLst>
              <a:ext uri="{FF2B5EF4-FFF2-40B4-BE49-F238E27FC236}">
                <a16:creationId xmlns:a16="http://schemas.microsoft.com/office/drawing/2014/main" id="{AB2852AD-B607-465A-9205-794903472B9E}"/>
              </a:ext>
            </a:extLst>
          </p:cNvPr>
          <p:cNvSpPr>
            <a:spLocks noGrp="1"/>
          </p:cNvSpPr>
          <p:nvPr>
            <p:ph type="sldNum" sz="quarter" idx="12"/>
          </p:nvPr>
        </p:nvSpPr>
        <p:spPr/>
        <p:txBody>
          <a:bodyPr/>
          <a:lstStyle/>
          <a:p>
            <a:fld id="{8A7A6979-0714-4377-B894-6BE4C2D6E202}" type="slidenum">
              <a:rPr lang="en-US" smtClean="0"/>
              <a:pPr/>
              <a:t>2</a:t>
            </a:fld>
            <a:endParaRPr lang="en-US" dirty="0"/>
          </a:p>
        </p:txBody>
      </p:sp>
    </p:spTree>
    <p:extLst>
      <p:ext uri="{BB962C8B-B14F-4D97-AF65-F5344CB8AC3E}">
        <p14:creationId xmlns:p14="http://schemas.microsoft.com/office/powerpoint/2010/main" val="128558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74C1DD-47ED-EF4B-98EB-E182547F30B1}"/>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1279" y="81280"/>
            <a:ext cx="12041163" cy="6492240"/>
          </a:xfrm>
          <a:prstGeom prst="rect">
            <a:avLst/>
          </a:prstGeom>
        </p:spPr>
      </p:pic>
      <p:sp>
        <p:nvSpPr>
          <p:cNvPr id="2" name="Rectangle 1">
            <a:extLst>
              <a:ext uri="{FF2B5EF4-FFF2-40B4-BE49-F238E27FC236}">
                <a16:creationId xmlns:a16="http://schemas.microsoft.com/office/drawing/2014/main" id="{A1154465-F970-4B9D-B9D7-4621C2DFFC39}"/>
              </a:ext>
            </a:extLst>
          </p:cNvPr>
          <p:cNvSpPr/>
          <p:nvPr/>
        </p:nvSpPr>
        <p:spPr>
          <a:xfrm>
            <a:off x="254000" y="345440"/>
            <a:ext cx="19304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8539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190CAD-AE7B-4B07-814D-15D469D1607F}"/>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F7896030-A732-4BEB-8C69-F2DC99F93050}"/>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C9CF12A5-348C-48A3-8CCC-CF246E74B6BA}"/>
              </a:ext>
            </a:extLst>
          </p:cNvPr>
          <p:cNvSpPr>
            <a:spLocks noGrp="1"/>
          </p:cNvSpPr>
          <p:nvPr>
            <p:ph type="sldNum" sz="quarter" idx="12"/>
          </p:nvPr>
        </p:nvSpPr>
        <p:spPr/>
        <p:txBody>
          <a:bodyPr/>
          <a:lstStyle/>
          <a:p>
            <a:fld id="{8A7A6979-0714-4377-B894-6BE4C2D6E202}" type="slidenum">
              <a:rPr lang="en-US" smtClean="0"/>
              <a:t>21</a:t>
            </a:fld>
            <a:endParaRPr lang="en-US" dirty="0"/>
          </a:p>
        </p:txBody>
      </p:sp>
      <p:sp>
        <p:nvSpPr>
          <p:cNvPr id="5" name="Rectangle 4">
            <a:extLst>
              <a:ext uri="{FF2B5EF4-FFF2-40B4-BE49-F238E27FC236}">
                <a16:creationId xmlns:a16="http://schemas.microsoft.com/office/drawing/2014/main" id="{52116D92-EAC3-4677-ABE8-50F3A8D26744}"/>
              </a:ext>
            </a:extLst>
          </p:cNvPr>
          <p:cNvSpPr/>
          <p:nvPr/>
        </p:nvSpPr>
        <p:spPr>
          <a:xfrm>
            <a:off x="187960" y="104289"/>
            <a:ext cx="11816080" cy="6771084"/>
          </a:xfrm>
          <a:prstGeom prst="rect">
            <a:avLst/>
          </a:prstGeom>
        </p:spPr>
        <p:txBody>
          <a:bodyPr wrap="square">
            <a:spAutoFit/>
          </a:bodyPr>
          <a:lstStyle/>
          <a:p>
            <a:r>
              <a:rPr lang="en-US" sz="4000" b="1" dirty="0">
                <a:solidFill>
                  <a:schemeClr val="bg1"/>
                </a:solidFill>
              </a:rPr>
              <a:t>EXODUS 26:1-5</a:t>
            </a:r>
          </a:p>
          <a:p>
            <a:r>
              <a:rPr lang="en-US" sz="3200" i="1" dirty="0">
                <a:solidFill>
                  <a:schemeClr val="bg1"/>
                </a:solidFill>
              </a:rPr>
              <a:t>	</a:t>
            </a:r>
            <a:r>
              <a:rPr lang="en-US" sz="3000" i="1" dirty="0">
                <a:solidFill>
                  <a:schemeClr val="bg1"/>
                </a:solidFill>
              </a:rPr>
              <a:t>Moreover thou shalt make the tabernacle with ten curtains of fine twined linen, and blue, and purple, and scarlet: with </a:t>
            </a:r>
            <a:r>
              <a:rPr lang="en-US" sz="3000" i="1" dirty="0" err="1">
                <a:solidFill>
                  <a:schemeClr val="bg1"/>
                </a:solidFill>
              </a:rPr>
              <a:t>cherubims</a:t>
            </a:r>
            <a:r>
              <a:rPr lang="en-US" sz="3000" i="1" dirty="0">
                <a:solidFill>
                  <a:schemeClr val="bg1"/>
                </a:solidFill>
              </a:rPr>
              <a:t> of cunning work shalt thou make them. 2 The length of one curtain shall be eight and twenty cubits, and the breadth of one curtain four cubits: and every one of the curtains shall have one measure. 3 The five curtains shall be coupled together one to another; and other five curtains shall be coupled one to another. 4 And thou shalt make loops of blue upon the edge of the one curtain from the selvedge in the coupling; and likewise shalt thou make in the uttermost edge of another curtain, in the coupling of the second. 5 Fifty loops shalt thou make in the one curtain, and fifty loops shalt thou make in the edge of the curtain that is in the coupling of the second; that the loops may take hold one of another.</a:t>
            </a:r>
          </a:p>
          <a:p>
            <a:endParaRPr lang="en-US" sz="3200" i="1" dirty="0">
              <a:solidFill>
                <a:schemeClr val="bg1"/>
              </a:solidFill>
            </a:endParaRPr>
          </a:p>
        </p:txBody>
      </p:sp>
    </p:spTree>
    <p:extLst>
      <p:ext uri="{BB962C8B-B14F-4D97-AF65-F5344CB8AC3E}">
        <p14:creationId xmlns:p14="http://schemas.microsoft.com/office/powerpoint/2010/main" val="3737362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F7C3E8-7FAA-42B6-B1EE-6020807A922C}"/>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4BD508DF-0AA2-4039-BBF0-BA3A3D96A57B}"/>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E99ED649-DB2E-4773-9182-28A735144FC4}"/>
              </a:ext>
            </a:extLst>
          </p:cNvPr>
          <p:cNvSpPr>
            <a:spLocks noGrp="1"/>
          </p:cNvSpPr>
          <p:nvPr>
            <p:ph type="sldNum" sz="quarter" idx="12"/>
          </p:nvPr>
        </p:nvSpPr>
        <p:spPr/>
        <p:txBody>
          <a:bodyPr/>
          <a:lstStyle/>
          <a:p>
            <a:fld id="{8A7A6979-0714-4377-B894-6BE4C2D6E202}" type="slidenum">
              <a:rPr lang="en-US" smtClean="0"/>
              <a:t>22</a:t>
            </a:fld>
            <a:endParaRPr lang="en-US" dirty="0"/>
          </a:p>
        </p:txBody>
      </p:sp>
      <p:sp>
        <p:nvSpPr>
          <p:cNvPr id="5" name="Rectangle 4">
            <a:extLst>
              <a:ext uri="{FF2B5EF4-FFF2-40B4-BE49-F238E27FC236}">
                <a16:creationId xmlns:a16="http://schemas.microsoft.com/office/drawing/2014/main" id="{476E83AE-A40D-452E-90DF-5C2405493009}"/>
              </a:ext>
            </a:extLst>
          </p:cNvPr>
          <p:cNvSpPr/>
          <p:nvPr/>
        </p:nvSpPr>
        <p:spPr>
          <a:xfrm>
            <a:off x="274320" y="162561"/>
            <a:ext cx="11734800" cy="5201424"/>
          </a:xfrm>
          <a:prstGeom prst="rect">
            <a:avLst/>
          </a:prstGeom>
        </p:spPr>
        <p:txBody>
          <a:bodyPr wrap="square">
            <a:spAutoFit/>
          </a:bodyPr>
          <a:lstStyle/>
          <a:p>
            <a:r>
              <a:rPr lang="en-US" sz="4400" b="1" dirty="0">
                <a:solidFill>
                  <a:schemeClr val="bg1"/>
                </a:solidFill>
              </a:rPr>
              <a:t>NUMBERS 26:29-32</a:t>
            </a:r>
          </a:p>
          <a:p>
            <a:r>
              <a:rPr lang="en-US" sz="3600" i="1" dirty="0">
                <a:solidFill>
                  <a:schemeClr val="bg1"/>
                </a:solidFill>
              </a:rPr>
              <a:t>	Of the sons of Manasseh: of Machir, the family of the </a:t>
            </a:r>
            <a:r>
              <a:rPr lang="en-US" sz="3600" i="1" dirty="0" err="1">
                <a:solidFill>
                  <a:schemeClr val="bg1"/>
                </a:solidFill>
              </a:rPr>
              <a:t>Machirites</a:t>
            </a:r>
            <a:r>
              <a:rPr lang="en-US" sz="3600" i="1" dirty="0">
                <a:solidFill>
                  <a:schemeClr val="bg1"/>
                </a:solidFill>
              </a:rPr>
              <a:t>: and Machir begat Gilead: of Gilead come the family of the </a:t>
            </a:r>
            <a:r>
              <a:rPr lang="en-US" sz="3600" i="1" dirty="0" err="1">
                <a:solidFill>
                  <a:schemeClr val="bg1"/>
                </a:solidFill>
              </a:rPr>
              <a:t>Gileadites</a:t>
            </a:r>
            <a:r>
              <a:rPr lang="en-US" sz="3600" i="1" dirty="0">
                <a:solidFill>
                  <a:schemeClr val="bg1"/>
                </a:solidFill>
              </a:rPr>
              <a:t>. 30 These are the sons of Gilead: of </a:t>
            </a:r>
            <a:r>
              <a:rPr lang="en-US" sz="3600" i="1" dirty="0" err="1">
                <a:solidFill>
                  <a:schemeClr val="bg1"/>
                </a:solidFill>
              </a:rPr>
              <a:t>Jeezer</a:t>
            </a:r>
            <a:r>
              <a:rPr lang="en-US" sz="3600" i="1" dirty="0">
                <a:solidFill>
                  <a:schemeClr val="bg1"/>
                </a:solidFill>
              </a:rPr>
              <a:t>, the family of the Jeezerites: of </a:t>
            </a:r>
            <a:r>
              <a:rPr lang="en-US" sz="3600" i="1" dirty="0" err="1">
                <a:solidFill>
                  <a:schemeClr val="bg1"/>
                </a:solidFill>
              </a:rPr>
              <a:t>Helek</a:t>
            </a:r>
            <a:r>
              <a:rPr lang="en-US" sz="3600" i="1" dirty="0">
                <a:solidFill>
                  <a:schemeClr val="bg1"/>
                </a:solidFill>
              </a:rPr>
              <a:t>, the family of the </a:t>
            </a:r>
            <a:r>
              <a:rPr lang="en-US" sz="3600" i="1" dirty="0" err="1">
                <a:solidFill>
                  <a:schemeClr val="bg1"/>
                </a:solidFill>
              </a:rPr>
              <a:t>Helekites</a:t>
            </a:r>
            <a:r>
              <a:rPr lang="en-US" sz="3600" i="1" dirty="0">
                <a:solidFill>
                  <a:schemeClr val="bg1"/>
                </a:solidFill>
              </a:rPr>
              <a:t>: 31 And of </a:t>
            </a:r>
            <a:r>
              <a:rPr lang="en-US" sz="3600" i="1" dirty="0" err="1">
                <a:solidFill>
                  <a:schemeClr val="bg1"/>
                </a:solidFill>
              </a:rPr>
              <a:t>Asriel</a:t>
            </a:r>
            <a:r>
              <a:rPr lang="en-US" sz="3600" i="1" dirty="0">
                <a:solidFill>
                  <a:schemeClr val="bg1"/>
                </a:solidFill>
              </a:rPr>
              <a:t>, the family of the </a:t>
            </a:r>
            <a:r>
              <a:rPr lang="en-US" sz="3600" i="1" dirty="0" err="1">
                <a:solidFill>
                  <a:schemeClr val="bg1"/>
                </a:solidFill>
              </a:rPr>
              <a:t>Asrielites</a:t>
            </a:r>
            <a:r>
              <a:rPr lang="en-US" sz="3600" i="1" dirty="0">
                <a:solidFill>
                  <a:schemeClr val="bg1"/>
                </a:solidFill>
              </a:rPr>
              <a:t>: and of Shechem, the family of the </a:t>
            </a:r>
            <a:r>
              <a:rPr lang="en-US" sz="3600" i="1" dirty="0" err="1">
                <a:solidFill>
                  <a:schemeClr val="bg1"/>
                </a:solidFill>
              </a:rPr>
              <a:t>Shechemites</a:t>
            </a:r>
            <a:r>
              <a:rPr lang="en-US" sz="3600" i="1" dirty="0">
                <a:solidFill>
                  <a:schemeClr val="bg1"/>
                </a:solidFill>
              </a:rPr>
              <a:t>: 32 And of </a:t>
            </a:r>
            <a:r>
              <a:rPr lang="en-US" sz="3600" i="1" dirty="0" err="1">
                <a:solidFill>
                  <a:schemeClr val="bg1"/>
                </a:solidFill>
              </a:rPr>
              <a:t>Shemida</a:t>
            </a:r>
            <a:r>
              <a:rPr lang="en-US" sz="3600" i="1" dirty="0">
                <a:solidFill>
                  <a:schemeClr val="bg1"/>
                </a:solidFill>
              </a:rPr>
              <a:t>, the family of the </a:t>
            </a:r>
            <a:r>
              <a:rPr lang="en-US" sz="3600" i="1" dirty="0" err="1">
                <a:solidFill>
                  <a:schemeClr val="bg1"/>
                </a:solidFill>
              </a:rPr>
              <a:t>Shemidaites</a:t>
            </a:r>
            <a:r>
              <a:rPr lang="en-US" sz="3600" i="1" dirty="0">
                <a:solidFill>
                  <a:schemeClr val="bg1"/>
                </a:solidFill>
              </a:rPr>
              <a:t>: and of </a:t>
            </a:r>
            <a:r>
              <a:rPr lang="en-US" sz="3600" i="1" dirty="0" err="1">
                <a:solidFill>
                  <a:schemeClr val="bg1"/>
                </a:solidFill>
              </a:rPr>
              <a:t>Hepher</a:t>
            </a:r>
            <a:r>
              <a:rPr lang="en-US" sz="3600" i="1" dirty="0">
                <a:solidFill>
                  <a:schemeClr val="bg1"/>
                </a:solidFill>
              </a:rPr>
              <a:t>, the family of the </a:t>
            </a:r>
            <a:r>
              <a:rPr lang="en-US" sz="3600" i="1" dirty="0" err="1">
                <a:solidFill>
                  <a:schemeClr val="bg1"/>
                </a:solidFill>
              </a:rPr>
              <a:t>Hepherites</a:t>
            </a:r>
            <a:r>
              <a:rPr lang="en-US" sz="3600" i="1" dirty="0">
                <a:solidFill>
                  <a:schemeClr val="bg1"/>
                </a:solidFill>
              </a:rPr>
              <a:t>…</a:t>
            </a:r>
          </a:p>
        </p:txBody>
      </p:sp>
    </p:spTree>
    <p:extLst>
      <p:ext uri="{BB962C8B-B14F-4D97-AF65-F5344CB8AC3E}">
        <p14:creationId xmlns:p14="http://schemas.microsoft.com/office/powerpoint/2010/main" val="1326306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2B3A69-668E-4C2B-BB12-A7651C605CFB}"/>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F5804700-059A-4A44-B2A4-997DD69B41E7}"/>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A9BC7573-B5A6-4CFA-9C12-38D4982FAFF0}"/>
              </a:ext>
            </a:extLst>
          </p:cNvPr>
          <p:cNvSpPr>
            <a:spLocks noGrp="1"/>
          </p:cNvSpPr>
          <p:nvPr>
            <p:ph type="sldNum" sz="quarter" idx="12"/>
          </p:nvPr>
        </p:nvSpPr>
        <p:spPr/>
        <p:txBody>
          <a:bodyPr/>
          <a:lstStyle/>
          <a:p>
            <a:fld id="{8A7A6979-0714-4377-B894-6BE4C2D6E202}" type="slidenum">
              <a:rPr lang="en-US" smtClean="0"/>
              <a:t>23</a:t>
            </a:fld>
            <a:endParaRPr lang="en-US" dirty="0"/>
          </a:p>
        </p:txBody>
      </p:sp>
      <p:sp>
        <p:nvSpPr>
          <p:cNvPr id="5" name="Rectangle 4">
            <a:extLst>
              <a:ext uri="{FF2B5EF4-FFF2-40B4-BE49-F238E27FC236}">
                <a16:creationId xmlns:a16="http://schemas.microsoft.com/office/drawing/2014/main" id="{F2E106A4-42DD-49AF-8206-20070CED6A03}"/>
              </a:ext>
            </a:extLst>
          </p:cNvPr>
          <p:cNvSpPr/>
          <p:nvPr/>
        </p:nvSpPr>
        <p:spPr>
          <a:xfrm>
            <a:off x="243840" y="162560"/>
            <a:ext cx="11531600" cy="5139869"/>
          </a:xfrm>
          <a:prstGeom prst="rect">
            <a:avLst/>
          </a:prstGeom>
        </p:spPr>
        <p:txBody>
          <a:bodyPr wrap="square">
            <a:spAutoFit/>
          </a:bodyPr>
          <a:lstStyle/>
          <a:p>
            <a:r>
              <a:rPr lang="en-US" sz="4800" b="1" dirty="0">
                <a:solidFill>
                  <a:schemeClr val="bg1"/>
                </a:solidFill>
              </a:rPr>
              <a:t>EPHESIANS 2:6-7</a:t>
            </a:r>
          </a:p>
          <a:p>
            <a:r>
              <a:rPr lang="en-US" sz="4000" i="1" dirty="0">
                <a:solidFill>
                  <a:schemeClr val="bg1"/>
                </a:solidFill>
              </a:rPr>
              <a:t>	And hath raised us up together, and made us sit together in heavenly places in Christ Jesus:  7 That in the ages to come he might shew the exceeding riches of his grace in his kindness toward us through Christ Jesus. </a:t>
            </a:r>
          </a:p>
          <a:p>
            <a:endParaRPr lang="en-US" sz="4000" i="1" dirty="0">
              <a:solidFill>
                <a:schemeClr val="bg1"/>
              </a:solidFill>
            </a:endParaRPr>
          </a:p>
          <a:p>
            <a:endParaRPr lang="en-US" sz="4000" i="1" dirty="0">
              <a:solidFill>
                <a:schemeClr val="bg1"/>
              </a:solidFill>
            </a:endParaRPr>
          </a:p>
        </p:txBody>
      </p:sp>
    </p:spTree>
    <p:extLst>
      <p:ext uri="{BB962C8B-B14F-4D97-AF65-F5344CB8AC3E}">
        <p14:creationId xmlns:p14="http://schemas.microsoft.com/office/powerpoint/2010/main" val="1379018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AA57AE-538D-4C19-8287-7954B8E692E3}"/>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8F6FBA09-3046-4B98-9920-88118BA669A2}"/>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B12AE3FF-1E30-4788-8CC3-7A1754907992}"/>
              </a:ext>
            </a:extLst>
          </p:cNvPr>
          <p:cNvSpPr>
            <a:spLocks noGrp="1"/>
          </p:cNvSpPr>
          <p:nvPr>
            <p:ph type="sldNum" sz="quarter" idx="12"/>
          </p:nvPr>
        </p:nvSpPr>
        <p:spPr/>
        <p:txBody>
          <a:bodyPr/>
          <a:lstStyle/>
          <a:p>
            <a:fld id="{8A7A6979-0714-4377-B894-6BE4C2D6E202}" type="slidenum">
              <a:rPr lang="en-US" smtClean="0"/>
              <a:t>24</a:t>
            </a:fld>
            <a:endParaRPr lang="en-US" dirty="0"/>
          </a:p>
        </p:txBody>
      </p:sp>
      <p:sp>
        <p:nvSpPr>
          <p:cNvPr id="5" name="Rectangle 4">
            <a:extLst>
              <a:ext uri="{FF2B5EF4-FFF2-40B4-BE49-F238E27FC236}">
                <a16:creationId xmlns:a16="http://schemas.microsoft.com/office/drawing/2014/main" id="{8451E3B7-307D-4849-AC56-6109B8E4AE03}"/>
              </a:ext>
            </a:extLst>
          </p:cNvPr>
          <p:cNvSpPr/>
          <p:nvPr/>
        </p:nvSpPr>
        <p:spPr>
          <a:xfrm>
            <a:off x="436880" y="203200"/>
            <a:ext cx="11297920" cy="5816977"/>
          </a:xfrm>
          <a:prstGeom prst="rect">
            <a:avLst/>
          </a:prstGeom>
        </p:spPr>
        <p:txBody>
          <a:bodyPr wrap="square">
            <a:spAutoFit/>
          </a:bodyPr>
          <a:lstStyle/>
          <a:p>
            <a:r>
              <a:rPr lang="en-US" sz="4800" b="1" dirty="0">
                <a:solidFill>
                  <a:schemeClr val="bg1"/>
                </a:solidFill>
              </a:rPr>
              <a:t>EZEKIEL 4:5-6</a:t>
            </a:r>
          </a:p>
          <a:p>
            <a:r>
              <a:rPr lang="en-US" sz="3600" dirty="0">
                <a:solidFill>
                  <a:schemeClr val="bg1"/>
                </a:solidFill>
              </a:rPr>
              <a:t>	</a:t>
            </a:r>
            <a:r>
              <a:rPr lang="en-US" sz="3600" i="1" dirty="0">
                <a:solidFill>
                  <a:schemeClr val="bg1"/>
                </a:solidFill>
              </a:rPr>
              <a:t>For I have laid upon thee the years of their iniquity, according to the number of the days, three hundred and ninety days: so shalt thou bear the iniquity of the house of Israel. 6 And when thou hast accomplished them, lie again on thy right side, and thou shalt bear the iniquity of the house of Judah forty days: </a:t>
            </a:r>
            <a:r>
              <a:rPr lang="en-US" sz="3600" i="1" dirty="0">
                <a:solidFill>
                  <a:srgbClr val="FFFF00"/>
                </a:solidFill>
              </a:rPr>
              <a:t>I have appointed thee each day for a year.</a:t>
            </a:r>
          </a:p>
          <a:p>
            <a:endParaRPr lang="en-US" sz="3600" dirty="0">
              <a:solidFill>
                <a:schemeClr val="bg1"/>
              </a:solidFill>
            </a:endParaRPr>
          </a:p>
          <a:p>
            <a:r>
              <a:rPr lang="en-US" sz="3600" dirty="0">
                <a:solidFill>
                  <a:schemeClr val="bg1"/>
                </a:solidFill>
              </a:rPr>
              <a:t>See also Gen. 29:27-28</a:t>
            </a:r>
          </a:p>
        </p:txBody>
      </p:sp>
    </p:spTree>
    <p:extLst>
      <p:ext uri="{BB962C8B-B14F-4D97-AF65-F5344CB8AC3E}">
        <p14:creationId xmlns:p14="http://schemas.microsoft.com/office/powerpoint/2010/main" val="1610833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D7F53F-18BD-4A35-9F4A-0715BB607C86}"/>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EFE32476-E2D3-4868-BFBE-BFE0683ED9F6}"/>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722AA826-8E8F-486A-A6B4-E10203BBD933}"/>
              </a:ext>
            </a:extLst>
          </p:cNvPr>
          <p:cNvSpPr>
            <a:spLocks noGrp="1"/>
          </p:cNvSpPr>
          <p:nvPr>
            <p:ph type="sldNum" sz="quarter" idx="12"/>
          </p:nvPr>
        </p:nvSpPr>
        <p:spPr/>
        <p:txBody>
          <a:bodyPr/>
          <a:lstStyle/>
          <a:p>
            <a:fld id="{8A7A6979-0714-4377-B894-6BE4C2D6E202}" type="slidenum">
              <a:rPr lang="en-US" smtClean="0"/>
              <a:t>25</a:t>
            </a:fld>
            <a:endParaRPr lang="en-US" dirty="0"/>
          </a:p>
        </p:txBody>
      </p:sp>
      <p:sp>
        <p:nvSpPr>
          <p:cNvPr id="5" name="Rectangle 4">
            <a:extLst>
              <a:ext uri="{FF2B5EF4-FFF2-40B4-BE49-F238E27FC236}">
                <a16:creationId xmlns:a16="http://schemas.microsoft.com/office/drawing/2014/main" id="{2109C4BE-C4EC-4910-8F52-19600FA34E52}"/>
              </a:ext>
            </a:extLst>
          </p:cNvPr>
          <p:cNvSpPr/>
          <p:nvPr/>
        </p:nvSpPr>
        <p:spPr>
          <a:xfrm>
            <a:off x="325120" y="172720"/>
            <a:ext cx="11541760" cy="5268901"/>
          </a:xfrm>
          <a:prstGeom prst="rect">
            <a:avLst/>
          </a:prstGeom>
        </p:spPr>
        <p:txBody>
          <a:bodyPr wrap="square">
            <a:spAutoFit/>
          </a:bodyPr>
          <a:lstStyle/>
          <a:p>
            <a:r>
              <a:rPr lang="en-US" sz="4800" b="1" dirty="0">
                <a:solidFill>
                  <a:schemeClr val="bg1"/>
                </a:solidFill>
              </a:rPr>
              <a:t>REVELATION 11:1</a:t>
            </a:r>
          </a:p>
          <a:p>
            <a:r>
              <a:rPr lang="en-US" sz="4000" i="1" dirty="0">
                <a:solidFill>
                  <a:schemeClr val="bg1"/>
                </a:solidFill>
              </a:rPr>
              <a:t>	And there was given me a reed like unto a rod: and the angel stood, saying, Rise, and measure the temple of God, and the altar, and them that worship therein.  2 </a:t>
            </a:r>
            <a:r>
              <a:rPr lang="en-US" sz="4000" i="1" dirty="0">
                <a:solidFill>
                  <a:srgbClr val="FFFF00"/>
                </a:solidFill>
              </a:rPr>
              <a:t>But the court which is without the temple leave out, and measure it not; for it is given unto the Gentiles: </a:t>
            </a:r>
            <a:r>
              <a:rPr lang="en-US" sz="4000" i="1" dirty="0">
                <a:solidFill>
                  <a:schemeClr val="bg1"/>
                </a:solidFill>
              </a:rPr>
              <a:t>and the holy city shall they tread under foot forty and two months. </a:t>
            </a:r>
          </a:p>
        </p:txBody>
      </p:sp>
    </p:spTree>
    <p:extLst>
      <p:ext uri="{BB962C8B-B14F-4D97-AF65-F5344CB8AC3E}">
        <p14:creationId xmlns:p14="http://schemas.microsoft.com/office/powerpoint/2010/main" val="2099679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9313FF-D16A-4CB2-B9E8-AC29AB2E623F}"/>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DB8C8E28-EF2B-4F73-93C8-820E5A099E18}"/>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31D148B1-FF23-4CD5-AC22-FEF4B492F3C5}"/>
              </a:ext>
            </a:extLst>
          </p:cNvPr>
          <p:cNvSpPr>
            <a:spLocks noGrp="1"/>
          </p:cNvSpPr>
          <p:nvPr>
            <p:ph type="sldNum" sz="quarter" idx="12"/>
          </p:nvPr>
        </p:nvSpPr>
        <p:spPr/>
        <p:txBody>
          <a:bodyPr/>
          <a:lstStyle/>
          <a:p>
            <a:fld id="{8A7A6979-0714-4377-B894-6BE4C2D6E202}" type="slidenum">
              <a:rPr lang="en-US" smtClean="0"/>
              <a:t>26</a:t>
            </a:fld>
            <a:endParaRPr lang="en-US" dirty="0"/>
          </a:p>
        </p:txBody>
      </p:sp>
      <p:sp>
        <p:nvSpPr>
          <p:cNvPr id="5" name="Rectangle 4">
            <a:extLst>
              <a:ext uri="{FF2B5EF4-FFF2-40B4-BE49-F238E27FC236}">
                <a16:creationId xmlns:a16="http://schemas.microsoft.com/office/drawing/2014/main" id="{1BA3011E-D0BA-459B-BA14-89C97F45A3AE}"/>
              </a:ext>
            </a:extLst>
          </p:cNvPr>
          <p:cNvSpPr/>
          <p:nvPr/>
        </p:nvSpPr>
        <p:spPr>
          <a:xfrm>
            <a:off x="223520" y="142240"/>
            <a:ext cx="11836400" cy="6617196"/>
          </a:xfrm>
          <a:prstGeom prst="rect">
            <a:avLst/>
          </a:prstGeom>
        </p:spPr>
        <p:txBody>
          <a:bodyPr wrap="square">
            <a:spAutoFit/>
          </a:bodyPr>
          <a:lstStyle/>
          <a:p>
            <a:r>
              <a:rPr lang="en-US" sz="4000" b="1" dirty="0">
                <a:solidFill>
                  <a:schemeClr val="bg1"/>
                </a:solidFill>
              </a:rPr>
              <a:t>THE.SEVENTIETH.WEEK.OF.DANIEL</a:t>
            </a:r>
          </a:p>
          <a:p>
            <a:r>
              <a:rPr lang="en-US" sz="3200" dirty="0">
                <a:solidFill>
                  <a:schemeClr val="bg1"/>
                </a:solidFill>
              </a:rPr>
              <a:t>	105  Now, down through these ages, we had the Holy Spirit come in, and God, back in the beginning, begin to tell then at the rejection of Christ... God showed John exactly what would take place during the Gentile reign. </a:t>
            </a:r>
            <a:r>
              <a:rPr lang="en-US" sz="3200" dirty="0">
                <a:solidFill>
                  <a:srgbClr val="FFFF00"/>
                </a:solidFill>
              </a:rPr>
              <a:t>Now, you haven't got any limited time like the Jews, but we got a sign. </a:t>
            </a:r>
            <a:r>
              <a:rPr lang="en-US" sz="3200" dirty="0">
                <a:solidFill>
                  <a:schemeClr val="bg1"/>
                </a:solidFill>
              </a:rPr>
              <a:t>We got a signpost. Well, God did with the Jews just exactly what He said He would do in them 483 years, but sixty-nine weeks. And one week left, one week's yet determined.</a:t>
            </a:r>
          </a:p>
          <a:p>
            <a:r>
              <a:rPr lang="en-US" sz="3200" dirty="0">
                <a:solidFill>
                  <a:schemeClr val="bg1"/>
                </a:solidFill>
              </a:rPr>
              <a:t>	Now, we cannot apply it in here, </a:t>
            </a:r>
            <a:r>
              <a:rPr lang="en-US" sz="3200" dirty="0" err="1">
                <a:solidFill>
                  <a:schemeClr val="bg1"/>
                </a:solidFill>
              </a:rPr>
              <a:t>'cause</a:t>
            </a:r>
            <a:r>
              <a:rPr lang="en-US" sz="3200" dirty="0">
                <a:solidFill>
                  <a:schemeClr val="bg1"/>
                </a:solidFill>
              </a:rPr>
              <a:t> this is Gentile, the church. How many understands that? Now, this is Revelations; beginning with the 1st chapter until the 3rd chapter takes us over to Laodicea.</a:t>
            </a:r>
          </a:p>
          <a:p>
            <a:pPr algn="r"/>
            <a:r>
              <a:rPr lang="en-US" sz="3200" dirty="0">
                <a:solidFill>
                  <a:schemeClr val="bg1"/>
                </a:solidFill>
              </a:rPr>
              <a:t>61-0806</a:t>
            </a:r>
          </a:p>
        </p:txBody>
      </p:sp>
    </p:spTree>
    <p:extLst>
      <p:ext uri="{BB962C8B-B14F-4D97-AF65-F5344CB8AC3E}">
        <p14:creationId xmlns:p14="http://schemas.microsoft.com/office/powerpoint/2010/main" val="3711834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543D17-2406-4002-8B2D-35F60D67C3A0}"/>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EBEFE6EC-51C2-4DFD-9B0A-E59CADCFB1F6}"/>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3244C44D-03FD-4589-B843-EFFCEF906981}"/>
              </a:ext>
            </a:extLst>
          </p:cNvPr>
          <p:cNvSpPr>
            <a:spLocks noGrp="1"/>
          </p:cNvSpPr>
          <p:nvPr>
            <p:ph type="sldNum" sz="quarter" idx="12"/>
          </p:nvPr>
        </p:nvSpPr>
        <p:spPr/>
        <p:txBody>
          <a:bodyPr/>
          <a:lstStyle/>
          <a:p>
            <a:fld id="{8A7A6979-0714-4377-B894-6BE4C2D6E202}" type="slidenum">
              <a:rPr lang="en-US" smtClean="0"/>
              <a:t>27</a:t>
            </a:fld>
            <a:endParaRPr lang="en-US" dirty="0"/>
          </a:p>
        </p:txBody>
      </p:sp>
      <p:cxnSp>
        <p:nvCxnSpPr>
          <p:cNvPr id="6" name="Straight Arrow Connector 5">
            <a:extLst>
              <a:ext uri="{FF2B5EF4-FFF2-40B4-BE49-F238E27FC236}">
                <a16:creationId xmlns:a16="http://schemas.microsoft.com/office/drawing/2014/main" id="{D74831FC-1DAA-46BD-AFFC-3AA2A4163999}"/>
              </a:ext>
            </a:extLst>
          </p:cNvPr>
          <p:cNvCxnSpPr>
            <a:cxnSpLocks/>
          </p:cNvCxnSpPr>
          <p:nvPr/>
        </p:nvCxnSpPr>
        <p:spPr>
          <a:xfrm>
            <a:off x="335280" y="2905760"/>
            <a:ext cx="11287760" cy="0"/>
          </a:xfrm>
          <a:prstGeom prst="straightConnector1">
            <a:avLst/>
          </a:prstGeom>
          <a:ln w="117475">
            <a:tailEnd type="triangle"/>
          </a:ln>
        </p:spPr>
        <p:style>
          <a:lnRef idx="3">
            <a:schemeClr val="accent3"/>
          </a:lnRef>
          <a:fillRef idx="0">
            <a:schemeClr val="accent3"/>
          </a:fillRef>
          <a:effectRef idx="2">
            <a:schemeClr val="accent3"/>
          </a:effectRef>
          <a:fontRef idx="minor">
            <a:schemeClr val="tx1"/>
          </a:fontRef>
        </p:style>
      </p:cxnSp>
      <p:sp>
        <p:nvSpPr>
          <p:cNvPr id="7" name="Rectangle 6">
            <a:extLst>
              <a:ext uri="{FF2B5EF4-FFF2-40B4-BE49-F238E27FC236}">
                <a16:creationId xmlns:a16="http://schemas.microsoft.com/office/drawing/2014/main" id="{075EF591-A678-4269-A393-F8F486EE60FF}"/>
              </a:ext>
            </a:extLst>
          </p:cNvPr>
          <p:cNvSpPr/>
          <p:nvPr/>
        </p:nvSpPr>
        <p:spPr>
          <a:xfrm>
            <a:off x="406400" y="4460240"/>
            <a:ext cx="4216400" cy="1097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69 Weeks</a:t>
            </a:r>
          </a:p>
        </p:txBody>
      </p:sp>
      <p:sp>
        <p:nvSpPr>
          <p:cNvPr id="8" name="Rectangle 7">
            <a:extLst>
              <a:ext uri="{FF2B5EF4-FFF2-40B4-BE49-F238E27FC236}">
                <a16:creationId xmlns:a16="http://schemas.microsoft.com/office/drawing/2014/main" id="{5DC29DB9-9E32-4915-B295-80DD4A953286}"/>
              </a:ext>
            </a:extLst>
          </p:cNvPr>
          <p:cNvSpPr/>
          <p:nvPr/>
        </p:nvSpPr>
        <p:spPr>
          <a:xfrm>
            <a:off x="4759570" y="4460240"/>
            <a:ext cx="705733" cy="1097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3.5</a:t>
            </a:r>
          </a:p>
          <a:p>
            <a:pPr algn="ctr"/>
            <a:r>
              <a:rPr lang="en-US" sz="2400" b="1" dirty="0"/>
              <a:t>Yrs.</a:t>
            </a:r>
          </a:p>
        </p:txBody>
      </p:sp>
      <p:sp>
        <p:nvSpPr>
          <p:cNvPr id="10" name="Rectangle 9">
            <a:extLst>
              <a:ext uri="{FF2B5EF4-FFF2-40B4-BE49-F238E27FC236}">
                <a16:creationId xmlns:a16="http://schemas.microsoft.com/office/drawing/2014/main" id="{131F990C-508A-4B7D-83C9-6B38630546A2}"/>
              </a:ext>
            </a:extLst>
          </p:cNvPr>
          <p:cNvSpPr/>
          <p:nvPr/>
        </p:nvSpPr>
        <p:spPr>
          <a:xfrm>
            <a:off x="5566904" y="4460240"/>
            <a:ext cx="5172216" cy="109728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t>Gentiles</a:t>
            </a:r>
          </a:p>
        </p:txBody>
      </p:sp>
      <p:sp>
        <p:nvSpPr>
          <p:cNvPr id="12" name="Rectangle 11">
            <a:extLst>
              <a:ext uri="{FF2B5EF4-FFF2-40B4-BE49-F238E27FC236}">
                <a16:creationId xmlns:a16="http://schemas.microsoft.com/office/drawing/2014/main" id="{93643C40-79AD-4655-91E8-55F0A6EA85C4}"/>
              </a:ext>
            </a:extLst>
          </p:cNvPr>
          <p:cNvSpPr/>
          <p:nvPr/>
        </p:nvSpPr>
        <p:spPr>
          <a:xfrm>
            <a:off x="10886827" y="4460240"/>
            <a:ext cx="705733" cy="1097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3.5</a:t>
            </a:r>
          </a:p>
          <a:p>
            <a:pPr algn="ctr"/>
            <a:r>
              <a:rPr lang="en-US" sz="2400" b="1" dirty="0"/>
              <a:t>Yrs.</a:t>
            </a:r>
          </a:p>
        </p:txBody>
      </p:sp>
      <p:sp>
        <p:nvSpPr>
          <p:cNvPr id="13" name="TextBox 12">
            <a:extLst>
              <a:ext uri="{FF2B5EF4-FFF2-40B4-BE49-F238E27FC236}">
                <a16:creationId xmlns:a16="http://schemas.microsoft.com/office/drawing/2014/main" id="{176987BD-761B-4713-A7DD-70D23D4A0849}"/>
              </a:ext>
            </a:extLst>
          </p:cNvPr>
          <p:cNvSpPr txBox="1"/>
          <p:nvPr/>
        </p:nvSpPr>
        <p:spPr>
          <a:xfrm>
            <a:off x="426720" y="100735"/>
            <a:ext cx="11684000" cy="2616101"/>
          </a:xfrm>
          <a:prstGeom prst="rect">
            <a:avLst/>
          </a:prstGeom>
          <a:noFill/>
        </p:spPr>
        <p:txBody>
          <a:bodyPr wrap="square" rtlCol="0">
            <a:spAutoFit/>
          </a:bodyPr>
          <a:lstStyle/>
          <a:p>
            <a:r>
              <a:rPr lang="en-US" sz="8000" i="1" dirty="0">
                <a:solidFill>
                  <a:schemeClr val="bg1"/>
                </a:solidFill>
              </a:rPr>
              <a:t>70 Weeks</a:t>
            </a:r>
          </a:p>
          <a:p>
            <a:r>
              <a:rPr lang="en-US" sz="4400" dirty="0">
                <a:solidFill>
                  <a:schemeClr val="bg1"/>
                </a:solidFill>
              </a:rPr>
              <a:t>DANIEL 9:24  </a:t>
            </a:r>
            <a:r>
              <a:rPr lang="en-US" sz="4000" i="1" dirty="0">
                <a:solidFill>
                  <a:schemeClr val="bg1"/>
                </a:solidFill>
              </a:rPr>
              <a:t>Seventy weeks are determined upon thy people and upon thy holy city</a:t>
            </a:r>
          </a:p>
        </p:txBody>
      </p:sp>
      <p:sp>
        <p:nvSpPr>
          <p:cNvPr id="11" name="Rectangle 10">
            <a:extLst>
              <a:ext uri="{FF2B5EF4-FFF2-40B4-BE49-F238E27FC236}">
                <a16:creationId xmlns:a16="http://schemas.microsoft.com/office/drawing/2014/main" id="{97ED68B9-8B9D-4A2F-BC00-E1B8A8C47906}"/>
              </a:ext>
            </a:extLst>
          </p:cNvPr>
          <p:cNvSpPr/>
          <p:nvPr/>
        </p:nvSpPr>
        <p:spPr>
          <a:xfrm>
            <a:off x="406400" y="3134360"/>
            <a:ext cx="11186160" cy="1097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t>70 Weeks</a:t>
            </a:r>
          </a:p>
        </p:txBody>
      </p:sp>
    </p:spTree>
    <p:extLst>
      <p:ext uri="{BB962C8B-B14F-4D97-AF65-F5344CB8AC3E}">
        <p14:creationId xmlns:p14="http://schemas.microsoft.com/office/powerpoint/2010/main" val="3880128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2" grpId="0" animBg="1"/>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74C1DD-47ED-EF4B-98EB-E182547F30B1}"/>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1279" y="81280"/>
            <a:ext cx="12041163" cy="6492240"/>
          </a:xfrm>
          <a:prstGeom prst="rect">
            <a:avLst/>
          </a:prstGeom>
        </p:spPr>
      </p:pic>
      <p:sp>
        <p:nvSpPr>
          <p:cNvPr id="2" name="Rectangle 1">
            <a:extLst>
              <a:ext uri="{FF2B5EF4-FFF2-40B4-BE49-F238E27FC236}">
                <a16:creationId xmlns:a16="http://schemas.microsoft.com/office/drawing/2014/main" id="{A1154465-F970-4B9D-B9D7-4621C2DFFC39}"/>
              </a:ext>
            </a:extLst>
          </p:cNvPr>
          <p:cNvSpPr/>
          <p:nvPr/>
        </p:nvSpPr>
        <p:spPr>
          <a:xfrm>
            <a:off x="254000" y="345440"/>
            <a:ext cx="19304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4635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51C769-D2BD-4EE7-A976-7F10AF28E07A}"/>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E0C12F9F-386D-498B-B213-A88734FA21B5}"/>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62A69217-462B-4100-B641-010C0756B6F5}"/>
              </a:ext>
            </a:extLst>
          </p:cNvPr>
          <p:cNvSpPr>
            <a:spLocks noGrp="1"/>
          </p:cNvSpPr>
          <p:nvPr>
            <p:ph type="sldNum" sz="quarter" idx="12"/>
          </p:nvPr>
        </p:nvSpPr>
        <p:spPr/>
        <p:txBody>
          <a:bodyPr/>
          <a:lstStyle/>
          <a:p>
            <a:fld id="{8A7A6979-0714-4377-B894-6BE4C2D6E202}" type="slidenum">
              <a:rPr lang="en-US" smtClean="0"/>
              <a:t>29</a:t>
            </a:fld>
            <a:endParaRPr lang="en-US" dirty="0"/>
          </a:p>
        </p:txBody>
      </p:sp>
      <p:sp>
        <p:nvSpPr>
          <p:cNvPr id="5" name="Rectangle 4">
            <a:extLst>
              <a:ext uri="{FF2B5EF4-FFF2-40B4-BE49-F238E27FC236}">
                <a16:creationId xmlns:a16="http://schemas.microsoft.com/office/drawing/2014/main" id="{2AC6839C-ABB1-4660-8CEC-2DA9E5657EFD}"/>
              </a:ext>
            </a:extLst>
          </p:cNvPr>
          <p:cNvSpPr/>
          <p:nvPr/>
        </p:nvSpPr>
        <p:spPr>
          <a:xfrm>
            <a:off x="203200" y="30481"/>
            <a:ext cx="11734800" cy="6617196"/>
          </a:xfrm>
          <a:prstGeom prst="rect">
            <a:avLst/>
          </a:prstGeom>
        </p:spPr>
        <p:txBody>
          <a:bodyPr wrap="square">
            <a:spAutoFit/>
          </a:bodyPr>
          <a:lstStyle/>
          <a:p>
            <a:r>
              <a:rPr lang="en-US" sz="4000" b="1" dirty="0">
                <a:solidFill>
                  <a:schemeClr val="bg1"/>
                </a:solidFill>
              </a:rPr>
              <a:t>GOD'S.ONLY.PROVIDED.PLACE.OF.WORSHIP</a:t>
            </a:r>
          </a:p>
          <a:p>
            <a:r>
              <a:rPr lang="en-US" sz="3200" dirty="0">
                <a:solidFill>
                  <a:schemeClr val="bg1"/>
                </a:solidFill>
              </a:rPr>
              <a:t>	40  I believe the church is beginning to hear the Message, and beginning to understand It. But friend, listen, we've got to lay in the Presence of the Son, we've got to be ripened</a:t>
            </a:r>
            <a:r>
              <a:rPr lang="en-US" sz="3200" dirty="0">
                <a:solidFill>
                  <a:srgbClr val="FFFF00"/>
                </a:solidFill>
              </a:rPr>
              <a:t>. Our faith isn't ripe.</a:t>
            </a:r>
            <a:r>
              <a:rPr lang="en-US" sz="3200" dirty="0">
                <a:solidFill>
                  <a:schemeClr val="bg1"/>
                </a:solidFill>
              </a:rPr>
              <a:t> Intellectually we're hearing the Message that God has give us, and seeing the signs that He showed us, and proving it by the Bible, but, oh, how the church needs to lay in His Presence till it tenders up, gets sweet in the Spirit so that it can bathe down. 	Sometime in speaking the Message, you get harsh, because you've got to clinch a nail to make it hold. But when the Church once gets It, the Elected is called out and separated, then in the Presence of God, I know it'll be something like the people was there when it takes its Rapture.										65-1128</a:t>
            </a:r>
          </a:p>
        </p:txBody>
      </p:sp>
    </p:spTree>
    <p:extLst>
      <p:ext uri="{BB962C8B-B14F-4D97-AF65-F5344CB8AC3E}">
        <p14:creationId xmlns:p14="http://schemas.microsoft.com/office/powerpoint/2010/main" val="457968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B2B6AF9-FD2B-4E7C-BFF0-1CFAE633FD5B}"/>
              </a:ext>
            </a:extLst>
          </p:cNvPr>
          <p:cNvSpPr>
            <a:spLocks noGrp="1"/>
          </p:cNvSpPr>
          <p:nvPr>
            <p:ph type="dt" sz="half" idx="10"/>
          </p:nvPr>
        </p:nvSpPr>
        <p:spPr/>
        <p:txBody>
          <a:bodyPr/>
          <a:lstStyle/>
          <a:p>
            <a:r>
              <a:rPr lang="en-US"/>
              <a:t>7/29/2018</a:t>
            </a:r>
            <a:endParaRPr lang="en-US" dirty="0"/>
          </a:p>
        </p:txBody>
      </p:sp>
      <p:sp>
        <p:nvSpPr>
          <p:cNvPr id="5" name="Footer Placeholder 4">
            <a:extLst>
              <a:ext uri="{FF2B5EF4-FFF2-40B4-BE49-F238E27FC236}">
                <a16:creationId xmlns:a16="http://schemas.microsoft.com/office/drawing/2014/main" id="{56664D5E-8043-42FC-A455-671851721B4A}"/>
              </a:ext>
            </a:extLst>
          </p:cNvPr>
          <p:cNvSpPr>
            <a:spLocks noGrp="1"/>
          </p:cNvSpPr>
          <p:nvPr>
            <p:ph type="ftr" sz="quarter" idx="11"/>
          </p:nvPr>
        </p:nvSpPr>
        <p:spPr/>
        <p:txBody>
          <a:bodyPr/>
          <a:lstStyle/>
          <a:p>
            <a:r>
              <a:rPr lang="en-US"/>
              <a:t>While We Wait 2</a:t>
            </a:r>
            <a:endParaRPr lang="en-US" dirty="0"/>
          </a:p>
        </p:txBody>
      </p:sp>
      <p:sp>
        <p:nvSpPr>
          <p:cNvPr id="6" name="Slide Number Placeholder 5">
            <a:extLst>
              <a:ext uri="{FF2B5EF4-FFF2-40B4-BE49-F238E27FC236}">
                <a16:creationId xmlns:a16="http://schemas.microsoft.com/office/drawing/2014/main" id="{A0F12475-259C-4AEA-9A5A-CA68F8B1E5D7}"/>
              </a:ext>
            </a:extLst>
          </p:cNvPr>
          <p:cNvSpPr>
            <a:spLocks noGrp="1"/>
          </p:cNvSpPr>
          <p:nvPr>
            <p:ph type="sldNum" sz="quarter" idx="12"/>
          </p:nvPr>
        </p:nvSpPr>
        <p:spPr/>
        <p:txBody>
          <a:bodyPr/>
          <a:lstStyle/>
          <a:p>
            <a:fld id="{8A7A6979-0714-4377-B894-6BE4C2D6E202}" type="slidenum">
              <a:rPr lang="en-US" smtClean="0"/>
              <a:pPr/>
              <a:t>3</a:t>
            </a:fld>
            <a:endParaRPr lang="en-US" dirty="0"/>
          </a:p>
        </p:txBody>
      </p:sp>
      <p:sp>
        <p:nvSpPr>
          <p:cNvPr id="7" name="Rectangle 6">
            <a:extLst>
              <a:ext uri="{FF2B5EF4-FFF2-40B4-BE49-F238E27FC236}">
                <a16:creationId xmlns:a16="http://schemas.microsoft.com/office/drawing/2014/main" id="{C309A9F7-8768-43D8-B9BD-DC0790296848}"/>
              </a:ext>
            </a:extLst>
          </p:cNvPr>
          <p:cNvSpPr/>
          <p:nvPr/>
        </p:nvSpPr>
        <p:spPr>
          <a:xfrm>
            <a:off x="233680" y="30480"/>
            <a:ext cx="11805920" cy="6617196"/>
          </a:xfrm>
          <a:prstGeom prst="rect">
            <a:avLst/>
          </a:prstGeom>
        </p:spPr>
        <p:txBody>
          <a:bodyPr wrap="square">
            <a:spAutoFit/>
          </a:bodyPr>
          <a:lstStyle/>
          <a:p>
            <a:r>
              <a:rPr lang="en-US" sz="4000" b="1" dirty="0">
                <a:solidFill>
                  <a:schemeClr val="bg1"/>
                </a:solidFill>
              </a:rPr>
              <a:t>FAITH</a:t>
            </a:r>
          </a:p>
          <a:p>
            <a:r>
              <a:rPr lang="en-US" sz="3200" dirty="0">
                <a:solidFill>
                  <a:schemeClr val="bg1"/>
                </a:solidFill>
              </a:rPr>
              <a:t>	30 Then if we are God's children… heirs of the kingdom, heirs of Abraham, we should walk as our father Abraham walked, and call those things which are not as though they were, if God has said they were. If God said they are then we don't know</a:t>
            </a:r>
            <a:r>
              <a:rPr lang="en-US" sz="3200" i="1" dirty="0">
                <a:solidFill>
                  <a:schemeClr val="bg1"/>
                </a:solidFill>
              </a:rPr>
              <a:t> how </a:t>
            </a:r>
            <a:r>
              <a:rPr lang="en-US" sz="3200" dirty="0">
                <a:solidFill>
                  <a:schemeClr val="bg1"/>
                </a:solidFill>
              </a:rPr>
              <a:t>it's going to be; but God said so, so we just believe it and move forward, walking by faith. What a beautiful life.</a:t>
            </a:r>
          </a:p>
          <a:p>
            <a:r>
              <a:rPr lang="en-US" sz="3200" dirty="0">
                <a:solidFill>
                  <a:schemeClr val="bg1"/>
                </a:solidFill>
              </a:rPr>
              <a:t>	</a:t>
            </a:r>
            <a:r>
              <a:rPr lang="en-US" sz="3200" dirty="0">
                <a:solidFill>
                  <a:srgbClr val="FFFF00"/>
                </a:solidFill>
              </a:rPr>
              <a:t>Just think, Abraham at a hundred years old, yet many </a:t>
            </a:r>
            <a:r>
              <a:rPr lang="en-US" sz="3200" dirty="0" err="1">
                <a:solidFill>
                  <a:srgbClr val="FFFF00"/>
                </a:solidFill>
              </a:rPr>
              <a:t>disap-pointments</a:t>
            </a:r>
            <a:r>
              <a:rPr lang="en-US" sz="3200" dirty="0">
                <a:solidFill>
                  <a:srgbClr val="FFFF00"/>
                </a:solidFill>
              </a:rPr>
              <a:t>, many upsets like all Christians do, waiting on the promise... </a:t>
            </a:r>
            <a:r>
              <a:rPr lang="en-US" sz="3200" dirty="0">
                <a:solidFill>
                  <a:schemeClr val="bg1"/>
                </a:solidFill>
              </a:rPr>
              <a:t>The Bible said that he staggered not at the promise of God through unbelief. There's many things taken place: famine, distress, but Abraham didn't stagger. He still believed that God was going to give him the baby. 								53-1213 </a:t>
            </a:r>
          </a:p>
        </p:txBody>
      </p:sp>
    </p:spTree>
    <p:extLst>
      <p:ext uri="{BB962C8B-B14F-4D97-AF65-F5344CB8AC3E}">
        <p14:creationId xmlns:p14="http://schemas.microsoft.com/office/powerpoint/2010/main" val="4167898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9A0D35-BA59-45A1-B55B-A60CE4BB3C4D}"/>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A0FBEAF3-9009-474D-A934-95C649284B35}"/>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49927612-2309-49A8-8E17-4C538481D819}"/>
              </a:ext>
            </a:extLst>
          </p:cNvPr>
          <p:cNvSpPr>
            <a:spLocks noGrp="1"/>
          </p:cNvSpPr>
          <p:nvPr>
            <p:ph type="sldNum" sz="quarter" idx="12"/>
          </p:nvPr>
        </p:nvSpPr>
        <p:spPr/>
        <p:txBody>
          <a:bodyPr/>
          <a:lstStyle/>
          <a:p>
            <a:fld id="{8A7A6979-0714-4377-B894-6BE4C2D6E202}" type="slidenum">
              <a:rPr lang="en-US" smtClean="0"/>
              <a:t>30</a:t>
            </a:fld>
            <a:endParaRPr lang="en-US" dirty="0"/>
          </a:p>
        </p:txBody>
      </p:sp>
      <p:sp>
        <p:nvSpPr>
          <p:cNvPr id="5" name="Rectangle 4">
            <a:extLst>
              <a:ext uri="{FF2B5EF4-FFF2-40B4-BE49-F238E27FC236}">
                <a16:creationId xmlns:a16="http://schemas.microsoft.com/office/drawing/2014/main" id="{A5D1194C-07BB-4CAC-A86D-A1FCCDC9E027}"/>
              </a:ext>
            </a:extLst>
          </p:cNvPr>
          <p:cNvSpPr/>
          <p:nvPr/>
        </p:nvSpPr>
        <p:spPr>
          <a:xfrm>
            <a:off x="274320" y="172720"/>
            <a:ext cx="11592560" cy="5877919"/>
          </a:xfrm>
          <a:prstGeom prst="rect">
            <a:avLst/>
          </a:prstGeom>
        </p:spPr>
        <p:txBody>
          <a:bodyPr wrap="square">
            <a:spAutoFit/>
          </a:bodyPr>
          <a:lstStyle/>
          <a:p>
            <a:r>
              <a:rPr lang="en-US" sz="4400" b="1" dirty="0">
                <a:solidFill>
                  <a:schemeClr val="bg1"/>
                </a:solidFill>
              </a:rPr>
              <a:t>LEADERSHIP</a:t>
            </a:r>
          </a:p>
          <a:p>
            <a:r>
              <a:rPr lang="en-US" sz="3600" dirty="0">
                <a:solidFill>
                  <a:schemeClr val="bg1"/>
                </a:solidFill>
              </a:rPr>
              <a:t>	138  Now look, every three years after a message has went forth sent from God, they organize. This has been twenty years, and there's no organization. It won’t.</a:t>
            </a:r>
          </a:p>
          <a:p>
            <a:r>
              <a:rPr lang="en-US" sz="3600" dirty="0">
                <a:solidFill>
                  <a:schemeClr val="bg1"/>
                </a:solidFill>
              </a:rPr>
              <a:t>	 Now the shuck has to pull away, give the Wheat a chance to lay before the Son, to ripen; the Message coming right back into the Church again, forming the Body of Jesus Christ just like the first original One that went into the ground</a:t>
            </a:r>
            <a:r>
              <a:rPr lang="en-US" sz="3600">
                <a:solidFill>
                  <a:schemeClr val="bg1"/>
                </a:solidFill>
              </a:rPr>
              <a:t>. </a:t>
            </a:r>
            <a:endParaRPr lang="en-US" sz="3600" dirty="0">
              <a:solidFill>
                <a:schemeClr val="bg1"/>
              </a:solidFill>
            </a:endParaRPr>
          </a:p>
          <a:p>
            <a:pPr algn="r"/>
            <a:r>
              <a:rPr lang="en-US" sz="3600" dirty="0">
                <a:solidFill>
                  <a:schemeClr val="bg1"/>
                </a:solidFill>
              </a:rPr>
              <a:t>65-1207</a:t>
            </a:r>
          </a:p>
        </p:txBody>
      </p:sp>
    </p:spTree>
    <p:extLst>
      <p:ext uri="{BB962C8B-B14F-4D97-AF65-F5344CB8AC3E}">
        <p14:creationId xmlns:p14="http://schemas.microsoft.com/office/powerpoint/2010/main" val="2739340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40EDA2-9C14-494D-8395-FE9CC7E4D177}"/>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22B9D9EB-1EFF-4761-8F49-5E193CD96764}"/>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50947E7C-4736-4930-AED4-C9DF4FFD85EF}"/>
              </a:ext>
            </a:extLst>
          </p:cNvPr>
          <p:cNvSpPr>
            <a:spLocks noGrp="1"/>
          </p:cNvSpPr>
          <p:nvPr>
            <p:ph type="sldNum" sz="quarter" idx="12"/>
          </p:nvPr>
        </p:nvSpPr>
        <p:spPr/>
        <p:txBody>
          <a:bodyPr/>
          <a:lstStyle/>
          <a:p>
            <a:fld id="{8A7A6979-0714-4377-B894-6BE4C2D6E202}" type="slidenum">
              <a:rPr lang="en-US" smtClean="0"/>
              <a:t>4</a:t>
            </a:fld>
            <a:endParaRPr lang="en-US" dirty="0"/>
          </a:p>
        </p:txBody>
      </p:sp>
      <p:sp>
        <p:nvSpPr>
          <p:cNvPr id="5" name="Rectangle 4">
            <a:extLst>
              <a:ext uri="{FF2B5EF4-FFF2-40B4-BE49-F238E27FC236}">
                <a16:creationId xmlns:a16="http://schemas.microsoft.com/office/drawing/2014/main" id="{BDD5D245-6B72-4FF4-A008-9075CCD35D82}"/>
              </a:ext>
            </a:extLst>
          </p:cNvPr>
          <p:cNvSpPr/>
          <p:nvPr/>
        </p:nvSpPr>
        <p:spPr>
          <a:xfrm>
            <a:off x="264160" y="203200"/>
            <a:ext cx="11816080" cy="6001643"/>
          </a:xfrm>
          <a:prstGeom prst="rect">
            <a:avLst/>
          </a:prstGeom>
        </p:spPr>
        <p:txBody>
          <a:bodyPr wrap="square">
            <a:spAutoFit/>
          </a:bodyPr>
          <a:lstStyle/>
          <a:p>
            <a:r>
              <a:rPr lang="en-US" sz="4400" b="1" dirty="0">
                <a:solidFill>
                  <a:schemeClr val="bg1"/>
                </a:solidFill>
              </a:rPr>
              <a:t>GENESIS 12:7</a:t>
            </a:r>
            <a:endParaRPr lang="en-US" sz="3600" i="1" dirty="0">
              <a:solidFill>
                <a:schemeClr val="bg1"/>
              </a:solidFill>
            </a:endParaRPr>
          </a:p>
          <a:p>
            <a:r>
              <a:rPr lang="en-US" sz="3600" i="1" dirty="0">
                <a:solidFill>
                  <a:schemeClr val="bg1"/>
                </a:solidFill>
              </a:rPr>
              <a:t>	And the LORD appeared unto Abram </a:t>
            </a:r>
            <a:r>
              <a:rPr lang="en-US" sz="2800" dirty="0">
                <a:solidFill>
                  <a:schemeClr val="bg1"/>
                </a:solidFill>
              </a:rPr>
              <a:t>(75)</a:t>
            </a:r>
            <a:r>
              <a:rPr lang="en-US" sz="3600" i="1" dirty="0">
                <a:solidFill>
                  <a:schemeClr val="bg1"/>
                </a:solidFill>
              </a:rPr>
              <a:t>, and said, Unto thy seed will I give this land: and there </a:t>
            </a:r>
            <a:r>
              <a:rPr lang="en-US" sz="3600" i="1" dirty="0" err="1">
                <a:solidFill>
                  <a:schemeClr val="bg1"/>
                </a:solidFill>
              </a:rPr>
              <a:t>builded</a:t>
            </a:r>
            <a:r>
              <a:rPr lang="en-US" sz="3600" i="1" dirty="0">
                <a:solidFill>
                  <a:schemeClr val="bg1"/>
                </a:solidFill>
              </a:rPr>
              <a:t> he an altar unto the LORD, who appeared unto him.</a:t>
            </a:r>
          </a:p>
          <a:p>
            <a:endParaRPr lang="en-US" sz="4400" b="1" dirty="0">
              <a:solidFill>
                <a:schemeClr val="bg1"/>
              </a:solidFill>
            </a:endParaRPr>
          </a:p>
          <a:p>
            <a:r>
              <a:rPr lang="en-US" sz="4400" b="1" dirty="0">
                <a:solidFill>
                  <a:schemeClr val="bg1"/>
                </a:solidFill>
              </a:rPr>
              <a:t>GENESIS 21:2</a:t>
            </a:r>
          </a:p>
          <a:p>
            <a:r>
              <a:rPr lang="en-US" sz="3600" i="1" dirty="0">
                <a:solidFill>
                  <a:schemeClr val="bg1"/>
                </a:solidFill>
              </a:rPr>
              <a:t>	For Sarah conceived, and bare Abraham a son in his old age </a:t>
            </a:r>
            <a:r>
              <a:rPr lang="en-US" sz="2800" dirty="0">
                <a:solidFill>
                  <a:schemeClr val="bg1"/>
                </a:solidFill>
              </a:rPr>
              <a:t>(100)</a:t>
            </a:r>
            <a:r>
              <a:rPr lang="en-US" sz="3600" i="1" dirty="0">
                <a:solidFill>
                  <a:schemeClr val="bg1"/>
                </a:solidFill>
              </a:rPr>
              <a:t>, at the set time of which God had spoken to him. 3 And Abraham called the name of his son that was born unto him, whom Sarah bare to him, Isaac.</a:t>
            </a:r>
          </a:p>
        </p:txBody>
      </p:sp>
    </p:spTree>
    <p:extLst>
      <p:ext uri="{BB962C8B-B14F-4D97-AF65-F5344CB8AC3E}">
        <p14:creationId xmlns:p14="http://schemas.microsoft.com/office/powerpoint/2010/main" val="2383282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F1B8AA-6B28-47D3-AE87-E5F05F5CE2B0}"/>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C23CD703-6D1B-4191-BDB4-DAFD015E170A}"/>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9E86E385-B36E-41A7-BA20-37715587DB57}"/>
              </a:ext>
            </a:extLst>
          </p:cNvPr>
          <p:cNvSpPr>
            <a:spLocks noGrp="1"/>
          </p:cNvSpPr>
          <p:nvPr>
            <p:ph type="sldNum" sz="quarter" idx="12"/>
          </p:nvPr>
        </p:nvSpPr>
        <p:spPr/>
        <p:txBody>
          <a:bodyPr/>
          <a:lstStyle/>
          <a:p>
            <a:fld id="{8A7A6979-0714-4377-B894-6BE4C2D6E202}" type="slidenum">
              <a:rPr lang="en-US" smtClean="0"/>
              <a:t>5</a:t>
            </a:fld>
            <a:endParaRPr lang="en-US" dirty="0"/>
          </a:p>
        </p:txBody>
      </p:sp>
      <p:sp>
        <p:nvSpPr>
          <p:cNvPr id="5" name="Rectangle 4">
            <a:extLst>
              <a:ext uri="{FF2B5EF4-FFF2-40B4-BE49-F238E27FC236}">
                <a16:creationId xmlns:a16="http://schemas.microsoft.com/office/drawing/2014/main" id="{C12902FD-5C93-440F-B930-076F879BDA24}"/>
              </a:ext>
            </a:extLst>
          </p:cNvPr>
          <p:cNvSpPr/>
          <p:nvPr/>
        </p:nvSpPr>
        <p:spPr>
          <a:xfrm>
            <a:off x="325120" y="193040"/>
            <a:ext cx="11511280" cy="5334378"/>
          </a:xfrm>
          <a:prstGeom prst="rect">
            <a:avLst/>
          </a:prstGeom>
        </p:spPr>
        <p:txBody>
          <a:bodyPr wrap="square">
            <a:spAutoFit/>
          </a:bodyPr>
          <a:lstStyle/>
          <a:p>
            <a:r>
              <a:rPr lang="en-US" sz="5400" b="1" dirty="0">
                <a:solidFill>
                  <a:schemeClr val="bg1"/>
                </a:solidFill>
              </a:rPr>
              <a:t>GENESIS 16:1-2</a:t>
            </a:r>
          </a:p>
          <a:p>
            <a:r>
              <a:rPr lang="en-US" sz="4000" i="1" dirty="0">
                <a:solidFill>
                  <a:schemeClr val="bg1"/>
                </a:solidFill>
              </a:rPr>
              <a:t>	Now Sarai Abram's wife bare him no children: and she had an handmaid, an Egyptian, whose name was Hagar. 2 And Sarai said unto Abram, Behold now, the LORD hath restrained me from bearing: I pray thee, go in unto my maid; it may be that I may obtain children by her. And Abram hearkened to the voice of Sarai.</a:t>
            </a:r>
          </a:p>
        </p:txBody>
      </p:sp>
    </p:spTree>
    <p:extLst>
      <p:ext uri="{BB962C8B-B14F-4D97-AF65-F5344CB8AC3E}">
        <p14:creationId xmlns:p14="http://schemas.microsoft.com/office/powerpoint/2010/main" val="1929517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0A58D7D-0A65-4FEF-B80F-CEE4CC844F29}"/>
              </a:ext>
            </a:extLst>
          </p:cNvPr>
          <p:cNvSpPr>
            <a:spLocks noGrp="1"/>
          </p:cNvSpPr>
          <p:nvPr>
            <p:ph type="dt" sz="half" idx="10"/>
          </p:nvPr>
        </p:nvSpPr>
        <p:spPr/>
        <p:txBody>
          <a:bodyPr/>
          <a:lstStyle/>
          <a:p>
            <a:r>
              <a:rPr lang="en-US"/>
              <a:t>7/29/2018</a:t>
            </a:r>
            <a:endParaRPr lang="en-US" dirty="0"/>
          </a:p>
        </p:txBody>
      </p:sp>
      <p:sp>
        <p:nvSpPr>
          <p:cNvPr id="5" name="Footer Placeholder 4">
            <a:extLst>
              <a:ext uri="{FF2B5EF4-FFF2-40B4-BE49-F238E27FC236}">
                <a16:creationId xmlns:a16="http://schemas.microsoft.com/office/drawing/2014/main" id="{505B9735-5F8F-46D6-B461-3972392C76A3}"/>
              </a:ext>
            </a:extLst>
          </p:cNvPr>
          <p:cNvSpPr>
            <a:spLocks noGrp="1"/>
          </p:cNvSpPr>
          <p:nvPr>
            <p:ph type="ftr" sz="quarter" idx="11"/>
          </p:nvPr>
        </p:nvSpPr>
        <p:spPr/>
        <p:txBody>
          <a:bodyPr/>
          <a:lstStyle/>
          <a:p>
            <a:r>
              <a:rPr lang="en-US"/>
              <a:t>While We Wait 2</a:t>
            </a:r>
            <a:endParaRPr lang="en-US" dirty="0"/>
          </a:p>
        </p:txBody>
      </p:sp>
      <p:sp>
        <p:nvSpPr>
          <p:cNvPr id="6" name="Slide Number Placeholder 5">
            <a:extLst>
              <a:ext uri="{FF2B5EF4-FFF2-40B4-BE49-F238E27FC236}">
                <a16:creationId xmlns:a16="http://schemas.microsoft.com/office/drawing/2014/main" id="{E3CE55ED-4AD5-47A1-BB30-A7D9D4BCB80D}"/>
              </a:ext>
            </a:extLst>
          </p:cNvPr>
          <p:cNvSpPr>
            <a:spLocks noGrp="1"/>
          </p:cNvSpPr>
          <p:nvPr>
            <p:ph type="sldNum" sz="quarter" idx="12"/>
          </p:nvPr>
        </p:nvSpPr>
        <p:spPr/>
        <p:txBody>
          <a:bodyPr/>
          <a:lstStyle/>
          <a:p>
            <a:fld id="{8A7A6979-0714-4377-B894-6BE4C2D6E202}" type="slidenum">
              <a:rPr lang="en-US" smtClean="0"/>
              <a:pPr/>
              <a:t>6</a:t>
            </a:fld>
            <a:endParaRPr lang="en-US" dirty="0"/>
          </a:p>
        </p:txBody>
      </p:sp>
      <p:sp>
        <p:nvSpPr>
          <p:cNvPr id="7" name="Rectangle 6">
            <a:extLst>
              <a:ext uri="{FF2B5EF4-FFF2-40B4-BE49-F238E27FC236}">
                <a16:creationId xmlns:a16="http://schemas.microsoft.com/office/drawing/2014/main" id="{7ED58212-A372-4345-90C0-9B89D3DC20F8}"/>
              </a:ext>
            </a:extLst>
          </p:cNvPr>
          <p:cNvSpPr/>
          <p:nvPr/>
        </p:nvSpPr>
        <p:spPr>
          <a:xfrm>
            <a:off x="182880" y="108712"/>
            <a:ext cx="11826240" cy="6247864"/>
          </a:xfrm>
          <a:prstGeom prst="rect">
            <a:avLst/>
          </a:prstGeom>
        </p:spPr>
        <p:txBody>
          <a:bodyPr wrap="square">
            <a:spAutoFit/>
          </a:bodyPr>
          <a:lstStyle/>
          <a:p>
            <a:r>
              <a:rPr lang="en-US" sz="4400" b="1" dirty="0">
                <a:solidFill>
                  <a:schemeClr val="bg1"/>
                </a:solidFill>
              </a:rPr>
              <a:t>THE.ANGEL.OF.THE.LORD</a:t>
            </a:r>
          </a:p>
          <a:p>
            <a:r>
              <a:rPr lang="en-US" sz="3600" dirty="0">
                <a:solidFill>
                  <a:schemeClr val="bg1"/>
                </a:solidFill>
              </a:rPr>
              <a:t>	21 Now, I'm leaving the fields right away. And God only knows when I will ever have another one. I'm returning back, as Elijah, to Mount Carmel. I believe God is fixing to do something else for the Church, and I must wait on the Lord, and find out what He says do, and then there'll be a great move for the Lord. I believe we're near the coming of the Lord when... He said, "</a:t>
            </a:r>
            <a:r>
              <a:rPr lang="en-US" sz="3600" i="1" dirty="0">
                <a:solidFill>
                  <a:schemeClr val="bg1"/>
                </a:solidFill>
              </a:rPr>
              <a:t>I will show signs in the earth below, and in the heavens above before this... the day of the Lord shall come.“ </a:t>
            </a:r>
          </a:p>
          <a:p>
            <a:pPr algn="r"/>
            <a:r>
              <a:rPr lang="en-US" sz="3200" dirty="0">
                <a:solidFill>
                  <a:schemeClr val="bg1"/>
                </a:solidFill>
              </a:rPr>
              <a:t>51-0718</a:t>
            </a:r>
          </a:p>
        </p:txBody>
      </p:sp>
    </p:spTree>
    <p:extLst>
      <p:ext uri="{BB962C8B-B14F-4D97-AF65-F5344CB8AC3E}">
        <p14:creationId xmlns:p14="http://schemas.microsoft.com/office/powerpoint/2010/main" val="712660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5A7E70-2826-435E-B449-218BBAEB8868}"/>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02C540AF-4AB2-43AA-882D-64891D69970B}"/>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60E700EA-D15F-4EA8-AA35-E4C33CA9398D}"/>
              </a:ext>
            </a:extLst>
          </p:cNvPr>
          <p:cNvSpPr>
            <a:spLocks noGrp="1"/>
          </p:cNvSpPr>
          <p:nvPr>
            <p:ph type="sldNum" sz="quarter" idx="12"/>
          </p:nvPr>
        </p:nvSpPr>
        <p:spPr/>
        <p:txBody>
          <a:bodyPr/>
          <a:lstStyle/>
          <a:p>
            <a:fld id="{8A7A6979-0714-4377-B894-6BE4C2D6E202}" type="slidenum">
              <a:rPr lang="en-US" smtClean="0"/>
              <a:t>7</a:t>
            </a:fld>
            <a:endParaRPr lang="en-US" dirty="0"/>
          </a:p>
        </p:txBody>
      </p:sp>
      <p:sp>
        <p:nvSpPr>
          <p:cNvPr id="5" name="Rectangle 4">
            <a:extLst>
              <a:ext uri="{FF2B5EF4-FFF2-40B4-BE49-F238E27FC236}">
                <a16:creationId xmlns:a16="http://schemas.microsoft.com/office/drawing/2014/main" id="{99FE0E31-75AF-4B21-BE7A-030A982DB5EA}"/>
              </a:ext>
            </a:extLst>
          </p:cNvPr>
          <p:cNvSpPr/>
          <p:nvPr/>
        </p:nvSpPr>
        <p:spPr>
          <a:xfrm>
            <a:off x="132080" y="0"/>
            <a:ext cx="11917680" cy="5909310"/>
          </a:xfrm>
          <a:prstGeom prst="rect">
            <a:avLst/>
          </a:prstGeom>
        </p:spPr>
        <p:txBody>
          <a:bodyPr wrap="square">
            <a:spAutoFit/>
          </a:bodyPr>
          <a:lstStyle/>
          <a:p>
            <a:r>
              <a:rPr lang="en-US" sz="4000" b="1" dirty="0">
                <a:solidFill>
                  <a:schemeClr val="bg1"/>
                </a:solidFill>
              </a:rPr>
              <a:t>TRYING.TO.DO.GOD.A.SERVICE</a:t>
            </a:r>
          </a:p>
          <a:p>
            <a:r>
              <a:rPr lang="en-US" sz="3200" dirty="0">
                <a:solidFill>
                  <a:schemeClr val="bg1"/>
                </a:solidFill>
              </a:rPr>
              <a:t>	168  They that have the Spirit of God, wait for these things. And when they see those things, they believe those things. They wait on the Lord, waiting; and when they do, and they see that promise of today, being vindicated, it renews their faith in His Word. </a:t>
            </a:r>
          </a:p>
          <a:p>
            <a:r>
              <a:rPr lang="en-US" sz="3200" dirty="0">
                <a:solidFill>
                  <a:schemeClr val="bg1"/>
                </a:solidFill>
              </a:rPr>
              <a:t>	Cause, He promised to do it, and here He is doing it. Then there's no doubt. God speaks. His Word, first, speaks. And then the Spirit that's a bringing It does the thing that the Word said It would do.</a:t>
            </a:r>
          </a:p>
          <a:p>
            <a:r>
              <a:rPr lang="en-US" sz="3200" dirty="0">
                <a:solidFill>
                  <a:schemeClr val="bg1"/>
                </a:solidFill>
              </a:rPr>
              <a:t>	Oh, we have lots of impersonations. We'll still have a lot of them, man of sincere heart trying to do things this way and that way, but watch what happened. People will put their hands, and then die.</a:t>
            </a:r>
          </a:p>
          <a:p>
            <a:pPr algn="r"/>
            <a:r>
              <a:rPr lang="en-US" dirty="0">
                <a:solidFill>
                  <a:schemeClr val="bg1"/>
                </a:solidFill>
              </a:rPr>
              <a:t>65-0718</a:t>
            </a:r>
          </a:p>
        </p:txBody>
      </p:sp>
    </p:spTree>
    <p:extLst>
      <p:ext uri="{BB962C8B-B14F-4D97-AF65-F5344CB8AC3E}">
        <p14:creationId xmlns:p14="http://schemas.microsoft.com/office/powerpoint/2010/main" val="2977382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8A1C17-E379-4420-AFAD-C547306C804A}"/>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9E15B69E-15BB-40C0-B5E5-F05C5DF17C98}"/>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2108A864-0DD4-4EDC-A128-988F38752E10}"/>
              </a:ext>
            </a:extLst>
          </p:cNvPr>
          <p:cNvSpPr>
            <a:spLocks noGrp="1"/>
          </p:cNvSpPr>
          <p:nvPr>
            <p:ph type="sldNum" sz="quarter" idx="12"/>
          </p:nvPr>
        </p:nvSpPr>
        <p:spPr/>
        <p:txBody>
          <a:bodyPr/>
          <a:lstStyle/>
          <a:p>
            <a:fld id="{8A7A6979-0714-4377-B894-6BE4C2D6E202}" type="slidenum">
              <a:rPr lang="en-US" smtClean="0"/>
              <a:t>8</a:t>
            </a:fld>
            <a:endParaRPr lang="en-US" dirty="0"/>
          </a:p>
        </p:txBody>
      </p:sp>
      <p:sp>
        <p:nvSpPr>
          <p:cNvPr id="5" name="Rectangle 4">
            <a:extLst>
              <a:ext uri="{FF2B5EF4-FFF2-40B4-BE49-F238E27FC236}">
                <a16:creationId xmlns:a16="http://schemas.microsoft.com/office/drawing/2014/main" id="{DDBA484F-4344-4073-9DEC-93A5B4F829C0}"/>
              </a:ext>
            </a:extLst>
          </p:cNvPr>
          <p:cNvSpPr/>
          <p:nvPr/>
        </p:nvSpPr>
        <p:spPr>
          <a:xfrm>
            <a:off x="152400" y="111760"/>
            <a:ext cx="11866880" cy="6247864"/>
          </a:xfrm>
          <a:prstGeom prst="rect">
            <a:avLst/>
          </a:prstGeom>
        </p:spPr>
        <p:txBody>
          <a:bodyPr wrap="square">
            <a:spAutoFit/>
          </a:bodyPr>
          <a:lstStyle/>
          <a:p>
            <a:r>
              <a:rPr lang="en-US" sz="4000" b="1" dirty="0">
                <a:solidFill>
                  <a:schemeClr val="bg1"/>
                </a:solidFill>
              </a:rPr>
              <a:t>A.PRISONER</a:t>
            </a:r>
          </a:p>
          <a:p>
            <a:r>
              <a:rPr lang="en-US" sz="4000" b="1" dirty="0">
                <a:solidFill>
                  <a:schemeClr val="bg1"/>
                </a:solidFill>
              </a:rPr>
              <a:t>	</a:t>
            </a:r>
            <a:r>
              <a:rPr lang="en-US" sz="3200" dirty="0">
                <a:solidFill>
                  <a:schemeClr val="bg1"/>
                </a:solidFill>
              </a:rPr>
              <a:t>101  One day, Paul and Silas, coming down the street… was holding a revival. And a little, demon-possessed girl kept following him, crying out after him. And no doubt but what Paul </a:t>
            </a:r>
            <a:r>
              <a:rPr lang="en-US" sz="3200" dirty="0" err="1">
                <a:solidFill>
                  <a:schemeClr val="bg1"/>
                </a:solidFill>
              </a:rPr>
              <a:t>knowed</a:t>
            </a:r>
            <a:r>
              <a:rPr lang="en-US" sz="3200" dirty="0">
                <a:solidFill>
                  <a:schemeClr val="bg1"/>
                </a:solidFill>
              </a:rPr>
              <a:t> that he had the authority, as an apostle, to rebuke that evil spirit out of that woman. But did you notice? He waited, day after day, until, all of a sudden, the Holy Spirit spoke to him, said, "This is the hour."</a:t>
            </a:r>
          </a:p>
          <a:p>
            <a:r>
              <a:rPr lang="en-US" sz="3200" dirty="0">
                <a:solidFill>
                  <a:schemeClr val="bg1"/>
                </a:solidFill>
              </a:rPr>
              <a:t>	102 Then he said, "Thou spirit, come out of her."</a:t>
            </a:r>
            <a:r>
              <a:rPr lang="en-US" sz="3200" dirty="0">
                <a:solidFill>
                  <a:srgbClr val="FFFF00"/>
                </a:solidFill>
              </a:rPr>
              <a:t> He </a:t>
            </a:r>
            <a:r>
              <a:rPr lang="en-US" sz="3200" dirty="0" err="1">
                <a:solidFill>
                  <a:srgbClr val="FFFF00"/>
                </a:solidFill>
              </a:rPr>
              <a:t>knowed</a:t>
            </a:r>
            <a:r>
              <a:rPr lang="en-US" sz="3200" dirty="0">
                <a:solidFill>
                  <a:srgbClr val="FFFF00"/>
                </a:solidFill>
              </a:rPr>
              <a:t> to wait on the Lord. </a:t>
            </a:r>
            <a:r>
              <a:rPr lang="en-US" sz="3200" dirty="0">
                <a:solidFill>
                  <a:schemeClr val="bg1"/>
                </a:solidFill>
              </a:rPr>
              <a:t>And there is where so many people today bring a reproach upon the Word. They go out with an ambition. How many revivals has been left flat because the evangelist don't wait to see what the Lord has got to say!</a:t>
            </a:r>
          </a:p>
        </p:txBody>
      </p:sp>
    </p:spTree>
    <p:extLst>
      <p:ext uri="{BB962C8B-B14F-4D97-AF65-F5344CB8AC3E}">
        <p14:creationId xmlns:p14="http://schemas.microsoft.com/office/powerpoint/2010/main" val="3679696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C8BEB6-EB92-46A9-85C8-A11A2F016B00}"/>
              </a:ext>
            </a:extLst>
          </p:cNvPr>
          <p:cNvSpPr>
            <a:spLocks noGrp="1"/>
          </p:cNvSpPr>
          <p:nvPr>
            <p:ph type="dt" sz="half" idx="10"/>
          </p:nvPr>
        </p:nvSpPr>
        <p:spPr/>
        <p:txBody>
          <a:bodyPr/>
          <a:lstStyle/>
          <a:p>
            <a:r>
              <a:rPr lang="en-US"/>
              <a:t>7/29/2018</a:t>
            </a:r>
            <a:endParaRPr lang="en-US" dirty="0"/>
          </a:p>
        </p:txBody>
      </p:sp>
      <p:sp>
        <p:nvSpPr>
          <p:cNvPr id="3" name="Footer Placeholder 2">
            <a:extLst>
              <a:ext uri="{FF2B5EF4-FFF2-40B4-BE49-F238E27FC236}">
                <a16:creationId xmlns:a16="http://schemas.microsoft.com/office/drawing/2014/main" id="{179F1608-1452-46E9-81F4-92D510A46DE5}"/>
              </a:ext>
            </a:extLst>
          </p:cNvPr>
          <p:cNvSpPr>
            <a:spLocks noGrp="1"/>
          </p:cNvSpPr>
          <p:nvPr>
            <p:ph type="ftr" sz="quarter" idx="11"/>
          </p:nvPr>
        </p:nvSpPr>
        <p:spPr/>
        <p:txBody>
          <a:bodyPr/>
          <a:lstStyle/>
          <a:p>
            <a:r>
              <a:rPr lang="en-US"/>
              <a:t>While We Wait 2</a:t>
            </a:r>
            <a:endParaRPr lang="en-US" dirty="0"/>
          </a:p>
        </p:txBody>
      </p:sp>
      <p:sp>
        <p:nvSpPr>
          <p:cNvPr id="4" name="Slide Number Placeholder 3">
            <a:extLst>
              <a:ext uri="{FF2B5EF4-FFF2-40B4-BE49-F238E27FC236}">
                <a16:creationId xmlns:a16="http://schemas.microsoft.com/office/drawing/2014/main" id="{0CFBE5CE-E6FF-4923-B373-D38446EAE015}"/>
              </a:ext>
            </a:extLst>
          </p:cNvPr>
          <p:cNvSpPr>
            <a:spLocks noGrp="1"/>
          </p:cNvSpPr>
          <p:nvPr>
            <p:ph type="sldNum" sz="quarter" idx="12"/>
          </p:nvPr>
        </p:nvSpPr>
        <p:spPr/>
        <p:txBody>
          <a:bodyPr/>
          <a:lstStyle/>
          <a:p>
            <a:fld id="{8A7A6979-0714-4377-B894-6BE4C2D6E202}" type="slidenum">
              <a:rPr lang="en-US" smtClean="0"/>
              <a:t>9</a:t>
            </a:fld>
            <a:endParaRPr lang="en-US" dirty="0"/>
          </a:p>
        </p:txBody>
      </p:sp>
      <p:sp>
        <p:nvSpPr>
          <p:cNvPr id="5" name="Rectangle 4">
            <a:extLst>
              <a:ext uri="{FF2B5EF4-FFF2-40B4-BE49-F238E27FC236}">
                <a16:creationId xmlns:a16="http://schemas.microsoft.com/office/drawing/2014/main" id="{68A0D08D-273A-492F-BADE-58BADA02082C}"/>
              </a:ext>
            </a:extLst>
          </p:cNvPr>
          <p:cNvSpPr/>
          <p:nvPr/>
        </p:nvSpPr>
        <p:spPr>
          <a:xfrm>
            <a:off x="152400" y="213360"/>
            <a:ext cx="11785600" cy="5509200"/>
          </a:xfrm>
          <a:prstGeom prst="rect">
            <a:avLst/>
          </a:prstGeom>
        </p:spPr>
        <p:txBody>
          <a:bodyPr wrap="square">
            <a:spAutoFit/>
          </a:bodyPr>
          <a:lstStyle/>
          <a:p>
            <a:r>
              <a:rPr lang="en-US" sz="3200" dirty="0">
                <a:solidFill>
                  <a:schemeClr val="bg1"/>
                </a:solidFill>
              </a:rPr>
              <a:t> 	Some of them say, "Come over here," and they go right now because the association said, "Go." And the Holy Spirit would say something different. Yet, the ambition of the man to become the state presbyter, some elder, bishop, or something would pull him, "You must go." And, yet, he knows better. The Holy Spirit saying, "Go here." He's yoked to his organization. He's a prisoner to the organization.</a:t>
            </a:r>
          </a:p>
          <a:p>
            <a:r>
              <a:rPr lang="en-US" sz="3200" dirty="0">
                <a:solidFill>
                  <a:schemeClr val="bg1"/>
                </a:solidFill>
              </a:rPr>
              <a:t>	104 But if he's yoked to Christ, he's led by the Holy Ghost, a prisoner. Don't make any different what anything else says… He hears only the Voice of God, and he speaks only when It comes out. He says nothing.</a:t>
            </a:r>
          </a:p>
        </p:txBody>
      </p:sp>
    </p:spTree>
    <p:extLst>
      <p:ext uri="{BB962C8B-B14F-4D97-AF65-F5344CB8AC3E}">
        <p14:creationId xmlns:p14="http://schemas.microsoft.com/office/powerpoint/2010/main" val="306400542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1094</TotalTime>
  <Words>460</Words>
  <Application>Microsoft Office PowerPoint</Application>
  <PresentationFormat>Widescreen</PresentationFormat>
  <Paragraphs>177</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Cambria</vt:lpstr>
      <vt:lpstr>Parcel</vt:lpstr>
      <vt:lpstr>While We Wait… The Second Part</vt:lpstr>
      <vt:lpstr>Birthdays &amp; anniversaries &amp; events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While We Wait</dc:title>
  <dc:creator>Barry Coffey</dc:creator>
  <cp:lastModifiedBy>Barry Coffey</cp:lastModifiedBy>
  <cp:revision>49</cp:revision>
  <dcterms:created xsi:type="dcterms:W3CDTF">2018-07-21T14:28:12Z</dcterms:created>
  <dcterms:modified xsi:type="dcterms:W3CDTF">2018-07-29T14:57:46Z</dcterms:modified>
</cp:coreProperties>
</file>