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3"/>
  </p:notesMasterIdLst>
  <p:sldIdLst>
    <p:sldId id="306" r:id="rId2"/>
    <p:sldId id="341" r:id="rId3"/>
    <p:sldId id="261" r:id="rId4"/>
    <p:sldId id="491" r:id="rId5"/>
    <p:sldId id="482" r:id="rId6"/>
    <p:sldId id="490" r:id="rId7"/>
    <p:sldId id="498" r:id="rId8"/>
    <p:sldId id="499" r:id="rId9"/>
    <p:sldId id="471" r:id="rId10"/>
    <p:sldId id="483" r:id="rId11"/>
    <p:sldId id="291" r:id="rId12"/>
    <p:sldId id="472" r:id="rId13"/>
    <p:sldId id="487" r:id="rId14"/>
    <p:sldId id="485" r:id="rId15"/>
    <p:sldId id="489" r:id="rId16"/>
    <p:sldId id="494" r:id="rId17"/>
    <p:sldId id="493" r:id="rId18"/>
    <p:sldId id="496" r:id="rId19"/>
    <p:sldId id="495" r:id="rId20"/>
    <p:sldId id="449" r:id="rId21"/>
    <p:sldId id="475" r:id="rId22"/>
    <p:sldId id="460" r:id="rId23"/>
    <p:sldId id="469" r:id="rId24"/>
    <p:sldId id="484" r:id="rId25"/>
    <p:sldId id="479" r:id="rId26"/>
    <p:sldId id="480" r:id="rId27"/>
    <p:sldId id="299" r:id="rId28"/>
    <p:sldId id="304" r:id="rId29"/>
    <p:sldId id="302" r:id="rId30"/>
    <p:sldId id="497" r:id="rId31"/>
    <p:sldId id="303" r:id="rId32"/>
    <p:sldId id="294" r:id="rId33"/>
    <p:sldId id="273" r:id="rId34"/>
    <p:sldId id="274" r:id="rId35"/>
    <p:sldId id="275" r:id="rId36"/>
    <p:sldId id="279" r:id="rId37"/>
    <p:sldId id="280" r:id="rId38"/>
    <p:sldId id="492" r:id="rId39"/>
    <p:sldId id="478" r:id="rId40"/>
    <p:sldId id="450" r:id="rId41"/>
    <p:sldId id="362" r:id="rId42"/>
    <p:sldId id="387" r:id="rId43"/>
    <p:sldId id="451" r:id="rId44"/>
    <p:sldId id="453" r:id="rId45"/>
    <p:sldId id="454" r:id="rId46"/>
    <p:sldId id="458" r:id="rId47"/>
    <p:sldId id="361" r:id="rId48"/>
    <p:sldId id="434" r:id="rId49"/>
    <p:sldId id="436" r:id="rId50"/>
    <p:sldId id="440" r:id="rId51"/>
    <p:sldId id="48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3484" autoAdjust="0"/>
  </p:normalViewPr>
  <p:slideViewPr>
    <p:cSldViewPr>
      <p:cViewPr>
        <p:scale>
          <a:sx n="63" d="100"/>
          <a:sy n="63" d="100"/>
        </p:scale>
        <p:origin x="888" y="6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14FAE-667C-4C62-A2A5-6DA93E247856}" type="datetimeFigureOut">
              <a:rPr lang="en-US" smtClean="0"/>
              <a:pPr/>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C9468-29B3-43E5-99B5-BA4A3CBC5B81}" type="slidenum">
              <a:rPr lang="en-US" smtClean="0"/>
              <a:pPr/>
              <a:t>‹#›</a:t>
            </a:fld>
            <a:endParaRPr lang="en-US"/>
          </a:p>
        </p:txBody>
      </p:sp>
    </p:spTree>
    <p:extLst>
      <p:ext uri="{BB962C8B-B14F-4D97-AF65-F5344CB8AC3E}">
        <p14:creationId xmlns:p14="http://schemas.microsoft.com/office/powerpoint/2010/main" val="393002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a:t>
            </a:fld>
            <a:endParaRPr lang="en-US"/>
          </a:p>
        </p:txBody>
      </p:sp>
    </p:spTree>
    <p:extLst>
      <p:ext uri="{BB962C8B-B14F-4D97-AF65-F5344CB8AC3E}">
        <p14:creationId xmlns:p14="http://schemas.microsoft.com/office/powerpoint/2010/main" val="23016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36</a:t>
            </a:fld>
            <a:endParaRPr lang="en-US"/>
          </a:p>
        </p:txBody>
      </p:sp>
    </p:spTree>
    <p:extLst>
      <p:ext uri="{BB962C8B-B14F-4D97-AF65-F5344CB8AC3E}">
        <p14:creationId xmlns:p14="http://schemas.microsoft.com/office/powerpoint/2010/main" val="5295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37</a:t>
            </a:fld>
            <a:endParaRPr lang="en-US"/>
          </a:p>
        </p:txBody>
      </p:sp>
    </p:spTree>
    <p:extLst>
      <p:ext uri="{BB962C8B-B14F-4D97-AF65-F5344CB8AC3E}">
        <p14:creationId xmlns:p14="http://schemas.microsoft.com/office/powerpoint/2010/main" val="112476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41</a:t>
            </a:fld>
            <a:endParaRPr lang="en-US"/>
          </a:p>
        </p:txBody>
      </p:sp>
    </p:spTree>
    <p:extLst>
      <p:ext uri="{BB962C8B-B14F-4D97-AF65-F5344CB8AC3E}">
        <p14:creationId xmlns:p14="http://schemas.microsoft.com/office/powerpoint/2010/main" val="36233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42</a:t>
            </a:fld>
            <a:endParaRPr lang="en-US"/>
          </a:p>
        </p:txBody>
      </p:sp>
    </p:spTree>
    <p:extLst>
      <p:ext uri="{BB962C8B-B14F-4D97-AF65-F5344CB8AC3E}">
        <p14:creationId xmlns:p14="http://schemas.microsoft.com/office/powerpoint/2010/main" val="162528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44</a:t>
            </a:fld>
            <a:endParaRPr lang="en-US"/>
          </a:p>
        </p:txBody>
      </p:sp>
    </p:spTree>
    <p:extLst>
      <p:ext uri="{BB962C8B-B14F-4D97-AF65-F5344CB8AC3E}">
        <p14:creationId xmlns:p14="http://schemas.microsoft.com/office/powerpoint/2010/main" val="204376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45</a:t>
            </a:fld>
            <a:endParaRPr lang="en-US"/>
          </a:p>
        </p:txBody>
      </p:sp>
    </p:spTree>
    <p:extLst>
      <p:ext uri="{BB962C8B-B14F-4D97-AF65-F5344CB8AC3E}">
        <p14:creationId xmlns:p14="http://schemas.microsoft.com/office/powerpoint/2010/main" val="58674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46</a:t>
            </a:fld>
            <a:endParaRPr lang="en-US"/>
          </a:p>
        </p:txBody>
      </p:sp>
    </p:spTree>
    <p:extLst>
      <p:ext uri="{BB962C8B-B14F-4D97-AF65-F5344CB8AC3E}">
        <p14:creationId xmlns:p14="http://schemas.microsoft.com/office/powerpoint/2010/main" val="461727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47</a:t>
            </a:fld>
            <a:endParaRPr lang="en-US"/>
          </a:p>
        </p:txBody>
      </p:sp>
    </p:spTree>
    <p:extLst>
      <p:ext uri="{BB962C8B-B14F-4D97-AF65-F5344CB8AC3E}">
        <p14:creationId xmlns:p14="http://schemas.microsoft.com/office/powerpoint/2010/main" val="113732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C9468-29B3-43E5-99B5-BA4A3CBC5B81}" type="slidenum">
              <a:rPr lang="en-US" smtClean="0"/>
              <a:pPr/>
              <a:t>2</a:t>
            </a:fld>
            <a:endParaRPr lang="en-US" dirty="0"/>
          </a:p>
        </p:txBody>
      </p:sp>
    </p:spTree>
    <p:extLst>
      <p:ext uri="{BB962C8B-B14F-4D97-AF65-F5344CB8AC3E}">
        <p14:creationId xmlns:p14="http://schemas.microsoft.com/office/powerpoint/2010/main" val="68871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a:t>
            </a:fld>
            <a:endParaRPr lang="en-US"/>
          </a:p>
        </p:txBody>
      </p:sp>
    </p:spTree>
    <p:extLst>
      <p:ext uri="{BB962C8B-B14F-4D97-AF65-F5344CB8AC3E}">
        <p14:creationId xmlns:p14="http://schemas.microsoft.com/office/powerpoint/2010/main" val="312084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11</a:t>
            </a:fld>
            <a:endParaRPr lang="en-US"/>
          </a:p>
        </p:txBody>
      </p:sp>
    </p:spTree>
    <p:extLst>
      <p:ext uri="{BB962C8B-B14F-4D97-AF65-F5344CB8AC3E}">
        <p14:creationId xmlns:p14="http://schemas.microsoft.com/office/powerpoint/2010/main" val="111838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22</a:t>
            </a:fld>
            <a:endParaRPr lang="en-US"/>
          </a:p>
        </p:txBody>
      </p:sp>
    </p:spTree>
    <p:extLst>
      <p:ext uri="{BB962C8B-B14F-4D97-AF65-F5344CB8AC3E}">
        <p14:creationId xmlns:p14="http://schemas.microsoft.com/office/powerpoint/2010/main" val="242011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00712-C35A-4985-92BC-77FF8EC97D44}" type="slidenum">
              <a:rPr lang="en-US" smtClean="0"/>
              <a:t>29</a:t>
            </a:fld>
            <a:endParaRPr lang="en-US"/>
          </a:p>
        </p:txBody>
      </p:sp>
    </p:spTree>
    <p:extLst>
      <p:ext uri="{BB962C8B-B14F-4D97-AF65-F5344CB8AC3E}">
        <p14:creationId xmlns:p14="http://schemas.microsoft.com/office/powerpoint/2010/main" val="392925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33</a:t>
            </a:fld>
            <a:endParaRPr lang="en-US"/>
          </a:p>
        </p:txBody>
      </p:sp>
    </p:spTree>
    <p:extLst>
      <p:ext uri="{BB962C8B-B14F-4D97-AF65-F5344CB8AC3E}">
        <p14:creationId xmlns:p14="http://schemas.microsoft.com/office/powerpoint/2010/main" val="417224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34</a:t>
            </a:fld>
            <a:endParaRPr lang="en-US"/>
          </a:p>
        </p:txBody>
      </p:sp>
    </p:spTree>
    <p:extLst>
      <p:ext uri="{BB962C8B-B14F-4D97-AF65-F5344CB8AC3E}">
        <p14:creationId xmlns:p14="http://schemas.microsoft.com/office/powerpoint/2010/main" val="146936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35</a:t>
            </a:fld>
            <a:endParaRPr lang="en-US"/>
          </a:p>
        </p:txBody>
      </p:sp>
    </p:spTree>
    <p:extLst>
      <p:ext uri="{BB962C8B-B14F-4D97-AF65-F5344CB8AC3E}">
        <p14:creationId xmlns:p14="http://schemas.microsoft.com/office/powerpoint/2010/main" val="98430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a:xfrm>
            <a:off x="1443490" y="329308"/>
            <a:ext cx="3719283" cy="309201"/>
          </a:xfrm>
        </p:spPr>
        <p:txBody>
          <a:bodyPr/>
          <a:lstStyle/>
          <a:p>
            <a:r>
              <a:rPr lang="en-US"/>
              <a:t>Touch Not</a:t>
            </a:r>
          </a:p>
        </p:txBody>
      </p:sp>
      <p:sp>
        <p:nvSpPr>
          <p:cNvPr id="6" name="Slide Number Placeholder 5"/>
          <p:cNvSpPr>
            <a:spLocks noGrp="1"/>
          </p:cNvSpPr>
          <p:nvPr>
            <p:ph type="sldNum" sz="quarter" idx="12"/>
          </p:nvPr>
        </p:nvSpPr>
        <p:spPr>
          <a:xfrm>
            <a:off x="477760" y="798973"/>
            <a:ext cx="802005" cy="503578"/>
          </a:xfrm>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54220830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6884036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98016851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7361866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06995350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8-1-2018</a:t>
            </a:r>
          </a:p>
        </p:txBody>
      </p:sp>
      <p:sp>
        <p:nvSpPr>
          <p:cNvPr id="6" name="Footer Placeholder 5"/>
          <p:cNvSpPr>
            <a:spLocks noGrp="1"/>
          </p:cNvSpPr>
          <p:nvPr>
            <p:ph type="ftr" sz="quarter" idx="11"/>
          </p:nvPr>
        </p:nvSpPr>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91384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8-1-2018</a:t>
            </a:r>
          </a:p>
        </p:txBody>
      </p:sp>
      <p:sp>
        <p:nvSpPr>
          <p:cNvPr id="8" name="Footer Placeholder 7"/>
          <p:cNvSpPr>
            <a:spLocks noGrp="1"/>
          </p:cNvSpPr>
          <p:nvPr>
            <p:ph type="ftr" sz="quarter" idx="11"/>
          </p:nvPr>
        </p:nvSpPr>
        <p:spPr/>
        <p:txBody>
          <a:bodyPr/>
          <a:lstStyle/>
          <a:p>
            <a:r>
              <a:rPr lang="en-US"/>
              <a:t>Touch Not</a:t>
            </a:r>
          </a:p>
        </p:txBody>
      </p:sp>
      <p:sp>
        <p:nvSpPr>
          <p:cNvPr id="9" name="Slide Number Placeholder 8"/>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6593440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5" name="Slide Number Placeholder 4"/>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26470068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3308" y="6373029"/>
            <a:ext cx="2368292" cy="309201"/>
          </a:xfrm>
        </p:spPr>
        <p:txBody>
          <a:bodyPr/>
          <a:lstStyle/>
          <a:p>
            <a:r>
              <a:rPr lang="en-US"/>
              <a:t>8-1-2018</a:t>
            </a:r>
          </a:p>
        </p:txBody>
      </p:sp>
      <p:sp>
        <p:nvSpPr>
          <p:cNvPr id="3" name="Footer Placeholder 2"/>
          <p:cNvSpPr>
            <a:spLocks noGrp="1"/>
          </p:cNvSpPr>
          <p:nvPr>
            <p:ph type="ftr" sz="quarter" idx="11"/>
          </p:nvPr>
        </p:nvSpPr>
        <p:spPr>
          <a:xfrm>
            <a:off x="1752600" y="6373029"/>
            <a:ext cx="3719283" cy="309201"/>
          </a:xfrm>
        </p:spPr>
        <p:txBody>
          <a:bodyPr/>
          <a:lstStyle/>
          <a:p>
            <a:r>
              <a:rPr lang="en-US"/>
              <a:t>Touch Not</a:t>
            </a:r>
          </a:p>
        </p:txBody>
      </p:sp>
      <p:sp>
        <p:nvSpPr>
          <p:cNvPr id="4" name="Slide Number Placeholder 3"/>
          <p:cNvSpPr>
            <a:spLocks noGrp="1"/>
          </p:cNvSpPr>
          <p:nvPr>
            <p:ph type="sldNum" sz="quarter" idx="12"/>
          </p:nvPr>
        </p:nvSpPr>
        <p:spPr>
          <a:xfrm>
            <a:off x="152400" y="6178652"/>
            <a:ext cx="795746" cy="503578"/>
          </a:xfrm>
        </p:spPr>
        <p:txBody>
          <a:bodyPr/>
          <a:lstStyle/>
          <a:p>
            <a:fld id="{34FBDB5F-F88B-4ECD-8AC6-E346D095E253}" type="slidenum">
              <a:rPr lang="en-US" smtClean="0"/>
              <a:pPr/>
              <a:t>‹#›</a:t>
            </a:fld>
            <a:endParaRPr lang="en-US" dirty="0"/>
          </a:p>
        </p:txBody>
      </p:sp>
    </p:spTree>
    <p:extLst>
      <p:ext uri="{BB962C8B-B14F-4D97-AF65-F5344CB8AC3E}">
        <p14:creationId xmlns:p14="http://schemas.microsoft.com/office/powerpoint/2010/main" val="278488059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8-1-2018</a:t>
            </a:r>
          </a:p>
        </p:txBody>
      </p:sp>
      <p:sp>
        <p:nvSpPr>
          <p:cNvPr id="6" name="Footer Placeholder 5"/>
          <p:cNvSpPr>
            <a:spLocks noGrp="1"/>
          </p:cNvSpPr>
          <p:nvPr>
            <p:ph type="ftr" sz="quarter" idx="11"/>
          </p:nvPr>
        </p:nvSpPr>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701882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extLst>
                  <a:ext uri="{28A0092B-C50C-407E-A947-70E740481C1C}">
                    <a14:useLocalDpi xmlns:a14="http://schemas.microsoft.com/office/drawing/2010/main" val="0"/>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r>
              <a:rPr lang="en-US"/>
              <a:t>8-1-2018</a:t>
            </a:r>
          </a:p>
        </p:txBody>
      </p:sp>
      <p:sp>
        <p:nvSpPr>
          <p:cNvPr id="6" name="Footer Placeholder 5"/>
          <p:cNvSpPr>
            <a:spLocks noGrp="1"/>
          </p:cNvSpPr>
          <p:nvPr>
            <p:ph type="ftr" sz="quarter" idx="11"/>
          </p:nvPr>
        </p:nvSpPr>
        <p:spPr>
          <a:xfrm>
            <a:off x="1437530" y="318641"/>
            <a:ext cx="3082083" cy="320931"/>
          </a:xfrm>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38415881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2848"/>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8-1-2018</a:t>
            </a:r>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Touch Not</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4FBDB5F-F88B-4ECD-8AC6-E346D095E253}" type="slidenum">
              <a:rPr lang="en-US" smtClean="0"/>
              <a:pPr/>
              <a:t>‹#›</a:t>
            </a:fld>
            <a:endParaRPr 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837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hf hdr="0"/>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87220" y="187204"/>
            <a:ext cx="3498066" cy="2666999"/>
          </a:xfrm>
        </p:spPr>
        <p:txBody>
          <a:bodyPr>
            <a:normAutofit/>
          </a:bodyPr>
          <a:lstStyle/>
          <a:p>
            <a:r>
              <a:rPr lang="en-US" sz="6600" spc="-150" dirty="0">
                <a:latin typeface="Cambria" pitchFamily="18" charset="0"/>
              </a:rPr>
              <a:t>Touch</a:t>
            </a:r>
            <a:br>
              <a:rPr lang="en-US" sz="6600" spc="-150" dirty="0">
                <a:latin typeface="Cambria" pitchFamily="18" charset="0"/>
              </a:rPr>
            </a:br>
            <a:r>
              <a:rPr lang="en-US" sz="6600" spc="-150" dirty="0">
                <a:latin typeface="Cambria" pitchFamily="18" charset="0"/>
              </a:rPr>
              <a:t>Not!</a:t>
            </a:r>
            <a:endParaRPr lang="en-US" sz="6600" spc="-150" dirty="0">
              <a:latin typeface="Bernard MT Condensed" pitchFamily="18" charset="0"/>
            </a:endParaRPr>
          </a:p>
        </p:txBody>
      </p:sp>
      <p:sp>
        <p:nvSpPr>
          <p:cNvPr id="3" name="Subtitle 2"/>
          <p:cNvSpPr>
            <a:spLocks noGrp="1"/>
          </p:cNvSpPr>
          <p:nvPr>
            <p:ph type="subTitle" idx="1"/>
          </p:nvPr>
        </p:nvSpPr>
        <p:spPr>
          <a:xfrm>
            <a:off x="5287220" y="2971800"/>
            <a:ext cx="3628180" cy="2895600"/>
          </a:xfrm>
        </p:spPr>
        <p:txBody>
          <a:bodyPr>
            <a:normAutofit/>
          </a:bodyPr>
          <a:lstStyle/>
          <a:p>
            <a:pPr>
              <a:lnSpc>
                <a:spcPct val="110000"/>
              </a:lnSpc>
            </a:pPr>
            <a:r>
              <a:rPr lang="en-US" sz="1400" dirty="0">
                <a:latin typeface="Cambria" pitchFamily="18" charset="0"/>
              </a:rPr>
              <a:t>II CORINTHIANS 6:16-17</a:t>
            </a:r>
          </a:p>
          <a:p>
            <a:pPr>
              <a:lnSpc>
                <a:spcPct val="110000"/>
              </a:lnSpc>
            </a:pPr>
            <a:r>
              <a:rPr lang="en-US" sz="1400" i="1" dirty="0">
                <a:latin typeface="Cambria" pitchFamily="18" charset="0"/>
              </a:rPr>
              <a:t> And what agreement hath the temple of God with idols? for ye are the temple of the living God; as God hath said, I will dwell in them, and walk in them; and I will be their God, and they shall be my people.  17  Wherefore come out from among them, and be ye separate, saith the Lord, and touch not the unclean thing; and I will receive yo18  And will be a Father unto you, and ye shall be my sons and daughters, saith the Lord Almighty. </a:t>
            </a:r>
          </a:p>
        </p:txBody>
      </p:sp>
      <p:grpSp>
        <p:nvGrpSpPr>
          <p:cNvPr id="9" name="Group 8">
            <a:extLst>
              <a:ext uri="{FF2B5EF4-FFF2-40B4-BE49-F238E27FC236}">
                <a16:creationId xmlns:a16="http://schemas.microsoft.com/office/drawing/2014/main" id="{30F7494C-E63B-4C22-8420-927FD4F25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632237" y="482171"/>
            <a:chExt cx="6104331" cy="5149101"/>
          </a:xfrm>
        </p:grpSpPr>
        <p:sp>
          <p:nvSpPr>
            <p:cNvPr id="10" name="Rectangle 9">
              <a:extLst>
                <a:ext uri="{FF2B5EF4-FFF2-40B4-BE49-F238E27FC236}">
                  <a16:creationId xmlns:a16="http://schemas.microsoft.com/office/drawing/2014/main" id="{82DB3209-1427-42AA-BFEE-55D8D0961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3">
                <a:alphaModFix amt="30000"/>
                <a:extLst>
                  <a:ext uri="{28A0092B-C50C-407E-A947-70E740481C1C}">
                    <a14:useLocalDpi xmlns:a14="http://schemas.microsoft.com/office/drawing/2010/main" val="0"/>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8C3759-8B60-4DB8-B057-09CB00FF6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059987A-C851-4E41-B816-478F98765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766" y="977099"/>
            <a:ext cx="3857927"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8819B5-46F5-4053-ABAA-4B821BB134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3417" y="1520704"/>
            <a:ext cx="3618861" cy="3057453"/>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10</a:t>
            </a:fld>
            <a:endParaRPr lang="en-US"/>
          </a:p>
        </p:txBody>
      </p:sp>
      <p:sp>
        <p:nvSpPr>
          <p:cNvPr id="5" name="Rectangle 4"/>
          <p:cNvSpPr/>
          <p:nvPr/>
        </p:nvSpPr>
        <p:spPr>
          <a:xfrm>
            <a:off x="228600" y="149714"/>
            <a:ext cx="8763000" cy="5262979"/>
          </a:xfrm>
          <a:prstGeom prst="rect">
            <a:avLst/>
          </a:prstGeom>
        </p:spPr>
        <p:txBody>
          <a:bodyPr wrap="square">
            <a:spAutoFit/>
          </a:bodyPr>
          <a:lstStyle/>
          <a:p>
            <a:r>
              <a:rPr lang="en-US" sz="4800" b="1" dirty="0"/>
              <a:t>NUMBERS 5:1-3</a:t>
            </a:r>
          </a:p>
          <a:p>
            <a:r>
              <a:rPr lang="en-US" sz="3600" dirty="0"/>
              <a:t>	</a:t>
            </a:r>
            <a:r>
              <a:rPr lang="en-US" sz="3600" i="1" dirty="0"/>
              <a:t>And the LORD </a:t>
            </a:r>
            <a:r>
              <a:rPr lang="en-US" sz="3600" i="1" dirty="0" err="1"/>
              <a:t>spake</a:t>
            </a:r>
            <a:r>
              <a:rPr lang="en-US" sz="3600" i="1" dirty="0"/>
              <a:t> unto Moses, saying, 2 Command the children of Israel, that they put out of the camp every leper, and every one that hath an issue, and whosoever is defiled by the dead: 3 Both male and female shall ye put out, without the camp shall ye put them; </a:t>
            </a:r>
            <a:r>
              <a:rPr lang="en-US" sz="3600" i="1" dirty="0">
                <a:solidFill>
                  <a:srgbClr val="FFFF00"/>
                </a:solidFill>
              </a:rPr>
              <a:t>that they defile not their camps, in the midst whereof I dwell.</a:t>
            </a:r>
          </a:p>
        </p:txBody>
      </p:sp>
    </p:spTree>
    <p:extLst>
      <p:ext uri="{BB962C8B-B14F-4D97-AF65-F5344CB8AC3E}">
        <p14:creationId xmlns:p14="http://schemas.microsoft.com/office/powerpoint/2010/main" val="61528712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11</a:t>
            </a:fld>
            <a:endParaRPr lang="en-US"/>
          </a:p>
        </p:txBody>
      </p:sp>
      <p:sp>
        <p:nvSpPr>
          <p:cNvPr id="4097" name="Rectangle 1"/>
          <p:cNvSpPr>
            <a:spLocks noChangeArrowheads="1"/>
          </p:cNvSpPr>
          <p:nvPr/>
        </p:nvSpPr>
        <p:spPr bwMode="auto">
          <a:xfrm>
            <a:off x="182880" y="-25400"/>
            <a:ext cx="8686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NUMBERS 19:11-13</a:t>
            </a:r>
            <a:r>
              <a:rPr kumimoji="0" lang="en-US" sz="4000" b="0" i="1"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a:latin typeface="Cambria" pitchFamily="18" charset="0"/>
                <a:ea typeface="Times New Roman" pitchFamily="18" charset="0"/>
              </a:rPr>
              <a:t>	</a:t>
            </a:r>
            <a:r>
              <a:rPr kumimoji="0" lang="en-US" sz="3200" b="0" i="1" u="none" strike="noStrike" cap="none" normalizeH="0" baseline="0" dirty="0">
                <a:ln>
                  <a:noFill/>
                </a:ln>
                <a:solidFill>
                  <a:schemeClr val="tx1"/>
                </a:solidFill>
                <a:effectLst/>
                <a:latin typeface="Cambria" pitchFamily="18" charset="0"/>
                <a:ea typeface="Times New Roman" pitchFamily="18" charset="0"/>
              </a:rPr>
              <a:t>He that </a:t>
            </a:r>
            <a:r>
              <a:rPr kumimoji="0" lang="en-US" sz="3200" b="0" i="1" u="none" strike="noStrike" cap="none" normalizeH="0" baseline="0" dirty="0" err="1">
                <a:ln>
                  <a:noFill/>
                </a:ln>
                <a:solidFill>
                  <a:schemeClr val="tx1"/>
                </a:solidFill>
                <a:effectLst/>
                <a:latin typeface="Cambria" pitchFamily="18" charset="0"/>
                <a:ea typeface="Times New Roman" pitchFamily="18" charset="0"/>
              </a:rPr>
              <a:t>toucheth</a:t>
            </a:r>
            <a:r>
              <a:rPr kumimoji="0" lang="en-US" sz="3200" b="0" i="1" u="none" strike="noStrike" cap="none" normalizeH="0" baseline="0" dirty="0">
                <a:ln>
                  <a:noFill/>
                </a:ln>
                <a:solidFill>
                  <a:schemeClr val="tx1"/>
                </a:solidFill>
                <a:effectLst/>
                <a:latin typeface="Cambria" pitchFamily="18" charset="0"/>
                <a:ea typeface="Times New Roman" pitchFamily="18" charset="0"/>
              </a:rPr>
              <a:t> the dead body of any man shall be unclean seven days. 12 He shall purify himself with it on the third day, and on the seventh day he shall be clean: but if he purify not himself the third day, then the seventh day he shall not be clean. 13 Whosoever </a:t>
            </a:r>
            <a:r>
              <a:rPr kumimoji="0" lang="en-US" sz="3200" b="0" i="1" u="none" strike="noStrike" cap="none" normalizeH="0" baseline="0" dirty="0" err="1">
                <a:ln>
                  <a:noFill/>
                </a:ln>
                <a:solidFill>
                  <a:schemeClr val="tx1"/>
                </a:solidFill>
                <a:effectLst/>
                <a:latin typeface="Cambria" pitchFamily="18" charset="0"/>
                <a:ea typeface="Times New Roman" pitchFamily="18" charset="0"/>
              </a:rPr>
              <a:t>toucheth</a:t>
            </a:r>
            <a:r>
              <a:rPr kumimoji="0" lang="en-US" sz="3200" b="0" i="1" u="none" strike="noStrike" cap="none" normalizeH="0" baseline="0" dirty="0">
                <a:ln>
                  <a:noFill/>
                </a:ln>
                <a:solidFill>
                  <a:schemeClr val="tx1"/>
                </a:solidFill>
                <a:effectLst/>
                <a:latin typeface="Cambria" pitchFamily="18" charset="0"/>
                <a:ea typeface="Times New Roman" pitchFamily="18" charset="0"/>
              </a:rPr>
              <a:t> the dead body of any man that is dead, and </a:t>
            </a:r>
            <a:r>
              <a:rPr kumimoji="0" lang="en-US" sz="3200" b="0" i="1" u="none" strike="noStrike" cap="none" normalizeH="0" baseline="0" dirty="0" err="1">
                <a:ln>
                  <a:noFill/>
                </a:ln>
                <a:solidFill>
                  <a:schemeClr val="tx1"/>
                </a:solidFill>
                <a:effectLst/>
                <a:latin typeface="Cambria" pitchFamily="18" charset="0"/>
                <a:ea typeface="Times New Roman" pitchFamily="18" charset="0"/>
              </a:rPr>
              <a:t>purifieth</a:t>
            </a:r>
            <a:r>
              <a:rPr kumimoji="0" lang="en-US" sz="3200" b="0" i="1" u="none" strike="noStrike" cap="none" normalizeH="0" baseline="0" dirty="0">
                <a:ln>
                  <a:noFill/>
                </a:ln>
                <a:solidFill>
                  <a:schemeClr val="tx1"/>
                </a:solidFill>
                <a:effectLst/>
                <a:latin typeface="Cambria" pitchFamily="18" charset="0"/>
                <a:ea typeface="Times New Roman" pitchFamily="18" charset="0"/>
              </a:rPr>
              <a:t> not himself, </a:t>
            </a:r>
            <a:r>
              <a:rPr kumimoji="0" lang="en-US" sz="3200" b="0" i="1" u="none" strike="noStrike" cap="none" normalizeH="0" baseline="0" dirty="0" err="1">
                <a:ln>
                  <a:noFill/>
                </a:ln>
                <a:solidFill>
                  <a:schemeClr val="tx1"/>
                </a:solidFill>
                <a:effectLst/>
                <a:latin typeface="Cambria" pitchFamily="18" charset="0"/>
                <a:ea typeface="Times New Roman" pitchFamily="18" charset="0"/>
              </a:rPr>
              <a:t>defileth</a:t>
            </a:r>
            <a:r>
              <a:rPr kumimoji="0" lang="en-US" sz="3200" b="0" i="1" u="none" strike="noStrike" cap="none" normalizeH="0" baseline="0" dirty="0">
                <a:ln>
                  <a:noFill/>
                </a:ln>
                <a:solidFill>
                  <a:schemeClr val="tx1"/>
                </a:solidFill>
                <a:effectLst/>
                <a:latin typeface="Cambria" pitchFamily="18" charset="0"/>
                <a:ea typeface="Times New Roman" pitchFamily="18" charset="0"/>
              </a:rPr>
              <a:t> the tabernacle of the LORD; and that soul shall be cut off from Israel: because the water of separation was not sprinkled upon him, he shall be unclean; his uncleanness is yet upon him.</a:t>
            </a:r>
            <a:endParaRPr kumimoji="0" lang="en-US" sz="44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56445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12</a:t>
            </a:fld>
            <a:endParaRPr lang="en-US"/>
          </a:p>
        </p:txBody>
      </p:sp>
      <p:sp>
        <p:nvSpPr>
          <p:cNvPr id="5" name="Rectangle 4"/>
          <p:cNvSpPr/>
          <p:nvPr/>
        </p:nvSpPr>
        <p:spPr>
          <a:xfrm>
            <a:off x="152400" y="152400"/>
            <a:ext cx="8763000" cy="5816977"/>
          </a:xfrm>
          <a:prstGeom prst="rect">
            <a:avLst/>
          </a:prstGeom>
        </p:spPr>
        <p:txBody>
          <a:bodyPr wrap="square">
            <a:spAutoFit/>
          </a:bodyPr>
          <a:lstStyle/>
          <a:p>
            <a:r>
              <a:rPr lang="en-US" sz="3600" b="1" dirty="0"/>
              <a:t>QUESTIONS.AND.ANSWERS.1</a:t>
            </a:r>
          </a:p>
          <a:p>
            <a:r>
              <a:rPr lang="en-US" sz="2800" dirty="0"/>
              <a:t>	 78  [Peter] fell asleep, went beyond a sleep into a trance; seen a sheet coming down with all unclean and things in it, and he heard a Voice saying</a:t>
            </a:r>
            <a:r>
              <a:rPr lang="en-US" sz="2800" i="1" dirty="0"/>
              <a:t>, "Rise, slay and eat.”</a:t>
            </a:r>
            <a:r>
              <a:rPr lang="en-US" sz="2800" dirty="0"/>
              <a:t> He said, </a:t>
            </a:r>
            <a:r>
              <a:rPr lang="en-US" sz="2800" i="1" dirty="0"/>
              <a:t>"Not so, Lord, nothing's ever come into my mouth unclean."</a:t>
            </a:r>
          </a:p>
          <a:p>
            <a:r>
              <a:rPr lang="en-US" sz="2800" dirty="0"/>
              <a:t>	Now, that look like Peter's going to take a hunting trip and was going to find some kind of a animal he'd never eat before and try to eat it. "Not so, Lord, I never had anything unclean come into my lips.“ He said, "Don't call unclean what I make clean. Rise, there's men waiting at the gate for you. Go, don't doubt nothing." 																					</a:t>
            </a:r>
            <a:r>
              <a:rPr lang="en-US" sz="2400" dirty="0"/>
              <a:t>64-0823</a:t>
            </a:r>
          </a:p>
        </p:txBody>
      </p:sp>
    </p:spTree>
    <p:extLst>
      <p:ext uri="{BB962C8B-B14F-4D97-AF65-F5344CB8AC3E}">
        <p14:creationId xmlns:p14="http://schemas.microsoft.com/office/powerpoint/2010/main" val="376274577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419AB-5C7B-4E73-A2D1-A63C9BF61F2B}"/>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1C4CB804-A8DF-405D-BABD-CCAEF796CF1F}"/>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57AD2A6A-9B63-497C-B438-6B0E4C6F950B}"/>
              </a:ext>
            </a:extLst>
          </p:cNvPr>
          <p:cNvSpPr>
            <a:spLocks noGrp="1"/>
          </p:cNvSpPr>
          <p:nvPr>
            <p:ph type="sldNum" sz="quarter" idx="12"/>
          </p:nvPr>
        </p:nvSpPr>
        <p:spPr/>
        <p:txBody>
          <a:bodyPr/>
          <a:lstStyle/>
          <a:p>
            <a:fld id="{34FBDB5F-F88B-4ECD-8AC6-E346D095E253}" type="slidenum">
              <a:rPr lang="en-US" smtClean="0"/>
              <a:pPr/>
              <a:t>13</a:t>
            </a:fld>
            <a:endParaRPr lang="en-US" dirty="0"/>
          </a:p>
        </p:txBody>
      </p:sp>
      <p:sp>
        <p:nvSpPr>
          <p:cNvPr id="5" name="Rectangle 4">
            <a:extLst>
              <a:ext uri="{FF2B5EF4-FFF2-40B4-BE49-F238E27FC236}">
                <a16:creationId xmlns:a16="http://schemas.microsoft.com/office/drawing/2014/main" id="{E4234716-B486-41D5-AE8B-EB3DF4363391}"/>
              </a:ext>
            </a:extLst>
          </p:cNvPr>
          <p:cNvSpPr/>
          <p:nvPr/>
        </p:nvSpPr>
        <p:spPr>
          <a:xfrm>
            <a:off x="152400" y="175770"/>
            <a:ext cx="8839200" cy="5262979"/>
          </a:xfrm>
          <a:prstGeom prst="rect">
            <a:avLst/>
          </a:prstGeom>
        </p:spPr>
        <p:txBody>
          <a:bodyPr wrap="square">
            <a:spAutoFit/>
          </a:bodyPr>
          <a:lstStyle/>
          <a:p>
            <a:r>
              <a:rPr lang="en-US" sz="4800" b="1" dirty="0"/>
              <a:t>ISAIAH 6:1-7</a:t>
            </a:r>
          </a:p>
          <a:p>
            <a:r>
              <a:rPr lang="en-US" sz="3200" dirty="0"/>
              <a:t>	</a:t>
            </a:r>
            <a:r>
              <a:rPr lang="en-US" sz="3200" i="1" dirty="0"/>
              <a:t>Then said I, Woe is me! for I am undone; because I am a man of unclean lips, and I dwell in the midst of a people of unclean lips: for mine eyes have seen the King, the LORD of hosts. 6 Then flew one of the </a:t>
            </a:r>
            <a:r>
              <a:rPr lang="en-US" sz="3200" i="1" dirty="0" err="1"/>
              <a:t>seraphims</a:t>
            </a:r>
            <a:r>
              <a:rPr lang="en-US" sz="3200" i="1" dirty="0"/>
              <a:t> unto me, having a live coal in his hand, which he had taken with the tongs from off the altar: 7 And he laid it upon my mouth, and said, Lo, this hath touched thy lips; and thine iniquity is taken away, and thy sin purged. </a:t>
            </a:r>
          </a:p>
        </p:txBody>
      </p:sp>
    </p:spTree>
    <p:extLst>
      <p:ext uri="{BB962C8B-B14F-4D97-AF65-F5344CB8AC3E}">
        <p14:creationId xmlns:p14="http://schemas.microsoft.com/office/powerpoint/2010/main" val="20471456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AB116-2702-4326-87F6-25ED3BA345C1}"/>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E9673D88-AF65-48F1-8438-2D25876917A3}"/>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5503CEE1-F2C9-42E4-8A9A-4FC0F6D84240}"/>
              </a:ext>
            </a:extLst>
          </p:cNvPr>
          <p:cNvSpPr>
            <a:spLocks noGrp="1"/>
          </p:cNvSpPr>
          <p:nvPr>
            <p:ph type="sldNum" sz="quarter" idx="12"/>
          </p:nvPr>
        </p:nvSpPr>
        <p:spPr/>
        <p:txBody>
          <a:bodyPr/>
          <a:lstStyle/>
          <a:p>
            <a:fld id="{34FBDB5F-F88B-4ECD-8AC6-E346D095E253}" type="slidenum">
              <a:rPr lang="en-US" smtClean="0"/>
              <a:pPr/>
              <a:t>14</a:t>
            </a:fld>
            <a:endParaRPr lang="en-US" dirty="0"/>
          </a:p>
        </p:txBody>
      </p:sp>
      <p:sp>
        <p:nvSpPr>
          <p:cNvPr id="5" name="Rectangle 4">
            <a:extLst>
              <a:ext uri="{FF2B5EF4-FFF2-40B4-BE49-F238E27FC236}">
                <a16:creationId xmlns:a16="http://schemas.microsoft.com/office/drawing/2014/main" id="{C9F34115-2244-4AB7-B0B4-BD5FCEF7E0CB}"/>
              </a:ext>
            </a:extLst>
          </p:cNvPr>
          <p:cNvSpPr/>
          <p:nvPr/>
        </p:nvSpPr>
        <p:spPr>
          <a:xfrm>
            <a:off x="228600" y="76200"/>
            <a:ext cx="8610600" cy="5632311"/>
          </a:xfrm>
          <a:prstGeom prst="rect">
            <a:avLst/>
          </a:prstGeom>
        </p:spPr>
        <p:txBody>
          <a:bodyPr wrap="square">
            <a:spAutoFit/>
          </a:bodyPr>
          <a:lstStyle/>
          <a:p>
            <a:r>
              <a:rPr lang="en-US" sz="4000" b="1" dirty="0"/>
              <a:t>THIRST</a:t>
            </a:r>
          </a:p>
          <a:p>
            <a:r>
              <a:rPr lang="en-US" sz="3200" dirty="0"/>
              <a:t>	136  And then it was that the Cherubim took the tongs, and a coal of Fire from the altar, and touched them unclean lips. And </a:t>
            </a:r>
            <a:r>
              <a:rPr lang="en-US" sz="3200" dirty="0">
                <a:solidFill>
                  <a:srgbClr val="FFFF00"/>
                </a:solidFill>
              </a:rPr>
              <a:t>turned him </a:t>
            </a:r>
            <a:r>
              <a:rPr lang="en-US" sz="3200" dirty="0"/>
              <a:t>from a coward, or from an educated man, a teacher, to a prophet that the Word of God could speak through. Sure, while he was in the Presence of God, It was something different. </a:t>
            </a:r>
          </a:p>
          <a:p>
            <a:r>
              <a:rPr lang="en-US" sz="3200" dirty="0"/>
              <a:t>	That thirst that he had reached that place then, till he was filled with It.</a:t>
            </a:r>
          </a:p>
          <a:p>
            <a:pPr algn="r"/>
            <a:r>
              <a:rPr lang="en-US" sz="3200" dirty="0"/>
              <a:t>65-0919</a:t>
            </a:r>
          </a:p>
        </p:txBody>
      </p:sp>
    </p:spTree>
    <p:extLst>
      <p:ext uri="{BB962C8B-B14F-4D97-AF65-F5344CB8AC3E}">
        <p14:creationId xmlns:p14="http://schemas.microsoft.com/office/powerpoint/2010/main" val="32552132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C5DF-8BB8-427A-8196-BC06E635BB66}"/>
              </a:ext>
            </a:extLst>
          </p:cNvPr>
          <p:cNvSpPr>
            <a:spLocks noGrp="1"/>
          </p:cNvSpPr>
          <p:nvPr>
            <p:ph type="dt" sz="half" idx="10"/>
          </p:nvPr>
        </p:nvSpPr>
        <p:spPr/>
        <p:txBody>
          <a:bodyPr/>
          <a:lstStyle/>
          <a:p>
            <a:r>
              <a:rPr lang="en-US"/>
              <a:t>8-1-2018</a:t>
            </a:r>
            <a:endParaRPr lang="en-US" dirty="0"/>
          </a:p>
        </p:txBody>
      </p:sp>
      <p:sp>
        <p:nvSpPr>
          <p:cNvPr id="3" name="Footer Placeholder 2">
            <a:extLst>
              <a:ext uri="{FF2B5EF4-FFF2-40B4-BE49-F238E27FC236}">
                <a16:creationId xmlns:a16="http://schemas.microsoft.com/office/drawing/2014/main" id="{94F12A2F-AFF5-4726-AFCF-618DCFA518A7}"/>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7D86FB5D-CF9A-4650-B210-7959A0626A49}"/>
              </a:ext>
            </a:extLst>
          </p:cNvPr>
          <p:cNvSpPr>
            <a:spLocks noGrp="1"/>
          </p:cNvSpPr>
          <p:nvPr>
            <p:ph type="sldNum" sz="quarter" idx="12"/>
          </p:nvPr>
        </p:nvSpPr>
        <p:spPr/>
        <p:txBody>
          <a:bodyPr/>
          <a:lstStyle/>
          <a:p>
            <a:fld id="{34FBDB5F-F88B-4ECD-8AC6-E346D095E253}" type="slidenum">
              <a:rPr lang="en-US" smtClean="0"/>
              <a:pPr/>
              <a:t>15</a:t>
            </a:fld>
            <a:endParaRPr lang="en-US" dirty="0"/>
          </a:p>
        </p:txBody>
      </p:sp>
      <p:sp>
        <p:nvSpPr>
          <p:cNvPr id="5" name="Rectangle 4">
            <a:extLst>
              <a:ext uri="{FF2B5EF4-FFF2-40B4-BE49-F238E27FC236}">
                <a16:creationId xmlns:a16="http://schemas.microsoft.com/office/drawing/2014/main" id="{1F86CAAE-2084-4849-84B1-7CC78A482843}"/>
              </a:ext>
            </a:extLst>
          </p:cNvPr>
          <p:cNvSpPr/>
          <p:nvPr/>
        </p:nvSpPr>
        <p:spPr>
          <a:xfrm>
            <a:off x="76200" y="76200"/>
            <a:ext cx="8991600" cy="6278642"/>
          </a:xfrm>
          <a:prstGeom prst="rect">
            <a:avLst/>
          </a:prstGeom>
          <a:solidFill>
            <a:schemeClr val="bg1"/>
          </a:solidFill>
        </p:spPr>
        <p:txBody>
          <a:bodyPr wrap="square">
            <a:spAutoFit/>
          </a:bodyPr>
          <a:lstStyle/>
          <a:p>
            <a:r>
              <a:rPr lang="en-US" sz="4000" b="1" dirty="0"/>
              <a:t>EZEKIEL 47:1-12</a:t>
            </a:r>
          </a:p>
          <a:p>
            <a:r>
              <a:rPr lang="en-US" sz="3200" i="1" dirty="0"/>
              <a:t>	</a:t>
            </a:r>
            <a:r>
              <a:rPr lang="en-US" sz="3000" i="1" dirty="0"/>
              <a:t>Afterward he brought me again unto the door of the house; and, behold, waters issued out from under the threshold of the house eastward: for the forefront of the house stood toward the east, and </a:t>
            </a:r>
            <a:r>
              <a:rPr lang="en-US" sz="3000" i="1" dirty="0">
                <a:solidFill>
                  <a:srgbClr val="FFFF00"/>
                </a:solidFill>
              </a:rPr>
              <a:t>the waters </a:t>
            </a:r>
            <a:r>
              <a:rPr lang="en-US" sz="3000" i="1" dirty="0"/>
              <a:t>came down from under from the right side of the house, at the south side of the altar… 12 And by the river upon the bank thereof, on this side and on that side, shall grow all trees for meat, whose leaf shall not fade, neither shall the fruit thereof be consumed: it shall bring forth new fruit according to his months, because </a:t>
            </a:r>
            <a:r>
              <a:rPr lang="en-US" sz="3000" i="1" spc="-150" dirty="0"/>
              <a:t>their waters they issued out of the sanctuary: and the fruit thereof shall be for meat, and the leaf thereof for medicine.</a:t>
            </a:r>
          </a:p>
        </p:txBody>
      </p:sp>
    </p:spTree>
    <p:extLst>
      <p:ext uri="{BB962C8B-B14F-4D97-AF65-F5344CB8AC3E}">
        <p14:creationId xmlns:p14="http://schemas.microsoft.com/office/powerpoint/2010/main" val="61307728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6B412-D70A-4DDA-A94E-F31CF894B0D4}"/>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5389984E-F347-4C1C-9D13-D0C87AEDBDA3}"/>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82097BDD-78F6-40D5-8F01-AD857409A919}"/>
              </a:ext>
            </a:extLst>
          </p:cNvPr>
          <p:cNvSpPr>
            <a:spLocks noGrp="1"/>
          </p:cNvSpPr>
          <p:nvPr>
            <p:ph type="sldNum" sz="quarter" idx="12"/>
          </p:nvPr>
        </p:nvSpPr>
        <p:spPr/>
        <p:txBody>
          <a:bodyPr/>
          <a:lstStyle/>
          <a:p>
            <a:fld id="{34FBDB5F-F88B-4ECD-8AC6-E346D095E253}" type="slidenum">
              <a:rPr lang="en-US" smtClean="0"/>
              <a:pPr/>
              <a:t>16</a:t>
            </a:fld>
            <a:endParaRPr lang="en-US" dirty="0"/>
          </a:p>
        </p:txBody>
      </p:sp>
      <p:sp>
        <p:nvSpPr>
          <p:cNvPr id="5" name="Rectangle 4">
            <a:extLst>
              <a:ext uri="{FF2B5EF4-FFF2-40B4-BE49-F238E27FC236}">
                <a16:creationId xmlns:a16="http://schemas.microsoft.com/office/drawing/2014/main" id="{BC2AD95C-A462-4BD2-8B69-C26FED48A6EF}"/>
              </a:ext>
            </a:extLst>
          </p:cNvPr>
          <p:cNvSpPr/>
          <p:nvPr/>
        </p:nvSpPr>
        <p:spPr>
          <a:xfrm>
            <a:off x="152400" y="76200"/>
            <a:ext cx="8763000" cy="6678751"/>
          </a:xfrm>
          <a:prstGeom prst="rect">
            <a:avLst/>
          </a:prstGeom>
          <a:solidFill>
            <a:schemeClr val="bg1"/>
          </a:solidFill>
        </p:spPr>
        <p:txBody>
          <a:bodyPr wrap="square">
            <a:spAutoFit/>
          </a:bodyPr>
          <a:lstStyle/>
          <a:p>
            <a:r>
              <a:rPr lang="en-US" sz="4400" b="1" dirty="0"/>
              <a:t>JOHN 2:19-21</a:t>
            </a:r>
          </a:p>
          <a:p>
            <a:r>
              <a:rPr lang="en-US" sz="3200" dirty="0"/>
              <a:t>	</a:t>
            </a:r>
            <a:r>
              <a:rPr lang="en-US" sz="3200" i="1" dirty="0"/>
              <a:t> Jesus answered and said unto them, Destroy this temple, and in three days I will raise it up.20  Then said the Jews, Forty and six years was this temple in building, and wilt thou rear it up in three days? 21 But </a:t>
            </a:r>
            <a:r>
              <a:rPr lang="en-US" sz="3200" i="1" dirty="0">
                <a:solidFill>
                  <a:srgbClr val="FFFF00"/>
                </a:solidFill>
              </a:rPr>
              <a:t>he </a:t>
            </a:r>
            <a:r>
              <a:rPr lang="en-US" sz="3200" i="1" dirty="0" err="1">
                <a:solidFill>
                  <a:srgbClr val="FFFF00"/>
                </a:solidFill>
              </a:rPr>
              <a:t>spake</a:t>
            </a:r>
            <a:r>
              <a:rPr lang="en-US" sz="3200" i="1" dirty="0">
                <a:solidFill>
                  <a:srgbClr val="FFFF00"/>
                </a:solidFill>
              </a:rPr>
              <a:t> of the temple of his body. </a:t>
            </a:r>
          </a:p>
          <a:p>
            <a:endParaRPr lang="en-US" sz="3200" dirty="0"/>
          </a:p>
          <a:p>
            <a:r>
              <a:rPr lang="en-US" sz="3600" b="1" dirty="0"/>
              <a:t>I CORINTHIANS 3:16-17</a:t>
            </a:r>
          </a:p>
          <a:p>
            <a:r>
              <a:rPr lang="en-US" sz="3200" i="1" dirty="0"/>
              <a:t>	Know ye not that </a:t>
            </a:r>
            <a:r>
              <a:rPr lang="en-US" sz="3200" i="1" dirty="0">
                <a:solidFill>
                  <a:srgbClr val="FFFF00"/>
                </a:solidFill>
              </a:rPr>
              <a:t>ye are the temple of God, </a:t>
            </a:r>
            <a:r>
              <a:rPr lang="en-US" sz="3200" i="1" dirty="0"/>
              <a:t>and that the Spirit of God dwelleth in you? 17 If any man defile the temple of God, him shall God destroy; for the temple of God is holy, which temple ye are. </a:t>
            </a:r>
          </a:p>
        </p:txBody>
      </p:sp>
    </p:spTree>
    <p:extLst>
      <p:ext uri="{BB962C8B-B14F-4D97-AF65-F5344CB8AC3E}">
        <p14:creationId xmlns:p14="http://schemas.microsoft.com/office/powerpoint/2010/main" val="728360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1D47-8F03-482D-BA83-6543CDE3DA61}"/>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E009B317-EFA2-43BE-A986-F7A2D70D5077}"/>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DCF580AD-9A18-44BF-8B4F-68BDD254323A}"/>
              </a:ext>
            </a:extLst>
          </p:cNvPr>
          <p:cNvSpPr>
            <a:spLocks noGrp="1"/>
          </p:cNvSpPr>
          <p:nvPr>
            <p:ph type="sldNum" sz="quarter" idx="12"/>
          </p:nvPr>
        </p:nvSpPr>
        <p:spPr/>
        <p:txBody>
          <a:bodyPr/>
          <a:lstStyle/>
          <a:p>
            <a:fld id="{34FBDB5F-F88B-4ECD-8AC6-E346D095E253}" type="slidenum">
              <a:rPr lang="en-US" smtClean="0"/>
              <a:pPr/>
              <a:t>17</a:t>
            </a:fld>
            <a:endParaRPr lang="en-US" dirty="0"/>
          </a:p>
        </p:txBody>
      </p:sp>
      <p:sp>
        <p:nvSpPr>
          <p:cNvPr id="5" name="Rectangle 4">
            <a:extLst>
              <a:ext uri="{FF2B5EF4-FFF2-40B4-BE49-F238E27FC236}">
                <a16:creationId xmlns:a16="http://schemas.microsoft.com/office/drawing/2014/main" id="{D4DD0EAB-7339-4C7B-8CCD-3FEC034B12E8}"/>
              </a:ext>
            </a:extLst>
          </p:cNvPr>
          <p:cNvSpPr/>
          <p:nvPr/>
        </p:nvSpPr>
        <p:spPr>
          <a:xfrm>
            <a:off x="152400" y="0"/>
            <a:ext cx="8839200" cy="6309420"/>
          </a:xfrm>
          <a:prstGeom prst="rect">
            <a:avLst/>
          </a:prstGeom>
        </p:spPr>
        <p:txBody>
          <a:bodyPr wrap="square">
            <a:spAutoFit/>
          </a:bodyPr>
          <a:lstStyle/>
          <a:p>
            <a:r>
              <a:rPr lang="en-US" sz="4800" b="1" dirty="0"/>
              <a:t>JOHN 7:37-39</a:t>
            </a:r>
          </a:p>
          <a:p>
            <a:r>
              <a:rPr lang="en-US" sz="3600" i="1" dirty="0"/>
              <a:t>	In the last day, that great day of the feast, Jesus stood and cried, saying, If any man thirst, let him come unto me, and drink. 38 He that believeth on me, as the scripture hath said, </a:t>
            </a:r>
            <a:r>
              <a:rPr lang="en-US" sz="3600" i="1" dirty="0">
                <a:solidFill>
                  <a:srgbClr val="FFFF00"/>
                </a:solidFill>
              </a:rPr>
              <a:t>out of his belly shall flow rivers of living water. </a:t>
            </a:r>
            <a:r>
              <a:rPr lang="en-US" sz="3600" i="1" dirty="0"/>
              <a:t>39  (But this </a:t>
            </a:r>
            <a:r>
              <a:rPr lang="en-US" sz="3600" i="1" dirty="0" err="1"/>
              <a:t>spake</a:t>
            </a:r>
            <a:r>
              <a:rPr lang="en-US" sz="3600" i="1" dirty="0"/>
              <a:t> he of the Spirit, which they that believe on him should receive: for the Holy Ghost was not yet given; because that Jesus was not yet glorified.) </a:t>
            </a:r>
          </a:p>
          <a:p>
            <a:endParaRPr lang="en-US" sz="3200" i="1" dirty="0"/>
          </a:p>
        </p:txBody>
      </p:sp>
    </p:spTree>
    <p:extLst>
      <p:ext uri="{BB962C8B-B14F-4D97-AF65-F5344CB8AC3E}">
        <p14:creationId xmlns:p14="http://schemas.microsoft.com/office/powerpoint/2010/main" val="62027617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C8AE7-5074-4B6F-A3E0-0F9666155FFE}"/>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BE6B0389-4A07-4678-AAFC-365F527B0200}"/>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D1CB2543-8586-44A4-A139-A0EEFD08C39E}"/>
              </a:ext>
            </a:extLst>
          </p:cNvPr>
          <p:cNvSpPr>
            <a:spLocks noGrp="1"/>
          </p:cNvSpPr>
          <p:nvPr>
            <p:ph type="sldNum" sz="quarter" idx="12"/>
          </p:nvPr>
        </p:nvSpPr>
        <p:spPr/>
        <p:txBody>
          <a:bodyPr/>
          <a:lstStyle/>
          <a:p>
            <a:fld id="{34FBDB5F-F88B-4ECD-8AC6-E346D095E253}" type="slidenum">
              <a:rPr lang="en-US" smtClean="0"/>
              <a:pPr/>
              <a:t>18</a:t>
            </a:fld>
            <a:endParaRPr lang="en-US" dirty="0"/>
          </a:p>
        </p:txBody>
      </p:sp>
      <p:sp>
        <p:nvSpPr>
          <p:cNvPr id="5" name="Rectangle 4">
            <a:extLst>
              <a:ext uri="{FF2B5EF4-FFF2-40B4-BE49-F238E27FC236}">
                <a16:creationId xmlns:a16="http://schemas.microsoft.com/office/drawing/2014/main" id="{642D12F4-6252-49A0-823A-8EDB9EE58838}"/>
              </a:ext>
            </a:extLst>
          </p:cNvPr>
          <p:cNvSpPr/>
          <p:nvPr/>
        </p:nvSpPr>
        <p:spPr>
          <a:xfrm>
            <a:off x="228600" y="175770"/>
            <a:ext cx="8610600" cy="4708981"/>
          </a:xfrm>
          <a:prstGeom prst="rect">
            <a:avLst/>
          </a:prstGeom>
        </p:spPr>
        <p:txBody>
          <a:bodyPr wrap="square">
            <a:spAutoFit/>
          </a:bodyPr>
          <a:lstStyle/>
          <a:p>
            <a:r>
              <a:rPr lang="en-US" sz="4800" b="1" dirty="0"/>
              <a:t>ZECHARIAH 14:8-9</a:t>
            </a:r>
          </a:p>
          <a:p>
            <a:r>
              <a:rPr lang="en-US" sz="3600" i="1" dirty="0"/>
              <a:t>	And it shall be in that day, that </a:t>
            </a:r>
            <a:r>
              <a:rPr lang="en-US" sz="3600" i="1" dirty="0">
                <a:solidFill>
                  <a:srgbClr val="FFFF00"/>
                </a:solidFill>
              </a:rPr>
              <a:t>living waters </a:t>
            </a:r>
            <a:r>
              <a:rPr lang="en-US" sz="3600" i="1" dirty="0"/>
              <a:t>shall go out from Jerusalem; half of them toward the former sea, and half of them toward the hinder sea: in summer and in winter shall it be. 9 And the LORD shall be king over all the earth: in that day shall there be one LORD, and his name one.</a:t>
            </a:r>
          </a:p>
        </p:txBody>
      </p:sp>
    </p:spTree>
    <p:extLst>
      <p:ext uri="{BB962C8B-B14F-4D97-AF65-F5344CB8AC3E}">
        <p14:creationId xmlns:p14="http://schemas.microsoft.com/office/powerpoint/2010/main" val="42528196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1BB6D-5620-41F7-A808-7BD6F49777B5}"/>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9113432F-5A52-4272-8F6B-C868247238C2}"/>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CA342926-46FF-4433-9E34-C65A6715086E}"/>
              </a:ext>
            </a:extLst>
          </p:cNvPr>
          <p:cNvSpPr>
            <a:spLocks noGrp="1"/>
          </p:cNvSpPr>
          <p:nvPr>
            <p:ph type="sldNum" sz="quarter" idx="12"/>
          </p:nvPr>
        </p:nvSpPr>
        <p:spPr/>
        <p:txBody>
          <a:bodyPr/>
          <a:lstStyle/>
          <a:p>
            <a:fld id="{34FBDB5F-F88B-4ECD-8AC6-E346D095E253}" type="slidenum">
              <a:rPr lang="en-US" smtClean="0"/>
              <a:pPr/>
              <a:t>19</a:t>
            </a:fld>
            <a:endParaRPr lang="en-US" dirty="0"/>
          </a:p>
        </p:txBody>
      </p:sp>
      <p:sp>
        <p:nvSpPr>
          <p:cNvPr id="5" name="Rectangle 4">
            <a:extLst>
              <a:ext uri="{FF2B5EF4-FFF2-40B4-BE49-F238E27FC236}">
                <a16:creationId xmlns:a16="http://schemas.microsoft.com/office/drawing/2014/main" id="{87AE8CC5-79A7-4BBC-B7F6-C88045F0C2F9}"/>
              </a:ext>
            </a:extLst>
          </p:cNvPr>
          <p:cNvSpPr/>
          <p:nvPr/>
        </p:nvSpPr>
        <p:spPr>
          <a:xfrm>
            <a:off x="228600" y="76200"/>
            <a:ext cx="8686800" cy="5632311"/>
          </a:xfrm>
          <a:prstGeom prst="rect">
            <a:avLst/>
          </a:prstGeom>
        </p:spPr>
        <p:txBody>
          <a:bodyPr wrap="square">
            <a:spAutoFit/>
          </a:bodyPr>
          <a:lstStyle/>
          <a:p>
            <a:r>
              <a:rPr lang="en-US" sz="4000" b="1" dirty="0"/>
              <a:t>REVELATION 22:1-3</a:t>
            </a:r>
          </a:p>
          <a:p>
            <a:r>
              <a:rPr lang="en-US" sz="3200" i="1" dirty="0"/>
              <a:t>	And he shewed me </a:t>
            </a:r>
            <a:r>
              <a:rPr lang="en-US" sz="3200" i="1" dirty="0">
                <a:solidFill>
                  <a:srgbClr val="FFFF00"/>
                </a:solidFill>
              </a:rPr>
              <a:t>a pure river of water of life, </a:t>
            </a:r>
            <a:r>
              <a:rPr lang="en-US" sz="3200" i="1" dirty="0"/>
              <a:t>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 3 And there shall be no more curse: but the throne of God and of the Lamb shall be in it; and his servants shall serve him: </a:t>
            </a:r>
          </a:p>
        </p:txBody>
      </p:sp>
    </p:spTree>
    <p:extLst>
      <p:ext uri="{BB962C8B-B14F-4D97-AF65-F5344CB8AC3E}">
        <p14:creationId xmlns:p14="http://schemas.microsoft.com/office/powerpoint/2010/main" val="84051398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201424"/>
          </a:xfrm>
          <a:prstGeom prst="rect">
            <a:avLst/>
          </a:prstGeom>
        </p:spPr>
        <p:txBody>
          <a:bodyPr wrap="square">
            <a:spAutoFit/>
          </a:bodyPr>
          <a:lstStyle/>
          <a:p>
            <a:r>
              <a:rPr lang="en-US" sz="3600" b="1" dirty="0">
                <a:solidFill>
                  <a:srgbClr val="FFFF00"/>
                </a:solidFill>
              </a:rPr>
              <a:t>Objective:</a:t>
            </a:r>
            <a:endParaRPr lang="en-US" sz="2400" dirty="0">
              <a:solidFill>
                <a:srgbClr val="FFFF00"/>
              </a:solidFill>
              <a:latin typeface="Cambria" pitchFamily="18" charset="0"/>
            </a:endParaRPr>
          </a:p>
          <a:p>
            <a:r>
              <a:rPr lang="en-US" sz="4000" b="1" dirty="0">
                <a:latin typeface="Cambria" pitchFamily="18" charset="0"/>
              </a:rPr>
              <a:t>HEBREWS 12:13-15</a:t>
            </a:r>
          </a:p>
          <a:p>
            <a:r>
              <a:rPr lang="en-US" sz="3200" dirty="0">
                <a:latin typeface="Cambria" pitchFamily="18" charset="0"/>
              </a:rPr>
              <a:t>	</a:t>
            </a:r>
            <a:r>
              <a:rPr lang="en-US" sz="3200" i="1" dirty="0">
                <a:latin typeface="Cambria" pitchFamily="18" charset="0"/>
              </a:rPr>
              <a:t>13 And make straight paths for your feet, lest that which is lame be turned out of the way; but let it rather be healed. 14 Follow peace with all men, and holiness, without which no man shall see the Lord: 15 Looking diligently lest any man fail of the grace of God; lest any root of bitterness springing up trouble you, and thereby many be defiled; </a:t>
            </a:r>
          </a:p>
        </p:txBody>
      </p:sp>
      <p:sp>
        <p:nvSpPr>
          <p:cNvPr id="3" name="Date Placeholder 2"/>
          <p:cNvSpPr>
            <a:spLocks noGrp="1"/>
          </p:cNvSpPr>
          <p:nvPr>
            <p:ph type="dt" sz="half" idx="10"/>
          </p:nvPr>
        </p:nvSpPr>
        <p:spPr/>
        <p:txBody>
          <a:bodyPr/>
          <a:lstStyle/>
          <a:p>
            <a:r>
              <a:rPr lang="en-US"/>
              <a:t>8-1-2018</a:t>
            </a:r>
            <a:endParaRPr lang="en-US" dirty="0"/>
          </a:p>
        </p:txBody>
      </p:sp>
      <p:sp>
        <p:nvSpPr>
          <p:cNvPr id="5" name="Footer Placeholder 4"/>
          <p:cNvSpPr>
            <a:spLocks noGrp="1"/>
          </p:cNvSpPr>
          <p:nvPr>
            <p:ph type="ftr" sz="quarter" idx="11"/>
          </p:nvPr>
        </p:nvSpPr>
        <p:spPr/>
        <p:txBody>
          <a:bodyPr/>
          <a:lstStyle/>
          <a:p>
            <a:r>
              <a:rPr lang="en-US"/>
              <a:t>Touch Not</a:t>
            </a:r>
            <a:endParaRPr lang="en-US" dirty="0"/>
          </a:p>
        </p:txBody>
      </p:sp>
      <p:sp>
        <p:nvSpPr>
          <p:cNvPr id="4" name="Slide Number Placeholder 3"/>
          <p:cNvSpPr>
            <a:spLocks noGrp="1"/>
          </p:cNvSpPr>
          <p:nvPr>
            <p:ph type="sldNum" sz="quarter" idx="12"/>
          </p:nvPr>
        </p:nvSpPr>
        <p:spPr/>
        <p:txBody>
          <a:bodyPr/>
          <a:lstStyle/>
          <a:p>
            <a:fld id="{34FBDB5F-F88B-4ECD-8AC6-E346D095E253}" type="slidenum">
              <a:rPr lang="en-US" smtClean="0"/>
              <a:pPr/>
              <a:t>2</a:t>
            </a:fld>
            <a:endParaRPr lang="en-US" dirty="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20</a:t>
            </a:fld>
            <a:endParaRPr lang="en-US"/>
          </a:p>
        </p:txBody>
      </p:sp>
      <p:sp>
        <p:nvSpPr>
          <p:cNvPr id="5" name="Rectangle 4"/>
          <p:cNvSpPr/>
          <p:nvPr/>
        </p:nvSpPr>
        <p:spPr>
          <a:xfrm>
            <a:off x="152400" y="152401"/>
            <a:ext cx="8839200" cy="4708981"/>
          </a:xfrm>
          <a:prstGeom prst="rect">
            <a:avLst/>
          </a:prstGeom>
        </p:spPr>
        <p:txBody>
          <a:bodyPr wrap="square">
            <a:spAutoFit/>
          </a:bodyPr>
          <a:lstStyle/>
          <a:p>
            <a:r>
              <a:rPr lang="en-US" sz="4400" b="1" dirty="0"/>
              <a:t>CHURCH.AGE.BOOK </a:t>
            </a:r>
          </a:p>
          <a:p>
            <a:r>
              <a:rPr lang="en-US" sz="3200" dirty="0"/>
              <a:t>	292-1 …As the Jews took refuge in the </a:t>
            </a:r>
            <a:r>
              <a:rPr lang="en-US" sz="3200" dirty="0" err="1"/>
              <a:t>syna-gogue</a:t>
            </a:r>
            <a:r>
              <a:rPr lang="en-US" sz="3200" dirty="0"/>
              <a:t> form of worship, so in the Philadelphian Age they were taking refuge in the church. </a:t>
            </a:r>
            <a:r>
              <a:rPr lang="en-US" sz="3200" dirty="0">
                <a:solidFill>
                  <a:srgbClr val="FFFF00"/>
                </a:solidFill>
              </a:rPr>
              <a:t>It is not joining a church that counts. The life is not in the church. The life is in Christ.</a:t>
            </a:r>
            <a:r>
              <a:rPr lang="en-US" sz="3200" dirty="0"/>
              <a:t> </a:t>
            </a:r>
          </a:p>
          <a:p>
            <a:r>
              <a:rPr lang="en-US" sz="3200" i="1" dirty="0"/>
              <a:t>	</a:t>
            </a:r>
            <a:r>
              <a:rPr lang="mr-IN" sz="3200" i="1" dirty="0">
                <a:solidFill>
                  <a:srgbClr val="FFFF00"/>
                </a:solidFill>
              </a:rPr>
              <a:t>…</a:t>
            </a:r>
            <a:r>
              <a:rPr lang="en-US" sz="3200" dirty="0">
                <a:solidFill>
                  <a:srgbClr val="FFFF00"/>
                </a:solidFill>
              </a:rPr>
              <a:t>Man is made holy by the Spirit. </a:t>
            </a:r>
            <a:r>
              <a:rPr lang="en-US" sz="3200" dirty="0"/>
              <a:t>It is the Spirit of Holiness that raised Jesus from the dead that in-dwells us and makes us holy with His holiness.</a:t>
            </a:r>
          </a:p>
        </p:txBody>
      </p:sp>
    </p:spTree>
    <p:extLst>
      <p:ext uri="{BB962C8B-B14F-4D97-AF65-F5344CB8AC3E}">
        <p14:creationId xmlns:p14="http://schemas.microsoft.com/office/powerpoint/2010/main" val="267915420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21</a:t>
            </a:fld>
            <a:endParaRPr lang="en-US"/>
          </a:p>
        </p:txBody>
      </p:sp>
      <p:sp>
        <p:nvSpPr>
          <p:cNvPr id="7" name="Rectangle 6"/>
          <p:cNvSpPr/>
          <p:nvPr/>
        </p:nvSpPr>
        <p:spPr>
          <a:xfrm>
            <a:off x="152400" y="71548"/>
            <a:ext cx="8763000" cy="5632311"/>
          </a:xfrm>
          <a:prstGeom prst="rect">
            <a:avLst/>
          </a:prstGeom>
        </p:spPr>
        <p:txBody>
          <a:bodyPr wrap="square">
            <a:spAutoFit/>
          </a:bodyPr>
          <a:lstStyle/>
          <a:p>
            <a:r>
              <a:rPr lang="en-US" sz="4000" b="1" dirty="0"/>
              <a:t>UNITED.UNDER.ONE.HEAD</a:t>
            </a:r>
          </a:p>
          <a:p>
            <a:r>
              <a:rPr lang="en-US" sz="3200" dirty="0"/>
              <a:t>	26  Now, when sin came in and upset your heart and the devil come in and blocked it all off, but then God sent His own Son made in the likeness of sinful flesh to cleanse that heart, </a:t>
            </a:r>
            <a:r>
              <a:rPr lang="en-US" sz="3200" dirty="0">
                <a:solidFill>
                  <a:srgbClr val="FFFF00"/>
                </a:solidFill>
              </a:rPr>
              <a:t>so that He could come in.</a:t>
            </a:r>
          </a:p>
          <a:p>
            <a:r>
              <a:rPr lang="en-US" sz="3200" dirty="0"/>
              <a:t>	He made a way, appropriated a way that He could cleanse your heart so that He could come in. </a:t>
            </a:r>
            <a:r>
              <a:rPr lang="en-US" sz="3200" dirty="0">
                <a:solidFill>
                  <a:srgbClr val="FFFF00"/>
                </a:solidFill>
              </a:rPr>
              <a:t>He can't come into your heart with all that sin and unbelief there</a:t>
            </a:r>
            <a:r>
              <a:rPr lang="mr-IN" sz="3200" dirty="0">
                <a:solidFill>
                  <a:srgbClr val="FFFF00"/>
                </a:solidFill>
              </a:rPr>
              <a:t>…</a:t>
            </a:r>
            <a:endParaRPr lang="en-US" sz="3200" dirty="0">
              <a:solidFill>
                <a:srgbClr val="FFFF00"/>
              </a:solidFill>
            </a:endParaRPr>
          </a:p>
          <a:p>
            <a:pPr algn="r"/>
            <a:r>
              <a:rPr lang="en-US" sz="3200" dirty="0"/>
              <a:t>58-0326</a:t>
            </a:r>
          </a:p>
        </p:txBody>
      </p:sp>
    </p:spTree>
    <p:extLst>
      <p:ext uri="{BB962C8B-B14F-4D97-AF65-F5344CB8AC3E}">
        <p14:creationId xmlns:p14="http://schemas.microsoft.com/office/powerpoint/2010/main" val="186560828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endParaRPr lang="en-US" dirty="0"/>
          </a:p>
        </p:txBody>
      </p:sp>
      <p:sp>
        <p:nvSpPr>
          <p:cNvPr id="3" name="Slide Number Placeholder 2"/>
          <p:cNvSpPr>
            <a:spLocks noGrp="1"/>
          </p:cNvSpPr>
          <p:nvPr>
            <p:ph type="sldNum" sz="quarter" idx="12"/>
          </p:nvPr>
        </p:nvSpPr>
        <p:spPr/>
        <p:txBody>
          <a:bodyPr/>
          <a:lstStyle/>
          <a:p>
            <a:fld id="{34FBDB5F-F88B-4ECD-8AC6-E346D095E253}" type="slidenum">
              <a:rPr lang="en-US" smtClean="0"/>
              <a:pPr/>
              <a:t>22</a:t>
            </a:fld>
            <a:endParaRPr lang="en-US"/>
          </a:p>
        </p:txBody>
      </p:sp>
      <p:sp>
        <p:nvSpPr>
          <p:cNvPr id="5" name="Rectangle 4"/>
          <p:cNvSpPr/>
          <p:nvPr/>
        </p:nvSpPr>
        <p:spPr>
          <a:xfrm>
            <a:off x="152400" y="76200"/>
            <a:ext cx="8839200" cy="6124754"/>
          </a:xfrm>
          <a:prstGeom prst="rect">
            <a:avLst/>
          </a:prstGeom>
        </p:spPr>
        <p:txBody>
          <a:bodyPr wrap="square">
            <a:spAutoFit/>
          </a:bodyPr>
          <a:lstStyle/>
          <a:p>
            <a:r>
              <a:rPr lang="en-US" sz="4000" b="1" dirty="0"/>
              <a:t>A.TESTIMONY.ON.THE.SEA</a:t>
            </a:r>
            <a:endParaRPr lang="en-US" sz="4000" dirty="0"/>
          </a:p>
          <a:p>
            <a:r>
              <a:rPr lang="en-US" sz="3200" dirty="0"/>
              <a:t>	76 Our enthusiasm to make our denominations grow, we've built bigger schools to educate ministers, and send them farther from God than they was at the beginning. God is not known by education, by theology. God is </a:t>
            </a:r>
            <a:r>
              <a:rPr lang="en-US" sz="3200" dirty="0" err="1"/>
              <a:t>knowed</a:t>
            </a:r>
            <a:r>
              <a:rPr lang="en-US" sz="3200" dirty="0"/>
              <a:t> by faith. 	</a:t>
            </a:r>
          </a:p>
          <a:p>
            <a:r>
              <a:rPr lang="en-US" sz="3200" dirty="0"/>
              <a:t>	77 Look what it's done, Pentecostal people that used to be </a:t>
            </a:r>
            <a:r>
              <a:rPr lang="en-US" sz="3200" dirty="0" err="1"/>
              <a:t>pentecost</a:t>
            </a:r>
            <a:r>
              <a:rPr lang="en-US" sz="3200" dirty="0"/>
              <a:t>. Our women has bobbed off their hair; wearing makeup. Our men is permit-ting it. Our ministers are permitting it. They're afraid to say something about it. It's a disgrace.																	</a:t>
            </a:r>
            <a:r>
              <a:rPr lang="en-US" sz="2000" dirty="0"/>
              <a:t>64-0307</a:t>
            </a:r>
          </a:p>
        </p:txBody>
      </p:sp>
    </p:spTree>
    <p:extLst>
      <p:ext uri="{BB962C8B-B14F-4D97-AF65-F5344CB8AC3E}">
        <p14:creationId xmlns:p14="http://schemas.microsoft.com/office/powerpoint/2010/main" val="211698034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23</a:t>
            </a:fld>
            <a:endParaRPr lang="en-US"/>
          </a:p>
        </p:txBody>
      </p:sp>
      <p:sp>
        <p:nvSpPr>
          <p:cNvPr id="5" name="Rectangle 4"/>
          <p:cNvSpPr/>
          <p:nvPr/>
        </p:nvSpPr>
        <p:spPr>
          <a:xfrm>
            <a:off x="228600" y="0"/>
            <a:ext cx="8686800" cy="5693866"/>
          </a:xfrm>
          <a:prstGeom prst="rect">
            <a:avLst/>
          </a:prstGeom>
        </p:spPr>
        <p:txBody>
          <a:bodyPr wrap="square">
            <a:spAutoFit/>
          </a:bodyPr>
          <a:lstStyle/>
          <a:p>
            <a:r>
              <a:rPr lang="en-US" sz="4400" b="1" dirty="0"/>
              <a:t>WORLD.IS.FALLING.APART</a:t>
            </a:r>
          </a:p>
          <a:p>
            <a:r>
              <a:rPr lang="en-US" sz="3600" dirty="0"/>
              <a:t>	175  Well, you say, "</a:t>
            </a:r>
            <a:r>
              <a:rPr lang="en-US" sz="3600" i="1" dirty="0"/>
              <a:t>They're just having a little clean fun." </a:t>
            </a:r>
            <a:r>
              <a:rPr lang="en-US" sz="3600" dirty="0"/>
              <a:t>A little clean fun? Nothing! 	I don't care how much Sunday school teacher you are. </a:t>
            </a:r>
            <a:r>
              <a:rPr lang="en-US" sz="3600" dirty="0">
                <a:solidFill>
                  <a:srgbClr val="FFFF00"/>
                </a:solidFill>
              </a:rPr>
              <a:t>If that thing is in your heart, God can't dwell in that unclean place. </a:t>
            </a:r>
            <a:r>
              <a:rPr lang="en-US" sz="3600" dirty="0"/>
              <a:t>What we need is an old-fashion holiness revival to sweep the church, from one end to the other. </a:t>
            </a:r>
          </a:p>
          <a:p>
            <a:pPr algn="r"/>
            <a:r>
              <a:rPr lang="en-US" sz="3200" dirty="0"/>
              <a:t>63-1115</a:t>
            </a:r>
          </a:p>
        </p:txBody>
      </p:sp>
    </p:spTree>
    <p:extLst>
      <p:ext uri="{BB962C8B-B14F-4D97-AF65-F5344CB8AC3E}">
        <p14:creationId xmlns:p14="http://schemas.microsoft.com/office/powerpoint/2010/main" val="46944412"/>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534400" cy="6474468"/>
          </a:xfrm>
          <a:prstGeom prst="rect">
            <a:avLst/>
          </a:prstGeom>
        </p:spPr>
      </p:pic>
      <p:sp>
        <p:nvSpPr>
          <p:cNvPr id="6" name="TextBox 5"/>
          <p:cNvSpPr txBox="1"/>
          <p:nvPr/>
        </p:nvSpPr>
        <p:spPr>
          <a:xfrm>
            <a:off x="685800" y="533400"/>
            <a:ext cx="3725700" cy="769441"/>
          </a:xfrm>
          <a:prstGeom prst="rect">
            <a:avLst/>
          </a:prstGeom>
          <a:solidFill>
            <a:schemeClr val="accent1"/>
          </a:solidFill>
        </p:spPr>
        <p:txBody>
          <a:bodyPr wrap="none" rtlCol="0">
            <a:spAutoFit/>
          </a:bodyPr>
          <a:lstStyle/>
          <a:p>
            <a:r>
              <a:rPr lang="en-US" sz="4400" dirty="0">
                <a:solidFill>
                  <a:schemeClr val="bg1"/>
                </a:solidFill>
              </a:rPr>
              <a:t>Matthew 8:1-4</a:t>
            </a:r>
          </a:p>
        </p:txBody>
      </p:sp>
    </p:spTree>
    <p:extLst>
      <p:ext uri="{BB962C8B-B14F-4D97-AF65-F5344CB8AC3E}">
        <p14:creationId xmlns:p14="http://schemas.microsoft.com/office/powerpoint/2010/main" val="20946805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25</a:t>
            </a:fld>
            <a:endParaRPr lang="en-US"/>
          </a:p>
        </p:txBody>
      </p:sp>
      <p:sp>
        <p:nvSpPr>
          <p:cNvPr id="5" name="Rectangle 4"/>
          <p:cNvSpPr/>
          <p:nvPr/>
        </p:nvSpPr>
        <p:spPr>
          <a:xfrm>
            <a:off x="228600" y="76200"/>
            <a:ext cx="8686800" cy="7109639"/>
          </a:xfrm>
          <a:prstGeom prst="rect">
            <a:avLst/>
          </a:prstGeom>
          <a:solidFill>
            <a:schemeClr val="bg1"/>
          </a:solidFill>
        </p:spPr>
        <p:txBody>
          <a:bodyPr wrap="square">
            <a:spAutoFit/>
          </a:bodyPr>
          <a:lstStyle/>
          <a:p>
            <a:r>
              <a:rPr lang="en-US" sz="4400" b="1" dirty="0"/>
              <a:t>MATTHEW 8:1</a:t>
            </a:r>
          </a:p>
          <a:p>
            <a:r>
              <a:rPr lang="en-US" sz="3600" dirty="0"/>
              <a:t>	</a:t>
            </a:r>
            <a:r>
              <a:rPr lang="en-US" sz="3400" i="1" dirty="0"/>
              <a:t>When he was come down from the mountain, great multitudes followed him. 2 And, behold, there came a leper and worshipped him, saying, Lord, if thou wilt, thou canst make me clean. 3 And Jesus put forth his hand, and touched him, saying, I will; be thou clean. </a:t>
            </a:r>
            <a:r>
              <a:rPr lang="en-US" sz="3400" i="1" dirty="0">
                <a:solidFill>
                  <a:srgbClr val="FFFF00"/>
                </a:solidFill>
              </a:rPr>
              <a:t>And immediately his leprosy was cleansed. 4 And Jesus </a:t>
            </a:r>
            <a:r>
              <a:rPr lang="en-US" sz="3400" i="1" dirty="0" err="1">
                <a:solidFill>
                  <a:srgbClr val="FFFF00"/>
                </a:solidFill>
              </a:rPr>
              <a:t>saith</a:t>
            </a:r>
            <a:r>
              <a:rPr lang="en-US" sz="3400" i="1" dirty="0">
                <a:solidFill>
                  <a:srgbClr val="FFFF00"/>
                </a:solidFill>
              </a:rPr>
              <a:t> unto him, See thou tell no man; but go thy way, shew thyself to the priest, </a:t>
            </a:r>
            <a:r>
              <a:rPr lang="en-US" sz="3400" i="1" dirty="0"/>
              <a:t>and offer the gift that Moses commanded, for a testimony unto them.</a:t>
            </a:r>
          </a:p>
          <a:p>
            <a:endParaRPr lang="en-US" sz="3600" i="1" dirty="0">
              <a:solidFill>
                <a:srgbClr val="FFFF00"/>
              </a:solidFill>
            </a:endParaRPr>
          </a:p>
        </p:txBody>
      </p:sp>
    </p:spTree>
    <p:extLst>
      <p:ext uri="{BB962C8B-B14F-4D97-AF65-F5344CB8AC3E}">
        <p14:creationId xmlns:p14="http://schemas.microsoft.com/office/powerpoint/2010/main" val="133182436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26</a:t>
            </a:fld>
            <a:endParaRPr lang="en-US"/>
          </a:p>
        </p:txBody>
      </p:sp>
      <p:sp>
        <p:nvSpPr>
          <p:cNvPr id="5" name="Rectangle 4"/>
          <p:cNvSpPr/>
          <p:nvPr/>
        </p:nvSpPr>
        <p:spPr>
          <a:xfrm>
            <a:off x="228600" y="152400"/>
            <a:ext cx="8763000" cy="6186309"/>
          </a:xfrm>
          <a:prstGeom prst="rect">
            <a:avLst/>
          </a:prstGeom>
        </p:spPr>
        <p:txBody>
          <a:bodyPr wrap="square">
            <a:spAutoFit/>
          </a:bodyPr>
          <a:lstStyle/>
          <a:p>
            <a:r>
              <a:rPr lang="en-US" sz="4400" b="1" dirty="0"/>
              <a:t>MATTHEW 23:25-27</a:t>
            </a:r>
          </a:p>
          <a:p>
            <a:r>
              <a:rPr lang="en-US" sz="3200" dirty="0"/>
              <a:t>	</a:t>
            </a:r>
            <a:r>
              <a:rPr lang="en-US" sz="3200" i="1" dirty="0"/>
              <a:t>Woe unto you, scribes and Pharisees, hypocrites! </a:t>
            </a:r>
            <a:r>
              <a:rPr lang="en-US" sz="3200" i="1" dirty="0">
                <a:solidFill>
                  <a:srgbClr val="FFFF00"/>
                </a:solidFill>
              </a:rPr>
              <a:t>for ye make clean the outside</a:t>
            </a:r>
            <a:r>
              <a:rPr lang="en-US" sz="3200" i="1" dirty="0"/>
              <a:t> of the cup and of the platter, </a:t>
            </a:r>
            <a:r>
              <a:rPr lang="en-US" sz="3200" i="1" dirty="0">
                <a:solidFill>
                  <a:srgbClr val="FFFF00"/>
                </a:solidFill>
              </a:rPr>
              <a:t>but within </a:t>
            </a:r>
            <a:r>
              <a:rPr lang="en-US" sz="3200" i="1" dirty="0"/>
              <a:t>they are full of extortion and excess. 26 Thou blind Pharisee, cleanse first that which is within the cup and platter, that the outside of them may be clean also. 27 Woe unto you, scribes and Pharisees, hypocrites! for ye are like unto whited </a:t>
            </a:r>
            <a:r>
              <a:rPr lang="en-US" sz="3200" i="1" dirty="0" err="1"/>
              <a:t>sepulchres</a:t>
            </a:r>
            <a:r>
              <a:rPr lang="en-US" sz="3200" i="1" dirty="0"/>
              <a:t>, which indeed appear beautiful outward, but are within full of dead men's bones, and of all uncleanness.</a:t>
            </a:r>
          </a:p>
        </p:txBody>
      </p:sp>
    </p:spTree>
    <p:extLst>
      <p:ext uri="{BB962C8B-B14F-4D97-AF65-F5344CB8AC3E}">
        <p14:creationId xmlns:p14="http://schemas.microsoft.com/office/powerpoint/2010/main" val="202565896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0"/>
            <a:ext cx="8778240" cy="5570756"/>
          </a:xfrm>
          <a:prstGeom prst="rect">
            <a:avLst/>
          </a:prstGeom>
        </p:spPr>
        <p:txBody>
          <a:bodyPr wrap="square">
            <a:spAutoFit/>
          </a:bodyPr>
          <a:lstStyle/>
          <a:p>
            <a:r>
              <a:rPr lang="en-US" sz="4000" b="1" dirty="0"/>
              <a:t>THE.SEAL.OF.THE.ANTICHRIST</a:t>
            </a:r>
          </a:p>
          <a:p>
            <a:r>
              <a:rPr lang="en-US" sz="3200" dirty="0"/>
              <a:t>	69 You go into a home, you find the spirit of the home. And where you let yourself be, you take a real good woman, and put her out with some scalawags, them scalawags will be good or she'll be like them. That's exactly the truth. I've seen it in thousands of cases.</a:t>
            </a:r>
          </a:p>
          <a:p>
            <a:r>
              <a:rPr lang="en-US" sz="3200" dirty="0"/>
              <a:t>	Same thing with men</a:t>
            </a:r>
            <a:r>
              <a:rPr lang="en-US" sz="3200" dirty="0">
                <a:solidFill>
                  <a:srgbClr val="FFFF00"/>
                </a:solidFill>
              </a:rPr>
              <a:t>. Show me your company; I'll tell you what you are.</a:t>
            </a:r>
            <a:r>
              <a:rPr lang="en-US" sz="3200" dirty="0"/>
              <a:t> </a:t>
            </a:r>
            <a:r>
              <a:rPr lang="en-US" sz="3200" dirty="0">
                <a:solidFill>
                  <a:srgbClr val="FFFF00"/>
                </a:solidFill>
              </a:rPr>
              <a:t>What we need, to not associate ourselves with the world. </a:t>
            </a:r>
          </a:p>
          <a:p>
            <a:pPr algn="r"/>
            <a:r>
              <a:rPr lang="en-US" sz="2800" dirty="0"/>
              <a:t>55-0311</a:t>
            </a:r>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93864218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endParaRPr lang="en-US" dirty="0"/>
          </a:p>
        </p:txBody>
      </p:sp>
      <p:sp>
        <p:nvSpPr>
          <p:cNvPr id="3" name="Footer Placeholder 2"/>
          <p:cNvSpPr>
            <a:spLocks noGrp="1"/>
          </p:cNvSpPr>
          <p:nvPr>
            <p:ph type="ftr" sz="quarter" idx="11"/>
          </p:nvPr>
        </p:nvSpPr>
        <p:spPr/>
        <p:txBody>
          <a:bodyPr/>
          <a:lstStyle/>
          <a:p>
            <a:r>
              <a:rPr lang="en-US"/>
              <a:t>Touch Not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Rectangle 4"/>
          <p:cNvSpPr/>
          <p:nvPr/>
        </p:nvSpPr>
        <p:spPr>
          <a:xfrm>
            <a:off x="491345" y="175770"/>
            <a:ext cx="7772400" cy="1692771"/>
          </a:xfrm>
          <a:prstGeom prst="rect">
            <a:avLst/>
          </a:prstGeom>
        </p:spPr>
        <p:txBody>
          <a:bodyPr wrap="square">
            <a:spAutoFit/>
          </a:bodyPr>
          <a:lstStyle/>
          <a:p>
            <a:pPr algn="ctr"/>
            <a:r>
              <a:rPr lang="en-US" sz="4000" b="1" dirty="0"/>
              <a:t>PROVERBS 27:19</a:t>
            </a:r>
          </a:p>
          <a:p>
            <a:pPr algn="ctr"/>
            <a:r>
              <a:rPr lang="en-US" sz="3200" dirty="0"/>
              <a:t>	</a:t>
            </a:r>
            <a:r>
              <a:rPr lang="en-US" sz="3200" i="1" dirty="0"/>
              <a:t> As in water face </a:t>
            </a:r>
            <a:r>
              <a:rPr lang="en-US" sz="3200" i="1" dirty="0" err="1"/>
              <a:t>answereth</a:t>
            </a:r>
            <a:r>
              <a:rPr lang="en-US" sz="3200" i="1" dirty="0"/>
              <a:t> to face, so the heart of man to man.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832" y="1898500"/>
            <a:ext cx="4553712" cy="4918754"/>
          </a:xfrm>
          <a:prstGeom prst="rect">
            <a:avLst/>
          </a:prstGeom>
        </p:spPr>
      </p:pic>
    </p:spTree>
    <p:extLst>
      <p:ext uri="{BB962C8B-B14F-4D97-AF65-F5344CB8AC3E}">
        <p14:creationId xmlns:p14="http://schemas.microsoft.com/office/powerpoint/2010/main" val="1035378351"/>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118806"/>
            <a:ext cx="8714232" cy="6309420"/>
          </a:xfrm>
          <a:prstGeom prst="rect">
            <a:avLst/>
          </a:prstGeom>
          <a:solidFill>
            <a:schemeClr val="bg1"/>
          </a:solidFill>
        </p:spPr>
        <p:txBody>
          <a:bodyPr wrap="square">
            <a:spAutoFit/>
          </a:bodyPr>
          <a:lstStyle/>
          <a:p>
            <a:r>
              <a:rPr lang="en-US" sz="4400" b="1" dirty="0"/>
              <a:t>GOD.KEEPS.HIS.WORD</a:t>
            </a:r>
          </a:p>
          <a:p>
            <a:r>
              <a:rPr lang="en-US" sz="3600" dirty="0"/>
              <a:t>	35 Listen. Oil and water don't mix. </a:t>
            </a:r>
            <a:r>
              <a:rPr lang="en-US" sz="3600" dirty="0">
                <a:solidFill>
                  <a:srgbClr val="FFFF00"/>
                </a:solidFill>
              </a:rPr>
              <a:t>And many time, a many a good life has been completely wrecked by your associates. </a:t>
            </a:r>
            <a:r>
              <a:rPr lang="en-US" sz="3600" dirty="0"/>
              <a:t>Show me your company, I'll tell you who you are. Associate with people who believe God.	</a:t>
            </a:r>
          </a:p>
          <a:p>
            <a:r>
              <a:rPr lang="en-US" sz="3600" dirty="0"/>
              <a:t>	36 Don't let your children... If he runs across the street to little Oswald over here, he's a nice little boy; but be careful who little Oswald is. </a:t>
            </a:r>
            <a:endParaRPr lang="en-US" sz="2800" dirty="0"/>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46013622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a:t>
            </a:fld>
            <a:endParaRPr lang="en-US"/>
          </a:p>
        </p:txBody>
      </p:sp>
      <p:sp>
        <p:nvSpPr>
          <p:cNvPr id="5" name="Rectangle 4"/>
          <p:cNvSpPr/>
          <p:nvPr/>
        </p:nvSpPr>
        <p:spPr>
          <a:xfrm>
            <a:off x="304800" y="175770"/>
            <a:ext cx="8610600" cy="5201424"/>
          </a:xfrm>
          <a:prstGeom prst="rect">
            <a:avLst/>
          </a:prstGeom>
        </p:spPr>
        <p:txBody>
          <a:bodyPr wrap="square">
            <a:spAutoFit/>
          </a:bodyPr>
          <a:lstStyle/>
          <a:p>
            <a:r>
              <a:rPr lang="en-US" sz="4400" b="1" dirty="0"/>
              <a:t>WHY</a:t>
            </a:r>
          </a:p>
          <a:p>
            <a:r>
              <a:rPr lang="en-US" sz="3200" dirty="0"/>
              <a:t>	5  Brother Williams, God ever be with you and your son in this great work, the missionaries and so forth... How I appreciate this. Never, never get away from it, friends. </a:t>
            </a:r>
            <a:r>
              <a:rPr lang="en-US" sz="3200" dirty="0">
                <a:solidFill>
                  <a:srgbClr val="FFFF00"/>
                </a:solidFill>
              </a:rPr>
              <a:t>Don't never let that spirit of worship and that clean holiness ever die among you.</a:t>
            </a:r>
            <a:r>
              <a:rPr lang="en-US" sz="3200" dirty="0"/>
              <a:t> Keep that light burning, for it's the lifeline of the church. It's Christ in His Church.</a:t>
            </a:r>
          </a:p>
          <a:p>
            <a:pPr algn="r"/>
            <a:r>
              <a:rPr lang="en-US" sz="3200" dirty="0"/>
              <a:t>60-0401</a:t>
            </a:r>
          </a:p>
        </p:txBody>
      </p:sp>
    </p:spTree>
    <p:extLst>
      <p:ext uri="{BB962C8B-B14F-4D97-AF65-F5344CB8AC3E}">
        <p14:creationId xmlns:p14="http://schemas.microsoft.com/office/powerpoint/2010/main" val="219622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71878-E0DD-4011-9325-E49FF894CE96}"/>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D6EF6EAF-DF9A-4D34-B5E4-EBA402EE63DE}"/>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4F5BF287-DE1A-4FF7-BDD4-9D5C25C5EB63}"/>
              </a:ext>
            </a:extLst>
          </p:cNvPr>
          <p:cNvSpPr>
            <a:spLocks noGrp="1"/>
          </p:cNvSpPr>
          <p:nvPr>
            <p:ph type="sldNum" sz="quarter" idx="12"/>
          </p:nvPr>
        </p:nvSpPr>
        <p:spPr/>
        <p:txBody>
          <a:bodyPr/>
          <a:lstStyle/>
          <a:p>
            <a:fld id="{34FBDB5F-F88B-4ECD-8AC6-E346D095E253}" type="slidenum">
              <a:rPr lang="en-US" smtClean="0"/>
              <a:pPr/>
              <a:t>30</a:t>
            </a:fld>
            <a:endParaRPr lang="en-US" dirty="0"/>
          </a:p>
        </p:txBody>
      </p:sp>
      <p:sp>
        <p:nvSpPr>
          <p:cNvPr id="5" name="Rectangle 4">
            <a:extLst>
              <a:ext uri="{FF2B5EF4-FFF2-40B4-BE49-F238E27FC236}">
                <a16:creationId xmlns:a16="http://schemas.microsoft.com/office/drawing/2014/main" id="{A39BD71F-A31D-4E34-BB56-A94E296943FC}"/>
              </a:ext>
            </a:extLst>
          </p:cNvPr>
          <p:cNvSpPr/>
          <p:nvPr/>
        </p:nvSpPr>
        <p:spPr>
          <a:xfrm>
            <a:off x="304800" y="175770"/>
            <a:ext cx="8534400" cy="5022677"/>
          </a:xfrm>
          <a:prstGeom prst="rect">
            <a:avLst/>
          </a:prstGeom>
          <a:solidFill>
            <a:schemeClr val="bg1"/>
          </a:solidFill>
        </p:spPr>
        <p:txBody>
          <a:bodyPr wrap="square">
            <a:spAutoFit/>
          </a:bodyPr>
          <a:lstStyle/>
          <a:p>
            <a:r>
              <a:rPr lang="en-US" sz="4000" dirty="0">
                <a:solidFill>
                  <a:srgbClr val="FFFF00"/>
                </a:solidFill>
              </a:rPr>
              <a:t>	Find out what his daddy is, what his mama is.</a:t>
            </a:r>
            <a:r>
              <a:rPr lang="en-US" sz="4000" dirty="0"/>
              <a:t> They may be a hater of the Gospel. They may have everything projected into little Oswald. </a:t>
            </a:r>
            <a:r>
              <a:rPr lang="en-US" sz="4000" dirty="0">
                <a:solidFill>
                  <a:srgbClr val="FFFF00"/>
                </a:solidFill>
              </a:rPr>
              <a:t>And you let your little boy or girl associate like that, and the first thing you know, he will come up and be like little Oswald.</a:t>
            </a:r>
          </a:p>
          <a:p>
            <a:pPr algn="r"/>
            <a:r>
              <a:rPr lang="en-US" sz="3200" dirty="0"/>
              <a:t>57-0115</a:t>
            </a:r>
          </a:p>
        </p:txBody>
      </p:sp>
    </p:spTree>
    <p:extLst>
      <p:ext uri="{BB962C8B-B14F-4D97-AF65-F5344CB8AC3E}">
        <p14:creationId xmlns:p14="http://schemas.microsoft.com/office/powerpoint/2010/main" val="3747138092"/>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endParaRPr lang="en-US" dirty="0"/>
          </a:p>
        </p:txBody>
      </p:sp>
      <p:sp>
        <p:nvSpPr>
          <p:cNvPr id="3" name="Footer Placeholder 2"/>
          <p:cNvSpPr>
            <a:spLocks noGrp="1"/>
          </p:cNvSpPr>
          <p:nvPr>
            <p:ph type="ftr" sz="quarter" idx="11"/>
          </p:nvPr>
        </p:nvSpPr>
        <p:spPr/>
        <p:txBody>
          <a:bodyPr/>
          <a:lstStyle/>
          <a:p>
            <a:r>
              <a:rPr lang="en-US"/>
              <a:t>Touch Not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angle 4"/>
          <p:cNvSpPr/>
          <p:nvPr/>
        </p:nvSpPr>
        <p:spPr>
          <a:xfrm>
            <a:off x="109728" y="18288"/>
            <a:ext cx="8915400" cy="6678751"/>
          </a:xfrm>
          <a:prstGeom prst="rect">
            <a:avLst/>
          </a:prstGeom>
          <a:solidFill>
            <a:schemeClr val="bg1"/>
          </a:solidFill>
        </p:spPr>
        <p:txBody>
          <a:bodyPr wrap="square">
            <a:spAutoFit/>
          </a:bodyPr>
          <a:lstStyle/>
          <a:p>
            <a:r>
              <a:rPr lang="en-US" sz="3600" b="1" spc="-300" dirty="0"/>
              <a:t>WHERE.HAS.THY.STRENGTH.GONE.SAMSON</a:t>
            </a:r>
            <a:endParaRPr lang="en-US" sz="3200" dirty="0"/>
          </a:p>
          <a:p>
            <a:r>
              <a:rPr lang="en-US" sz="2800" dirty="0"/>
              <a:t>  	6 Samson got into bad company. </a:t>
            </a:r>
            <a:r>
              <a:rPr lang="en-US" sz="2800" dirty="0">
                <a:solidFill>
                  <a:srgbClr val="FFFF00"/>
                </a:solidFill>
              </a:rPr>
              <a:t>And you always can remember that when you are in bad company, you are out of the will of the Lord. </a:t>
            </a:r>
            <a:r>
              <a:rPr lang="en-US" sz="2800" dirty="0"/>
              <a:t>My own southern mammy used to tell me, "If you lay down with a dog that's got fleas, you'll get up with the fleas." You just can't associate yourself with the things of the world and  expect to stay spiritual and humble before the Lord. </a:t>
            </a:r>
            <a:r>
              <a:rPr lang="en-US" sz="2800" dirty="0">
                <a:solidFill>
                  <a:srgbClr val="FFFF00"/>
                </a:solidFill>
              </a:rPr>
              <a:t>You're known by your company.</a:t>
            </a:r>
            <a:r>
              <a:rPr lang="en-US" sz="2800" dirty="0"/>
              <a:t> There's an old saying, </a:t>
            </a:r>
            <a:r>
              <a:rPr lang="en-US" sz="2800" i="1" dirty="0"/>
              <a:t>"Show me your company, I'll tell you who you are.“ </a:t>
            </a:r>
            <a:r>
              <a:rPr lang="en-US" sz="2800" dirty="0"/>
              <a:t>And when the church begins to keep company with the world, then it's no more than the world. It gets out of the fellowship of the Holy Spirit, gets out of the company of God, and of angels, and of God's heritage, when it begins to flirt as Samson did. 																				59-0702</a:t>
            </a:r>
          </a:p>
        </p:txBody>
      </p:sp>
    </p:spTree>
    <p:extLst>
      <p:ext uri="{BB962C8B-B14F-4D97-AF65-F5344CB8AC3E}">
        <p14:creationId xmlns:p14="http://schemas.microsoft.com/office/powerpoint/2010/main" val="3183642286"/>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336" y="256033"/>
            <a:ext cx="8284464" cy="4093428"/>
          </a:xfrm>
          <a:prstGeom prst="rect">
            <a:avLst/>
          </a:prstGeom>
          <a:solidFill>
            <a:schemeClr val="bg1"/>
          </a:solidFill>
        </p:spPr>
        <p:txBody>
          <a:bodyPr wrap="square">
            <a:spAutoFit/>
          </a:bodyPr>
          <a:lstStyle/>
          <a:p>
            <a:r>
              <a:rPr lang="en-US" sz="4000" b="1" dirty="0"/>
              <a:t>LED.BY.THE.SPIRIT.OF.GOD</a:t>
            </a:r>
          </a:p>
          <a:p>
            <a:r>
              <a:rPr lang="en-US" sz="3200" dirty="0"/>
              <a:t>  	42 Usually if a man's going to be a believer, he's got to separate himself from his </a:t>
            </a:r>
            <a:r>
              <a:rPr lang="en-US" sz="3200" dirty="0">
                <a:solidFill>
                  <a:srgbClr val="FFFF00"/>
                </a:solidFill>
              </a:rPr>
              <a:t>worldly friends, </a:t>
            </a:r>
            <a:r>
              <a:rPr lang="en-US" sz="3200" dirty="0"/>
              <a:t>all the people. Yoke yourself out up from amongst unbelievers. They'll only call you back into the world again. </a:t>
            </a:r>
            <a:r>
              <a:rPr lang="en-US" sz="3200" dirty="0">
                <a:solidFill>
                  <a:srgbClr val="FFFF00"/>
                </a:solidFill>
              </a:rPr>
              <a:t>Environment</a:t>
            </a:r>
            <a:r>
              <a:rPr lang="en-US" sz="3200" dirty="0"/>
              <a:t> has a lot to do with it.</a:t>
            </a:r>
          </a:p>
          <a:p>
            <a:pPr algn="r"/>
            <a:r>
              <a:rPr lang="en-US" sz="2800" dirty="0"/>
              <a:t>56-0723</a:t>
            </a:r>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395332589"/>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33</a:t>
            </a:fld>
            <a:endParaRPr lang="en-US"/>
          </a:p>
        </p:txBody>
      </p:sp>
      <p:sp>
        <p:nvSpPr>
          <p:cNvPr id="41985" name="Rectangle 1"/>
          <p:cNvSpPr>
            <a:spLocks noChangeArrowheads="1"/>
          </p:cNvSpPr>
          <p:nvPr/>
        </p:nvSpPr>
        <p:spPr bwMode="auto">
          <a:xfrm>
            <a:off x="152400" y="47446"/>
            <a:ext cx="8763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ROMANS 8:12</a:t>
            </a:r>
            <a:r>
              <a:rPr kumimoji="0" lang="en-US" sz="4400" b="0" i="1"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i="1" dirty="0">
                <a:latin typeface="Cambria" pitchFamily="18" charset="0"/>
                <a:ea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Times New Roman" pitchFamily="18" charset="0"/>
              </a:rPr>
              <a:t>Therefore, brethren, we are debtors, not to the flesh, to live after the flesh. 13 For if ye live after the flesh, ye shall die: but if ye through the Spirit do </a:t>
            </a:r>
            <a:r>
              <a:rPr kumimoji="0" lang="en-US" sz="3600" b="1" i="1" u="none" strike="noStrike" cap="none" normalizeH="0" baseline="0" dirty="0">
                <a:ln>
                  <a:noFill/>
                </a:ln>
                <a:solidFill>
                  <a:srgbClr val="FFFF00"/>
                </a:solidFill>
                <a:effectLst/>
                <a:latin typeface="Cambria" pitchFamily="18" charset="0"/>
                <a:ea typeface="Times New Roman" pitchFamily="18" charset="0"/>
              </a:rPr>
              <a:t>mortify</a:t>
            </a:r>
            <a:r>
              <a:rPr kumimoji="0" lang="en-US" sz="3600" b="0" i="1" u="none" strike="noStrike" cap="none" normalizeH="0" baseline="0" dirty="0">
                <a:ln>
                  <a:noFill/>
                </a:ln>
                <a:solidFill>
                  <a:schemeClr val="tx1"/>
                </a:solidFill>
                <a:effectLst/>
                <a:latin typeface="Cambria" pitchFamily="18" charset="0"/>
                <a:ea typeface="Times New Roman" pitchFamily="18" charset="0"/>
              </a:rPr>
              <a:t> the deeds of the body, ye shall live.</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ea typeface="Times New Roman" pitchFamily="18" charset="0"/>
                <a:cs typeface="Arial" pitchFamily="34" charset="0"/>
              </a:rPr>
              <a:t>Mortify:</a:t>
            </a:r>
            <a:r>
              <a:rPr kumimoji="0" lang="en-US" sz="2800" b="0" i="0" u="none" strike="noStrike" cap="none" normalizeH="0" baseline="0" dirty="0">
                <a:ln>
                  <a:noFill/>
                </a:ln>
                <a:solidFill>
                  <a:srgbClr val="FFFF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T</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he active work of weakening the roots of something, devoting all power and energy to constant warfare, uncompromisingly with an attitude of destroying the enemy.</a:t>
            </a: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6483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3" end="3"/>
                                            </p:txEl>
                                          </p:spTgt>
                                        </p:tgtEl>
                                        <p:attrNameLst>
                                          <p:attrName>style.visibility</p:attrName>
                                        </p:attrNameLst>
                                      </p:cBhvr>
                                      <p:to>
                                        <p:strVal val="visible"/>
                                      </p:to>
                                    </p:set>
                                    <p:anim calcmode="lin" valueType="num">
                                      <p:cBhvr additive="base">
                                        <p:cTn id="7" dur="2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 calcmode="lin" valueType="num">
                                      <p:cBhvr additive="base">
                                        <p:cTn id="13" dur="2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34</a:t>
            </a:fld>
            <a:endParaRPr lang="en-US"/>
          </a:p>
        </p:txBody>
      </p:sp>
      <p:sp>
        <p:nvSpPr>
          <p:cNvPr id="48129" name="Rectangle 1"/>
          <p:cNvSpPr>
            <a:spLocks noChangeArrowheads="1"/>
          </p:cNvSpPr>
          <p:nvPr/>
        </p:nvSpPr>
        <p:spPr bwMode="auto">
          <a:xfrm>
            <a:off x="304800" y="3048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JUST.ONE.MORE.TIME.LORD</a:t>
            </a:r>
            <a:r>
              <a:rPr kumimoji="0" lang="en-US" sz="2400" i="0" u="none" strike="noStrike" cap="none" normalizeH="0" baseline="0" dirty="0">
                <a:ln>
                  <a:noFill/>
                </a:ln>
                <a:solidFill>
                  <a:schemeClr val="tx1"/>
                </a:solidFill>
                <a:effectLst/>
                <a:latin typeface="Cambria" pitchFamily="18" charset="0"/>
                <a:ea typeface="Times New Roman" pitchFamily="18" charset="0"/>
              </a:rPr>
              <a:t>    63-0120</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59    </a:t>
            </a:r>
            <a:r>
              <a:rPr kumimoji="0" lang="en-US" sz="3200" i="0" u="none" strike="noStrike" cap="none" normalizeH="0" baseline="0" dirty="0">
                <a:ln>
                  <a:noFill/>
                </a:ln>
                <a:solidFill>
                  <a:srgbClr val="FFFF00"/>
                </a:solidFill>
                <a:effectLst/>
                <a:latin typeface="Cambria" pitchFamily="18" charset="0"/>
                <a:ea typeface="Times New Roman" pitchFamily="18" charset="0"/>
              </a:rPr>
              <a:t>... It wasn't God's fault he {Samson} was defeated; </a:t>
            </a:r>
            <a:r>
              <a:rPr kumimoji="0" lang="en-US" sz="3200" b="1" i="0" u="none" strike="noStrike" cap="none" normalizeH="0" baseline="0" dirty="0">
                <a:ln>
                  <a:noFill/>
                </a:ln>
                <a:solidFill>
                  <a:srgbClr val="FFFF00"/>
                </a:solidFill>
                <a:effectLst/>
                <a:latin typeface="Cambria" pitchFamily="18" charset="0"/>
                <a:ea typeface="Times New Roman" pitchFamily="18" charset="0"/>
              </a:rPr>
              <a:t>it was his own fault.</a:t>
            </a:r>
            <a:r>
              <a:rPr kumimoji="0" lang="en-US" sz="3200" b="0" i="0" u="none" strike="noStrike" cap="none" normalizeH="0" baseline="0" dirty="0">
                <a:ln>
                  <a:noFill/>
                </a:ln>
                <a:solidFill>
                  <a:srgbClr val="FFFF00"/>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And God's people, {who} he was raised up to preach the Gospel to in his strength, and by flirting with this  immoral woman, he lost all the strength God had give him. So has it been with the church. God raised the church up to be a lighthouse to let out His powers… but we begin to creep in and let down the bars.</a:t>
            </a:r>
            <a:endParaRPr kumimoji="0" lang="en-US"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52959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35</a:t>
            </a:fld>
            <a:endParaRPr lang="en-US"/>
          </a:p>
        </p:txBody>
      </p:sp>
      <p:sp>
        <p:nvSpPr>
          <p:cNvPr id="5" name="Rectangle 4"/>
          <p:cNvSpPr/>
          <p:nvPr/>
        </p:nvSpPr>
        <p:spPr>
          <a:xfrm>
            <a:off x="228600" y="175770"/>
            <a:ext cx="8686800" cy="5509200"/>
          </a:xfrm>
          <a:prstGeom prst="rect">
            <a:avLst/>
          </a:prstGeom>
        </p:spPr>
        <p:txBody>
          <a:bodyPr wrap="square">
            <a:spAutoFit/>
          </a:bodyPr>
          <a:lstStyle/>
          <a:p>
            <a:pPr lvl="0" eaLnBrk="0" fontAlgn="base" hangingPunct="0">
              <a:spcBef>
                <a:spcPct val="0"/>
              </a:spcBef>
              <a:spcAft>
                <a:spcPct val="0"/>
              </a:spcAft>
            </a:pPr>
            <a:r>
              <a:rPr lang="en-US" sz="3200" dirty="0">
                <a:latin typeface="Cambria" pitchFamily="18" charset="0"/>
                <a:ea typeface="Times New Roman" pitchFamily="18" charset="0"/>
                <a:cs typeface="Times New Roman" pitchFamily="18" charset="0"/>
              </a:rPr>
              <a:t>	61  </a:t>
            </a:r>
            <a:r>
              <a:rPr lang="en-US" sz="3200" dirty="0">
                <a:solidFill>
                  <a:srgbClr val="FFFF00"/>
                </a:solidFill>
                <a:latin typeface="Cambria" pitchFamily="18" charset="0"/>
                <a:ea typeface="Times New Roman" pitchFamily="18" charset="0"/>
                <a:cs typeface="Times New Roman" pitchFamily="18" charset="0"/>
              </a:rPr>
              <a:t> </a:t>
            </a:r>
            <a:r>
              <a:rPr lang="en-US" sz="3200" b="1" dirty="0">
                <a:solidFill>
                  <a:srgbClr val="FFFF00"/>
                </a:solidFill>
                <a:latin typeface="Cambria" pitchFamily="18" charset="0"/>
                <a:ea typeface="Times New Roman" pitchFamily="18" charset="0"/>
                <a:cs typeface="Times New Roman" pitchFamily="18" charset="0"/>
              </a:rPr>
              <a:t>We took the wrong example</a:t>
            </a:r>
            <a:r>
              <a:rPr lang="en-US" sz="3200" dirty="0">
                <a:solidFill>
                  <a:srgbClr val="FFFF00"/>
                </a:solidFill>
                <a:latin typeface="Cambria" pitchFamily="18" charset="0"/>
                <a:ea typeface="Times New Roman" pitchFamily="18" charset="0"/>
                <a:cs typeface="Times New Roman" pitchFamily="18" charset="0"/>
              </a:rPr>
              <a:t>. </a:t>
            </a:r>
            <a:r>
              <a:rPr lang="en-US" sz="3200" dirty="0">
                <a:latin typeface="Cambria" pitchFamily="18" charset="0"/>
                <a:ea typeface="Times New Roman" pitchFamily="18" charset="0"/>
                <a:cs typeface="Times New Roman" pitchFamily="18" charset="0"/>
              </a:rPr>
              <a:t>The women acted like the pastor's wife. He let her go haywire, cut off her hair, wear any kind of sexy clothes, never rebuked. And the other women say, </a:t>
            </a:r>
            <a:r>
              <a:rPr lang="en-US" sz="3200" b="1" dirty="0">
                <a:latin typeface="Cambria" pitchFamily="18" charset="0"/>
                <a:ea typeface="Times New Roman" pitchFamily="18" charset="0"/>
                <a:cs typeface="Times New Roman" pitchFamily="18" charset="0"/>
              </a:rPr>
              <a:t>"If Sister So-and-so can do it, I could too." </a:t>
            </a:r>
            <a:r>
              <a:rPr lang="en-US" sz="3200" dirty="0">
                <a:latin typeface="Cambria" pitchFamily="18" charset="0"/>
                <a:ea typeface="Times New Roman" pitchFamily="18" charset="0"/>
                <a:cs typeface="Times New Roman" pitchFamily="18" charset="0"/>
              </a:rPr>
              <a:t>Don't make that your example. </a:t>
            </a:r>
            <a:r>
              <a:rPr lang="en-US" sz="3200" b="1" dirty="0">
                <a:solidFill>
                  <a:srgbClr val="FFFF00"/>
                </a:solidFill>
                <a:latin typeface="Cambria" pitchFamily="18" charset="0"/>
                <a:ea typeface="Times New Roman" pitchFamily="18" charset="0"/>
                <a:cs typeface="Times New Roman" pitchFamily="18" charset="0"/>
              </a:rPr>
              <a:t>God told you what to do; stay with that</a:t>
            </a:r>
            <a:r>
              <a:rPr lang="en-US" sz="3200" dirty="0">
                <a:solidFill>
                  <a:srgbClr val="FFFF00"/>
                </a:solidFill>
                <a:latin typeface="Cambria" pitchFamily="18" charset="0"/>
                <a:ea typeface="Times New Roman" pitchFamily="18" charset="0"/>
                <a:cs typeface="Times New Roman" pitchFamily="18" charset="0"/>
              </a:rPr>
              <a:t>. </a:t>
            </a:r>
            <a:r>
              <a:rPr lang="en-US" sz="3200" dirty="0">
                <a:latin typeface="Cambria" pitchFamily="18" charset="0"/>
                <a:ea typeface="Times New Roman" pitchFamily="18" charset="0"/>
                <a:cs typeface="Times New Roman" pitchFamily="18" charset="0"/>
              </a:rPr>
              <a:t>Now, then when you do that, you fail God and you also fail His people... God set you there to be a watchman, and when you see sin creeping in, instead of cutting the thing off, they entice it. </a:t>
            </a:r>
            <a:endParaRPr lang="en-US" sz="4400" dirty="0">
              <a:latin typeface="Arial" pitchFamily="34" charset="0"/>
            </a:endParaRPr>
          </a:p>
        </p:txBody>
      </p:sp>
    </p:spTree>
    <p:extLst>
      <p:ext uri="{BB962C8B-B14F-4D97-AF65-F5344CB8AC3E}">
        <p14:creationId xmlns:p14="http://schemas.microsoft.com/office/powerpoint/2010/main" val="1103561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36</a:t>
            </a:fld>
            <a:endParaRPr lang="en-US"/>
          </a:p>
        </p:txBody>
      </p:sp>
      <p:sp>
        <p:nvSpPr>
          <p:cNvPr id="5" name="Rectangle 4"/>
          <p:cNvSpPr/>
          <p:nvPr/>
        </p:nvSpPr>
        <p:spPr>
          <a:xfrm>
            <a:off x="381000" y="152400"/>
            <a:ext cx="8305800" cy="3662541"/>
          </a:xfrm>
          <a:prstGeom prst="rect">
            <a:avLst/>
          </a:prstGeom>
        </p:spPr>
        <p:txBody>
          <a:bodyPr wrap="square">
            <a:spAutoFit/>
          </a:bodyPr>
          <a:lstStyle/>
          <a:p>
            <a:r>
              <a:rPr lang="en-US" sz="4000" b="1" dirty="0"/>
              <a:t>A.MISSIONARY.TALK</a:t>
            </a:r>
          </a:p>
          <a:p>
            <a:r>
              <a:rPr lang="en-US" sz="3200" dirty="0"/>
              <a:t>	1   Now, in the Bible, </a:t>
            </a:r>
            <a:r>
              <a:rPr lang="en-US" sz="3200" dirty="0">
                <a:solidFill>
                  <a:srgbClr val="FFFF00"/>
                </a:solidFill>
              </a:rPr>
              <a:t>we always try at our church to follow the rules and regulations of the Scripture, just as close as we can. </a:t>
            </a:r>
            <a:r>
              <a:rPr lang="en-US" sz="3200" dirty="0"/>
              <a:t>Some people sprinkle the little children, infant baptism. I never did find that in the Scripture.</a:t>
            </a:r>
          </a:p>
          <a:p>
            <a:pPr algn="r"/>
            <a:r>
              <a:rPr lang="en-US" sz="3200" b="1" dirty="0"/>
              <a:t>58-0330</a:t>
            </a:r>
            <a:endParaRPr lang="en-US" sz="3200" dirty="0"/>
          </a:p>
        </p:txBody>
      </p:sp>
    </p:spTree>
    <p:extLst>
      <p:ext uri="{BB962C8B-B14F-4D97-AF65-F5344CB8AC3E}">
        <p14:creationId xmlns:p14="http://schemas.microsoft.com/office/powerpoint/2010/main" val="1695448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37</a:t>
            </a:fld>
            <a:endParaRPr lang="en-US"/>
          </a:p>
        </p:txBody>
      </p:sp>
      <p:sp>
        <p:nvSpPr>
          <p:cNvPr id="5" name="Rectangle 4"/>
          <p:cNvSpPr/>
          <p:nvPr/>
        </p:nvSpPr>
        <p:spPr>
          <a:xfrm>
            <a:off x="152400" y="76200"/>
            <a:ext cx="8763000" cy="4585871"/>
          </a:xfrm>
          <a:prstGeom prst="rect">
            <a:avLst/>
          </a:prstGeom>
        </p:spPr>
        <p:txBody>
          <a:bodyPr wrap="square">
            <a:spAutoFit/>
          </a:bodyPr>
          <a:lstStyle/>
          <a:p>
            <a:r>
              <a:rPr lang="en-US" sz="4400" b="1" dirty="0"/>
              <a:t>64-0823   COD</a:t>
            </a:r>
          </a:p>
          <a:p>
            <a:r>
              <a:rPr lang="en-US" sz="3200" dirty="0"/>
              <a:t>	</a:t>
            </a:r>
            <a:r>
              <a:rPr lang="en-US" sz="3200" i="1" dirty="0"/>
              <a:t>244. Bro. Branham, what do you think about our sisters in the church wearing such short dresses? Doesn't it mar our testimony and set the wrong example for our young people in this our church? It seems so... to see a grown woman wearing a dress so short that it shows her knees when she walks.</a:t>
            </a:r>
          </a:p>
          <a:p>
            <a:r>
              <a:rPr lang="en-US" sz="2400" dirty="0"/>
              <a:t>	</a:t>
            </a:r>
            <a:endParaRPr lang="en-US" sz="2600" dirty="0"/>
          </a:p>
        </p:txBody>
      </p:sp>
    </p:spTree>
    <p:extLst>
      <p:ext uri="{BB962C8B-B14F-4D97-AF65-F5344CB8AC3E}">
        <p14:creationId xmlns:p14="http://schemas.microsoft.com/office/powerpoint/2010/main" val="632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8E207-45EB-4B96-876F-B12C05723FD5}"/>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6268B3C8-C181-495F-849C-16D58C1DA54B}"/>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4792E4D7-7674-440E-9888-64310397256D}"/>
              </a:ext>
            </a:extLst>
          </p:cNvPr>
          <p:cNvSpPr>
            <a:spLocks noGrp="1"/>
          </p:cNvSpPr>
          <p:nvPr>
            <p:ph type="sldNum" sz="quarter" idx="12"/>
          </p:nvPr>
        </p:nvSpPr>
        <p:spPr/>
        <p:txBody>
          <a:bodyPr/>
          <a:lstStyle/>
          <a:p>
            <a:fld id="{34FBDB5F-F88B-4ECD-8AC6-E346D095E253}" type="slidenum">
              <a:rPr lang="en-US" smtClean="0"/>
              <a:pPr/>
              <a:t>38</a:t>
            </a:fld>
            <a:endParaRPr lang="en-US" dirty="0"/>
          </a:p>
        </p:txBody>
      </p:sp>
      <p:sp>
        <p:nvSpPr>
          <p:cNvPr id="5" name="Rectangle 4">
            <a:extLst>
              <a:ext uri="{FF2B5EF4-FFF2-40B4-BE49-F238E27FC236}">
                <a16:creationId xmlns:a16="http://schemas.microsoft.com/office/drawing/2014/main" id="{CAEEC708-9A0C-4F2C-A89C-D2B42027ABD2}"/>
              </a:ext>
            </a:extLst>
          </p:cNvPr>
          <p:cNvSpPr/>
          <p:nvPr/>
        </p:nvSpPr>
        <p:spPr>
          <a:xfrm>
            <a:off x="152400" y="0"/>
            <a:ext cx="8763000" cy="6001643"/>
          </a:xfrm>
          <a:prstGeom prst="rect">
            <a:avLst/>
          </a:prstGeom>
        </p:spPr>
        <p:txBody>
          <a:bodyPr wrap="square">
            <a:spAutoFit/>
          </a:bodyPr>
          <a:lstStyle/>
          <a:p>
            <a:r>
              <a:rPr lang="en-US" sz="3200" dirty="0"/>
              <a:t>	Ever who you are, I agree with you 100%. It's a disgrace, but tell me what to do about it. I preach it just as hard as I know how to preach it; they do it the same. </a:t>
            </a:r>
            <a:r>
              <a:rPr lang="en-US" sz="3200" dirty="0">
                <a:solidFill>
                  <a:srgbClr val="FFFF00"/>
                </a:solidFill>
              </a:rPr>
              <a:t>So it's their judgment, </a:t>
            </a:r>
            <a:r>
              <a:rPr lang="en-US" sz="3200" dirty="0" err="1">
                <a:solidFill>
                  <a:srgbClr val="FFFF00"/>
                </a:solidFill>
              </a:rPr>
              <a:t>'cause</a:t>
            </a:r>
            <a:r>
              <a:rPr lang="en-US" sz="3200" dirty="0">
                <a:solidFill>
                  <a:srgbClr val="FFFF00"/>
                </a:solidFill>
              </a:rPr>
              <a:t> the Word's went forth.</a:t>
            </a:r>
            <a:r>
              <a:rPr lang="en-US" sz="3200" dirty="0"/>
              <a:t> Yes, I'm certainly against them little old skin-tight dresses... </a:t>
            </a:r>
          </a:p>
          <a:p>
            <a:r>
              <a:rPr lang="en-US" sz="3200" dirty="0"/>
              <a:t>	I constantly fuss at my kids, Becky and Sarah. I don't care how little they are... </a:t>
            </a:r>
            <a:r>
              <a:rPr lang="en-US" sz="3200" dirty="0" err="1"/>
              <a:t>Meda</a:t>
            </a:r>
            <a:r>
              <a:rPr lang="en-US" sz="3200" dirty="0"/>
              <a:t> takes Becky apart every day about it. </a:t>
            </a:r>
            <a:r>
              <a:rPr lang="en-US" sz="3200" dirty="0" err="1"/>
              <a:t>'Cause</a:t>
            </a:r>
            <a:r>
              <a:rPr lang="en-US" sz="3200" dirty="0"/>
              <a:t> kids, you can expect that in kids, and you have to correct them; but when it comes to a woman, there's something wrong there. </a:t>
            </a:r>
          </a:p>
        </p:txBody>
      </p:sp>
    </p:spTree>
    <p:extLst>
      <p:ext uri="{BB962C8B-B14F-4D97-AF65-F5344CB8AC3E}">
        <p14:creationId xmlns:p14="http://schemas.microsoft.com/office/powerpoint/2010/main" val="131832265"/>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39</a:t>
            </a:fld>
            <a:endParaRPr lang="en-US"/>
          </a:p>
        </p:txBody>
      </p:sp>
      <p:sp>
        <p:nvSpPr>
          <p:cNvPr id="5" name="Rectangle 4"/>
          <p:cNvSpPr/>
          <p:nvPr/>
        </p:nvSpPr>
        <p:spPr>
          <a:xfrm>
            <a:off x="152400" y="152400"/>
            <a:ext cx="8763000" cy="5201424"/>
          </a:xfrm>
          <a:prstGeom prst="rect">
            <a:avLst/>
          </a:prstGeom>
        </p:spPr>
        <p:txBody>
          <a:bodyPr wrap="square">
            <a:spAutoFit/>
          </a:bodyPr>
          <a:lstStyle/>
          <a:p>
            <a:r>
              <a:rPr lang="en-US" sz="4400" b="1" dirty="0"/>
              <a:t>ACTS 15:7</a:t>
            </a:r>
          </a:p>
          <a:p>
            <a:r>
              <a:rPr lang="en-US" sz="3200" i="1" dirty="0"/>
              <a:t>	And when there had been much disputing, Peter rose up, and said unto them, Men and brethren, ye know how that a good while ago God made choice among us, that the Gentiles by my mouth should hear the word of the gospel, and believe. 8 And God, which </a:t>
            </a:r>
            <a:r>
              <a:rPr lang="en-US" sz="3200" i="1" dirty="0" err="1"/>
              <a:t>knoweth</a:t>
            </a:r>
            <a:r>
              <a:rPr lang="en-US" sz="3200" i="1" dirty="0"/>
              <a:t> the hearts, bare them witness, giving them the Holy Ghost, even as he did unto us; 9 And put no difference between us and them, purifying their hearts by faith. </a:t>
            </a:r>
          </a:p>
        </p:txBody>
      </p:sp>
    </p:spTree>
    <p:extLst>
      <p:ext uri="{BB962C8B-B14F-4D97-AF65-F5344CB8AC3E}">
        <p14:creationId xmlns:p14="http://schemas.microsoft.com/office/powerpoint/2010/main" val="49890569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BD0BF-0784-4F13-97E7-FD67B1A7ED34}"/>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25FA7F53-E67E-4401-8FB7-7558923A753E}"/>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297B1100-ECE0-4269-9AE5-6A0F2DFBE0D9}"/>
              </a:ext>
            </a:extLst>
          </p:cNvPr>
          <p:cNvSpPr>
            <a:spLocks noGrp="1"/>
          </p:cNvSpPr>
          <p:nvPr>
            <p:ph type="sldNum" sz="quarter" idx="12"/>
          </p:nvPr>
        </p:nvSpPr>
        <p:spPr/>
        <p:txBody>
          <a:bodyPr/>
          <a:lstStyle/>
          <a:p>
            <a:fld id="{34FBDB5F-F88B-4ECD-8AC6-E346D095E253}" type="slidenum">
              <a:rPr lang="en-US" smtClean="0"/>
              <a:pPr/>
              <a:t>4</a:t>
            </a:fld>
            <a:endParaRPr lang="en-US" dirty="0"/>
          </a:p>
        </p:txBody>
      </p:sp>
      <p:sp>
        <p:nvSpPr>
          <p:cNvPr id="5" name="Rectangle 4">
            <a:extLst>
              <a:ext uri="{FF2B5EF4-FFF2-40B4-BE49-F238E27FC236}">
                <a16:creationId xmlns:a16="http://schemas.microsoft.com/office/drawing/2014/main" id="{BFDD3345-D397-4170-A629-E3877614DA8F}"/>
              </a:ext>
            </a:extLst>
          </p:cNvPr>
          <p:cNvSpPr/>
          <p:nvPr/>
        </p:nvSpPr>
        <p:spPr>
          <a:xfrm>
            <a:off x="152400" y="0"/>
            <a:ext cx="8763000" cy="6186309"/>
          </a:xfrm>
          <a:prstGeom prst="rect">
            <a:avLst/>
          </a:prstGeom>
        </p:spPr>
        <p:txBody>
          <a:bodyPr wrap="square">
            <a:spAutoFit/>
          </a:bodyPr>
          <a:lstStyle/>
          <a:p>
            <a:r>
              <a:rPr lang="en-US" sz="4400" b="1" dirty="0"/>
              <a:t>MATTHEW 5:18-20</a:t>
            </a:r>
          </a:p>
          <a:p>
            <a:r>
              <a:rPr lang="en-US" sz="3200" dirty="0"/>
              <a:t>	</a:t>
            </a:r>
            <a:r>
              <a:rPr lang="en-US" sz="3200" i="1" dirty="0"/>
              <a:t>For verily I say unto you, Till heaven and earth pass, one jot or one tittle shall in no wise pass from the law, till all be fulfilled.  19 Whosoever therefore shall break one of these least commandments, and shall teach men so, he shall be called the least in the kingdom of heaven: but whosoever shall do and teach them, the same shall be called great in the kingdom of heaven. 20 For I say unto you, </a:t>
            </a:r>
            <a:r>
              <a:rPr lang="en-US" sz="3200" i="1" dirty="0">
                <a:solidFill>
                  <a:srgbClr val="FFFF00"/>
                </a:solidFill>
              </a:rPr>
              <a:t>That except your righteousness shall exceed the righteousness of the scribes and Pharisees, ye shall in no case enter into the kingdom of heaven.</a:t>
            </a:r>
          </a:p>
        </p:txBody>
      </p:sp>
    </p:spTree>
    <p:extLst>
      <p:ext uri="{BB962C8B-B14F-4D97-AF65-F5344CB8AC3E}">
        <p14:creationId xmlns:p14="http://schemas.microsoft.com/office/powerpoint/2010/main" val="1612326363"/>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40</a:t>
            </a:fld>
            <a:endParaRPr lang="en-US"/>
          </a:p>
        </p:txBody>
      </p:sp>
      <p:sp>
        <p:nvSpPr>
          <p:cNvPr id="5" name="Rectangle 4"/>
          <p:cNvSpPr/>
          <p:nvPr/>
        </p:nvSpPr>
        <p:spPr>
          <a:xfrm>
            <a:off x="152400" y="76200"/>
            <a:ext cx="8763000" cy="3600986"/>
          </a:xfrm>
          <a:prstGeom prst="rect">
            <a:avLst/>
          </a:prstGeom>
        </p:spPr>
        <p:txBody>
          <a:bodyPr wrap="square">
            <a:spAutoFit/>
          </a:bodyPr>
          <a:lstStyle/>
          <a:p>
            <a:r>
              <a:rPr lang="en-US" sz="4400" b="1" dirty="0"/>
              <a:t>II CORINTHIANS 7:1</a:t>
            </a:r>
            <a:endParaRPr lang="en-US" sz="4400" b="1" i="1" dirty="0"/>
          </a:p>
          <a:p>
            <a:r>
              <a:rPr lang="en-US" sz="3200" i="1" dirty="0"/>
              <a:t>	</a:t>
            </a:r>
            <a:r>
              <a:rPr lang="en-US" sz="4000" i="1" dirty="0"/>
              <a:t>1  Having therefore these promises, dearly beloved, let us cleanse ourselves from all filthiness of the flesh and spirit, perfecting holiness in the fear of God. </a:t>
            </a:r>
          </a:p>
          <a:p>
            <a:endParaRPr lang="en-US" sz="2400" dirty="0"/>
          </a:p>
        </p:txBody>
      </p:sp>
    </p:spTree>
    <p:extLst>
      <p:ext uri="{BB962C8B-B14F-4D97-AF65-F5344CB8AC3E}">
        <p14:creationId xmlns:p14="http://schemas.microsoft.com/office/powerpoint/2010/main" val="3335588586"/>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41</a:t>
            </a:fld>
            <a:endParaRPr lang="en-US"/>
          </a:p>
        </p:txBody>
      </p:sp>
      <p:sp>
        <p:nvSpPr>
          <p:cNvPr id="35841" name="Rectangle 1"/>
          <p:cNvSpPr>
            <a:spLocks noChangeArrowheads="1"/>
          </p:cNvSpPr>
          <p:nvPr/>
        </p:nvSpPr>
        <p:spPr bwMode="auto">
          <a:xfrm>
            <a:off x="228600" y="34247"/>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Cambria" pitchFamily="18" charset="0"/>
                <a:ea typeface="Times New Roman" pitchFamily="18" charset="0"/>
              </a:rPr>
              <a:t>QUEEN.OF.SHEBA</a:t>
            </a:r>
            <a:endParaRPr kumimoji="0" lang="en-US" sz="3200" b="1"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9  And then if you say that you're saved and still live for the things of the world, your fruits prove that you're not saved. I believe holiness... But if you just make yourself dress like a holy person or act like a holy person, that doesn't make you a holy person. You'd just be making out that. </a:t>
            </a:r>
            <a:r>
              <a:rPr kumimoji="0" lang="en-US" sz="3200" b="0" i="0" u="none" strike="noStrike" cap="none" normalizeH="0" baseline="0" dirty="0">
                <a:ln>
                  <a:noFill/>
                </a:ln>
                <a:solidFill>
                  <a:srgbClr val="FFFF00"/>
                </a:solidFill>
                <a:effectLst/>
                <a:latin typeface="Cambria" pitchFamily="18" charset="0"/>
                <a:ea typeface="Times New Roman" pitchFamily="18" charset="0"/>
              </a:rPr>
              <a:t>But if the Spirit within you makes you live that way, then you know you're all right. </a:t>
            </a:r>
            <a:r>
              <a:rPr kumimoji="0" lang="en-US" sz="3200" b="0" i="0" u="none" strike="noStrike" cap="none" normalizeH="0" baseline="0" dirty="0">
                <a:ln>
                  <a:noFill/>
                </a:ln>
                <a:solidFill>
                  <a:schemeClr val="tx1"/>
                </a:solidFill>
                <a:effectLst/>
                <a:latin typeface="Cambria" pitchFamily="18" charset="0"/>
                <a:ea typeface="Times New Roman" pitchFamily="18" charset="0"/>
              </a:rPr>
              <a:t>That's how you judge yourself…</a:t>
            </a:r>
          </a:p>
          <a:p>
            <a:pPr lvl="0" algn="r" eaLnBrk="0" fontAlgn="base" hangingPunct="0">
              <a:spcBef>
                <a:spcPct val="0"/>
              </a:spcBef>
              <a:spcAft>
                <a:spcPct val="0"/>
              </a:spcAft>
            </a:pPr>
            <a:r>
              <a:rPr lang="en-US" sz="2400" b="1" dirty="0">
                <a:latin typeface="Cambria" pitchFamily="18" charset="0"/>
                <a:ea typeface="Times New Roman" pitchFamily="18" charset="0"/>
              </a:rPr>
              <a:t>60-0710</a:t>
            </a:r>
            <a:endParaRPr kumimoji="0" lang="en-US" sz="2400" b="0" i="0" u="none" strike="noStrike" cap="none" normalizeH="0" baseline="0" dirty="0">
              <a:ln>
                <a:noFill/>
              </a:ln>
              <a:solidFill>
                <a:schemeClr val="tx1"/>
              </a:solidFill>
              <a:effectLst/>
              <a:latin typeface="Cambria" pitchFamily="18" charset="0"/>
            </a:endParaRPr>
          </a:p>
        </p:txBody>
      </p:sp>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42</a:t>
            </a:fld>
            <a:endParaRPr lang="en-US"/>
          </a:p>
        </p:txBody>
      </p:sp>
      <p:sp>
        <p:nvSpPr>
          <p:cNvPr id="66561" name="Rectangle 1"/>
          <p:cNvSpPr>
            <a:spLocks noChangeArrowheads="1"/>
          </p:cNvSpPr>
          <p:nvPr/>
        </p:nvSpPr>
        <p:spPr bwMode="auto">
          <a:xfrm>
            <a:off x="152400" y="0"/>
            <a:ext cx="89916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ROJC</a:t>
            </a: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216  And </a:t>
            </a:r>
            <a:r>
              <a:rPr kumimoji="0" lang="en-US" sz="3200" b="0" i="0" strike="noStrike" cap="none" normalizeH="0" baseline="0" dirty="0">
                <a:ln>
                  <a:noFill/>
                </a:ln>
                <a:solidFill>
                  <a:schemeClr val="tx1"/>
                </a:solidFill>
                <a:effectLst/>
                <a:latin typeface="Cambria" pitchFamily="18" charset="0"/>
                <a:ea typeface="Times New Roman" pitchFamily="18" charset="0"/>
              </a:rPr>
              <a:t>if our lives come from up there, then we act like that</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r>
              <a:rPr kumimoji="0" lang="en-US" sz="3200" b="0" i="0" u="none" strike="noStrike" cap="none" normalizeH="0" baseline="0" dirty="0">
                <a:ln>
                  <a:noFill/>
                </a:ln>
                <a:solidFill>
                  <a:srgbClr val="FFFF00"/>
                </a:solidFill>
                <a:effectLst/>
                <a:latin typeface="Cambria" pitchFamily="18" charset="0"/>
                <a:ea typeface="Times New Roman" pitchFamily="18" charset="0"/>
              </a:rPr>
              <a:t>Our Life is from a holy place;</a:t>
            </a:r>
            <a:r>
              <a:rPr kumimoji="0" lang="en-US" sz="3200" b="0" i="0" u="none" strike="noStrike" cap="none" normalizeH="0" baseline="0" dirty="0">
                <a:ln>
                  <a:noFill/>
                </a:ln>
                <a:solidFill>
                  <a:schemeClr val="tx1"/>
                </a:solidFill>
                <a:effectLst/>
                <a:latin typeface="Cambria" pitchFamily="18" charset="0"/>
                <a:ea typeface="Times New Roman" pitchFamily="18" charset="0"/>
              </a:rPr>
              <a:t> looks different; dresses different. The women up there has long hair, don't wear manicure on their face, don't wear shorts. They wear skirts and long robes and dresses, and they have long hair... So the nature of it from up there reflects back on us. The men don't smoke, chew, lie, steal… </a:t>
            </a:r>
            <a:r>
              <a:rPr kumimoji="0" lang="en-US" sz="3200" b="0" i="0" u="none" strike="noStrike" cap="none" normalizeH="0" baseline="0" dirty="0">
                <a:ln>
                  <a:noFill/>
                </a:ln>
                <a:solidFill>
                  <a:srgbClr val="FFFF00"/>
                </a:solidFill>
                <a:effectLst/>
                <a:latin typeface="Cambria" pitchFamily="18" charset="0"/>
                <a:ea typeface="Times New Roman" pitchFamily="18" charset="0"/>
              </a:rPr>
              <a:t>We're of a Kingdom, and we have a King. </a:t>
            </a:r>
            <a:r>
              <a:rPr kumimoji="0" lang="en-US" sz="3200" b="0" i="0" u="none" strike="noStrike" cap="none" normalizeH="0" baseline="0" dirty="0">
                <a:ln>
                  <a:noFill/>
                </a:ln>
                <a:solidFill>
                  <a:schemeClr val="tx1"/>
                </a:solidFill>
                <a:effectLst/>
                <a:latin typeface="Cambria" pitchFamily="18" charset="0"/>
                <a:ea typeface="Times New Roman" pitchFamily="18" charset="0"/>
              </a:rPr>
              <a:t>Then when a person is sanctified, Christ, the Holy Spirit, moves into the heart and becomes King over that... A king has his domain.							</a:t>
            </a:r>
            <a:r>
              <a:rPr lang="en-US" sz="2800" b="1" dirty="0">
                <a:latin typeface="Cambria" pitchFamily="18" charset="0"/>
                <a:ea typeface="Times New Roman" pitchFamily="18" charset="0"/>
              </a:rPr>
              <a:t> </a:t>
            </a:r>
            <a:r>
              <a:rPr lang="en-US" sz="2800" dirty="0">
                <a:latin typeface="Cambria" pitchFamily="18" charset="0"/>
                <a:ea typeface="Times New Roman" pitchFamily="18" charset="0"/>
              </a:rPr>
              <a:t>60-1204</a:t>
            </a:r>
            <a:r>
              <a:rPr kumimoji="0" lang="en-US" sz="2800" b="0" i="0" u="none" strike="noStrike" cap="none" normalizeH="0" baseline="0" dirty="0">
                <a:ln>
                  <a:noFill/>
                </a:ln>
                <a:solidFill>
                  <a:schemeClr val="tx1"/>
                </a:solidFill>
                <a:effectLst/>
                <a:latin typeface="Cambria" pitchFamily="18" charset="0"/>
                <a:ea typeface="Times New Roman" pitchFamily="18" charset="0"/>
              </a:rPr>
              <a:t> </a:t>
            </a:r>
            <a:endParaRPr kumimoji="0" lang="en-US" sz="4000" b="0" i="0" u="none" strike="noStrike" cap="none" normalizeH="0" baseline="0" dirty="0">
              <a:ln>
                <a:noFill/>
              </a:ln>
              <a:solidFill>
                <a:schemeClr val="tx1"/>
              </a:solidFill>
              <a:effectLst/>
              <a:latin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1">
                                            <p:txEl>
                                              <p:pRg st="0" end="0"/>
                                            </p:txEl>
                                          </p:spTgt>
                                        </p:tgtEl>
                                        <p:attrNameLst>
                                          <p:attrName>style.visibility</p:attrName>
                                        </p:attrNameLst>
                                      </p:cBhvr>
                                      <p:to>
                                        <p:strVal val="visible"/>
                                      </p:to>
                                    </p:set>
                                    <p:anim calcmode="lin" valueType="num">
                                      <p:cBhvr additive="base">
                                        <p:cTn id="7" dur="2000" fill="hold"/>
                                        <p:tgtEl>
                                          <p:spTgt spid="6656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656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561">
                                            <p:txEl>
                                              <p:pRg st="1" end="1"/>
                                            </p:txEl>
                                          </p:spTgt>
                                        </p:tgtEl>
                                        <p:attrNameLst>
                                          <p:attrName>style.visibility</p:attrName>
                                        </p:attrNameLst>
                                      </p:cBhvr>
                                      <p:to>
                                        <p:strVal val="visible"/>
                                      </p:to>
                                    </p:set>
                                    <p:anim calcmode="lin" valueType="num">
                                      <p:cBhvr additive="base">
                                        <p:cTn id="11" dur="2000" fill="hold"/>
                                        <p:tgtEl>
                                          <p:spTgt spid="66561">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656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43</a:t>
            </a:fld>
            <a:endParaRPr lang="en-US"/>
          </a:p>
        </p:txBody>
      </p:sp>
      <p:sp>
        <p:nvSpPr>
          <p:cNvPr id="5" name="Rectangle 4"/>
          <p:cNvSpPr/>
          <p:nvPr/>
        </p:nvSpPr>
        <p:spPr>
          <a:xfrm>
            <a:off x="838200" y="533400"/>
            <a:ext cx="7086600" cy="3231654"/>
          </a:xfrm>
          <a:prstGeom prst="rect">
            <a:avLst/>
          </a:prstGeom>
        </p:spPr>
        <p:txBody>
          <a:bodyPr wrap="square">
            <a:spAutoFit/>
          </a:bodyPr>
          <a:lstStyle/>
          <a:p>
            <a:pPr lvl="0" eaLnBrk="0" fontAlgn="base" hangingPunct="0">
              <a:spcBef>
                <a:spcPct val="0"/>
              </a:spcBef>
              <a:spcAft>
                <a:spcPct val="0"/>
              </a:spcAft>
            </a:pPr>
            <a:r>
              <a:rPr lang="en-US" sz="4400" b="1" dirty="0">
                <a:latin typeface="Cambria" pitchFamily="18" charset="0"/>
                <a:ea typeface="Times New Roman" pitchFamily="18" charset="0"/>
              </a:rPr>
              <a:t>PSALMS 141:4</a:t>
            </a:r>
            <a:r>
              <a:rPr lang="en-US" sz="4400" i="1" dirty="0">
                <a:latin typeface="Cambria" pitchFamily="18" charset="0"/>
                <a:ea typeface="Times New Roman" pitchFamily="18" charset="0"/>
              </a:rPr>
              <a:t>  </a:t>
            </a:r>
          </a:p>
          <a:p>
            <a:pPr lvl="0" eaLnBrk="0" fontAlgn="base" hangingPunct="0">
              <a:spcBef>
                <a:spcPct val="0"/>
              </a:spcBef>
              <a:spcAft>
                <a:spcPct val="0"/>
              </a:spcAft>
            </a:pPr>
            <a:r>
              <a:rPr lang="en-US" sz="4000" i="1" dirty="0">
                <a:latin typeface="Cambria" pitchFamily="18" charset="0"/>
                <a:ea typeface="Times New Roman" pitchFamily="18" charset="0"/>
              </a:rPr>
              <a:t>	Incline not my heart to any evil thing, to </a:t>
            </a:r>
            <a:r>
              <a:rPr lang="en-US" sz="4000" i="1" dirty="0" err="1">
                <a:latin typeface="Cambria" pitchFamily="18" charset="0"/>
                <a:ea typeface="Times New Roman" pitchFamily="18" charset="0"/>
              </a:rPr>
              <a:t>practise</a:t>
            </a:r>
            <a:r>
              <a:rPr lang="en-US" sz="4000" i="1" dirty="0">
                <a:latin typeface="Cambria" pitchFamily="18" charset="0"/>
                <a:ea typeface="Times New Roman" pitchFamily="18" charset="0"/>
              </a:rPr>
              <a:t> wicked works with men that work iniquity…</a:t>
            </a:r>
          </a:p>
        </p:txBody>
      </p:sp>
    </p:spTree>
    <p:extLst>
      <p:ext uri="{BB962C8B-B14F-4D97-AF65-F5344CB8AC3E}">
        <p14:creationId xmlns:p14="http://schemas.microsoft.com/office/powerpoint/2010/main" val="133779557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44</a:t>
            </a:fld>
            <a:endParaRPr lang="en-US"/>
          </a:p>
        </p:txBody>
      </p:sp>
      <p:sp>
        <p:nvSpPr>
          <p:cNvPr id="70657" name="Rectangle 1"/>
          <p:cNvSpPr>
            <a:spLocks noChangeArrowheads="1"/>
          </p:cNvSpPr>
          <p:nvPr/>
        </p:nvSpPr>
        <p:spPr bwMode="auto">
          <a:xfrm>
            <a:off x="152400" y="76200"/>
            <a:ext cx="8763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INFLUENCE</a:t>
            </a: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211  </a:t>
            </a:r>
            <a:r>
              <a:rPr kumimoji="0" lang="en-US" sz="3200" i="0" u="none" strike="noStrike" cap="none" normalizeH="0" baseline="0" dirty="0">
                <a:ln>
                  <a:noFill/>
                </a:ln>
                <a:solidFill>
                  <a:schemeClr val="tx1"/>
                </a:solidFill>
                <a:effectLst/>
                <a:latin typeface="Cambria" pitchFamily="18" charset="0"/>
                <a:ea typeface="Times New Roman" pitchFamily="18" charset="0"/>
              </a:rPr>
              <a:t>There's no holiness with us. We can't be holy; holiness is of God. </a:t>
            </a:r>
            <a:r>
              <a:rPr kumimoji="0" lang="en-US" sz="3200" b="0" i="0" u="none" strike="noStrike" cap="none" normalizeH="0" baseline="0" dirty="0">
                <a:ln>
                  <a:noFill/>
                </a:ln>
                <a:solidFill>
                  <a:schemeClr val="tx1"/>
                </a:solidFill>
                <a:effectLst/>
                <a:latin typeface="Cambria" pitchFamily="18" charset="0"/>
                <a:ea typeface="Times New Roman" pitchFamily="18" charset="0"/>
              </a:rPr>
              <a:t>It </a:t>
            </a:r>
            <a:r>
              <a:rPr kumimoji="0" lang="en-US" sz="3200" b="0" i="0" u="none" strike="noStrike" cap="none" normalizeH="0" baseline="0" dirty="0" err="1">
                <a:ln>
                  <a:noFill/>
                </a:ln>
                <a:solidFill>
                  <a:schemeClr val="tx1"/>
                </a:solidFill>
                <a:effectLst/>
                <a:latin typeface="Cambria" pitchFamily="18" charset="0"/>
                <a:ea typeface="Times New Roman" pitchFamily="18" charset="0"/>
              </a:rPr>
              <a:t>ain't</a:t>
            </a:r>
            <a:r>
              <a:rPr kumimoji="0" lang="en-US" sz="3200" b="0" i="0" u="none" strike="noStrike" cap="none" normalizeH="0" baseline="0" dirty="0">
                <a:ln>
                  <a:noFill/>
                </a:ln>
                <a:solidFill>
                  <a:schemeClr val="tx1"/>
                </a:solidFill>
                <a:effectLst/>
                <a:latin typeface="Cambria" pitchFamily="18" charset="0"/>
                <a:ea typeface="Times New Roman" pitchFamily="18" charset="0"/>
              </a:rPr>
              <a:t> a holy church, it's a holy God. Not holy people; a holy God. It's God in the people… it was a holy God there, the Presence of God, what made it holy.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rPr>
              <a:t>It's the Presence of God in our midst now that brings holiness, not my holiness, not yours, but His holiness</a:t>
            </a:r>
            <a:r>
              <a:rPr kumimoji="0" lang="mr-IN" sz="3200" b="0" i="0" u="none" strike="noStrike" cap="none" normalizeH="0" baseline="0" dirty="0">
                <a:ln>
                  <a:noFill/>
                </a:ln>
                <a:solidFill>
                  <a:srgbClr val="FFFF00"/>
                </a:solidFill>
                <a:effectLst/>
                <a:latin typeface="Cambria" pitchFamily="18" charset="0"/>
                <a:ea typeface="Times New Roman" pitchFamily="18" charset="0"/>
              </a:rPr>
              <a:t>…</a:t>
            </a:r>
            <a:r>
              <a:rPr kumimoji="0" lang="en-US" sz="3200" b="0" i="0" u="none" strike="noStrike" cap="none" normalizeH="0" baseline="0" dirty="0">
                <a:ln>
                  <a:noFill/>
                </a:ln>
                <a:solidFill>
                  <a:srgbClr val="FFFF00"/>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We ought to humble ourselves, cover ourselves in reverence, humility, and say, </a:t>
            </a:r>
            <a:r>
              <a:rPr kumimoji="0" lang="en-US" sz="3200" b="0" i="1" u="none" strike="noStrike" cap="none" normalizeH="0" baseline="0" dirty="0">
                <a:ln>
                  <a:noFill/>
                </a:ln>
                <a:solidFill>
                  <a:schemeClr val="tx1"/>
                </a:solidFill>
                <a:effectLst/>
                <a:latin typeface="Cambria" pitchFamily="18" charset="0"/>
                <a:ea typeface="Times New Roman" pitchFamily="18" charset="0"/>
              </a:rPr>
              <a:t>"Lord Jesus, receive me into Your Kingdom." </a:t>
            </a:r>
            <a:r>
              <a:rPr kumimoji="0" lang="en-US" sz="3200" b="1" i="0" u="none" strike="noStrike" cap="none" normalizeH="0" baseline="0" dirty="0">
                <a:ln>
                  <a:noFill/>
                </a:ln>
                <a:solidFill>
                  <a:schemeClr val="tx1"/>
                </a:solidFill>
                <a:effectLst/>
                <a:latin typeface="Cambria" pitchFamily="18" charset="0"/>
                <a:ea typeface="Times New Roman" pitchFamily="18" charset="0"/>
              </a:rPr>
              <a:t>His holiness, not ours</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lvl="0" algn="r" eaLnBrk="0" fontAlgn="base" hangingPunct="0">
              <a:spcBef>
                <a:spcPct val="0"/>
              </a:spcBef>
              <a:spcAft>
                <a:spcPct val="0"/>
              </a:spcAft>
            </a:pPr>
            <a:r>
              <a:rPr lang="en-US" sz="2800" dirty="0">
                <a:latin typeface="Cambria" pitchFamily="18" charset="0"/>
                <a:ea typeface="Times New Roman" pitchFamily="18" charset="0"/>
              </a:rPr>
              <a:t>63-1114</a:t>
            </a:r>
            <a:endParaRPr kumimoji="0" lang="en-US" sz="40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300563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additive="base">
                                        <p:cTn id="7" dur="2000" fill="hold"/>
                                        <p:tgtEl>
                                          <p:spTgt spid="7065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06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7">
                                            <p:txEl>
                                              <p:pRg st="1" end="1"/>
                                            </p:txEl>
                                          </p:spTgt>
                                        </p:tgtEl>
                                        <p:attrNameLst>
                                          <p:attrName>style.visibility</p:attrName>
                                        </p:attrNameLst>
                                      </p:cBhvr>
                                      <p:to>
                                        <p:strVal val="visible"/>
                                      </p:to>
                                    </p:set>
                                    <p:anim calcmode="lin" valueType="num">
                                      <p:cBhvr additive="base">
                                        <p:cTn id="11" dur="2000" fill="hold"/>
                                        <p:tgtEl>
                                          <p:spTgt spid="70657">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065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7">
                                            <p:txEl>
                                              <p:pRg st="2" end="2"/>
                                            </p:txEl>
                                          </p:spTgt>
                                        </p:tgtEl>
                                        <p:attrNameLst>
                                          <p:attrName>style.visibility</p:attrName>
                                        </p:attrNameLst>
                                      </p:cBhvr>
                                      <p:to>
                                        <p:strVal val="visible"/>
                                      </p:to>
                                    </p:set>
                                    <p:anim calcmode="lin" valueType="num">
                                      <p:cBhvr additive="base">
                                        <p:cTn id="15" dur="2000" fill="hold"/>
                                        <p:tgtEl>
                                          <p:spTgt spid="70657">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065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7">
                                            <p:txEl>
                                              <p:pRg st="3" end="3"/>
                                            </p:txEl>
                                          </p:spTgt>
                                        </p:tgtEl>
                                        <p:attrNameLst>
                                          <p:attrName>style.visibility</p:attrName>
                                        </p:attrNameLst>
                                      </p:cBhvr>
                                      <p:to>
                                        <p:strVal val="visible"/>
                                      </p:to>
                                    </p:set>
                                    <p:anim calcmode="lin" valueType="num">
                                      <p:cBhvr additive="base">
                                        <p:cTn id="19" dur="2000" fill="hold"/>
                                        <p:tgtEl>
                                          <p:spTgt spid="7065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06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45</a:t>
            </a:fld>
            <a:endParaRPr lang="en-US"/>
          </a:p>
        </p:txBody>
      </p:sp>
      <p:sp>
        <p:nvSpPr>
          <p:cNvPr id="44033" name="Rectangle 1"/>
          <p:cNvSpPr>
            <a:spLocks noChangeArrowheads="1"/>
          </p:cNvSpPr>
          <p:nvPr/>
        </p:nvSpPr>
        <p:spPr bwMode="auto">
          <a:xfrm>
            <a:off x="152400" y="0"/>
            <a:ext cx="8915400" cy="680186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MARRIAGE.OF.THE.LAMB</a:t>
            </a:r>
            <a:endParaRPr kumimoji="0" lang="en-US" sz="4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Cambria" pitchFamily="18" charset="0"/>
                <a:ea typeface="Times New Roman" pitchFamily="18" charset="0"/>
              </a:rPr>
              <a:t>	28   </a:t>
            </a:r>
            <a:r>
              <a:rPr kumimoji="0" lang="en-US" sz="3000" b="0" i="0" u="none" strike="noStrike" cap="none" normalizeH="0" baseline="0" dirty="0">
                <a:ln>
                  <a:noFill/>
                </a:ln>
                <a:solidFill>
                  <a:schemeClr val="tx1"/>
                </a:solidFill>
                <a:effectLst/>
                <a:latin typeface="Cambria" pitchFamily="18" charset="0"/>
                <a:ea typeface="Times New Roman" pitchFamily="18" charset="0"/>
              </a:rPr>
              <a:t>If you notice, it said, </a:t>
            </a:r>
            <a:r>
              <a:rPr kumimoji="0" lang="en-US" sz="3000" b="0" i="1" u="none" strike="noStrike" cap="none" normalizeH="0" baseline="0" dirty="0">
                <a:ln>
                  <a:noFill/>
                </a:ln>
                <a:solidFill>
                  <a:schemeClr val="tx1"/>
                </a:solidFill>
                <a:effectLst/>
                <a:latin typeface="Cambria" pitchFamily="18" charset="0"/>
                <a:ea typeface="Times New Roman" pitchFamily="18" charset="0"/>
              </a:rPr>
              <a:t>"She has made herself ready." </a:t>
            </a:r>
            <a:r>
              <a:rPr kumimoji="0" lang="en-US" sz="3000" b="0" i="0" u="none" strike="noStrike" cap="none" normalizeH="0" baseline="0" dirty="0">
                <a:ln>
                  <a:noFill/>
                </a:ln>
                <a:solidFill>
                  <a:schemeClr val="tx1"/>
                </a:solidFill>
                <a:effectLst/>
                <a:latin typeface="Cambria" pitchFamily="18" charset="0"/>
                <a:ea typeface="Times New Roman" pitchFamily="18" charset="0"/>
              </a:rPr>
              <a:t>So many says, "If the Lord will take this evil spirit from me, drinking, gambling, lying, or stealing, I'll serve Him."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that's up to you. You got to do something too. </a:t>
            </a:r>
            <a:r>
              <a:rPr kumimoji="0" lang="en-US" sz="3000" b="0" i="0" u="none" strike="noStrike" cap="none" normalizeH="0" baseline="0" dirty="0">
                <a:ln>
                  <a:noFill/>
                </a:ln>
                <a:solidFill>
                  <a:schemeClr val="tx1"/>
                </a:solidFill>
                <a:effectLst/>
                <a:latin typeface="Cambria" pitchFamily="18" charset="0"/>
                <a:ea typeface="Times New Roman" pitchFamily="18" charset="0"/>
              </a:rPr>
              <a:t>"They that overcome shall inherit all things," they that overcome. </a:t>
            </a:r>
            <a:r>
              <a:rPr kumimoji="0" lang="en-US" sz="3000" b="1" i="0" u="none" strike="noStrike" cap="none" normalizeH="0" baseline="0" dirty="0">
                <a:ln>
                  <a:noFill/>
                </a:ln>
                <a:solidFill>
                  <a:schemeClr val="tx1"/>
                </a:solidFill>
                <a:effectLst/>
                <a:latin typeface="Cambria" pitchFamily="18" charset="0"/>
                <a:ea typeface="Times New Roman" pitchFamily="18" charset="0"/>
              </a:rPr>
              <a:t>You have power to do it, but you must be </a:t>
            </a:r>
            <a:r>
              <a:rPr kumimoji="0" lang="en-US" sz="3000" b="1" i="0" u="none" strike="noStrike" cap="none" normalizeH="0" baseline="0" dirty="0">
                <a:ln>
                  <a:noFill/>
                </a:ln>
                <a:solidFill>
                  <a:srgbClr val="FFFF00"/>
                </a:solidFill>
                <a:effectLst/>
                <a:latin typeface="Cambria" pitchFamily="18" charset="0"/>
                <a:ea typeface="Times New Roman" pitchFamily="18" charset="0"/>
              </a:rPr>
              <a:t>willing </a:t>
            </a:r>
            <a:r>
              <a:rPr kumimoji="0" lang="en-US" sz="3000" b="1" i="0" u="none" strike="noStrike" cap="none" normalizeH="0" baseline="0" dirty="0">
                <a:ln>
                  <a:noFill/>
                </a:ln>
                <a:solidFill>
                  <a:schemeClr val="tx1"/>
                </a:solidFill>
                <a:effectLst/>
                <a:latin typeface="Cambria" pitchFamily="18" charset="0"/>
                <a:ea typeface="Times New Roman" pitchFamily="18" charset="0"/>
              </a:rPr>
              <a:t>to lay it down. She has made herself ready</a:t>
            </a:r>
            <a:r>
              <a:rPr kumimoji="0" lang="en-US" sz="30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000" dirty="0">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God could not push us through a little pipe, pull us out on the other end, and then say, </a:t>
            </a:r>
            <a:r>
              <a:rPr kumimoji="0" lang="en-US" sz="3000" b="0" i="1" u="none" strike="noStrike" cap="none" normalizeH="0" baseline="0" dirty="0">
                <a:ln>
                  <a:noFill/>
                </a:ln>
                <a:solidFill>
                  <a:schemeClr val="tx1"/>
                </a:solidFill>
                <a:effectLst/>
                <a:latin typeface="Cambria" pitchFamily="18" charset="0"/>
                <a:ea typeface="Times New Roman" pitchFamily="18" charset="0"/>
              </a:rPr>
              <a:t>"Blessed is he that </a:t>
            </a:r>
            <a:r>
              <a:rPr kumimoji="0" lang="en-US" sz="3000" b="0" i="1" u="none" strike="noStrike" cap="none" normalizeH="0" baseline="0" dirty="0" err="1">
                <a:ln>
                  <a:noFill/>
                </a:ln>
                <a:solidFill>
                  <a:schemeClr val="tx1"/>
                </a:solidFill>
                <a:effectLst/>
                <a:latin typeface="Cambria" pitchFamily="18" charset="0"/>
                <a:ea typeface="Times New Roman" pitchFamily="18" charset="0"/>
              </a:rPr>
              <a:t>overcometh</a:t>
            </a:r>
            <a:r>
              <a:rPr kumimoji="0" lang="en-US" sz="3000" b="0" i="1" u="none" strike="noStrike" cap="none" normalizeH="0" baseline="0" dirty="0">
                <a:ln>
                  <a:noFill/>
                </a:ln>
                <a:solidFill>
                  <a:schemeClr val="tx1"/>
                </a:solidFill>
                <a:effectLst/>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He just pushed you through.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you've got to make decisions for yourself… 									</a:t>
            </a:r>
            <a:r>
              <a:rPr lang="en-US" sz="3200" dirty="0">
                <a:latin typeface="Cambria" pitchFamily="18" charset="0"/>
                <a:ea typeface="Times New Roman" pitchFamily="18" charset="0"/>
              </a:rPr>
              <a:t>62-0121</a:t>
            </a:r>
            <a:endParaRPr kumimoji="0" lang="en-US" sz="32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33973913"/>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46</a:t>
            </a:fld>
            <a:endParaRPr lang="en-US"/>
          </a:p>
        </p:txBody>
      </p:sp>
      <p:sp>
        <p:nvSpPr>
          <p:cNvPr id="2049" name="Rectangle 1"/>
          <p:cNvSpPr>
            <a:spLocks noChangeArrowheads="1"/>
          </p:cNvSpPr>
          <p:nvPr/>
        </p:nvSpPr>
        <p:spPr bwMode="auto">
          <a:xfrm>
            <a:off x="228600" y="762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II CORINTHIANS 7:1</a:t>
            </a:r>
            <a:r>
              <a:rPr kumimoji="0" lang="en-US" sz="4000" b="0" i="1" u="none" strike="noStrike" cap="none" normalizeH="0" baseline="0" dirty="0">
                <a:ln>
                  <a:noFill/>
                </a:ln>
                <a:solidFill>
                  <a:schemeClr val="tx1"/>
                </a:solidFill>
                <a:effectLst/>
                <a:latin typeface="Cambria" pitchFamily="18" charset="0"/>
                <a:ea typeface="Times New Roman" pitchFamily="18" charset="0"/>
              </a:rPr>
              <a:t> </a:t>
            </a:r>
            <a:endParaRPr kumimoji="0" lang="en-US" sz="4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Having therefore these promises, dearly beloved, </a:t>
            </a:r>
            <a:r>
              <a:rPr kumimoji="0" lang="en-US" sz="2800" b="1" i="1" u="none" strike="noStrike" cap="none" normalizeH="0" baseline="0" dirty="0">
                <a:ln>
                  <a:noFill/>
                </a:ln>
                <a:solidFill>
                  <a:schemeClr val="tx1"/>
                </a:solidFill>
                <a:effectLst/>
                <a:latin typeface="Cambria" pitchFamily="18" charset="0"/>
                <a:ea typeface="Times New Roman" pitchFamily="18" charset="0"/>
              </a:rPr>
              <a:t>let us cleanse ourselves from all filthiness of the flesh and spirit, </a:t>
            </a:r>
            <a:r>
              <a:rPr kumimoji="0" lang="en-US" sz="2800" b="0" i="1" u="none" strike="noStrike" cap="none" normalizeH="0" baseline="0" dirty="0">
                <a:ln>
                  <a:noFill/>
                </a:ln>
                <a:solidFill>
                  <a:schemeClr val="tx1"/>
                </a:solidFill>
                <a:effectLst/>
                <a:latin typeface="Cambria" pitchFamily="18" charset="0"/>
                <a:ea typeface="Times New Roman" pitchFamily="18" charset="0"/>
              </a:rPr>
              <a:t>perfecting holiness in the fear of God.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mbria" pitchFamily="18" charset="0"/>
                <a:ea typeface="Times New Roman" pitchFamily="18" charset="0"/>
              </a:rPr>
              <a:t>ROMANS 13:12-14</a:t>
            </a:r>
            <a:r>
              <a:rPr kumimoji="0" lang="en-US" sz="3600" b="1" i="1" u="none" strike="noStrike" cap="none" normalizeH="0" baseline="0" dirty="0">
                <a:ln>
                  <a:noFill/>
                </a:ln>
                <a:solidFill>
                  <a:schemeClr val="tx1"/>
                </a:solidFill>
                <a:effectLst/>
                <a:latin typeface="Cambria" pitchFamily="18" charset="0"/>
                <a:ea typeface="Times New Roman" pitchFamily="18" charset="0"/>
              </a:rPr>
              <a:t> </a:t>
            </a:r>
            <a:endParaRPr kumimoji="0" lang="en-US" sz="36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12 The night is far spent, the day is at hand: let us therefore cast off the works of darkness, and let us put on the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armour</a:t>
            </a:r>
            <a:r>
              <a:rPr kumimoji="0" lang="en-US" sz="2800" b="0" i="1" u="none" strike="noStrike" cap="none" normalizeH="0" baseline="0" dirty="0">
                <a:ln>
                  <a:noFill/>
                </a:ln>
                <a:solidFill>
                  <a:schemeClr val="tx1"/>
                </a:solidFill>
                <a:effectLst/>
                <a:latin typeface="Cambria" pitchFamily="18" charset="0"/>
                <a:ea typeface="Times New Roman" pitchFamily="18" charset="0"/>
              </a:rPr>
              <a:t> of light. 13 Let us walk honestly, as in the day; not in rioting and drunkenness, not in chambering and wantonness, not in strife and envying. 14 But put ye on the Lord Jesus Christ, and </a:t>
            </a:r>
            <a:r>
              <a:rPr kumimoji="0" lang="en-US" sz="2800" b="1" i="1" u="none" strike="noStrike" cap="none" normalizeH="0" baseline="0" dirty="0">
                <a:ln>
                  <a:noFill/>
                </a:ln>
                <a:solidFill>
                  <a:schemeClr val="tx1"/>
                </a:solidFill>
                <a:effectLst/>
                <a:latin typeface="Cambria" pitchFamily="18" charset="0"/>
                <a:ea typeface="Times New Roman" pitchFamily="18" charset="0"/>
              </a:rPr>
              <a:t>make not provision for the flesh, </a:t>
            </a:r>
            <a:r>
              <a:rPr kumimoji="0" lang="en-US" sz="2800" b="0" i="1" u="none" strike="noStrike" cap="none" normalizeH="0" baseline="0" dirty="0">
                <a:ln>
                  <a:noFill/>
                </a:ln>
                <a:solidFill>
                  <a:schemeClr val="tx1"/>
                </a:solidFill>
                <a:effectLst/>
                <a:latin typeface="Cambria" pitchFamily="18" charset="0"/>
                <a:ea typeface="Times New Roman" pitchFamily="18" charset="0"/>
              </a:rPr>
              <a:t>to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fulfil</a:t>
            </a:r>
            <a:r>
              <a:rPr kumimoji="0" lang="en-US" sz="2800" b="0" i="1" u="none" strike="noStrike" cap="none" normalizeH="0" baseline="0" dirty="0">
                <a:ln>
                  <a:noFill/>
                </a:ln>
                <a:solidFill>
                  <a:schemeClr val="tx1"/>
                </a:solidFill>
                <a:effectLst/>
                <a:latin typeface="Cambria" pitchFamily="18" charset="0"/>
                <a:ea typeface="Times New Roman" pitchFamily="18" charset="0"/>
              </a:rPr>
              <a:t> the lusts thereof. </a:t>
            </a:r>
            <a:endParaRPr kumimoji="0" lang="en-US" sz="2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038584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xEl>
                                              <p:pRg st="3" end="3"/>
                                            </p:txEl>
                                          </p:spTgt>
                                        </p:tgtEl>
                                        <p:attrNameLst>
                                          <p:attrName>style.visibility</p:attrName>
                                        </p:attrNameLst>
                                      </p:cBhvr>
                                      <p:to>
                                        <p:strVal val="visible"/>
                                      </p:to>
                                    </p:set>
                                    <p:animEffect transition="in" filter="fade">
                                      <p:cBhvr>
                                        <p:cTn id="7" dur="500"/>
                                        <p:tgtEl>
                                          <p:spTgt spid="204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9">
                                            <p:txEl>
                                              <p:pRg st="4" end="4"/>
                                            </p:txEl>
                                          </p:spTgt>
                                        </p:tgtEl>
                                        <p:attrNameLst>
                                          <p:attrName>style.visibility</p:attrName>
                                        </p:attrNameLst>
                                      </p:cBhvr>
                                      <p:to>
                                        <p:strVal val="visible"/>
                                      </p:to>
                                    </p:set>
                                    <p:animEffect transition="in" filter="fade">
                                      <p:cBhvr>
                                        <p:cTn id="10" dur="500"/>
                                        <p:tgtEl>
                                          <p:spTgt spid="2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47</a:t>
            </a:fld>
            <a:endParaRPr lang="en-US"/>
          </a:p>
        </p:txBody>
      </p:sp>
      <p:sp>
        <p:nvSpPr>
          <p:cNvPr id="33793" name="Rectangle 1"/>
          <p:cNvSpPr>
            <a:spLocks noChangeArrowheads="1"/>
          </p:cNvSpPr>
          <p:nvPr/>
        </p:nvSpPr>
        <p:spPr bwMode="auto">
          <a:xfrm>
            <a:off x="342900" y="304800"/>
            <a:ext cx="8458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WHY? </a:t>
            </a:r>
            <a:endParaRPr kumimoji="0" lang="en-US" sz="4400" b="0"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126 The same God, lived one time, still lives today. His same, His same doctrine of holiness just lives tonight the same as it ever lived, just the same thing. Notice, the people has got away from the doctrine of it, that's all.</a:t>
            </a:r>
          </a:p>
          <a:p>
            <a:pPr lvl="0" algn="r" eaLnBrk="0" fontAlgn="base" hangingPunct="0">
              <a:spcBef>
                <a:spcPct val="0"/>
              </a:spcBef>
              <a:spcAft>
                <a:spcPct val="0"/>
              </a:spcAft>
            </a:pPr>
            <a:r>
              <a:rPr lang="en-US" sz="2800" dirty="0">
                <a:latin typeface="Cambria" pitchFamily="18" charset="0"/>
                <a:ea typeface="Times New Roman" pitchFamily="18" charset="0"/>
              </a:rPr>
              <a:t>63-0626</a:t>
            </a:r>
            <a:endParaRPr kumimoji="0" lang="en-US" sz="2800" i="0" u="none" strike="noStrike" cap="none" normalizeH="0" baseline="0" dirty="0">
              <a:ln>
                <a:noFill/>
              </a:ln>
              <a:solidFill>
                <a:schemeClr val="tx1"/>
              </a:solidFill>
              <a:effectLst/>
              <a:latin typeface="Cambria" pitchFamily="18" charset="0"/>
            </a:endParaRPr>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8-1-2018</a:t>
            </a:r>
          </a:p>
        </p:txBody>
      </p:sp>
      <p:sp>
        <p:nvSpPr>
          <p:cNvPr id="3" name="Footer Placeholder 2"/>
          <p:cNvSpPr>
            <a:spLocks noGrp="1"/>
          </p:cNvSpPr>
          <p:nvPr>
            <p:ph type="ftr" sz="quarter" idx="11"/>
          </p:nvPr>
        </p:nvSpPr>
        <p:spPr/>
        <p:txBody>
          <a:bodyPr/>
          <a:lstStyle/>
          <a:p>
            <a:pPr>
              <a:defRPr/>
            </a:pPr>
            <a:r>
              <a:rPr lang="en-US"/>
              <a:t>Touch Not</a:t>
            </a:r>
          </a:p>
        </p:txBody>
      </p:sp>
      <p:sp>
        <p:nvSpPr>
          <p:cNvPr id="6" name="Slide Number Placeholder 5"/>
          <p:cNvSpPr>
            <a:spLocks noGrp="1"/>
          </p:cNvSpPr>
          <p:nvPr>
            <p:ph type="sldNum" sz="quarter" idx="12"/>
          </p:nvPr>
        </p:nvSpPr>
        <p:spPr/>
        <p:txBody>
          <a:bodyPr/>
          <a:lstStyle/>
          <a:p>
            <a:pPr>
              <a:defRPr/>
            </a:pPr>
            <a:fld id="{61895502-144C-4044-A9FF-8778C8A27D37}" type="slidenum">
              <a:rPr lang="en-US" smtClean="0"/>
              <a:pPr>
                <a:defRPr/>
              </a:pPr>
              <a:t>48</a:t>
            </a:fld>
            <a:endParaRPr lang="en-US"/>
          </a:p>
        </p:txBody>
      </p:sp>
      <p:sp>
        <p:nvSpPr>
          <p:cNvPr id="5" name="Rectangle 4"/>
          <p:cNvSpPr/>
          <p:nvPr/>
        </p:nvSpPr>
        <p:spPr>
          <a:xfrm>
            <a:off x="190500" y="190500"/>
            <a:ext cx="8636000" cy="4801294"/>
          </a:xfrm>
          <a:prstGeom prst="rect">
            <a:avLst/>
          </a:prstGeom>
        </p:spPr>
        <p:txBody>
          <a:bodyPr wrap="square" lIns="76182" tIns="38090" rIns="76182" bIns="38090">
            <a:spAutoFit/>
          </a:bodyPr>
          <a:lstStyle/>
          <a:p>
            <a:r>
              <a:rPr lang="en-US" sz="3700" b="1" dirty="0"/>
              <a:t>TOTAL.SEPARATION  64-0121</a:t>
            </a:r>
          </a:p>
          <a:p>
            <a:r>
              <a:rPr lang="en-US" sz="3000" dirty="0"/>
              <a:t>	27   I believe, tonight, that every man and woman, every boy and girl, that's born of the Spirit of God, is a </a:t>
            </a:r>
            <a:r>
              <a:rPr lang="en-US" sz="3000" dirty="0" err="1"/>
              <a:t>Nazarite</a:t>
            </a:r>
            <a:r>
              <a:rPr lang="en-US" sz="3000" dirty="0"/>
              <a:t> unto the Lord; because they have separated them things, themselves, from the cares of the world and whatever the world has got to say.</a:t>
            </a:r>
          </a:p>
          <a:p>
            <a:r>
              <a:rPr lang="en-US" sz="3000" dirty="0"/>
              <a:t>	29 </a:t>
            </a:r>
            <a:r>
              <a:rPr lang="en-US" sz="3000" dirty="0">
                <a:solidFill>
                  <a:srgbClr val="FFFF00"/>
                </a:solidFill>
              </a:rPr>
              <a:t>God has one way of bringing Light to you: that's when you're ready to separate yourself from all the things of the world, and all the cares of the world, and cling only to God's promised Word.</a:t>
            </a:r>
          </a:p>
        </p:txBody>
      </p:sp>
    </p:spTree>
    <p:extLst>
      <p:ext uri="{BB962C8B-B14F-4D97-AF65-F5344CB8AC3E}">
        <p14:creationId xmlns:p14="http://schemas.microsoft.com/office/powerpoint/2010/main" val="2859779643"/>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p:txBody>
          <a:bodyPr/>
          <a:lstStyle/>
          <a:p>
            <a:pPr>
              <a:defRPr/>
            </a:pPr>
            <a:r>
              <a:rPr lang="en-US">
                <a:solidFill>
                  <a:schemeClr val="tx1"/>
                </a:solidFill>
              </a:rPr>
              <a:t>8-1-2018</a:t>
            </a:r>
          </a:p>
        </p:txBody>
      </p:sp>
      <p:sp>
        <p:nvSpPr>
          <p:cNvPr id="16387" name="Footer Placeholder 2"/>
          <p:cNvSpPr>
            <a:spLocks noGrp="1"/>
          </p:cNvSpPr>
          <p:nvPr>
            <p:ph type="ftr" sz="quarter" idx="11"/>
          </p:nvPr>
        </p:nvSpPr>
        <p:spPr/>
        <p:txBody>
          <a:bodyPr/>
          <a:lstStyle/>
          <a:p>
            <a:pPr>
              <a:defRPr/>
            </a:pPr>
            <a:r>
              <a:rPr lang="en-US">
                <a:solidFill>
                  <a:schemeClr val="tx1"/>
                </a:solidFill>
              </a:rPr>
              <a:t>Touch Not</a:t>
            </a:r>
          </a:p>
        </p:txBody>
      </p:sp>
      <p:sp>
        <p:nvSpPr>
          <p:cNvPr id="2" name="Slide Number Placeholder 1"/>
          <p:cNvSpPr>
            <a:spLocks noGrp="1"/>
          </p:cNvSpPr>
          <p:nvPr>
            <p:ph type="sldNum" sz="quarter" idx="12"/>
          </p:nvPr>
        </p:nvSpPr>
        <p:spPr/>
        <p:txBody>
          <a:bodyPr/>
          <a:lstStyle/>
          <a:p>
            <a:pPr>
              <a:defRPr/>
            </a:pPr>
            <a:fld id="{61895502-144C-4044-A9FF-8778C8A27D37}" type="slidenum">
              <a:rPr lang="en-US" smtClean="0">
                <a:solidFill>
                  <a:schemeClr val="tx1"/>
                </a:solidFill>
              </a:rPr>
              <a:pPr>
                <a:defRPr/>
              </a:pPr>
              <a:t>49</a:t>
            </a:fld>
            <a:endParaRPr lang="en-US">
              <a:solidFill>
                <a:schemeClr val="tx1"/>
              </a:solidFill>
            </a:endParaRPr>
          </a:p>
        </p:txBody>
      </p:sp>
      <p:sp>
        <p:nvSpPr>
          <p:cNvPr id="19461" name="Rectangle 1"/>
          <p:cNvSpPr>
            <a:spLocks noChangeArrowheads="1"/>
          </p:cNvSpPr>
          <p:nvPr/>
        </p:nvSpPr>
        <p:spPr bwMode="auto">
          <a:xfrm>
            <a:off x="254000" y="115925"/>
            <a:ext cx="8572500" cy="5663069"/>
          </a:xfrm>
          <a:prstGeom prst="rect">
            <a:avLst/>
          </a:prstGeom>
          <a:noFill/>
          <a:ln w="9525">
            <a:noFill/>
            <a:miter lim="800000"/>
            <a:headEnd/>
            <a:tailEnd/>
          </a:ln>
        </p:spPr>
        <p:txBody>
          <a:bodyPr lIns="76182" tIns="38090" rIns="76182" bIns="38090" anchor="ctr">
            <a:spAutoFit/>
          </a:bodyPr>
          <a:lstStyle/>
          <a:p>
            <a:pPr indent="380910"/>
            <a:r>
              <a:rPr lang="en-US" sz="3300" b="1" dirty="0">
                <a:latin typeface="Cambria" pitchFamily="18" charset="0"/>
                <a:ea typeface="Calibri" pitchFamily="34" charset="0"/>
                <a:cs typeface="Times New Roman" pitchFamily="18" charset="0"/>
              </a:rPr>
              <a:t>THE.VOICE.OF.THE.SIGN</a:t>
            </a:r>
            <a:endParaRPr lang="en-US" sz="1500" b="1" dirty="0">
              <a:ea typeface="Calibri" pitchFamily="34" charset="0"/>
              <a:cs typeface="Times New Roman" pitchFamily="18" charset="0"/>
            </a:endParaRPr>
          </a:p>
          <a:p>
            <a:pPr indent="380910" eaLnBrk="0" hangingPunct="0"/>
            <a:r>
              <a:rPr lang="en-US" sz="2700" dirty="0">
                <a:latin typeface="Cambria" pitchFamily="18" charset="0"/>
                <a:ea typeface="Calibri" pitchFamily="34" charset="0"/>
                <a:cs typeface="Times New Roman" pitchFamily="18" charset="0"/>
              </a:rPr>
              <a:t>180 He made women different from man, and man different from women. He dressed them different, and wants them to stay that way. Women wants to look like man, and man wants to look like women. </a:t>
            </a:r>
            <a:r>
              <a:rPr lang="en-US" sz="2700" b="1" dirty="0">
                <a:solidFill>
                  <a:srgbClr val="FFFF00"/>
                </a:solidFill>
                <a:latin typeface="Cambria" pitchFamily="18" charset="0"/>
                <a:ea typeface="Calibri" pitchFamily="34" charset="0"/>
                <a:cs typeface="Times New Roman" pitchFamily="18" charset="0"/>
              </a:rPr>
              <a:t>And the whole thing, look like it's got a grip on the people, and you can't change it.</a:t>
            </a:r>
            <a:r>
              <a:rPr lang="en-US" sz="2700" dirty="0">
                <a:solidFill>
                  <a:srgbClr val="FFFF00"/>
                </a:solidFill>
                <a:latin typeface="Cambria" pitchFamily="18" charset="0"/>
                <a:ea typeface="Calibri" pitchFamily="34" charset="0"/>
                <a:cs typeface="Times New Roman" pitchFamily="18" charset="0"/>
              </a:rPr>
              <a:t> </a:t>
            </a:r>
            <a:r>
              <a:rPr lang="en-US" sz="2700" dirty="0">
                <a:latin typeface="Cambria" pitchFamily="18" charset="0"/>
                <a:ea typeface="Calibri" pitchFamily="34" charset="0"/>
                <a:cs typeface="Times New Roman" pitchFamily="18" charset="0"/>
              </a:rPr>
              <a:t>Looks like </a:t>
            </a:r>
            <a:r>
              <a:rPr lang="en-US" sz="2700" b="1" dirty="0">
                <a:latin typeface="Cambria" pitchFamily="18" charset="0"/>
                <a:ea typeface="Calibri" pitchFamily="34" charset="0"/>
                <a:cs typeface="Times New Roman" pitchFamily="18" charset="0"/>
              </a:rPr>
              <a:t>a great monster</a:t>
            </a:r>
            <a:r>
              <a:rPr lang="en-US" sz="2700" dirty="0">
                <a:latin typeface="Cambria" pitchFamily="18" charset="0"/>
                <a:ea typeface="Calibri" pitchFamily="34" charset="0"/>
                <a:cs typeface="Times New Roman" pitchFamily="18" charset="0"/>
              </a:rPr>
              <a:t>, a great blackness; if you understand what I'm speaking of, in the spirit. A monster has got them grabbed, and they just can't get away from it; too much Hollywood, too much television, too much other nonsense. Everything we got is polluted. No wonder, "If the work isn't cut short, for the Elected sake, there will be no flesh saved.“</a:t>
            </a:r>
            <a:r>
              <a:rPr lang="en-US" sz="2800" b="1" dirty="0">
                <a:latin typeface="Cambria" pitchFamily="18" charset="0"/>
                <a:ea typeface="Calibri" pitchFamily="34" charset="0"/>
                <a:cs typeface="Times New Roman" pitchFamily="18" charset="0"/>
              </a:rPr>
              <a:t>64-0321</a:t>
            </a:r>
            <a:endParaRPr lang="en-US" sz="3700" dirty="0"/>
          </a:p>
        </p:txBody>
      </p:sp>
    </p:spTree>
    <p:extLst>
      <p:ext uri="{BB962C8B-B14F-4D97-AF65-F5344CB8AC3E}">
        <p14:creationId xmlns:p14="http://schemas.microsoft.com/office/powerpoint/2010/main" val="349146269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5</a:t>
            </a:fld>
            <a:endParaRPr lang="en-US"/>
          </a:p>
        </p:txBody>
      </p:sp>
      <p:sp>
        <p:nvSpPr>
          <p:cNvPr id="5" name="Rectangle 4"/>
          <p:cNvSpPr/>
          <p:nvPr/>
        </p:nvSpPr>
        <p:spPr>
          <a:xfrm>
            <a:off x="3810000" y="366891"/>
            <a:ext cx="5219700" cy="6186309"/>
          </a:xfrm>
          <a:prstGeom prst="rect">
            <a:avLst/>
          </a:prstGeom>
          <a:solidFill>
            <a:schemeClr val="bg1"/>
          </a:solidFill>
        </p:spPr>
        <p:txBody>
          <a:bodyPr wrap="square">
            <a:spAutoFit/>
          </a:bodyPr>
          <a:lstStyle/>
          <a:p>
            <a:r>
              <a:rPr lang="en-US" sz="4400" b="1" dirty="0"/>
              <a:t>Lev. 13:45-46</a:t>
            </a:r>
          </a:p>
          <a:p>
            <a:r>
              <a:rPr lang="en-US" sz="3200" i="1" dirty="0"/>
              <a:t>	And </a:t>
            </a:r>
            <a:r>
              <a:rPr lang="en-US" sz="3200" i="1" dirty="0">
                <a:solidFill>
                  <a:srgbClr val="FFFF00"/>
                </a:solidFill>
              </a:rPr>
              <a:t>the leper </a:t>
            </a:r>
            <a:r>
              <a:rPr lang="en-US" sz="3200" i="1" dirty="0"/>
              <a:t>in whom the plague is, his clothes shall be rent, and his head bare, and he shall put a covering upon his upper lip, and shall cry, Unclean, unclean. 46  All the days wherein the plague shall be in him he shall be defiled; he is unclean: he shall dwell alone; without the camp shall his habitation be.</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33696" y="304800"/>
            <a:ext cx="3581400" cy="6324600"/>
          </a:xfrm>
          <a:prstGeom prst="rect">
            <a:avLst/>
          </a:prstGeom>
        </p:spPr>
      </p:pic>
    </p:spTree>
    <p:extLst>
      <p:ext uri="{BB962C8B-B14F-4D97-AF65-F5344CB8AC3E}">
        <p14:creationId xmlns:p14="http://schemas.microsoft.com/office/powerpoint/2010/main" val="1444262526"/>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228600" y="175771"/>
            <a:ext cx="8686799" cy="5740013"/>
          </a:xfrm>
          <a:prstGeom prst="rect">
            <a:avLst/>
          </a:prstGeom>
          <a:noFill/>
          <a:ln w="9525">
            <a:noFill/>
            <a:miter lim="800000"/>
            <a:headEnd/>
            <a:tailEnd/>
          </a:ln>
        </p:spPr>
        <p:txBody>
          <a:bodyPr wrap="square" lIns="76182" tIns="38090" rIns="76182" bIns="38090">
            <a:spAutoFit/>
          </a:bodyPr>
          <a:lstStyle/>
          <a:p>
            <a:pPr indent="380910"/>
            <a:r>
              <a:rPr lang="en-US" sz="4000" b="1" dirty="0">
                <a:latin typeface="Cambria" pitchFamily="18" charset="0"/>
                <a:cs typeface="Times New Roman" pitchFamily="18" charset="0"/>
              </a:rPr>
              <a:t>CHURCH.AGE.BOOK</a:t>
            </a:r>
            <a:endParaRPr lang="en-US" sz="4000" dirty="0"/>
          </a:p>
          <a:p>
            <a:pPr indent="380910" eaLnBrk="0" hangingPunct="0"/>
            <a:r>
              <a:rPr lang="en-US" sz="3200" dirty="0">
                <a:latin typeface="Cambria" pitchFamily="18" charset="0"/>
                <a:cs typeface="Times New Roman" pitchFamily="18" charset="0"/>
              </a:rPr>
              <a:t>		292-1 It is not joining a church that counts. </a:t>
            </a:r>
            <a:r>
              <a:rPr lang="en-US" sz="3200" dirty="0">
                <a:solidFill>
                  <a:srgbClr val="FFFF00"/>
                </a:solidFill>
                <a:latin typeface="Cambria" pitchFamily="18" charset="0"/>
                <a:cs typeface="Times New Roman" pitchFamily="18" charset="0"/>
              </a:rPr>
              <a:t>The life is not in the church. </a:t>
            </a:r>
            <a:r>
              <a:rPr lang="en-US" sz="3200" b="1" dirty="0">
                <a:solidFill>
                  <a:srgbClr val="FFFF00"/>
                </a:solidFill>
                <a:latin typeface="Cambria" pitchFamily="18" charset="0"/>
                <a:cs typeface="Times New Roman" pitchFamily="18" charset="0"/>
              </a:rPr>
              <a:t>The life is in Christ</a:t>
            </a:r>
            <a:r>
              <a:rPr lang="en-US" sz="3200" dirty="0">
                <a:solidFill>
                  <a:srgbClr val="FFFF00"/>
                </a:solidFill>
                <a:latin typeface="Cambria" pitchFamily="18" charset="0"/>
                <a:cs typeface="Times New Roman" pitchFamily="18" charset="0"/>
              </a:rPr>
              <a:t>. </a:t>
            </a:r>
          </a:p>
          <a:p>
            <a:pPr indent="380910" eaLnBrk="0" hangingPunct="0"/>
            <a:r>
              <a:rPr lang="en-US" sz="3200" dirty="0">
                <a:solidFill>
                  <a:srgbClr val="FFFF00"/>
                </a:solidFill>
                <a:latin typeface="Cambria" pitchFamily="18" charset="0"/>
                <a:cs typeface="Times New Roman" pitchFamily="18" charset="0"/>
              </a:rPr>
              <a:t>		</a:t>
            </a:r>
            <a:r>
              <a:rPr lang="en-US" sz="3200" i="1" dirty="0">
                <a:latin typeface="Cambria" pitchFamily="18" charset="0"/>
                <a:cs typeface="Times New Roman" pitchFamily="18" charset="0"/>
              </a:rPr>
              <a:t>"This is the record that God hath given us eternal life and this life is in His Son. He that hath the Son hath life, and he that hath not the Son hath not life." 	</a:t>
            </a:r>
          </a:p>
          <a:p>
            <a:pPr indent="380910" eaLnBrk="0" hangingPunct="0"/>
            <a:r>
              <a:rPr lang="en-US" sz="3200" b="1" dirty="0">
                <a:latin typeface="Cambria" pitchFamily="18" charset="0"/>
                <a:cs typeface="Times New Roman" pitchFamily="18" charset="0"/>
              </a:rPr>
              <a:t>		Man is made holy by the Spirit</a:t>
            </a:r>
            <a:r>
              <a:rPr lang="en-US" sz="3200" dirty="0">
                <a:latin typeface="Cambria" pitchFamily="18" charset="0"/>
                <a:cs typeface="Times New Roman" pitchFamily="18" charset="0"/>
              </a:rPr>
              <a:t>. It is the Spirit of Holiness that raised Jesus from the dead that in-dwells us and makes us holy with His holiness.</a:t>
            </a:r>
            <a:endParaRPr lang="en-US" sz="3200" dirty="0"/>
          </a:p>
        </p:txBody>
      </p:sp>
      <p:sp>
        <p:nvSpPr>
          <p:cNvPr id="29699" name="Date Placeholder 2"/>
          <p:cNvSpPr>
            <a:spLocks noGrp="1"/>
          </p:cNvSpPr>
          <p:nvPr>
            <p:ph type="dt" sz="half" idx="10"/>
          </p:nvPr>
        </p:nvSpPr>
        <p:spPr/>
        <p:txBody>
          <a:bodyPr/>
          <a:lstStyle/>
          <a:p>
            <a:pPr>
              <a:defRPr/>
            </a:pPr>
            <a:r>
              <a:rPr lang="en-US"/>
              <a:t>8-1-2018</a:t>
            </a:r>
          </a:p>
        </p:txBody>
      </p:sp>
      <p:sp>
        <p:nvSpPr>
          <p:cNvPr id="29701" name="Footer Placeholder 5"/>
          <p:cNvSpPr>
            <a:spLocks noGrp="1"/>
          </p:cNvSpPr>
          <p:nvPr>
            <p:ph type="ftr" sz="quarter" idx="11"/>
          </p:nvPr>
        </p:nvSpPr>
        <p:spPr/>
        <p:txBody>
          <a:bodyPr/>
          <a:lstStyle/>
          <a:p>
            <a:pPr>
              <a:defRPr/>
            </a:pPr>
            <a:r>
              <a:rPr lang="en-US"/>
              <a:t>Touch Not</a:t>
            </a:r>
          </a:p>
        </p:txBody>
      </p:sp>
      <p:sp>
        <p:nvSpPr>
          <p:cNvPr id="2" name="Slide Number Placeholder 1"/>
          <p:cNvSpPr>
            <a:spLocks noGrp="1"/>
          </p:cNvSpPr>
          <p:nvPr>
            <p:ph type="sldNum" sz="quarter" idx="12"/>
          </p:nvPr>
        </p:nvSpPr>
        <p:spPr/>
        <p:txBody>
          <a:bodyPr/>
          <a:lstStyle/>
          <a:p>
            <a:pPr>
              <a:defRPr/>
            </a:pPr>
            <a:fld id="{61895502-144C-4044-A9FF-8778C8A27D37}" type="slidenum">
              <a:rPr lang="en-US" smtClean="0"/>
              <a:pPr>
                <a:defRPr/>
              </a:pPr>
              <a:t>50</a:t>
            </a:fld>
            <a:endParaRPr lang="en-US"/>
          </a:p>
        </p:txBody>
      </p:sp>
    </p:spTree>
    <p:extLst>
      <p:ext uri="{BB962C8B-B14F-4D97-AF65-F5344CB8AC3E}">
        <p14:creationId xmlns:p14="http://schemas.microsoft.com/office/powerpoint/2010/main" val="654194840"/>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93059-C2B0-4814-A93F-B28A9E622E26}"/>
              </a:ext>
            </a:extLst>
          </p:cNvPr>
          <p:cNvSpPr>
            <a:spLocks noGrp="1"/>
          </p:cNvSpPr>
          <p:nvPr>
            <p:ph type="dt" sz="half" idx="10"/>
          </p:nvPr>
        </p:nvSpPr>
        <p:spPr>
          <a:xfrm>
            <a:off x="6623308" y="6373029"/>
            <a:ext cx="2368292" cy="309201"/>
          </a:xfrm>
        </p:spPr>
        <p:txBody>
          <a:bodyPr/>
          <a:lstStyle/>
          <a:p>
            <a:r>
              <a:rPr lang="en-US"/>
              <a:t>8-1-2018</a:t>
            </a:r>
          </a:p>
        </p:txBody>
      </p:sp>
      <p:sp>
        <p:nvSpPr>
          <p:cNvPr id="3" name="Footer Placeholder 2">
            <a:extLst>
              <a:ext uri="{FF2B5EF4-FFF2-40B4-BE49-F238E27FC236}">
                <a16:creationId xmlns:a16="http://schemas.microsoft.com/office/drawing/2014/main" id="{9D08463C-ED2F-4529-AC19-8097638B2B8B}"/>
              </a:ext>
            </a:extLst>
          </p:cNvPr>
          <p:cNvSpPr>
            <a:spLocks noGrp="1"/>
          </p:cNvSpPr>
          <p:nvPr>
            <p:ph type="ftr" sz="quarter" idx="11"/>
          </p:nvPr>
        </p:nvSpPr>
        <p:spPr>
          <a:xfrm>
            <a:off x="1752600" y="6373029"/>
            <a:ext cx="3719283" cy="309201"/>
          </a:xfrm>
        </p:spPr>
        <p:txBody>
          <a:bodyPr/>
          <a:lstStyle/>
          <a:p>
            <a:r>
              <a:rPr lang="en-US"/>
              <a:t>Touch Not</a:t>
            </a:r>
          </a:p>
        </p:txBody>
      </p:sp>
      <p:sp>
        <p:nvSpPr>
          <p:cNvPr id="4" name="Slide Number Placeholder 3">
            <a:extLst>
              <a:ext uri="{FF2B5EF4-FFF2-40B4-BE49-F238E27FC236}">
                <a16:creationId xmlns:a16="http://schemas.microsoft.com/office/drawing/2014/main" id="{3A473B06-EF7F-4B85-8181-917788348AB2}"/>
              </a:ext>
            </a:extLst>
          </p:cNvPr>
          <p:cNvSpPr>
            <a:spLocks noGrp="1"/>
          </p:cNvSpPr>
          <p:nvPr>
            <p:ph type="sldNum" sz="quarter" idx="12"/>
          </p:nvPr>
        </p:nvSpPr>
        <p:spPr>
          <a:xfrm>
            <a:off x="152400" y="6178652"/>
            <a:ext cx="795746" cy="503578"/>
          </a:xfrm>
        </p:spPr>
        <p:txBody>
          <a:bodyPr/>
          <a:lstStyle/>
          <a:p>
            <a:fld id="{34FBDB5F-F88B-4ECD-8AC6-E346D095E253}" type="slidenum">
              <a:rPr lang="en-US" smtClean="0"/>
              <a:pPr/>
              <a:t>51</a:t>
            </a:fld>
            <a:endParaRPr lang="en-US" dirty="0"/>
          </a:p>
        </p:txBody>
      </p:sp>
      <p:pic>
        <p:nvPicPr>
          <p:cNvPr id="1026" name="Picture 2" descr="Related image">
            <a:extLst>
              <a:ext uri="{FF2B5EF4-FFF2-40B4-BE49-F238E27FC236}">
                <a16:creationId xmlns:a16="http://schemas.microsoft.com/office/drawing/2014/main" id="{81147A03-33D0-47C5-A00F-ED27801C5B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788" y="1828800"/>
            <a:ext cx="9161788" cy="431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1696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14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abernacle old testament">
            <a:extLst>
              <a:ext uri="{FF2B5EF4-FFF2-40B4-BE49-F238E27FC236}">
                <a16:creationId xmlns:a16="http://schemas.microsoft.com/office/drawing/2014/main" id="{8EDAE057-F851-4A85-90C9-2C0D60C21E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26" r="1" b="5696"/>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E91416-4596-453F-A356-1800A3AA311C}"/>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6</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5825A32-840F-4BAB-B407-C8F95FB2F53B}"/>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a:t>
            </a:r>
          </a:p>
        </p:txBody>
      </p:sp>
      <p:sp>
        <p:nvSpPr>
          <p:cNvPr id="2" name="Date Placeholder 1">
            <a:extLst>
              <a:ext uri="{FF2B5EF4-FFF2-40B4-BE49-F238E27FC236}">
                <a16:creationId xmlns:a16="http://schemas.microsoft.com/office/drawing/2014/main" id="{A156BE1A-1203-4DFA-B3F4-85060BAA7698}"/>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8-1-2018</a:t>
            </a:r>
          </a:p>
        </p:txBody>
      </p:sp>
    </p:spTree>
    <p:extLst>
      <p:ext uri="{BB962C8B-B14F-4D97-AF65-F5344CB8AC3E}">
        <p14:creationId xmlns:p14="http://schemas.microsoft.com/office/powerpoint/2010/main" val="149010225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98101065-46F8-4D38-B3BA-530F02D38D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68" b="4410"/>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6F43806-BC4D-49DB-A344-671CFB4C576B}"/>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7</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7ED7326-53D2-4569-9085-4CC4E370E117}"/>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a:t>
            </a:r>
          </a:p>
        </p:txBody>
      </p:sp>
      <p:sp>
        <p:nvSpPr>
          <p:cNvPr id="2" name="Date Placeholder 1">
            <a:extLst>
              <a:ext uri="{FF2B5EF4-FFF2-40B4-BE49-F238E27FC236}">
                <a16:creationId xmlns:a16="http://schemas.microsoft.com/office/drawing/2014/main" id="{6F2037BD-24F7-47EB-9D69-D0F8B49CB25F}"/>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8-1-2018</a:t>
            </a:r>
          </a:p>
        </p:txBody>
      </p:sp>
      <p:sp>
        <p:nvSpPr>
          <p:cNvPr id="5" name="TextBox 4">
            <a:extLst>
              <a:ext uri="{FF2B5EF4-FFF2-40B4-BE49-F238E27FC236}">
                <a16:creationId xmlns:a16="http://schemas.microsoft.com/office/drawing/2014/main" id="{03A549D0-7B64-4402-A03E-B1272815A83C}"/>
              </a:ext>
            </a:extLst>
          </p:cNvPr>
          <p:cNvSpPr txBox="1"/>
          <p:nvPr/>
        </p:nvSpPr>
        <p:spPr>
          <a:xfrm>
            <a:off x="129921" y="360953"/>
            <a:ext cx="2613279" cy="769441"/>
          </a:xfrm>
          <a:prstGeom prst="rect">
            <a:avLst/>
          </a:prstGeom>
          <a:solidFill>
            <a:schemeClr val="bg1"/>
          </a:solidFill>
        </p:spPr>
        <p:txBody>
          <a:bodyPr wrap="square" rtlCol="0">
            <a:spAutoFit/>
          </a:bodyPr>
          <a:lstStyle/>
          <a:p>
            <a:r>
              <a:rPr lang="en-US" sz="4400" dirty="0"/>
              <a:t>Mt. Sinai</a:t>
            </a:r>
          </a:p>
        </p:txBody>
      </p:sp>
    </p:spTree>
    <p:extLst>
      <p:ext uri="{BB962C8B-B14F-4D97-AF65-F5344CB8AC3E}">
        <p14:creationId xmlns:p14="http://schemas.microsoft.com/office/powerpoint/2010/main" val="5967883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25403-2C4F-463E-ACC9-1D98B36C38E0}"/>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CA378A1F-3162-4CFE-BC77-1706D2DE9796}"/>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2F01D746-FBDF-46DD-BD81-626666153E5B}"/>
              </a:ext>
            </a:extLst>
          </p:cNvPr>
          <p:cNvSpPr>
            <a:spLocks noGrp="1"/>
          </p:cNvSpPr>
          <p:nvPr>
            <p:ph type="sldNum" sz="quarter" idx="12"/>
          </p:nvPr>
        </p:nvSpPr>
        <p:spPr/>
        <p:txBody>
          <a:bodyPr/>
          <a:lstStyle/>
          <a:p>
            <a:fld id="{34FBDB5F-F88B-4ECD-8AC6-E346D095E253}" type="slidenum">
              <a:rPr lang="en-US" smtClean="0"/>
              <a:pPr/>
              <a:t>8</a:t>
            </a:fld>
            <a:endParaRPr lang="en-US" dirty="0"/>
          </a:p>
        </p:txBody>
      </p:sp>
      <p:sp>
        <p:nvSpPr>
          <p:cNvPr id="5" name="Rectangle 4">
            <a:extLst>
              <a:ext uri="{FF2B5EF4-FFF2-40B4-BE49-F238E27FC236}">
                <a16:creationId xmlns:a16="http://schemas.microsoft.com/office/drawing/2014/main" id="{BDD4B918-0321-4654-AA13-4C3EA7CE78E7}"/>
              </a:ext>
            </a:extLst>
          </p:cNvPr>
          <p:cNvSpPr/>
          <p:nvPr/>
        </p:nvSpPr>
        <p:spPr>
          <a:xfrm>
            <a:off x="228600" y="175771"/>
            <a:ext cx="8763000" cy="6022208"/>
          </a:xfrm>
          <a:prstGeom prst="rect">
            <a:avLst/>
          </a:prstGeom>
        </p:spPr>
        <p:txBody>
          <a:bodyPr wrap="square">
            <a:spAutoFit/>
          </a:bodyPr>
          <a:lstStyle/>
          <a:p>
            <a:r>
              <a:rPr lang="en-US" sz="4800" b="1" dirty="0"/>
              <a:t>EXODUS 19:23-24</a:t>
            </a:r>
          </a:p>
          <a:p>
            <a:r>
              <a:rPr lang="en-US" sz="3600" i="1" dirty="0"/>
              <a:t>	 And Moses said unto the LORD, The people cannot come up to mount Sinai: for thou </a:t>
            </a:r>
            <a:r>
              <a:rPr lang="en-US" sz="3600" i="1" dirty="0" err="1"/>
              <a:t>chargedst</a:t>
            </a:r>
            <a:r>
              <a:rPr lang="en-US" sz="3600" i="1" dirty="0"/>
              <a:t> us, saying, Set bounds about the mount, and sanctify it. 24 And the LORD said unto him, Away, get thee down, and thou shalt come up, thou, and Aaron with thee: but let not the priests and the people break through to come up unto the LORD, lest he break forth upon them.</a:t>
            </a:r>
          </a:p>
        </p:txBody>
      </p:sp>
    </p:spTree>
    <p:extLst>
      <p:ext uri="{BB962C8B-B14F-4D97-AF65-F5344CB8AC3E}">
        <p14:creationId xmlns:p14="http://schemas.microsoft.com/office/powerpoint/2010/main" val="290846148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3" name="Slide Number Placeholder 2"/>
          <p:cNvSpPr>
            <a:spLocks noGrp="1"/>
          </p:cNvSpPr>
          <p:nvPr>
            <p:ph type="sldNum" sz="quarter" idx="12"/>
          </p:nvPr>
        </p:nvSpPr>
        <p:spPr/>
        <p:txBody>
          <a:bodyPr/>
          <a:lstStyle/>
          <a:p>
            <a:fld id="{34FBDB5F-F88B-4ECD-8AC6-E346D095E253}" type="slidenum">
              <a:rPr lang="en-US" smtClean="0"/>
              <a:pPr/>
              <a:t>9</a:t>
            </a:fld>
            <a:endParaRPr lang="en-US" dirty="0"/>
          </a:p>
        </p:txBody>
      </p:sp>
      <p:sp>
        <p:nvSpPr>
          <p:cNvPr id="5" name="Rectangle 4"/>
          <p:cNvSpPr/>
          <p:nvPr/>
        </p:nvSpPr>
        <p:spPr>
          <a:xfrm>
            <a:off x="152400" y="152400"/>
            <a:ext cx="8839200" cy="5970865"/>
          </a:xfrm>
          <a:prstGeom prst="rect">
            <a:avLst/>
          </a:prstGeom>
        </p:spPr>
        <p:txBody>
          <a:bodyPr wrap="square">
            <a:spAutoFit/>
          </a:bodyPr>
          <a:lstStyle/>
          <a:p>
            <a:r>
              <a:rPr lang="en-US" sz="4000" b="1" dirty="0"/>
              <a:t>LEVITICUS 20:25</a:t>
            </a:r>
          </a:p>
          <a:p>
            <a:r>
              <a:rPr lang="en-US" sz="3200" i="1" dirty="0"/>
              <a:t>	</a:t>
            </a:r>
            <a:r>
              <a:rPr lang="en-US" sz="3100" i="1" dirty="0"/>
              <a:t>Ye shall therefore put difference between clean beasts and unclean, and between unclean fowls and clean: and ye shall not make your souls abominable by beast, or by fowl, or by any manner of living thing that </a:t>
            </a:r>
            <a:r>
              <a:rPr lang="en-US" sz="3100" i="1" dirty="0" err="1"/>
              <a:t>creepeth</a:t>
            </a:r>
            <a:r>
              <a:rPr lang="en-US" sz="3100" i="1" dirty="0"/>
              <a:t> on the ground, which I have separated from you as unclean. 26 And ye shall be holy unto me: for I the LORD am holy, and have severed you from other people, that ye should be mine. 27 A man also or woman that hath a familiar spirit, or that is a wizard, shall surely be put to death: they shall stone them with stones: their blood shall be upon them.</a:t>
            </a:r>
          </a:p>
        </p:txBody>
      </p:sp>
    </p:spTree>
    <p:extLst>
      <p:ext uri="{BB962C8B-B14F-4D97-AF65-F5344CB8AC3E}">
        <p14:creationId xmlns:p14="http://schemas.microsoft.com/office/powerpoint/2010/main" val="994199465"/>
      </p:ext>
    </p:extLst>
  </p:cSld>
  <p:clrMapOvr>
    <a:masterClrMapping/>
  </p:clrMapOvr>
  <p:transition spd="slow">
    <p:randomBar dir="vert"/>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648</Words>
  <Application>Microsoft Office PowerPoint</Application>
  <PresentationFormat>On-screen Show (4:3)</PresentationFormat>
  <Paragraphs>296</Paragraphs>
  <Slides>51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Bernard MT Condensed</vt:lpstr>
      <vt:lpstr>Calibri</vt:lpstr>
      <vt:lpstr>Cambria</vt:lpstr>
      <vt:lpstr>Mangal</vt:lpstr>
      <vt:lpstr>Times New Roman</vt:lpstr>
      <vt:lpstr>Gallery</vt:lpstr>
      <vt:lpstr>Touch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 Not!</dc:title>
  <dc:creator>Barry Coffey</dc:creator>
  <cp:lastModifiedBy>Barry Coffey</cp:lastModifiedBy>
  <cp:revision>2</cp:revision>
  <dcterms:created xsi:type="dcterms:W3CDTF">2018-08-01T23:08:14Z</dcterms:created>
  <dcterms:modified xsi:type="dcterms:W3CDTF">2018-08-01T23:16:07Z</dcterms:modified>
</cp:coreProperties>
</file>