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54"/>
  </p:notesMasterIdLst>
  <p:sldIdLst>
    <p:sldId id="518" r:id="rId2"/>
    <p:sldId id="528" r:id="rId3"/>
    <p:sldId id="516" r:id="rId4"/>
    <p:sldId id="265" r:id="rId5"/>
    <p:sldId id="264" r:id="rId6"/>
    <p:sldId id="507" r:id="rId7"/>
    <p:sldId id="514" r:id="rId8"/>
    <p:sldId id="310" r:id="rId9"/>
    <p:sldId id="499" r:id="rId10"/>
    <p:sldId id="315" r:id="rId11"/>
    <p:sldId id="261" r:id="rId12"/>
    <p:sldId id="487" r:id="rId13"/>
    <p:sldId id="485" r:id="rId14"/>
    <p:sldId id="491" r:id="rId15"/>
    <p:sldId id="529" r:id="rId16"/>
    <p:sldId id="530" r:id="rId17"/>
    <p:sldId id="279" r:id="rId18"/>
    <p:sldId id="449" r:id="rId19"/>
    <p:sldId id="509" r:id="rId20"/>
    <p:sldId id="510" r:id="rId21"/>
    <p:sldId id="280" r:id="rId22"/>
    <p:sldId id="521" r:id="rId23"/>
    <p:sldId id="492" r:id="rId24"/>
    <p:sldId id="450" r:id="rId25"/>
    <p:sldId id="519" r:id="rId26"/>
    <p:sldId id="274" r:id="rId27"/>
    <p:sldId id="275" r:id="rId28"/>
    <p:sldId id="522" r:id="rId29"/>
    <p:sldId id="438" r:id="rId30"/>
    <p:sldId id="437" r:id="rId31"/>
    <p:sldId id="524" r:id="rId32"/>
    <p:sldId id="523" r:id="rId33"/>
    <p:sldId id="525" r:id="rId34"/>
    <p:sldId id="526" r:id="rId35"/>
    <p:sldId id="527" r:id="rId36"/>
    <p:sldId id="295" r:id="rId37"/>
    <p:sldId id="508" r:id="rId38"/>
    <p:sldId id="273" r:id="rId39"/>
    <p:sldId id="272" r:id="rId40"/>
    <p:sldId id="303" r:id="rId41"/>
    <p:sldId id="294" r:id="rId42"/>
    <p:sldId id="304" r:id="rId43"/>
    <p:sldId id="520" r:id="rId44"/>
    <p:sldId id="511" r:id="rId45"/>
    <p:sldId id="302" r:id="rId46"/>
    <p:sldId id="362" r:id="rId47"/>
    <p:sldId id="387" r:id="rId48"/>
    <p:sldId id="451" r:id="rId49"/>
    <p:sldId id="453" r:id="rId50"/>
    <p:sldId id="454" r:id="rId51"/>
    <p:sldId id="458" r:id="rId52"/>
    <p:sldId id="440" r:id="rId5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69" autoAdjust="0"/>
    <p:restoredTop sz="93484" autoAdjust="0"/>
  </p:normalViewPr>
  <p:slideViewPr>
    <p:cSldViewPr>
      <p:cViewPr varScale="1">
        <p:scale>
          <a:sx n="131" d="100"/>
          <a:sy n="131" d="100"/>
        </p:scale>
        <p:origin x="808" y="184"/>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48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F14FAE-667C-4C62-A2A5-6DA93E247856}" type="datetimeFigureOut">
              <a:rPr lang="en-US" smtClean="0"/>
              <a:pPr/>
              <a:t>8/26/18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C9468-29B3-43E5-99B5-BA4A3CBC5B81}" type="slidenum">
              <a:rPr lang="en-US" smtClean="0"/>
              <a:pPr/>
              <a:t>‹#›</a:t>
            </a:fld>
            <a:endParaRPr lang="en-US"/>
          </a:p>
        </p:txBody>
      </p:sp>
    </p:spTree>
    <p:extLst>
      <p:ext uri="{BB962C8B-B14F-4D97-AF65-F5344CB8AC3E}">
        <p14:creationId xmlns:p14="http://schemas.microsoft.com/office/powerpoint/2010/main" val="3930021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C9468-29B3-43E5-99B5-BA4A3CBC5B81}" type="slidenum">
              <a:rPr lang="en-US" smtClean="0"/>
              <a:pPr/>
              <a:t>4</a:t>
            </a:fld>
            <a:endParaRPr lang="en-US" dirty="0"/>
          </a:p>
        </p:txBody>
      </p:sp>
    </p:spTree>
    <p:extLst>
      <p:ext uri="{BB962C8B-B14F-4D97-AF65-F5344CB8AC3E}">
        <p14:creationId xmlns:p14="http://schemas.microsoft.com/office/powerpoint/2010/main" val="135505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C9468-29B3-43E5-99B5-BA4A3CBC5B81}" type="slidenum">
              <a:rPr lang="en-US" smtClean="0"/>
              <a:pPr/>
              <a:t>38</a:t>
            </a:fld>
            <a:endParaRPr lang="en-US" dirty="0"/>
          </a:p>
        </p:txBody>
      </p:sp>
    </p:spTree>
    <p:extLst>
      <p:ext uri="{BB962C8B-B14F-4D97-AF65-F5344CB8AC3E}">
        <p14:creationId xmlns:p14="http://schemas.microsoft.com/office/powerpoint/2010/main" val="3271372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AC9468-29B3-43E5-99B5-BA4A3CBC5B81}" type="slidenum">
              <a:rPr lang="en-US" smtClean="0"/>
              <a:pPr/>
              <a:t>39</a:t>
            </a:fld>
            <a:endParaRPr lang="en-US"/>
          </a:p>
        </p:txBody>
      </p:sp>
    </p:spTree>
    <p:extLst>
      <p:ext uri="{BB962C8B-B14F-4D97-AF65-F5344CB8AC3E}">
        <p14:creationId xmlns:p14="http://schemas.microsoft.com/office/powerpoint/2010/main" val="1252226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000712-C35A-4985-92BC-77FF8EC97D44}" type="slidenum">
              <a:rPr lang="en-US" smtClean="0"/>
              <a:t>45</a:t>
            </a:fld>
            <a:endParaRPr lang="en-US"/>
          </a:p>
        </p:txBody>
      </p:sp>
    </p:spTree>
    <p:extLst>
      <p:ext uri="{BB962C8B-B14F-4D97-AF65-F5344CB8AC3E}">
        <p14:creationId xmlns:p14="http://schemas.microsoft.com/office/powerpoint/2010/main" val="3929257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C9468-29B3-43E5-99B5-BA4A3CBC5B81}" type="slidenum">
              <a:rPr lang="en-US" smtClean="0"/>
              <a:pPr/>
              <a:t>46</a:t>
            </a:fld>
            <a:endParaRPr lang="en-US"/>
          </a:p>
        </p:txBody>
      </p:sp>
    </p:spTree>
    <p:extLst>
      <p:ext uri="{BB962C8B-B14F-4D97-AF65-F5344CB8AC3E}">
        <p14:creationId xmlns:p14="http://schemas.microsoft.com/office/powerpoint/2010/main" val="362333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C9468-29B3-43E5-99B5-BA4A3CBC5B81}" type="slidenum">
              <a:rPr lang="en-US" smtClean="0"/>
              <a:pPr/>
              <a:t>47</a:t>
            </a:fld>
            <a:endParaRPr lang="en-US"/>
          </a:p>
        </p:txBody>
      </p:sp>
    </p:spTree>
    <p:extLst>
      <p:ext uri="{BB962C8B-B14F-4D97-AF65-F5344CB8AC3E}">
        <p14:creationId xmlns:p14="http://schemas.microsoft.com/office/powerpoint/2010/main" val="16252810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C9468-29B3-43E5-99B5-BA4A3CBC5B81}" type="slidenum">
              <a:rPr lang="en-US" smtClean="0"/>
              <a:pPr/>
              <a:t>49</a:t>
            </a:fld>
            <a:endParaRPr lang="en-US"/>
          </a:p>
        </p:txBody>
      </p:sp>
    </p:spTree>
    <p:extLst>
      <p:ext uri="{BB962C8B-B14F-4D97-AF65-F5344CB8AC3E}">
        <p14:creationId xmlns:p14="http://schemas.microsoft.com/office/powerpoint/2010/main" val="20437667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C9468-29B3-43E5-99B5-BA4A3CBC5B81}" type="slidenum">
              <a:rPr lang="en-US" smtClean="0"/>
              <a:pPr/>
              <a:t>50</a:t>
            </a:fld>
            <a:endParaRPr lang="en-US"/>
          </a:p>
        </p:txBody>
      </p:sp>
    </p:spTree>
    <p:extLst>
      <p:ext uri="{BB962C8B-B14F-4D97-AF65-F5344CB8AC3E}">
        <p14:creationId xmlns:p14="http://schemas.microsoft.com/office/powerpoint/2010/main" val="5867494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C9468-29B3-43E5-99B5-BA4A3CBC5B81}" type="slidenum">
              <a:rPr lang="en-US" smtClean="0"/>
              <a:pPr/>
              <a:t>51</a:t>
            </a:fld>
            <a:endParaRPr lang="en-US"/>
          </a:p>
        </p:txBody>
      </p:sp>
    </p:spTree>
    <p:extLst>
      <p:ext uri="{BB962C8B-B14F-4D97-AF65-F5344CB8AC3E}">
        <p14:creationId xmlns:p14="http://schemas.microsoft.com/office/powerpoint/2010/main" val="46172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C9468-29B3-43E5-99B5-BA4A3CBC5B81}" type="slidenum">
              <a:rPr lang="en-US" smtClean="0"/>
              <a:pPr/>
              <a:t>5</a:t>
            </a:fld>
            <a:endParaRPr lang="en-US" dirty="0"/>
          </a:p>
        </p:txBody>
      </p:sp>
    </p:spTree>
    <p:extLst>
      <p:ext uri="{BB962C8B-B14F-4D97-AF65-F5344CB8AC3E}">
        <p14:creationId xmlns:p14="http://schemas.microsoft.com/office/powerpoint/2010/main" val="3148276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8A75D-D710-49CB-9CEC-48999FAC5C58}" type="slidenum">
              <a:rPr lang="en-US" smtClean="0"/>
              <a:pPr/>
              <a:t>7</a:t>
            </a:fld>
            <a:endParaRPr lang="en-US" dirty="0"/>
          </a:p>
        </p:txBody>
      </p:sp>
    </p:spTree>
    <p:extLst>
      <p:ext uri="{BB962C8B-B14F-4D97-AF65-F5344CB8AC3E}">
        <p14:creationId xmlns:p14="http://schemas.microsoft.com/office/powerpoint/2010/main" val="3793415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228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F7A337E-6C22-4293-BB4E-012369B34503}" type="slidenum">
              <a:rPr lang="en-US">
                <a:latin typeface="Arial" pitchFamily="34" charset="0"/>
              </a:rPr>
              <a:pPr/>
              <a:t>9</a:t>
            </a:fld>
            <a:endParaRPr lang="en-US" dirty="0">
              <a:latin typeface="Arial" pitchFamily="34" charset="0"/>
            </a:endParaRPr>
          </a:p>
        </p:txBody>
      </p:sp>
    </p:spTree>
    <p:extLst>
      <p:ext uri="{BB962C8B-B14F-4D97-AF65-F5344CB8AC3E}">
        <p14:creationId xmlns:p14="http://schemas.microsoft.com/office/powerpoint/2010/main" val="2034661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C9468-29B3-43E5-99B5-BA4A3CBC5B81}" type="slidenum">
              <a:rPr lang="en-US" smtClean="0"/>
              <a:pPr/>
              <a:t>11</a:t>
            </a:fld>
            <a:endParaRPr lang="en-US" dirty="0"/>
          </a:p>
        </p:txBody>
      </p:sp>
    </p:spTree>
    <p:extLst>
      <p:ext uri="{BB962C8B-B14F-4D97-AF65-F5344CB8AC3E}">
        <p14:creationId xmlns:p14="http://schemas.microsoft.com/office/powerpoint/2010/main" val="3120848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C9468-29B3-43E5-99B5-BA4A3CBC5B81}" type="slidenum">
              <a:rPr lang="en-US" smtClean="0"/>
              <a:pPr/>
              <a:t>17</a:t>
            </a:fld>
            <a:endParaRPr lang="en-US" dirty="0"/>
          </a:p>
        </p:txBody>
      </p:sp>
    </p:spTree>
    <p:extLst>
      <p:ext uri="{BB962C8B-B14F-4D97-AF65-F5344CB8AC3E}">
        <p14:creationId xmlns:p14="http://schemas.microsoft.com/office/powerpoint/2010/main" val="2384359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C9468-29B3-43E5-99B5-BA4A3CBC5B81}" type="slidenum">
              <a:rPr lang="en-US" smtClean="0"/>
              <a:pPr/>
              <a:t>21</a:t>
            </a:fld>
            <a:endParaRPr lang="en-US" dirty="0"/>
          </a:p>
        </p:txBody>
      </p:sp>
    </p:spTree>
    <p:extLst>
      <p:ext uri="{BB962C8B-B14F-4D97-AF65-F5344CB8AC3E}">
        <p14:creationId xmlns:p14="http://schemas.microsoft.com/office/powerpoint/2010/main" val="3824001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C9468-29B3-43E5-99B5-BA4A3CBC5B81}" type="slidenum">
              <a:rPr lang="en-US" smtClean="0"/>
              <a:pPr/>
              <a:t>26</a:t>
            </a:fld>
            <a:endParaRPr lang="en-US" dirty="0"/>
          </a:p>
        </p:txBody>
      </p:sp>
    </p:spTree>
    <p:extLst>
      <p:ext uri="{BB962C8B-B14F-4D97-AF65-F5344CB8AC3E}">
        <p14:creationId xmlns:p14="http://schemas.microsoft.com/office/powerpoint/2010/main" val="2206764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C9468-29B3-43E5-99B5-BA4A3CBC5B81}" type="slidenum">
              <a:rPr lang="en-US" smtClean="0"/>
              <a:pPr/>
              <a:t>27</a:t>
            </a:fld>
            <a:endParaRPr lang="en-US" dirty="0"/>
          </a:p>
        </p:txBody>
      </p:sp>
    </p:spTree>
    <p:extLst>
      <p:ext uri="{BB962C8B-B14F-4D97-AF65-F5344CB8AC3E}">
        <p14:creationId xmlns:p14="http://schemas.microsoft.com/office/powerpoint/2010/main" val="1385940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3491" y="3497337"/>
            <a:ext cx="6251304" cy="1011489"/>
          </a:xfrm>
        </p:spPr>
        <p:txBody>
          <a:bodyPr tIns="91440" bIns="91440">
            <a:normAutofit/>
          </a:bodyPr>
          <a:lstStyle>
            <a:lvl1pPr marL="0" indent="0" algn="ctr">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8" name="Title 7">
            <a:extLst>
              <a:ext uri="{FF2B5EF4-FFF2-40B4-BE49-F238E27FC236}">
                <a16:creationId xmlns:a16="http://schemas.microsoft.com/office/drawing/2014/main" id="{D3BAE545-1E5D-49A7-A70D-DD9FB4B1E55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42208304"/>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8/26/2018</a:t>
            </a:r>
          </a:p>
        </p:txBody>
      </p:sp>
      <p:sp>
        <p:nvSpPr>
          <p:cNvPr id="5" name="Footer Placeholder 4"/>
          <p:cNvSpPr>
            <a:spLocks noGrp="1"/>
          </p:cNvSpPr>
          <p:nvPr>
            <p:ph type="ftr" sz="quarter" idx="11"/>
          </p:nvPr>
        </p:nvSpPr>
        <p:spPr/>
        <p:txBody>
          <a:bodyPr/>
          <a:lstStyle/>
          <a:p>
            <a:r>
              <a:rPr lang="en-US"/>
              <a:t>The Value of Righteousness</a:t>
            </a:r>
          </a:p>
        </p:txBody>
      </p:sp>
      <p:sp>
        <p:nvSpPr>
          <p:cNvPr id="6" name="Slide Number Placeholder 5"/>
          <p:cNvSpPr>
            <a:spLocks noGrp="1"/>
          </p:cNvSpPr>
          <p:nvPr>
            <p:ph type="sldNum" sz="quarter" idx="12"/>
          </p:nvPr>
        </p:nvSpPr>
        <p:spPr/>
        <p:txBody>
          <a:bodyPr/>
          <a:lstStyle/>
          <a:p>
            <a:fld id="{34FBDB5F-F88B-4ECD-8AC6-E346D095E253}" type="slidenum">
              <a:rPr lang="en-US" smtClean="0"/>
              <a:pPr/>
              <a:t>‹#›</a:t>
            </a:fld>
            <a:endParaRPr lang="en-US"/>
          </a:p>
        </p:txBody>
      </p:sp>
    </p:spTree>
    <p:extLst>
      <p:ext uri="{BB962C8B-B14F-4D97-AF65-F5344CB8AC3E}">
        <p14:creationId xmlns:p14="http://schemas.microsoft.com/office/powerpoint/2010/main" val="168840364"/>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2373"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2" y="798974"/>
            <a:ext cx="4985762"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8/26/2018</a:t>
            </a:r>
          </a:p>
        </p:txBody>
      </p:sp>
      <p:sp>
        <p:nvSpPr>
          <p:cNvPr id="5" name="Footer Placeholder 4"/>
          <p:cNvSpPr>
            <a:spLocks noGrp="1"/>
          </p:cNvSpPr>
          <p:nvPr>
            <p:ph type="ftr" sz="quarter" idx="11"/>
          </p:nvPr>
        </p:nvSpPr>
        <p:spPr/>
        <p:txBody>
          <a:bodyPr/>
          <a:lstStyle/>
          <a:p>
            <a:r>
              <a:rPr lang="en-US"/>
              <a:t>The Value of Righteousness</a:t>
            </a:r>
          </a:p>
        </p:txBody>
      </p:sp>
      <p:sp>
        <p:nvSpPr>
          <p:cNvPr id="6" name="Slide Number Placeholder 5"/>
          <p:cNvSpPr>
            <a:spLocks noGrp="1"/>
          </p:cNvSpPr>
          <p:nvPr>
            <p:ph type="sldNum" sz="quarter" idx="12"/>
          </p:nvPr>
        </p:nvSpPr>
        <p:spPr/>
        <p:txBody>
          <a:bodyPr/>
          <a:lstStyle/>
          <a:p>
            <a:fld id="{34FBDB5F-F88B-4ECD-8AC6-E346D095E253}" type="slidenum">
              <a:rPr lang="en-US" smtClean="0"/>
              <a:pPr/>
              <a:t>‹#›</a:t>
            </a:fld>
            <a:endParaRPr lang="en-US"/>
          </a:p>
        </p:txBody>
      </p:sp>
    </p:spTree>
    <p:extLst>
      <p:ext uri="{BB962C8B-B14F-4D97-AF65-F5344CB8AC3E}">
        <p14:creationId xmlns:p14="http://schemas.microsoft.com/office/powerpoint/2010/main" val="980168510"/>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8/26/2018</a:t>
            </a:r>
          </a:p>
        </p:txBody>
      </p:sp>
      <p:sp>
        <p:nvSpPr>
          <p:cNvPr id="5" name="Footer Placeholder 4"/>
          <p:cNvSpPr>
            <a:spLocks noGrp="1"/>
          </p:cNvSpPr>
          <p:nvPr>
            <p:ph type="ftr" sz="quarter" idx="11"/>
          </p:nvPr>
        </p:nvSpPr>
        <p:spPr/>
        <p:txBody>
          <a:bodyPr/>
          <a:lstStyle/>
          <a:p>
            <a:r>
              <a:rPr lang="en-US"/>
              <a:t>The Value of Righteousness</a:t>
            </a:r>
          </a:p>
        </p:txBody>
      </p:sp>
      <p:sp>
        <p:nvSpPr>
          <p:cNvPr id="6" name="Slide Number Placeholder 5"/>
          <p:cNvSpPr>
            <a:spLocks noGrp="1"/>
          </p:cNvSpPr>
          <p:nvPr>
            <p:ph type="sldNum" sz="quarter" idx="12"/>
          </p:nvPr>
        </p:nvSpPr>
        <p:spPr>
          <a:xfrm>
            <a:off x="76200" y="6248400"/>
            <a:ext cx="795746" cy="503578"/>
          </a:xfrm>
        </p:spPr>
        <p:txBody>
          <a:bodyPr/>
          <a:lstStyle/>
          <a:p>
            <a:fld id="{34FBDB5F-F88B-4ECD-8AC6-E346D095E253}" type="slidenum">
              <a:rPr lang="en-US" smtClean="0"/>
              <a:pPr/>
              <a:t>‹#›</a:t>
            </a:fld>
            <a:endParaRPr lang="en-US"/>
          </a:p>
        </p:txBody>
      </p:sp>
    </p:spTree>
    <p:extLst>
      <p:ext uri="{BB962C8B-B14F-4D97-AF65-F5344CB8AC3E}">
        <p14:creationId xmlns:p14="http://schemas.microsoft.com/office/powerpoint/2010/main" val="2736186676"/>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2" y="1756130"/>
            <a:ext cx="6251302" cy="1952270"/>
          </a:xfrm>
        </p:spPr>
        <p:txBody>
          <a:bodyPr anchor="b">
            <a:normAutofit/>
          </a:bodyPr>
          <a:lstStyle>
            <a:lvl1pPr algn="ctr">
              <a:defRPr sz="3200"/>
            </a:lvl1pPr>
          </a:lstStyle>
          <a:p>
            <a:r>
              <a:rPr lang="en-US"/>
              <a:t>Click to edit Master title style</a:t>
            </a:r>
            <a:endParaRPr lang="en-US" dirty="0"/>
          </a:p>
        </p:txBody>
      </p:sp>
      <p:sp>
        <p:nvSpPr>
          <p:cNvPr id="3" name="Text Placeholder 2"/>
          <p:cNvSpPr>
            <a:spLocks noGrp="1"/>
          </p:cNvSpPr>
          <p:nvPr>
            <p:ph type="body" idx="1"/>
          </p:nvPr>
        </p:nvSpPr>
        <p:spPr>
          <a:xfrm>
            <a:off x="1434318" y="3708400"/>
            <a:ext cx="6251302" cy="1110725"/>
          </a:xfrm>
        </p:spPr>
        <p:txBody>
          <a:bodyPr tIns="91440">
            <a:normAutofit/>
          </a:bodyPr>
          <a:lstStyle>
            <a:lvl1pPr marL="0" indent="0" algn="ctr">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8/26/2018</a:t>
            </a:r>
          </a:p>
        </p:txBody>
      </p:sp>
      <p:sp>
        <p:nvSpPr>
          <p:cNvPr id="5" name="Footer Placeholder 4"/>
          <p:cNvSpPr>
            <a:spLocks noGrp="1"/>
          </p:cNvSpPr>
          <p:nvPr>
            <p:ph type="ftr" sz="quarter" idx="11"/>
          </p:nvPr>
        </p:nvSpPr>
        <p:spPr/>
        <p:txBody>
          <a:bodyPr/>
          <a:lstStyle/>
          <a:p>
            <a:r>
              <a:rPr lang="en-US"/>
              <a:t>The Value of Righteousness</a:t>
            </a:r>
          </a:p>
        </p:txBody>
      </p:sp>
      <p:sp>
        <p:nvSpPr>
          <p:cNvPr id="6" name="Slide Number Placeholder 5"/>
          <p:cNvSpPr>
            <a:spLocks noGrp="1"/>
          </p:cNvSpPr>
          <p:nvPr>
            <p:ph type="sldNum" sz="quarter" idx="12"/>
          </p:nvPr>
        </p:nvSpPr>
        <p:spPr/>
        <p:txBody>
          <a:bodyPr/>
          <a:lstStyle/>
          <a:p>
            <a:fld id="{34FBDB5F-F88B-4ECD-8AC6-E346D095E253}" type="slidenum">
              <a:rPr lang="en-US" smtClean="0"/>
              <a:pPr/>
              <a:t>‹#›</a:t>
            </a:fld>
            <a:endParaRPr lang="en-US"/>
          </a:p>
        </p:txBody>
      </p:sp>
    </p:spTree>
    <p:extLst>
      <p:ext uri="{BB962C8B-B14F-4D97-AF65-F5344CB8AC3E}">
        <p14:creationId xmlns:p14="http://schemas.microsoft.com/office/powerpoint/2010/main" val="2069953509"/>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25130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1" y="2013936"/>
            <a:ext cx="2965632"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29162" y="2013936"/>
            <a:ext cx="2965424"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8/26/2018</a:t>
            </a:r>
          </a:p>
        </p:txBody>
      </p:sp>
      <p:sp>
        <p:nvSpPr>
          <p:cNvPr id="6" name="Footer Placeholder 5"/>
          <p:cNvSpPr>
            <a:spLocks noGrp="1"/>
          </p:cNvSpPr>
          <p:nvPr>
            <p:ph type="ftr" sz="quarter" idx="11"/>
          </p:nvPr>
        </p:nvSpPr>
        <p:spPr/>
        <p:txBody>
          <a:bodyPr/>
          <a:lstStyle/>
          <a:p>
            <a:r>
              <a:rPr lang="en-US"/>
              <a:t>The Value of Righteousness</a:t>
            </a:r>
          </a:p>
        </p:txBody>
      </p:sp>
      <p:sp>
        <p:nvSpPr>
          <p:cNvPr id="7" name="Slide Number Placeholder 6"/>
          <p:cNvSpPr>
            <a:spLocks noGrp="1"/>
          </p:cNvSpPr>
          <p:nvPr>
            <p:ph type="sldNum" sz="quarter" idx="12"/>
          </p:nvPr>
        </p:nvSpPr>
        <p:spPr/>
        <p:txBody>
          <a:bodyPr/>
          <a:lstStyle/>
          <a:p>
            <a:fld id="{34FBDB5F-F88B-4ECD-8AC6-E346D095E253}" type="slidenum">
              <a:rPr lang="en-US" smtClean="0"/>
              <a:pPr/>
              <a:t>‹#›</a:t>
            </a:fld>
            <a:endParaRPr lang="en-US"/>
          </a:p>
        </p:txBody>
      </p:sp>
    </p:spTree>
    <p:extLst>
      <p:ext uri="{BB962C8B-B14F-4D97-AF65-F5344CB8AC3E}">
        <p14:creationId xmlns:p14="http://schemas.microsoft.com/office/powerpoint/2010/main" val="291384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164"/>
            <a:ext cx="62513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2965631"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2965631"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29270" y="2023004"/>
            <a:ext cx="2965523"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29270" y="2821491"/>
            <a:ext cx="2965523"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8/26/2018</a:t>
            </a:r>
          </a:p>
        </p:txBody>
      </p:sp>
      <p:sp>
        <p:nvSpPr>
          <p:cNvPr id="8" name="Footer Placeholder 7"/>
          <p:cNvSpPr>
            <a:spLocks noGrp="1"/>
          </p:cNvSpPr>
          <p:nvPr>
            <p:ph type="ftr" sz="quarter" idx="11"/>
          </p:nvPr>
        </p:nvSpPr>
        <p:spPr/>
        <p:txBody>
          <a:bodyPr/>
          <a:lstStyle/>
          <a:p>
            <a:r>
              <a:rPr lang="en-US"/>
              <a:t>The Value of Righteousness</a:t>
            </a:r>
          </a:p>
        </p:txBody>
      </p:sp>
      <p:sp>
        <p:nvSpPr>
          <p:cNvPr id="9" name="Slide Number Placeholder 8"/>
          <p:cNvSpPr>
            <a:spLocks noGrp="1"/>
          </p:cNvSpPr>
          <p:nvPr>
            <p:ph type="sldNum" sz="quarter" idx="12"/>
          </p:nvPr>
        </p:nvSpPr>
        <p:spPr/>
        <p:txBody>
          <a:bodyPr/>
          <a:lstStyle/>
          <a:p>
            <a:fld id="{34FBDB5F-F88B-4ECD-8AC6-E346D095E253}" type="slidenum">
              <a:rPr lang="en-US" smtClean="0"/>
              <a:pPr/>
              <a:t>‹#›</a:t>
            </a:fld>
            <a:endParaRPr lang="en-US"/>
          </a:p>
        </p:txBody>
      </p:sp>
    </p:spTree>
    <p:extLst>
      <p:ext uri="{BB962C8B-B14F-4D97-AF65-F5344CB8AC3E}">
        <p14:creationId xmlns:p14="http://schemas.microsoft.com/office/powerpoint/2010/main" val="465934407"/>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8/26/2018</a:t>
            </a:r>
          </a:p>
        </p:txBody>
      </p:sp>
      <p:sp>
        <p:nvSpPr>
          <p:cNvPr id="4" name="Footer Placeholder 3"/>
          <p:cNvSpPr>
            <a:spLocks noGrp="1"/>
          </p:cNvSpPr>
          <p:nvPr>
            <p:ph type="ftr" sz="quarter" idx="11"/>
          </p:nvPr>
        </p:nvSpPr>
        <p:spPr/>
        <p:txBody>
          <a:bodyPr/>
          <a:lstStyle/>
          <a:p>
            <a:r>
              <a:rPr lang="en-US"/>
              <a:t>The Value of Righteousness</a:t>
            </a:r>
          </a:p>
        </p:txBody>
      </p:sp>
      <p:sp>
        <p:nvSpPr>
          <p:cNvPr id="5" name="Slide Number Placeholder 4"/>
          <p:cNvSpPr>
            <a:spLocks noGrp="1"/>
          </p:cNvSpPr>
          <p:nvPr>
            <p:ph type="sldNum" sz="quarter" idx="12"/>
          </p:nvPr>
        </p:nvSpPr>
        <p:spPr/>
        <p:txBody>
          <a:bodyPr/>
          <a:lstStyle/>
          <a:p>
            <a:fld id="{34FBDB5F-F88B-4ECD-8AC6-E346D095E253}" type="slidenum">
              <a:rPr lang="en-US" smtClean="0"/>
              <a:pPr/>
              <a:t>‹#›</a:t>
            </a:fld>
            <a:endParaRPr lang="en-US"/>
          </a:p>
        </p:txBody>
      </p:sp>
    </p:spTree>
    <p:extLst>
      <p:ext uri="{BB962C8B-B14F-4D97-AF65-F5344CB8AC3E}">
        <p14:creationId xmlns:p14="http://schemas.microsoft.com/office/powerpoint/2010/main" val="4264700686"/>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623308" y="6373029"/>
            <a:ext cx="2368292" cy="309201"/>
          </a:xfrm>
        </p:spPr>
        <p:txBody>
          <a:bodyPr/>
          <a:lstStyle/>
          <a:p>
            <a:r>
              <a:rPr lang="en-US"/>
              <a:t>8/26/2018</a:t>
            </a:r>
          </a:p>
        </p:txBody>
      </p:sp>
      <p:sp>
        <p:nvSpPr>
          <p:cNvPr id="3" name="Footer Placeholder 2"/>
          <p:cNvSpPr>
            <a:spLocks noGrp="1"/>
          </p:cNvSpPr>
          <p:nvPr>
            <p:ph type="ftr" sz="quarter" idx="11"/>
          </p:nvPr>
        </p:nvSpPr>
        <p:spPr>
          <a:xfrm>
            <a:off x="1752600" y="6373029"/>
            <a:ext cx="3719283" cy="309201"/>
          </a:xfrm>
        </p:spPr>
        <p:txBody>
          <a:bodyPr/>
          <a:lstStyle/>
          <a:p>
            <a:r>
              <a:rPr lang="en-US"/>
              <a:t>The Value of Righteousness</a:t>
            </a:r>
          </a:p>
        </p:txBody>
      </p:sp>
      <p:sp>
        <p:nvSpPr>
          <p:cNvPr id="4" name="Slide Number Placeholder 3"/>
          <p:cNvSpPr>
            <a:spLocks noGrp="1"/>
          </p:cNvSpPr>
          <p:nvPr>
            <p:ph type="sldNum" sz="quarter" idx="12"/>
          </p:nvPr>
        </p:nvSpPr>
        <p:spPr>
          <a:xfrm>
            <a:off x="152400" y="6178652"/>
            <a:ext cx="795746" cy="503578"/>
          </a:xfrm>
        </p:spPr>
        <p:txBody>
          <a:bodyPr/>
          <a:lstStyle/>
          <a:p>
            <a:fld id="{34FBDB5F-F88B-4ECD-8AC6-E346D095E253}" type="slidenum">
              <a:rPr lang="en-US" smtClean="0"/>
              <a:pPr/>
              <a:t>‹#›</a:t>
            </a:fld>
            <a:endParaRPr lang="en-US" dirty="0"/>
          </a:p>
        </p:txBody>
      </p:sp>
    </p:spTree>
    <p:extLst>
      <p:ext uri="{BB962C8B-B14F-4D97-AF65-F5344CB8AC3E}">
        <p14:creationId xmlns:p14="http://schemas.microsoft.com/office/powerpoint/2010/main" val="2784880594"/>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406519"/>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506719"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1501"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r>
              <a:rPr lang="en-US"/>
              <a:t>8/26/2018</a:t>
            </a:r>
          </a:p>
        </p:txBody>
      </p:sp>
      <p:sp>
        <p:nvSpPr>
          <p:cNvPr id="6" name="Footer Placeholder 5"/>
          <p:cNvSpPr>
            <a:spLocks noGrp="1"/>
          </p:cNvSpPr>
          <p:nvPr>
            <p:ph type="ftr" sz="quarter" idx="11"/>
          </p:nvPr>
        </p:nvSpPr>
        <p:spPr/>
        <p:txBody>
          <a:bodyPr/>
          <a:lstStyle/>
          <a:p>
            <a:r>
              <a:rPr lang="en-US"/>
              <a:t>The Value of Righteousness</a:t>
            </a:r>
          </a:p>
        </p:txBody>
      </p:sp>
      <p:sp>
        <p:nvSpPr>
          <p:cNvPr id="7" name="Slide Number Placeholder 6"/>
          <p:cNvSpPr>
            <a:spLocks noGrp="1"/>
          </p:cNvSpPr>
          <p:nvPr>
            <p:ph type="sldNum" sz="quarter" idx="12"/>
          </p:nvPr>
        </p:nvSpPr>
        <p:spPr/>
        <p:txBody>
          <a:bodyPr/>
          <a:lstStyle/>
          <a:p>
            <a:fld id="{34FBDB5F-F88B-4ECD-8AC6-E346D095E253}" type="slidenum">
              <a:rPr lang="en-US" smtClean="0"/>
              <a:pPr/>
              <a:t>‹#›</a:t>
            </a:fld>
            <a:endParaRPr lang="en-US"/>
          </a:p>
        </p:txBody>
      </p:sp>
    </p:spTree>
    <p:extLst>
      <p:ext uri="{BB962C8B-B14F-4D97-AF65-F5344CB8AC3E}">
        <p14:creationId xmlns:p14="http://schemas.microsoft.com/office/powerpoint/2010/main" val="7018827"/>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blipFill dpi="0" rotWithShape="1">
              <a:blip r:embed="rId2">
                <a:alphaModFix amt="30000"/>
                <a:extLst>
                  <a:ext uri="{28A0092B-C50C-407E-A947-70E740481C1C}">
                    <a14:useLocalDpi xmlns:a14="http://schemas.microsoft.com/office/drawing/2010/main" val="0"/>
                  </a:ext>
                </a:extLst>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9" y="1129513"/>
            <a:ext cx="308049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defTabSz="914400">
              <a:spcBef>
                <a:spcPts val="1800"/>
              </a:spcBef>
            </a:pPr>
            <a:r>
              <a:rPr lang="en-US"/>
              <a:t>Click icon to add picture</a:t>
            </a:r>
            <a:endParaRPr lang="en-US" dirty="0"/>
          </a:p>
        </p:txBody>
      </p:sp>
      <p:sp>
        <p:nvSpPr>
          <p:cNvPr id="4" name="Text Placeholder 3"/>
          <p:cNvSpPr>
            <a:spLocks noGrp="1"/>
          </p:cNvSpPr>
          <p:nvPr>
            <p:ph type="body" sz="half" idx="2"/>
          </p:nvPr>
        </p:nvSpPr>
        <p:spPr>
          <a:xfrm>
            <a:off x="1443492" y="3145992"/>
            <a:ext cx="3076077"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082905" cy="320123"/>
          </a:xfrm>
        </p:spPr>
        <p:txBody>
          <a:bodyPr/>
          <a:lstStyle>
            <a:lvl1pPr algn="l">
              <a:defRPr/>
            </a:lvl1pPr>
          </a:lstStyle>
          <a:p>
            <a:r>
              <a:rPr lang="en-US"/>
              <a:t>8/26/2018</a:t>
            </a:r>
          </a:p>
        </p:txBody>
      </p:sp>
      <p:sp>
        <p:nvSpPr>
          <p:cNvPr id="6" name="Footer Placeholder 5"/>
          <p:cNvSpPr>
            <a:spLocks noGrp="1"/>
          </p:cNvSpPr>
          <p:nvPr>
            <p:ph type="ftr" sz="quarter" idx="11"/>
          </p:nvPr>
        </p:nvSpPr>
        <p:spPr>
          <a:xfrm>
            <a:off x="1437530" y="318641"/>
            <a:ext cx="3082083" cy="320931"/>
          </a:xfrm>
        </p:spPr>
        <p:txBody>
          <a:bodyPr/>
          <a:lstStyle/>
          <a:p>
            <a:r>
              <a:rPr lang="en-US"/>
              <a:t>The Value of Righteousness</a:t>
            </a:r>
          </a:p>
        </p:txBody>
      </p:sp>
      <p:sp>
        <p:nvSpPr>
          <p:cNvPr id="7" name="Slide Number Placeholder 6"/>
          <p:cNvSpPr>
            <a:spLocks noGrp="1"/>
          </p:cNvSpPr>
          <p:nvPr>
            <p:ph type="sldNum" sz="quarter" idx="12"/>
          </p:nvPr>
        </p:nvSpPr>
        <p:spPr/>
        <p:txBody>
          <a:bodyPr/>
          <a:lstStyle/>
          <a:p>
            <a:fld id="{34FBDB5F-F88B-4ECD-8AC6-E346D095E253}" type="slidenum">
              <a:rPr lang="en-US" smtClean="0"/>
              <a:pPr/>
              <a:t>‹#›</a:t>
            </a:fld>
            <a:endParaRPr lang="en-US"/>
          </a:p>
        </p:txBody>
      </p:sp>
    </p:spTree>
    <p:extLst>
      <p:ext uri="{BB962C8B-B14F-4D97-AF65-F5344CB8AC3E}">
        <p14:creationId xmlns:p14="http://schemas.microsoft.com/office/powerpoint/2010/main" val="1384158811"/>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3622291"/>
            <a:ext cx="9144000" cy="251227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p:cNvPicPr>
            <a:picLocks noChangeAspect="1"/>
          </p:cNvPicPr>
          <p:nvPr/>
        </p:nvPicPr>
        <p:blipFill rotWithShape="1">
          <a:blip r:embed="rId13" cstate="print">
            <a:extLst>
              <a:ext uri="{28A0092B-C50C-407E-A947-70E740481C1C}">
                <a14:useLocalDpi xmlns:a14="http://schemas.microsoft.com/office/drawing/2010/main" val="0"/>
              </a:ext>
            </a:extLst>
          </a:blip>
          <a:srcRect b="-2848"/>
          <a:stretch/>
        </p:blipFill>
        <p:spPr>
          <a:xfrm>
            <a:off x="0" y="6135624"/>
            <a:ext cx="9144000" cy="742950"/>
          </a:xfrm>
          <a:prstGeom prst="rect">
            <a:avLst/>
          </a:prstGeom>
        </p:spPr>
      </p:pic>
      <p:sp>
        <p:nvSpPr>
          <p:cNvPr id="2" name="Title Placeholder 1"/>
          <p:cNvSpPr>
            <a:spLocks noGrp="1"/>
          </p:cNvSpPr>
          <p:nvPr>
            <p:ph type="title"/>
          </p:nvPr>
        </p:nvSpPr>
        <p:spPr>
          <a:xfrm>
            <a:off x="1443491" y="804520"/>
            <a:ext cx="6251303"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25130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32650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a:t>8/26/2018</a:t>
            </a:r>
          </a:p>
        </p:txBody>
      </p:sp>
      <p:sp>
        <p:nvSpPr>
          <p:cNvPr id="5" name="Footer Placeholder 4"/>
          <p:cNvSpPr>
            <a:spLocks noGrp="1"/>
          </p:cNvSpPr>
          <p:nvPr>
            <p:ph type="ftr" sz="quarter" idx="3"/>
          </p:nvPr>
        </p:nvSpPr>
        <p:spPr>
          <a:xfrm>
            <a:off x="1443491" y="329308"/>
            <a:ext cx="3719283"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The Value of Righteousness</a:t>
            </a: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34FBDB5F-F88B-4ECD-8AC6-E346D095E253}" type="slidenum">
              <a:rPr lang="en-US" smtClean="0"/>
              <a:pPr/>
              <a:t>‹#›</a:t>
            </a:fld>
            <a:endParaRPr lang="en-US"/>
          </a:p>
        </p:txBody>
      </p:sp>
      <p:cxnSp>
        <p:nvCxnSpPr>
          <p:cNvPr id="12" name="Straight Connector 11"/>
          <p:cNvCxnSpPr/>
          <p:nvPr/>
        </p:nvCxnSpPr>
        <p:spPr>
          <a:xfrm>
            <a:off x="0" y="6144768"/>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1883756"/>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randomBar dir="vert"/>
  </p:transition>
  <p:hf hdr="0"/>
  <p:txStyles>
    <p:titleStyle>
      <a:lvl1pPr algn="ctr" defTabSz="6858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C2FE584-8F75-4C54-AAAC-0AA321A4276C}"/>
              </a:ext>
            </a:extLst>
          </p:cNvPr>
          <p:cNvPicPr>
            <a:picLocks noChangeAspect="1"/>
          </p:cNvPicPr>
          <p:nvPr/>
        </p:nvPicPr>
        <p:blipFill>
          <a:blip r:embed="rId2"/>
          <a:stretch>
            <a:fillRect/>
          </a:stretch>
        </p:blipFill>
        <p:spPr>
          <a:xfrm>
            <a:off x="35560" y="5650"/>
            <a:ext cx="9091317" cy="6928550"/>
          </a:xfrm>
          <a:prstGeom prst="rect">
            <a:avLst/>
          </a:prstGeom>
        </p:spPr>
      </p:pic>
      <p:sp>
        <p:nvSpPr>
          <p:cNvPr id="7" name="Title 6">
            <a:extLst>
              <a:ext uri="{FF2B5EF4-FFF2-40B4-BE49-F238E27FC236}">
                <a16:creationId xmlns:a16="http://schemas.microsoft.com/office/drawing/2014/main" id="{59D53FA8-B21B-4895-962F-9247CCA833EC}"/>
              </a:ext>
            </a:extLst>
          </p:cNvPr>
          <p:cNvSpPr>
            <a:spLocks noGrp="1"/>
          </p:cNvSpPr>
          <p:nvPr>
            <p:ph type="ctrTitle"/>
          </p:nvPr>
        </p:nvSpPr>
        <p:spPr>
          <a:xfrm>
            <a:off x="762000" y="12305"/>
            <a:ext cx="7162799" cy="2743796"/>
          </a:xfrm>
        </p:spPr>
        <p:txBody>
          <a:bodyPr>
            <a:normAutofit/>
          </a:bodyPr>
          <a:lstStyle/>
          <a:p>
            <a:r>
              <a:rPr lang="en-US" sz="6600" dirty="0">
                <a:solidFill>
                  <a:schemeClr val="accent2">
                    <a:lumMod val="75000"/>
                  </a:schemeClr>
                </a:solidFill>
              </a:rPr>
              <a:t>The Value of Righteousness</a:t>
            </a:r>
            <a:br>
              <a:rPr lang="en-US" dirty="0"/>
            </a:br>
            <a:r>
              <a:rPr lang="en-US" sz="3600" dirty="0">
                <a:solidFill>
                  <a:srgbClr val="002060"/>
                </a:solidFill>
              </a:rPr>
              <a:t>Touch Not 3</a:t>
            </a:r>
          </a:p>
        </p:txBody>
      </p:sp>
      <p:sp>
        <p:nvSpPr>
          <p:cNvPr id="8" name="Subtitle 7">
            <a:extLst>
              <a:ext uri="{FF2B5EF4-FFF2-40B4-BE49-F238E27FC236}">
                <a16:creationId xmlns:a16="http://schemas.microsoft.com/office/drawing/2014/main" id="{04AF7FCF-FDEC-45AF-9D25-853C8E48C4F3}"/>
              </a:ext>
            </a:extLst>
          </p:cNvPr>
          <p:cNvSpPr>
            <a:spLocks noGrp="1"/>
          </p:cNvSpPr>
          <p:nvPr>
            <p:ph type="subTitle" idx="1"/>
          </p:nvPr>
        </p:nvSpPr>
        <p:spPr>
          <a:xfrm>
            <a:off x="914400" y="3204961"/>
            <a:ext cx="7391399" cy="1519439"/>
          </a:xfrm>
        </p:spPr>
        <p:txBody>
          <a:bodyPr>
            <a:normAutofit/>
          </a:bodyPr>
          <a:lstStyle/>
          <a:p>
            <a:pPr>
              <a:lnSpc>
                <a:spcPct val="110000"/>
              </a:lnSpc>
            </a:pPr>
            <a:r>
              <a:rPr lang="en-US" b="1" dirty="0">
                <a:latin typeface="Cambria" pitchFamily="18" charset="0"/>
              </a:rPr>
              <a:t>Is. 51:1, 7-8</a:t>
            </a:r>
          </a:p>
          <a:p>
            <a:pPr>
              <a:lnSpc>
                <a:spcPct val="110000"/>
              </a:lnSpc>
            </a:pPr>
            <a:r>
              <a:rPr lang="en-US" i="1" dirty="0">
                <a:latin typeface="Cambria" pitchFamily="18" charset="0"/>
              </a:rPr>
              <a:t>8 For the moth shall eat them up like a garment, and the worm shall eat them like wool: but my righteousness shall be for ever, and my salvation from generation to generation.</a:t>
            </a:r>
          </a:p>
          <a:p>
            <a:endParaRPr lang="en-US" dirty="0"/>
          </a:p>
        </p:txBody>
      </p:sp>
    </p:spTree>
    <p:extLst>
      <p:ext uri="{BB962C8B-B14F-4D97-AF65-F5344CB8AC3E}">
        <p14:creationId xmlns:p14="http://schemas.microsoft.com/office/powerpoint/2010/main" val="1608016842"/>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8/26/2018</a:t>
            </a:r>
            <a:endParaRPr lang="en-US" dirty="0"/>
          </a:p>
        </p:txBody>
      </p:sp>
      <p:sp>
        <p:nvSpPr>
          <p:cNvPr id="3" name="Footer Placeholder 2"/>
          <p:cNvSpPr>
            <a:spLocks noGrp="1"/>
          </p:cNvSpPr>
          <p:nvPr>
            <p:ph type="ftr" sz="quarter" idx="11"/>
          </p:nvPr>
        </p:nvSpPr>
        <p:spPr/>
        <p:txBody>
          <a:bodyPr/>
          <a:lstStyle/>
          <a:p>
            <a:pPr>
              <a:defRPr/>
            </a:pPr>
            <a:r>
              <a:rPr lang="en-US"/>
              <a:t>The Value of Righteousness</a:t>
            </a:r>
            <a:endParaRPr lang="en-US" dirty="0"/>
          </a:p>
        </p:txBody>
      </p:sp>
      <p:sp>
        <p:nvSpPr>
          <p:cNvPr id="4" name="Slide Number Placeholder 3"/>
          <p:cNvSpPr>
            <a:spLocks noGrp="1"/>
          </p:cNvSpPr>
          <p:nvPr>
            <p:ph type="sldNum" sz="quarter" idx="12"/>
          </p:nvPr>
        </p:nvSpPr>
        <p:spPr/>
        <p:txBody>
          <a:bodyPr/>
          <a:lstStyle/>
          <a:p>
            <a:pPr>
              <a:defRPr/>
            </a:pPr>
            <a:fld id="{D7BFC005-FFFF-4EF2-95C8-5B6BD5F357BB}" type="slidenum">
              <a:rPr lang="en-US" smtClean="0"/>
              <a:pPr>
                <a:defRPr/>
              </a:pPr>
              <a:t>10</a:t>
            </a:fld>
            <a:endParaRPr lang="en-US" dirty="0"/>
          </a:p>
        </p:txBody>
      </p:sp>
      <p:sp>
        <p:nvSpPr>
          <p:cNvPr id="5" name="Rectangle 4"/>
          <p:cNvSpPr/>
          <p:nvPr/>
        </p:nvSpPr>
        <p:spPr>
          <a:xfrm>
            <a:off x="228600" y="152400"/>
            <a:ext cx="8686800" cy="5386090"/>
          </a:xfrm>
          <a:prstGeom prst="rect">
            <a:avLst/>
          </a:prstGeom>
        </p:spPr>
        <p:txBody>
          <a:bodyPr wrap="square">
            <a:spAutoFit/>
          </a:bodyPr>
          <a:lstStyle/>
          <a:p>
            <a:r>
              <a:rPr lang="en-US" sz="3600" b="1" dirty="0">
                <a:latin typeface="+mn-lt"/>
              </a:rPr>
              <a:t>REVELATION 10:1-2</a:t>
            </a:r>
          </a:p>
          <a:p>
            <a:r>
              <a:rPr lang="en-US" sz="2800" dirty="0">
                <a:latin typeface="+mn-lt"/>
              </a:rPr>
              <a:t>     </a:t>
            </a:r>
            <a:r>
              <a:rPr lang="en-US" sz="2800" i="1" dirty="0">
                <a:latin typeface="+mn-lt"/>
              </a:rPr>
              <a:t>1 And I saw another mighty angel come down from heaven, clothed with a cloud: and a rainbow was upon his head, and his face was as it were the sun, and his feet as pillars of fire: 2 And he had in his hand a little book open: and he set his right foot upon the sea, and his left foot on the earth… </a:t>
            </a:r>
          </a:p>
          <a:p>
            <a:endParaRPr lang="en-US" sz="2800" dirty="0">
              <a:latin typeface="+mn-lt"/>
            </a:endParaRPr>
          </a:p>
          <a:p>
            <a:r>
              <a:rPr lang="en-US" sz="2800" dirty="0">
                <a:latin typeface="+mn-lt"/>
              </a:rPr>
              <a:t>REVELATION 10:7</a:t>
            </a:r>
          </a:p>
          <a:p>
            <a:r>
              <a:rPr lang="en-US" sz="2800" dirty="0">
                <a:latin typeface="+mn-lt"/>
              </a:rPr>
              <a:t>     </a:t>
            </a:r>
            <a:r>
              <a:rPr lang="en-US" sz="2800" i="1" dirty="0">
                <a:latin typeface="+mn-lt"/>
              </a:rPr>
              <a:t>But in the days of the voice of the seventh angel, when he shall begin to sound, the mystery of God should be finished, as he hath declared to his servants the prophets. </a:t>
            </a:r>
          </a:p>
        </p:txBody>
      </p:sp>
    </p:spTree>
    <p:extLst>
      <p:ext uri="{BB962C8B-B14F-4D97-AF65-F5344CB8AC3E}">
        <p14:creationId xmlns:p14="http://schemas.microsoft.com/office/powerpoint/2010/main" val="904641198"/>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8/26/2018</a:t>
            </a:r>
            <a:endParaRPr lang="en-US" dirty="0"/>
          </a:p>
        </p:txBody>
      </p:sp>
      <p:sp>
        <p:nvSpPr>
          <p:cNvPr id="3" name="Footer Placeholder 2"/>
          <p:cNvSpPr>
            <a:spLocks noGrp="1"/>
          </p:cNvSpPr>
          <p:nvPr>
            <p:ph type="ftr" sz="quarter" idx="11"/>
          </p:nvPr>
        </p:nvSpPr>
        <p:spPr/>
        <p:txBody>
          <a:bodyPr/>
          <a:lstStyle/>
          <a:p>
            <a:r>
              <a:rPr lang="en-US"/>
              <a:t>The Value of Righteousness</a:t>
            </a:r>
            <a:endParaRPr lang="en-US" dirty="0"/>
          </a:p>
        </p:txBody>
      </p:sp>
      <p:sp>
        <p:nvSpPr>
          <p:cNvPr id="4" name="Slide Number Placeholder 3"/>
          <p:cNvSpPr>
            <a:spLocks noGrp="1"/>
          </p:cNvSpPr>
          <p:nvPr>
            <p:ph type="sldNum" sz="quarter" idx="12"/>
          </p:nvPr>
        </p:nvSpPr>
        <p:spPr/>
        <p:txBody>
          <a:bodyPr/>
          <a:lstStyle/>
          <a:p>
            <a:fld id="{34FBDB5F-F88B-4ECD-8AC6-E346D095E253}" type="slidenum">
              <a:rPr lang="en-US" smtClean="0"/>
              <a:pPr/>
              <a:t>11</a:t>
            </a:fld>
            <a:endParaRPr lang="en-US" dirty="0"/>
          </a:p>
        </p:txBody>
      </p:sp>
      <p:sp>
        <p:nvSpPr>
          <p:cNvPr id="5" name="Rectangle 4"/>
          <p:cNvSpPr/>
          <p:nvPr/>
        </p:nvSpPr>
        <p:spPr>
          <a:xfrm>
            <a:off x="304800" y="175770"/>
            <a:ext cx="8610600" cy="5201424"/>
          </a:xfrm>
          <a:prstGeom prst="rect">
            <a:avLst/>
          </a:prstGeom>
        </p:spPr>
        <p:txBody>
          <a:bodyPr wrap="square">
            <a:spAutoFit/>
          </a:bodyPr>
          <a:lstStyle/>
          <a:p>
            <a:r>
              <a:rPr lang="en-US" sz="4400" b="1" dirty="0"/>
              <a:t>WHY</a:t>
            </a:r>
          </a:p>
          <a:p>
            <a:r>
              <a:rPr lang="en-US" sz="3200" dirty="0"/>
              <a:t>	5  Brother Williams, God ever be with you and your son in this great work, the missionaries and so forth... How I appreciate this. Never, never get away from it, friends. </a:t>
            </a:r>
            <a:r>
              <a:rPr lang="en-US" sz="3200" dirty="0">
                <a:solidFill>
                  <a:srgbClr val="FFFF00"/>
                </a:solidFill>
              </a:rPr>
              <a:t>Don't never let that spirit of worship and that clean holiness ever die among you.</a:t>
            </a:r>
            <a:r>
              <a:rPr lang="en-US" sz="3200" dirty="0"/>
              <a:t> Keep that light burning, for it's the lifeline of the church. It's Christ in His Church.</a:t>
            </a:r>
          </a:p>
          <a:p>
            <a:pPr algn="r"/>
            <a:r>
              <a:rPr lang="en-US" sz="3200" dirty="0"/>
              <a:t>60-0401</a:t>
            </a:r>
          </a:p>
        </p:txBody>
      </p:sp>
    </p:spTree>
    <p:extLst>
      <p:ext uri="{BB962C8B-B14F-4D97-AF65-F5344CB8AC3E}">
        <p14:creationId xmlns:p14="http://schemas.microsoft.com/office/powerpoint/2010/main" val="2196222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3419AB-5C7B-4E73-A2D1-A63C9BF61F2B}"/>
              </a:ext>
            </a:extLst>
          </p:cNvPr>
          <p:cNvSpPr>
            <a:spLocks noGrp="1"/>
          </p:cNvSpPr>
          <p:nvPr>
            <p:ph type="dt" sz="half" idx="10"/>
          </p:nvPr>
        </p:nvSpPr>
        <p:spPr/>
        <p:txBody>
          <a:bodyPr/>
          <a:lstStyle/>
          <a:p>
            <a:r>
              <a:rPr lang="en-US"/>
              <a:t>8/26/2018</a:t>
            </a:r>
            <a:endParaRPr lang="en-US" dirty="0"/>
          </a:p>
        </p:txBody>
      </p:sp>
      <p:sp>
        <p:nvSpPr>
          <p:cNvPr id="3" name="Footer Placeholder 2">
            <a:extLst>
              <a:ext uri="{FF2B5EF4-FFF2-40B4-BE49-F238E27FC236}">
                <a16:creationId xmlns:a16="http://schemas.microsoft.com/office/drawing/2014/main" id="{1C4CB804-A8DF-405D-BABD-CCAEF796CF1F}"/>
              </a:ext>
            </a:extLst>
          </p:cNvPr>
          <p:cNvSpPr>
            <a:spLocks noGrp="1"/>
          </p:cNvSpPr>
          <p:nvPr>
            <p:ph type="ftr" sz="quarter" idx="11"/>
          </p:nvPr>
        </p:nvSpPr>
        <p:spPr/>
        <p:txBody>
          <a:bodyPr/>
          <a:lstStyle/>
          <a:p>
            <a:r>
              <a:rPr lang="en-US"/>
              <a:t>The Value of Righteousness</a:t>
            </a:r>
            <a:endParaRPr lang="en-US" dirty="0"/>
          </a:p>
        </p:txBody>
      </p:sp>
      <p:sp>
        <p:nvSpPr>
          <p:cNvPr id="4" name="Slide Number Placeholder 3">
            <a:extLst>
              <a:ext uri="{FF2B5EF4-FFF2-40B4-BE49-F238E27FC236}">
                <a16:creationId xmlns:a16="http://schemas.microsoft.com/office/drawing/2014/main" id="{57AD2A6A-9B63-497C-B438-6B0E4C6F950B}"/>
              </a:ext>
            </a:extLst>
          </p:cNvPr>
          <p:cNvSpPr>
            <a:spLocks noGrp="1"/>
          </p:cNvSpPr>
          <p:nvPr>
            <p:ph type="sldNum" sz="quarter" idx="12"/>
          </p:nvPr>
        </p:nvSpPr>
        <p:spPr/>
        <p:txBody>
          <a:bodyPr/>
          <a:lstStyle/>
          <a:p>
            <a:fld id="{34FBDB5F-F88B-4ECD-8AC6-E346D095E253}" type="slidenum">
              <a:rPr lang="en-US" smtClean="0"/>
              <a:pPr/>
              <a:t>12</a:t>
            </a:fld>
            <a:endParaRPr lang="en-US" dirty="0"/>
          </a:p>
        </p:txBody>
      </p:sp>
      <p:sp>
        <p:nvSpPr>
          <p:cNvPr id="5" name="Rectangle 4">
            <a:extLst>
              <a:ext uri="{FF2B5EF4-FFF2-40B4-BE49-F238E27FC236}">
                <a16:creationId xmlns:a16="http://schemas.microsoft.com/office/drawing/2014/main" id="{E4234716-B486-41D5-AE8B-EB3DF4363391}"/>
              </a:ext>
            </a:extLst>
          </p:cNvPr>
          <p:cNvSpPr/>
          <p:nvPr/>
        </p:nvSpPr>
        <p:spPr>
          <a:xfrm>
            <a:off x="152400" y="175770"/>
            <a:ext cx="8839200" cy="5262979"/>
          </a:xfrm>
          <a:prstGeom prst="rect">
            <a:avLst/>
          </a:prstGeom>
        </p:spPr>
        <p:txBody>
          <a:bodyPr wrap="square">
            <a:spAutoFit/>
          </a:bodyPr>
          <a:lstStyle/>
          <a:p>
            <a:r>
              <a:rPr lang="en-US" sz="4800" b="1" dirty="0"/>
              <a:t>ISAIAH 6:1-7</a:t>
            </a:r>
          </a:p>
          <a:p>
            <a:r>
              <a:rPr lang="en-US" sz="3200" dirty="0"/>
              <a:t>	</a:t>
            </a:r>
            <a:r>
              <a:rPr lang="en-US" sz="3200" i="1" dirty="0"/>
              <a:t>Then said I, Woe is me! for I am undone; because I am a man of unclean lips, and I dwell in the midst of a people of unclean lips: for mine eyes have seen the King, the LORD of hosts. 6 Then flew one of the seraphims unto me, having a live coal in his hand, which he had taken with the tongs from off the altar: 7 And he laid it upon my mouth, and said, Lo, this hath touched thy lips; and thine iniquity is taken away, and thy sin purged. </a:t>
            </a:r>
          </a:p>
        </p:txBody>
      </p:sp>
    </p:spTree>
    <p:extLst>
      <p:ext uri="{BB962C8B-B14F-4D97-AF65-F5344CB8AC3E}">
        <p14:creationId xmlns:p14="http://schemas.microsoft.com/office/powerpoint/2010/main" val="3428765194"/>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7AB116-2702-4326-87F6-25ED3BA345C1}"/>
              </a:ext>
            </a:extLst>
          </p:cNvPr>
          <p:cNvSpPr>
            <a:spLocks noGrp="1"/>
          </p:cNvSpPr>
          <p:nvPr>
            <p:ph type="dt" sz="half" idx="10"/>
          </p:nvPr>
        </p:nvSpPr>
        <p:spPr/>
        <p:txBody>
          <a:bodyPr/>
          <a:lstStyle/>
          <a:p>
            <a:r>
              <a:rPr lang="en-US"/>
              <a:t>8/26/2018</a:t>
            </a:r>
            <a:endParaRPr lang="en-US" dirty="0"/>
          </a:p>
        </p:txBody>
      </p:sp>
      <p:sp>
        <p:nvSpPr>
          <p:cNvPr id="3" name="Footer Placeholder 2">
            <a:extLst>
              <a:ext uri="{FF2B5EF4-FFF2-40B4-BE49-F238E27FC236}">
                <a16:creationId xmlns:a16="http://schemas.microsoft.com/office/drawing/2014/main" id="{E9673D88-AF65-48F1-8438-2D25876917A3}"/>
              </a:ext>
            </a:extLst>
          </p:cNvPr>
          <p:cNvSpPr>
            <a:spLocks noGrp="1"/>
          </p:cNvSpPr>
          <p:nvPr>
            <p:ph type="ftr" sz="quarter" idx="11"/>
          </p:nvPr>
        </p:nvSpPr>
        <p:spPr/>
        <p:txBody>
          <a:bodyPr/>
          <a:lstStyle/>
          <a:p>
            <a:r>
              <a:rPr lang="en-US"/>
              <a:t>The Value of Righteousness</a:t>
            </a:r>
            <a:endParaRPr lang="en-US" dirty="0"/>
          </a:p>
        </p:txBody>
      </p:sp>
      <p:sp>
        <p:nvSpPr>
          <p:cNvPr id="4" name="Slide Number Placeholder 3">
            <a:extLst>
              <a:ext uri="{FF2B5EF4-FFF2-40B4-BE49-F238E27FC236}">
                <a16:creationId xmlns:a16="http://schemas.microsoft.com/office/drawing/2014/main" id="{5503CEE1-F2C9-42E4-8A9A-4FC0F6D84240}"/>
              </a:ext>
            </a:extLst>
          </p:cNvPr>
          <p:cNvSpPr>
            <a:spLocks noGrp="1"/>
          </p:cNvSpPr>
          <p:nvPr>
            <p:ph type="sldNum" sz="quarter" idx="12"/>
          </p:nvPr>
        </p:nvSpPr>
        <p:spPr/>
        <p:txBody>
          <a:bodyPr/>
          <a:lstStyle/>
          <a:p>
            <a:fld id="{34FBDB5F-F88B-4ECD-8AC6-E346D095E253}" type="slidenum">
              <a:rPr lang="en-US" smtClean="0"/>
              <a:pPr/>
              <a:t>13</a:t>
            </a:fld>
            <a:endParaRPr lang="en-US" dirty="0"/>
          </a:p>
        </p:txBody>
      </p:sp>
      <p:sp>
        <p:nvSpPr>
          <p:cNvPr id="5" name="Rectangle 4">
            <a:extLst>
              <a:ext uri="{FF2B5EF4-FFF2-40B4-BE49-F238E27FC236}">
                <a16:creationId xmlns:a16="http://schemas.microsoft.com/office/drawing/2014/main" id="{C9F34115-2244-4AB7-B0B4-BD5FCEF7E0CB}"/>
              </a:ext>
            </a:extLst>
          </p:cNvPr>
          <p:cNvSpPr/>
          <p:nvPr/>
        </p:nvSpPr>
        <p:spPr>
          <a:xfrm>
            <a:off x="228600" y="76200"/>
            <a:ext cx="8610600" cy="5632311"/>
          </a:xfrm>
          <a:prstGeom prst="rect">
            <a:avLst/>
          </a:prstGeom>
        </p:spPr>
        <p:txBody>
          <a:bodyPr wrap="square">
            <a:spAutoFit/>
          </a:bodyPr>
          <a:lstStyle/>
          <a:p>
            <a:r>
              <a:rPr lang="en-US" sz="4000" b="1" dirty="0"/>
              <a:t>THIRST</a:t>
            </a:r>
          </a:p>
          <a:p>
            <a:r>
              <a:rPr lang="en-US" sz="3200" dirty="0"/>
              <a:t>	136  And then it was that the Cherubim took the tongs, and a coal of Fire from the altar, and touched them unclean lips. And </a:t>
            </a:r>
            <a:r>
              <a:rPr lang="en-US" sz="3200" dirty="0">
                <a:solidFill>
                  <a:srgbClr val="FFFF00"/>
                </a:solidFill>
              </a:rPr>
              <a:t>turned him </a:t>
            </a:r>
            <a:r>
              <a:rPr lang="en-US" sz="3200" dirty="0"/>
              <a:t>from a coward, or from an educated man, a teacher, to a prophet that the Word of God could speak through. Sure, while he was in the Presence of God, It was something different. </a:t>
            </a:r>
          </a:p>
          <a:p>
            <a:r>
              <a:rPr lang="en-US" sz="3200" dirty="0"/>
              <a:t>	That thirst that he had reached that place then, till he was filled with It.</a:t>
            </a:r>
          </a:p>
          <a:p>
            <a:pPr algn="r"/>
            <a:r>
              <a:rPr lang="en-US" sz="3200" dirty="0"/>
              <a:t>65-0919</a:t>
            </a:r>
          </a:p>
        </p:txBody>
      </p:sp>
    </p:spTree>
    <p:extLst>
      <p:ext uri="{BB962C8B-B14F-4D97-AF65-F5344CB8AC3E}">
        <p14:creationId xmlns:p14="http://schemas.microsoft.com/office/powerpoint/2010/main" val="109422113"/>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6BD0BF-0784-4F13-97E7-FD67B1A7ED34}"/>
              </a:ext>
            </a:extLst>
          </p:cNvPr>
          <p:cNvSpPr>
            <a:spLocks noGrp="1"/>
          </p:cNvSpPr>
          <p:nvPr>
            <p:ph type="dt" sz="half" idx="10"/>
          </p:nvPr>
        </p:nvSpPr>
        <p:spPr/>
        <p:txBody>
          <a:bodyPr/>
          <a:lstStyle/>
          <a:p>
            <a:r>
              <a:rPr lang="en-US"/>
              <a:t>8/26/2018</a:t>
            </a:r>
            <a:endParaRPr lang="en-US" dirty="0"/>
          </a:p>
        </p:txBody>
      </p:sp>
      <p:sp>
        <p:nvSpPr>
          <p:cNvPr id="3" name="Footer Placeholder 2">
            <a:extLst>
              <a:ext uri="{FF2B5EF4-FFF2-40B4-BE49-F238E27FC236}">
                <a16:creationId xmlns:a16="http://schemas.microsoft.com/office/drawing/2014/main" id="{25FA7F53-E67E-4401-8FB7-7558923A753E}"/>
              </a:ext>
            </a:extLst>
          </p:cNvPr>
          <p:cNvSpPr>
            <a:spLocks noGrp="1"/>
          </p:cNvSpPr>
          <p:nvPr>
            <p:ph type="ftr" sz="quarter" idx="11"/>
          </p:nvPr>
        </p:nvSpPr>
        <p:spPr/>
        <p:txBody>
          <a:bodyPr/>
          <a:lstStyle/>
          <a:p>
            <a:r>
              <a:rPr lang="en-US"/>
              <a:t>The Value of Righteousness</a:t>
            </a:r>
            <a:endParaRPr lang="en-US" dirty="0"/>
          </a:p>
        </p:txBody>
      </p:sp>
      <p:sp>
        <p:nvSpPr>
          <p:cNvPr id="4" name="Slide Number Placeholder 3">
            <a:extLst>
              <a:ext uri="{FF2B5EF4-FFF2-40B4-BE49-F238E27FC236}">
                <a16:creationId xmlns:a16="http://schemas.microsoft.com/office/drawing/2014/main" id="{297B1100-ECE0-4269-9AE5-6A0F2DFBE0D9}"/>
              </a:ext>
            </a:extLst>
          </p:cNvPr>
          <p:cNvSpPr>
            <a:spLocks noGrp="1"/>
          </p:cNvSpPr>
          <p:nvPr>
            <p:ph type="sldNum" sz="quarter" idx="12"/>
          </p:nvPr>
        </p:nvSpPr>
        <p:spPr/>
        <p:txBody>
          <a:bodyPr/>
          <a:lstStyle/>
          <a:p>
            <a:fld id="{34FBDB5F-F88B-4ECD-8AC6-E346D095E253}" type="slidenum">
              <a:rPr lang="en-US" smtClean="0"/>
              <a:pPr/>
              <a:t>14</a:t>
            </a:fld>
            <a:endParaRPr lang="en-US" dirty="0"/>
          </a:p>
        </p:txBody>
      </p:sp>
      <p:sp>
        <p:nvSpPr>
          <p:cNvPr id="5" name="Rectangle 4">
            <a:extLst>
              <a:ext uri="{FF2B5EF4-FFF2-40B4-BE49-F238E27FC236}">
                <a16:creationId xmlns:a16="http://schemas.microsoft.com/office/drawing/2014/main" id="{BFDD3345-D397-4170-A629-E3877614DA8F}"/>
              </a:ext>
            </a:extLst>
          </p:cNvPr>
          <p:cNvSpPr/>
          <p:nvPr/>
        </p:nvSpPr>
        <p:spPr>
          <a:xfrm>
            <a:off x="152400" y="0"/>
            <a:ext cx="8915400" cy="5570756"/>
          </a:xfrm>
          <a:prstGeom prst="rect">
            <a:avLst/>
          </a:prstGeom>
        </p:spPr>
        <p:txBody>
          <a:bodyPr wrap="square">
            <a:spAutoFit/>
          </a:bodyPr>
          <a:lstStyle/>
          <a:p>
            <a:r>
              <a:rPr lang="en-US" sz="4800" b="1" dirty="0"/>
              <a:t>MATTHEW 5:19-20</a:t>
            </a:r>
          </a:p>
          <a:p>
            <a:r>
              <a:rPr lang="en-US" sz="3600" dirty="0"/>
              <a:t>	</a:t>
            </a:r>
            <a:r>
              <a:rPr lang="en-US" sz="3400" i="1" dirty="0"/>
              <a:t>Whosoever therefore shall break one of these least commandments, and shall teach men so, he shall be called the least in the kingdom of heaven: but whosoever shall do and teach them, the same shall be called great in the kingdom of heaven. 20 For I say unto you, </a:t>
            </a:r>
            <a:r>
              <a:rPr lang="en-US" sz="3400" i="1" dirty="0">
                <a:solidFill>
                  <a:srgbClr val="FFFF00"/>
                </a:solidFill>
              </a:rPr>
              <a:t>That except your righteousness shall exceed the righteousness of the scribes and Pharisees, ye shall in no case enter into the kingdom of heaven.</a:t>
            </a:r>
          </a:p>
        </p:txBody>
      </p:sp>
    </p:spTree>
    <p:extLst>
      <p:ext uri="{BB962C8B-B14F-4D97-AF65-F5344CB8AC3E}">
        <p14:creationId xmlns:p14="http://schemas.microsoft.com/office/powerpoint/2010/main" val="1612326363"/>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500610-9705-4221-BD39-EE12608CD4BD}"/>
              </a:ext>
            </a:extLst>
          </p:cNvPr>
          <p:cNvSpPr>
            <a:spLocks noGrp="1"/>
          </p:cNvSpPr>
          <p:nvPr>
            <p:ph type="dt" sz="half" idx="10"/>
          </p:nvPr>
        </p:nvSpPr>
        <p:spPr/>
        <p:txBody>
          <a:bodyPr/>
          <a:lstStyle/>
          <a:p>
            <a:r>
              <a:rPr lang="en-US"/>
              <a:t>8/26/2018</a:t>
            </a:r>
          </a:p>
        </p:txBody>
      </p:sp>
      <p:sp>
        <p:nvSpPr>
          <p:cNvPr id="3" name="Footer Placeholder 2">
            <a:extLst>
              <a:ext uri="{FF2B5EF4-FFF2-40B4-BE49-F238E27FC236}">
                <a16:creationId xmlns:a16="http://schemas.microsoft.com/office/drawing/2014/main" id="{E30376E2-35F6-4E4D-B30D-C7AB904585F4}"/>
              </a:ext>
            </a:extLst>
          </p:cNvPr>
          <p:cNvSpPr>
            <a:spLocks noGrp="1"/>
          </p:cNvSpPr>
          <p:nvPr>
            <p:ph type="ftr" sz="quarter" idx="11"/>
          </p:nvPr>
        </p:nvSpPr>
        <p:spPr/>
        <p:txBody>
          <a:bodyPr/>
          <a:lstStyle/>
          <a:p>
            <a:r>
              <a:rPr lang="en-US"/>
              <a:t>The Value of Righteousness</a:t>
            </a:r>
          </a:p>
        </p:txBody>
      </p:sp>
      <p:sp>
        <p:nvSpPr>
          <p:cNvPr id="4" name="Slide Number Placeholder 3">
            <a:extLst>
              <a:ext uri="{FF2B5EF4-FFF2-40B4-BE49-F238E27FC236}">
                <a16:creationId xmlns:a16="http://schemas.microsoft.com/office/drawing/2014/main" id="{E9CA46DA-390F-44CF-9C31-2B582284DAAF}"/>
              </a:ext>
            </a:extLst>
          </p:cNvPr>
          <p:cNvSpPr>
            <a:spLocks noGrp="1"/>
          </p:cNvSpPr>
          <p:nvPr>
            <p:ph type="sldNum" sz="quarter" idx="12"/>
          </p:nvPr>
        </p:nvSpPr>
        <p:spPr/>
        <p:txBody>
          <a:bodyPr/>
          <a:lstStyle/>
          <a:p>
            <a:fld id="{34FBDB5F-F88B-4ECD-8AC6-E346D095E253}" type="slidenum">
              <a:rPr lang="en-US" smtClean="0"/>
              <a:pPr/>
              <a:t>15</a:t>
            </a:fld>
            <a:endParaRPr lang="en-US" dirty="0"/>
          </a:p>
        </p:txBody>
      </p:sp>
      <p:sp>
        <p:nvSpPr>
          <p:cNvPr id="5" name="Rectangle 4">
            <a:extLst>
              <a:ext uri="{FF2B5EF4-FFF2-40B4-BE49-F238E27FC236}">
                <a16:creationId xmlns:a16="http://schemas.microsoft.com/office/drawing/2014/main" id="{654D8B13-798F-4A5E-9729-E90227936633}"/>
              </a:ext>
            </a:extLst>
          </p:cNvPr>
          <p:cNvSpPr/>
          <p:nvPr/>
        </p:nvSpPr>
        <p:spPr>
          <a:xfrm>
            <a:off x="76200" y="70783"/>
            <a:ext cx="8915400" cy="6063198"/>
          </a:xfrm>
          <a:prstGeom prst="rect">
            <a:avLst/>
          </a:prstGeom>
        </p:spPr>
        <p:txBody>
          <a:bodyPr wrap="square">
            <a:spAutoFit/>
          </a:bodyPr>
          <a:lstStyle/>
          <a:p>
            <a:r>
              <a:rPr lang="en-US" sz="4400" b="1" dirty="0"/>
              <a:t>Luke 18:9-14</a:t>
            </a:r>
          </a:p>
          <a:p>
            <a:r>
              <a:rPr lang="en-US" sz="4400" b="1" dirty="0"/>
              <a:t>	</a:t>
            </a:r>
            <a:r>
              <a:rPr lang="en-US" sz="3000" i="1" dirty="0"/>
              <a:t>9 And he </a:t>
            </a:r>
            <a:r>
              <a:rPr lang="en-US" sz="3000" i="1" dirty="0" err="1"/>
              <a:t>spake</a:t>
            </a:r>
            <a:r>
              <a:rPr lang="en-US" sz="3000" i="1" dirty="0"/>
              <a:t> this parable unto certain which trusted in themselves that they were righteous, and despised others: 10 Two men went up into the temple to pray; the one a Pharisee, and the other a publican…</a:t>
            </a:r>
          </a:p>
          <a:p>
            <a:r>
              <a:rPr lang="en-US" sz="3000" i="1" dirty="0"/>
              <a:t>	13 And the publican, standing afar off, would not lift up so much as his eyes unto heaven, but smote upon his breast, saying, God be merciful to me a sinner. 14 I tell you, this man went down to his house </a:t>
            </a:r>
            <a:r>
              <a:rPr lang="en-US" sz="3000" i="1" dirty="0">
                <a:solidFill>
                  <a:srgbClr val="FFFF00"/>
                </a:solidFill>
              </a:rPr>
              <a:t>justified </a:t>
            </a:r>
            <a:r>
              <a:rPr lang="en-US" sz="3000" i="1" dirty="0"/>
              <a:t>rather than the other: for every one that </a:t>
            </a:r>
            <a:r>
              <a:rPr lang="en-US" sz="3000" i="1" dirty="0" err="1"/>
              <a:t>exalteth</a:t>
            </a:r>
            <a:r>
              <a:rPr lang="en-US" sz="3000" i="1" dirty="0"/>
              <a:t> himself shall be abased; and he that </a:t>
            </a:r>
            <a:r>
              <a:rPr lang="en-US" sz="3000" i="1" dirty="0" err="1"/>
              <a:t>humbleth</a:t>
            </a:r>
            <a:r>
              <a:rPr lang="en-US" sz="3000" i="1" dirty="0"/>
              <a:t> himself shall be exalted.</a:t>
            </a:r>
          </a:p>
        </p:txBody>
      </p:sp>
    </p:spTree>
    <p:extLst>
      <p:ext uri="{BB962C8B-B14F-4D97-AF65-F5344CB8AC3E}">
        <p14:creationId xmlns:p14="http://schemas.microsoft.com/office/powerpoint/2010/main" val="4036436031"/>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1ABB95-EE2C-5C41-9AF9-F0D5D54F4AF3}"/>
              </a:ext>
            </a:extLst>
          </p:cNvPr>
          <p:cNvSpPr>
            <a:spLocks noGrp="1"/>
          </p:cNvSpPr>
          <p:nvPr>
            <p:ph type="dt" sz="half" idx="10"/>
          </p:nvPr>
        </p:nvSpPr>
        <p:spPr/>
        <p:txBody>
          <a:bodyPr/>
          <a:lstStyle/>
          <a:p>
            <a:r>
              <a:rPr lang="en-US"/>
              <a:t>8/26/2018</a:t>
            </a:r>
          </a:p>
        </p:txBody>
      </p:sp>
      <p:sp>
        <p:nvSpPr>
          <p:cNvPr id="3" name="Footer Placeholder 2">
            <a:extLst>
              <a:ext uri="{FF2B5EF4-FFF2-40B4-BE49-F238E27FC236}">
                <a16:creationId xmlns:a16="http://schemas.microsoft.com/office/drawing/2014/main" id="{C612F095-D2A6-5B48-9300-76931E7D37B6}"/>
              </a:ext>
            </a:extLst>
          </p:cNvPr>
          <p:cNvSpPr>
            <a:spLocks noGrp="1"/>
          </p:cNvSpPr>
          <p:nvPr>
            <p:ph type="ftr" sz="quarter" idx="11"/>
          </p:nvPr>
        </p:nvSpPr>
        <p:spPr/>
        <p:txBody>
          <a:bodyPr/>
          <a:lstStyle/>
          <a:p>
            <a:r>
              <a:rPr lang="en-US"/>
              <a:t>The Value of Righteousness</a:t>
            </a:r>
          </a:p>
        </p:txBody>
      </p:sp>
      <p:sp>
        <p:nvSpPr>
          <p:cNvPr id="4" name="Slide Number Placeholder 3">
            <a:extLst>
              <a:ext uri="{FF2B5EF4-FFF2-40B4-BE49-F238E27FC236}">
                <a16:creationId xmlns:a16="http://schemas.microsoft.com/office/drawing/2014/main" id="{D1F2A3B4-3272-654C-A13D-B18A0B1B4C46}"/>
              </a:ext>
            </a:extLst>
          </p:cNvPr>
          <p:cNvSpPr>
            <a:spLocks noGrp="1"/>
          </p:cNvSpPr>
          <p:nvPr>
            <p:ph type="sldNum" sz="quarter" idx="12"/>
          </p:nvPr>
        </p:nvSpPr>
        <p:spPr/>
        <p:txBody>
          <a:bodyPr/>
          <a:lstStyle/>
          <a:p>
            <a:fld id="{34FBDB5F-F88B-4ECD-8AC6-E346D095E253}" type="slidenum">
              <a:rPr lang="en-US" smtClean="0"/>
              <a:pPr/>
              <a:t>16</a:t>
            </a:fld>
            <a:endParaRPr lang="en-US" dirty="0"/>
          </a:p>
        </p:txBody>
      </p:sp>
      <p:sp>
        <p:nvSpPr>
          <p:cNvPr id="5" name="Rectangle 4">
            <a:extLst>
              <a:ext uri="{FF2B5EF4-FFF2-40B4-BE49-F238E27FC236}">
                <a16:creationId xmlns:a16="http://schemas.microsoft.com/office/drawing/2014/main" id="{69CA3820-73C0-434F-B1EE-E037A06F649B}"/>
              </a:ext>
            </a:extLst>
          </p:cNvPr>
          <p:cNvSpPr/>
          <p:nvPr/>
        </p:nvSpPr>
        <p:spPr>
          <a:xfrm>
            <a:off x="304800" y="228601"/>
            <a:ext cx="8686800" cy="4216539"/>
          </a:xfrm>
          <a:prstGeom prst="rect">
            <a:avLst/>
          </a:prstGeom>
        </p:spPr>
        <p:txBody>
          <a:bodyPr wrap="square">
            <a:spAutoFit/>
          </a:bodyPr>
          <a:lstStyle/>
          <a:p>
            <a:r>
              <a:rPr lang="en-US" sz="4400" b="1" dirty="0"/>
              <a:t>A.PARADOX</a:t>
            </a:r>
          </a:p>
          <a:p>
            <a:r>
              <a:rPr lang="en-US" sz="3200" dirty="0"/>
              <a:t>	 91 Now you cannot add nothing to the Book, or take nothing from It. So therefore we know that Luther could not get to It; Wesley, and so forth, the reformers, Knox, Finney, Calvin, on down, </a:t>
            </a:r>
            <a:r>
              <a:rPr lang="en-US" sz="3200" dirty="0">
                <a:solidFill>
                  <a:srgbClr val="FFFF00"/>
                </a:solidFill>
              </a:rPr>
              <a:t>they didn't get It all, but what they had was the Gospel Truth.</a:t>
            </a:r>
          </a:p>
          <a:p>
            <a:pPr algn="r"/>
            <a:r>
              <a:rPr lang="en-US" sz="3200" dirty="0"/>
              <a:t>65-0117</a:t>
            </a:r>
          </a:p>
        </p:txBody>
      </p:sp>
    </p:spTree>
    <p:extLst>
      <p:ext uri="{BB962C8B-B14F-4D97-AF65-F5344CB8AC3E}">
        <p14:creationId xmlns:p14="http://schemas.microsoft.com/office/powerpoint/2010/main" val="1643179210"/>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8/26/2018</a:t>
            </a:r>
            <a:endParaRPr lang="en-US" dirty="0"/>
          </a:p>
        </p:txBody>
      </p:sp>
      <p:sp>
        <p:nvSpPr>
          <p:cNvPr id="3" name="Footer Placeholder 2"/>
          <p:cNvSpPr>
            <a:spLocks noGrp="1"/>
          </p:cNvSpPr>
          <p:nvPr>
            <p:ph type="ftr" sz="quarter" idx="11"/>
          </p:nvPr>
        </p:nvSpPr>
        <p:spPr/>
        <p:txBody>
          <a:bodyPr/>
          <a:lstStyle/>
          <a:p>
            <a:r>
              <a:rPr lang="en-US"/>
              <a:t>The Value of Righteousness</a:t>
            </a:r>
            <a:endParaRPr lang="en-US" dirty="0"/>
          </a:p>
        </p:txBody>
      </p:sp>
      <p:sp>
        <p:nvSpPr>
          <p:cNvPr id="4" name="Slide Number Placeholder 3"/>
          <p:cNvSpPr>
            <a:spLocks noGrp="1"/>
          </p:cNvSpPr>
          <p:nvPr>
            <p:ph type="sldNum" sz="quarter" idx="12"/>
          </p:nvPr>
        </p:nvSpPr>
        <p:spPr/>
        <p:txBody>
          <a:bodyPr/>
          <a:lstStyle/>
          <a:p>
            <a:fld id="{34FBDB5F-F88B-4ECD-8AC6-E346D095E253}" type="slidenum">
              <a:rPr lang="en-US" smtClean="0"/>
              <a:pPr/>
              <a:t>17</a:t>
            </a:fld>
            <a:endParaRPr lang="en-US" dirty="0"/>
          </a:p>
        </p:txBody>
      </p:sp>
      <p:sp>
        <p:nvSpPr>
          <p:cNvPr id="5" name="Rectangle 4"/>
          <p:cNvSpPr/>
          <p:nvPr/>
        </p:nvSpPr>
        <p:spPr>
          <a:xfrm>
            <a:off x="381000" y="152400"/>
            <a:ext cx="8305800" cy="4585871"/>
          </a:xfrm>
          <a:prstGeom prst="rect">
            <a:avLst/>
          </a:prstGeom>
        </p:spPr>
        <p:txBody>
          <a:bodyPr wrap="square">
            <a:spAutoFit/>
          </a:bodyPr>
          <a:lstStyle/>
          <a:p>
            <a:r>
              <a:rPr lang="en-US" sz="4400" b="1" dirty="0"/>
              <a:t>A.MISSIONARY.TALK</a:t>
            </a:r>
          </a:p>
          <a:p>
            <a:r>
              <a:rPr lang="en-US" sz="3600" dirty="0"/>
              <a:t>	   Now, in the Bible, </a:t>
            </a:r>
            <a:r>
              <a:rPr lang="en-US" sz="3600" dirty="0">
                <a:solidFill>
                  <a:srgbClr val="FFFF00"/>
                </a:solidFill>
              </a:rPr>
              <a:t>we always try at our church to follow the rules and regulations of the Scripture, just as close as we can. </a:t>
            </a:r>
            <a:r>
              <a:rPr lang="en-US" sz="3600" dirty="0"/>
              <a:t>Some people sprinkle the little children, infant baptism. I never did find that in the Scripture.</a:t>
            </a:r>
          </a:p>
          <a:p>
            <a:pPr algn="r"/>
            <a:r>
              <a:rPr lang="en-US" sz="2800" dirty="0"/>
              <a:t>58-0330</a:t>
            </a:r>
          </a:p>
        </p:txBody>
      </p:sp>
    </p:spTree>
    <p:extLst>
      <p:ext uri="{BB962C8B-B14F-4D97-AF65-F5344CB8AC3E}">
        <p14:creationId xmlns:p14="http://schemas.microsoft.com/office/powerpoint/2010/main" val="2642952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8/26/2018</a:t>
            </a:r>
            <a:endParaRPr lang="en-US" dirty="0"/>
          </a:p>
        </p:txBody>
      </p:sp>
      <p:sp>
        <p:nvSpPr>
          <p:cNvPr id="4" name="Footer Placeholder 3"/>
          <p:cNvSpPr>
            <a:spLocks noGrp="1"/>
          </p:cNvSpPr>
          <p:nvPr>
            <p:ph type="ftr" sz="quarter" idx="11"/>
          </p:nvPr>
        </p:nvSpPr>
        <p:spPr/>
        <p:txBody>
          <a:bodyPr/>
          <a:lstStyle/>
          <a:p>
            <a:r>
              <a:rPr lang="en-US"/>
              <a:t>The Value of Righteousness</a:t>
            </a:r>
            <a:endParaRPr lang="en-US" dirty="0"/>
          </a:p>
        </p:txBody>
      </p:sp>
      <p:sp>
        <p:nvSpPr>
          <p:cNvPr id="3" name="Slide Number Placeholder 2"/>
          <p:cNvSpPr>
            <a:spLocks noGrp="1"/>
          </p:cNvSpPr>
          <p:nvPr>
            <p:ph type="sldNum" sz="quarter" idx="12"/>
          </p:nvPr>
        </p:nvSpPr>
        <p:spPr/>
        <p:txBody>
          <a:bodyPr/>
          <a:lstStyle/>
          <a:p>
            <a:fld id="{34FBDB5F-F88B-4ECD-8AC6-E346D095E253}" type="slidenum">
              <a:rPr lang="en-US" smtClean="0"/>
              <a:pPr/>
              <a:t>18</a:t>
            </a:fld>
            <a:endParaRPr lang="en-US" dirty="0"/>
          </a:p>
        </p:txBody>
      </p:sp>
      <p:sp>
        <p:nvSpPr>
          <p:cNvPr id="5" name="Rectangle 4"/>
          <p:cNvSpPr/>
          <p:nvPr/>
        </p:nvSpPr>
        <p:spPr>
          <a:xfrm>
            <a:off x="152400" y="152401"/>
            <a:ext cx="8839200" cy="4708981"/>
          </a:xfrm>
          <a:prstGeom prst="rect">
            <a:avLst/>
          </a:prstGeom>
        </p:spPr>
        <p:txBody>
          <a:bodyPr wrap="square">
            <a:spAutoFit/>
          </a:bodyPr>
          <a:lstStyle/>
          <a:p>
            <a:r>
              <a:rPr lang="en-US" sz="4800" b="1" dirty="0"/>
              <a:t>CHURCH.AGE.BOOK </a:t>
            </a:r>
          </a:p>
          <a:p>
            <a:r>
              <a:rPr lang="en-US" sz="3600" dirty="0"/>
              <a:t>	292-1 …</a:t>
            </a:r>
            <a:r>
              <a:rPr lang="en-US" sz="3600" dirty="0">
                <a:solidFill>
                  <a:srgbClr val="FFFF00"/>
                </a:solidFill>
              </a:rPr>
              <a:t>It is not joining a church that counts. The life is not in the church. The life is in Christ.</a:t>
            </a:r>
            <a:r>
              <a:rPr lang="en-US" sz="3600" dirty="0"/>
              <a:t> </a:t>
            </a:r>
          </a:p>
          <a:p>
            <a:r>
              <a:rPr lang="en-US" sz="3600" i="1" dirty="0"/>
              <a:t>	</a:t>
            </a:r>
            <a:r>
              <a:rPr lang="mr-IN" sz="3600" i="1" dirty="0">
                <a:solidFill>
                  <a:srgbClr val="FFFF00"/>
                </a:solidFill>
              </a:rPr>
              <a:t>…</a:t>
            </a:r>
            <a:r>
              <a:rPr lang="en-US" sz="3600" dirty="0">
                <a:solidFill>
                  <a:srgbClr val="FFFF00"/>
                </a:solidFill>
              </a:rPr>
              <a:t>Man is made holy by the Spirit. </a:t>
            </a:r>
            <a:r>
              <a:rPr lang="en-US" sz="3600" dirty="0"/>
              <a:t>It is the Spirit of Holiness that raised Jesus from the dead that in-dwells us and makes us holy with His holiness.</a:t>
            </a:r>
          </a:p>
        </p:txBody>
      </p:sp>
    </p:spTree>
    <p:extLst>
      <p:ext uri="{BB962C8B-B14F-4D97-AF65-F5344CB8AC3E}">
        <p14:creationId xmlns:p14="http://schemas.microsoft.com/office/powerpoint/2010/main" val="2679154208"/>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B2659A-EA41-4C31-8B3F-331A682D120E}"/>
              </a:ext>
            </a:extLst>
          </p:cNvPr>
          <p:cNvSpPr>
            <a:spLocks noGrp="1"/>
          </p:cNvSpPr>
          <p:nvPr>
            <p:ph type="dt" sz="half" idx="10"/>
          </p:nvPr>
        </p:nvSpPr>
        <p:spPr/>
        <p:txBody>
          <a:bodyPr/>
          <a:lstStyle/>
          <a:p>
            <a:r>
              <a:rPr lang="en-US"/>
              <a:t>8/26/2018</a:t>
            </a:r>
            <a:endParaRPr lang="en-US" dirty="0"/>
          </a:p>
        </p:txBody>
      </p:sp>
      <p:sp>
        <p:nvSpPr>
          <p:cNvPr id="3" name="Footer Placeholder 2">
            <a:extLst>
              <a:ext uri="{FF2B5EF4-FFF2-40B4-BE49-F238E27FC236}">
                <a16:creationId xmlns:a16="http://schemas.microsoft.com/office/drawing/2014/main" id="{A73B05B1-5EBD-4F4C-B7BC-C2CEA183B475}"/>
              </a:ext>
            </a:extLst>
          </p:cNvPr>
          <p:cNvSpPr>
            <a:spLocks noGrp="1"/>
          </p:cNvSpPr>
          <p:nvPr>
            <p:ph type="ftr" sz="quarter" idx="11"/>
          </p:nvPr>
        </p:nvSpPr>
        <p:spPr/>
        <p:txBody>
          <a:bodyPr/>
          <a:lstStyle/>
          <a:p>
            <a:r>
              <a:rPr lang="en-US"/>
              <a:t>The Value of Righteousness</a:t>
            </a:r>
            <a:endParaRPr lang="en-US" dirty="0"/>
          </a:p>
        </p:txBody>
      </p:sp>
      <p:sp>
        <p:nvSpPr>
          <p:cNvPr id="4" name="Slide Number Placeholder 3">
            <a:extLst>
              <a:ext uri="{FF2B5EF4-FFF2-40B4-BE49-F238E27FC236}">
                <a16:creationId xmlns:a16="http://schemas.microsoft.com/office/drawing/2014/main" id="{9150AD8A-E277-4F04-9883-E8814DCBB161}"/>
              </a:ext>
            </a:extLst>
          </p:cNvPr>
          <p:cNvSpPr>
            <a:spLocks noGrp="1"/>
          </p:cNvSpPr>
          <p:nvPr>
            <p:ph type="sldNum" sz="quarter" idx="12"/>
          </p:nvPr>
        </p:nvSpPr>
        <p:spPr/>
        <p:txBody>
          <a:bodyPr/>
          <a:lstStyle/>
          <a:p>
            <a:fld id="{34FBDB5F-F88B-4ECD-8AC6-E346D095E253}" type="slidenum">
              <a:rPr lang="en-US" smtClean="0"/>
              <a:pPr/>
              <a:t>19</a:t>
            </a:fld>
            <a:endParaRPr lang="en-US" dirty="0"/>
          </a:p>
        </p:txBody>
      </p:sp>
      <p:sp>
        <p:nvSpPr>
          <p:cNvPr id="5" name="Rectangle 4">
            <a:extLst>
              <a:ext uri="{FF2B5EF4-FFF2-40B4-BE49-F238E27FC236}">
                <a16:creationId xmlns:a16="http://schemas.microsoft.com/office/drawing/2014/main" id="{D6BA73E7-B27F-41FC-AC13-C98D5F0D3FFA}"/>
              </a:ext>
            </a:extLst>
          </p:cNvPr>
          <p:cNvSpPr/>
          <p:nvPr/>
        </p:nvSpPr>
        <p:spPr>
          <a:xfrm>
            <a:off x="152400" y="76200"/>
            <a:ext cx="8763000" cy="5693866"/>
          </a:xfrm>
          <a:prstGeom prst="rect">
            <a:avLst/>
          </a:prstGeom>
        </p:spPr>
        <p:txBody>
          <a:bodyPr wrap="square">
            <a:spAutoFit/>
          </a:bodyPr>
          <a:lstStyle/>
          <a:p>
            <a:r>
              <a:rPr lang="en-US" sz="4400" b="1" dirty="0"/>
              <a:t>INFLUENCES</a:t>
            </a:r>
          </a:p>
          <a:p>
            <a:r>
              <a:rPr lang="en-US" sz="3600" dirty="0"/>
              <a:t>	94 Now let's bring it down a little closer to home, look at the churches... going across the country... That's the kind of a Gospel! When you find them like that, you preach It; and come back next year, there they are the same, only worse, and more of it and more of it. </a:t>
            </a:r>
            <a:r>
              <a:rPr lang="en-US" sz="3600" dirty="0">
                <a:solidFill>
                  <a:srgbClr val="FFFF00"/>
                </a:solidFill>
              </a:rPr>
              <a:t>The more you preach against it, the worse it gets. </a:t>
            </a:r>
            <a:r>
              <a:rPr lang="en-US" sz="3600" dirty="0"/>
              <a:t>What is it? It's irreverence.</a:t>
            </a:r>
          </a:p>
          <a:p>
            <a:pPr algn="r"/>
            <a:r>
              <a:rPr lang="en-US" sz="3200" dirty="0"/>
              <a:t>64-0215</a:t>
            </a:r>
          </a:p>
        </p:txBody>
      </p:sp>
    </p:spTree>
    <p:extLst>
      <p:ext uri="{BB962C8B-B14F-4D97-AF65-F5344CB8AC3E}">
        <p14:creationId xmlns:p14="http://schemas.microsoft.com/office/powerpoint/2010/main" val="1082148565"/>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7FAA0-AE40-443E-823B-0CF23072BA15}"/>
              </a:ext>
            </a:extLst>
          </p:cNvPr>
          <p:cNvSpPr>
            <a:spLocks noGrp="1"/>
          </p:cNvSpPr>
          <p:nvPr>
            <p:ph type="title"/>
          </p:nvPr>
        </p:nvSpPr>
        <p:spPr>
          <a:xfrm>
            <a:off x="76200" y="804520"/>
            <a:ext cx="8991599" cy="1049235"/>
          </a:xfrm>
        </p:spPr>
        <p:txBody>
          <a:bodyPr>
            <a:normAutofit/>
          </a:bodyPr>
          <a:lstStyle/>
          <a:p>
            <a:r>
              <a:rPr lang="en-US" sz="3600" dirty="0">
                <a:solidFill>
                  <a:srgbClr val="00B0F0"/>
                </a:solidFill>
              </a:rPr>
              <a:t>Birthdays &amp; Anniversaries</a:t>
            </a:r>
          </a:p>
        </p:txBody>
      </p:sp>
      <p:sp>
        <p:nvSpPr>
          <p:cNvPr id="3" name="Content Placeholder 2">
            <a:extLst>
              <a:ext uri="{FF2B5EF4-FFF2-40B4-BE49-F238E27FC236}">
                <a16:creationId xmlns:a16="http://schemas.microsoft.com/office/drawing/2014/main" id="{41476589-3925-4C3C-B8B3-9B7DB1A30BF4}"/>
              </a:ext>
            </a:extLst>
          </p:cNvPr>
          <p:cNvSpPr>
            <a:spLocks noGrp="1"/>
          </p:cNvSpPr>
          <p:nvPr>
            <p:ph idx="1"/>
          </p:nvPr>
        </p:nvSpPr>
        <p:spPr>
          <a:xfrm>
            <a:off x="609601" y="2015733"/>
            <a:ext cx="7696200" cy="3450613"/>
          </a:xfrm>
        </p:spPr>
        <p:txBody>
          <a:bodyPr/>
          <a:lstStyle/>
          <a:p>
            <a:pPr algn="ctr"/>
            <a:r>
              <a:rPr lang="en-US" sz="2800" dirty="0"/>
              <a:t>Aug. 26</a:t>
            </a:r>
            <a:r>
              <a:rPr lang="en-US" sz="2800" baseline="30000" dirty="0"/>
              <a:t>th</a:t>
            </a:r>
            <a:r>
              <a:rPr lang="en-US" sz="2800" dirty="0"/>
              <a:t> David Whitlock</a:t>
            </a:r>
          </a:p>
          <a:p>
            <a:pPr algn="ctr"/>
            <a:r>
              <a:rPr lang="en-US" sz="2800" dirty="0"/>
              <a:t>Aug. 27</a:t>
            </a:r>
            <a:r>
              <a:rPr lang="en-US" sz="2800" baseline="30000" dirty="0"/>
              <a:t>th</a:t>
            </a:r>
            <a:r>
              <a:rPr lang="en-US" sz="2800" dirty="0"/>
              <a:t> Ashley Buchanan, Emma Harwell</a:t>
            </a:r>
          </a:p>
          <a:p>
            <a:pPr algn="ctr"/>
            <a:r>
              <a:rPr lang="en-US" sz="2800" dirty="0"/>
              <a:t>Aug. 29</a:t>
            </a:r>
            <a:r>
              <a:rPr lang="en-US" sz="2800" baseline="30000" dirty="0"/>
              <a:t>th</a:t>
            </a:r>
            <a:r>
              <a:rPr lang="en-US" sz="2800" dirty="0"/>
              <a:t> </a:t>
            </a:r>
            <a:r>
              <a:rPr lang="en-US" sz="2800" dirty="0" err="1"/>
              <a:t>Lorien</a:t>
            </a:r>
            <a:r>
              <a:rPr lang="en-US" sz="2800" dirty="0"/>
              <a:t> </a:t>
            </a:r>
            <a:r>
              <a:rPr lang="en-US" sz="2800" dirty="0" err="1"/>
              <a:t>Cockman</a:t>
            </a:r>
            <a:endParaRPr lang="en-US" sz="2800" dirty="0"/>
          </a:p>
          <a:p>
            <a:pPr algn="ctr"/>
            <a:r>
              <a:rPr lang="en-US" sz="2800" dirty="0"/>
              <a:t>Sept. 1</a:t>
            </a:r>
            <a:r>
              <a:rPr lang="en-US" sz="2800" baseline="30000" dirty="0"/>
              <a:t>st</a:t>
            </a:r>
            <a:r>
              <a:rPr lang="en-US" sz="2800" dirty="0"/>
              <a:t> Caroline Jackson</a:t>
            </a:r>
          </a:p>
          <a:p>
            <a:endParaRPr lang="en-US" dirty="0"/>
          </a:p>
        </p:txBody>
      </p:sp>
      <p:sp>
        <p:nvSpPr>
          <p:cNvPr id="4" name="Date Placeholder 3">
            <a:extLst>
              <a:ext uri="{FF2B5EF4-FFF2-40B4-BE49-F238E27FC236}">
                <a16:creationId xmlns:a16="http://schemas.microsoft.com/office/drawing/2014/main" id="{CCEEE731-3FF5-4EFF-B5A3-A1924DC35EC5}"/>
              </a:ext>
            </a:extLst>
          </p:cNvPr>
          <p:cNvSpPr>
            <a:spLocks noGrp="1"/>
          </p:cNvSpPr>
          <p:nvPr>
            <p:ph type="dt" sz="half" idx="10"/>
          </p:nvPr>
        </p:nvSpPr>
        <p:spPr/>
        <p:txBody>
          <a:bodyPr/>
          <a:lstStyle/>
          <a:p>
            <a:r>
              <a:rPr lang="en-US"/>
              <a:t>8/26/2018</a:t>
            </a:r>
          </a:p>
        </p:txBody>
      </p:sp>
      <p:sp>
        <p:nvSpPr>
          <p:cNvPr id="6" name="Slide Number Placeholder 5">
            <a:extLst>
              <a:ext uri="{FF2B5EF4-FFF2-40B4-BE49-F238E27FC236}">
                <a16:creationId xmlns:a16="http://schemas.microsoft.com/office/drawing/2014/main" id="{FF883EB5-0015-4804-8C3A-DB72821E2C3C}"/>
              </a:ext>
            </a:extLst>
          </p:cNvPr>
          <p:cNvSpPr>
            <a:spLocks noGrp="1"/>
          </p:cNvSpPr>
          <p:nvPr>
            <p:ph type="sldNum" sz="quarter" idx="12"/>
          </p:nvPr>
        </p:nvSpPr>
        <p:spPr/>
        <p:txBody>
          <a:bodyPr/>
          <a:lstStyle/>
          <a:p>
            <a:fld id="{34FBDB5F-F88B-4ECD-8AC6-E346D095E253}" type="slidenum">
              <a:rPr lang="en-US" smtClean="0"/>
              <a:pPr/>
              <a:t>2</a:t>
            </a:fld>
            <a:endParaRPr lang="en-US"/>
          </a:p>
        </p:txBody>
      </p:sp>
    </p:spTree>
    <p:extLst>
      <p:ext uri="{BB962C8B-B14F-4D97-AF65-F5344CB8AC3E}">
        <p14:creationId xmlns:p14="http://schemas.microsoft.com/office/powerpoint/2010/main" val="2309146366"/>
      </p:ext>
    </p:extLst>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80748A-10F8-415C-9103-F789B8FB4E5E}"/>
              </a:ext>
            </a:extLst>
          </p:cNvPr>
          <p:cNvSpPr>
            <a:spLocks noGrp="1"/>
          </p:cNvSpPr>
          <p:nvPr>
            <p:ph type="dt" sz="half" idx="10"/>
          </p:nvPr>
        </p:nvSpPr>
        <p:spPr/>
        <p:txBody>
          <a:bodyPr/>
          <a:lstStyle/>
          <a:p>
            <a:r>
              <a:rPr lang="en-US"/>
              <a:t>8/26/2018</a:t>
            </a:r>
            <a:endParaRPr lang="en-US" dirty="0"/>
          </a:p>
        </p:txBody>
      </p:sp>
      <p:sp>
        <p:nvSpPr>
          <p:cNvPr id="3" name="Footer Placeholder 2">
            <a:extLst>
              <a:ext uri="{FF2B5EF4-FFF2-40B4-BE49-F238E27FC236}">
                <a16:creationId xmlns:a16="http://schemas.microsoft.com/office/drawing/2014/main" id="{4EC0D008-3B0D-4ED6-B9FA-C2CD52C8EEBE}"/>
              </a:ext>
            </a:extLst>
          </p:cNvPr>
          <p:cNvSpPr>
            <a:spLocks noGrp="1"/>
          </p:cNvSpPr>
          <p:nvPr>
            <p:ph type="ftr" sz="quarter" idx="11"/>
          </p:nvPr>
        </p:nvSpPr>
        <p:spPr/>
        <p:txBody>
          <a:bodyPr/>
          <a:lstStyle/>
          <a:p>
            <a:r>
              <a:rPr lang="en-US"/>
              <a:t>The Value of Righteousness</a:t>
            </a:r>
            <a:endParaRPr lang="en-US" dirty="0"/>
          </a:p>
        </p:txBody>
      </p:sp>
      <p:sp>
        <p:nvSpPr>
          <p:cNvPr id="4" name="Slide Number Placeholder 3">
            <a:extLst>
              <a:ext uri="{FF2B5EF4-FFF2-40B4-BE49-F238E27FC236}">
                <a16:creationId xmlns:a16="http://schemas.microsoft.com/office/drawing/2014/main" id="{F39F00F0-5074-4410-B981-8C8FED3D603A}"/>
              </a:ext>
            </a:extLst>
          </p:cNvPr>
          <p:cNvSpPr>
            <a:spLocks noGrp="1"/>
          </p:cNvSpPr>
          <p:nvPr>
            <p:ph type="sldNum" sz="quarter" idx="12"/>
          </p:nvPr>
        </p:nvSpPr>
        <p:spPr/>
        <p:txBody>
          <a:bodyPr/>
          <a:lstStyle/>
          <a:p>
            <a:fld id="{34FBDB5F-F88B-4ECD-8AC6-E346D095E253}" type="slidenum">
              <a:rPr lang="en-US" smtClean="0"/>
              <a:pPr/>
              <a:t>20</a:t>
            </a:fld>
            <a:endParaRPr lang="en-US" dirty="0"/>
          </a:p>
        </p:txBody>
      </p:sp>
      <p:sp>
        <p:nvSpPr>
          <p:cNvPr id="5" name="Rectangle 4">
            <a:extLst>
              <a:ext uri="{FF2B5EF4-FFF2-40B4-BE49-F238E27FC236}">
                <a16:creationId xmlns:a16="http://schemas.microsoft.com/office/drawing/2014/main" id="{515303A6-C89C-45AE-854E-68600C8517F7}"/>
              </a:ext>
            </a:extLst>
          </p:cNvPr>
          <p:cNvSpPr/>
          <p:nvPr/>
        </p:nvSpPr>
        <p:spPr>
          <a:xfrm>
            <a:off x="228600" y="175771"/>
            <a:ext cx="8763000" cy="5139869"/>
          </a:xfrm>
          <a:prstGeom prst="rect">
            <a:avLst/>
          </a:prstGeom>
        </p:spPr>
        <p:txBody>
          <a:bodyPr wrap="square">
            <a:spAutoFit/>
          </a:bodyPr>
          <a:lstStyle/>
          <a:p>
            <a:r>
              <a:rPr lang="en-US" sz="4400" b="1" dirty="0"/>
              <a:t>GOD.IN.HIS.PEOPLE</a:t>
            </a:r>
          </a:p>
          <a:p>
            <a:r>
              <a:rPr lang="en-US" sz="3600" dirty="0"/>
              <a:t>	3 And then, as I bring Christ to you, He will be on your hand. And you'll have to answer for what attitude you took towards it: if you turned it down, or if you accepted it. </a:t>
            </a:r>
            <a:r>
              <a:rPr lang="en-US" sz="3600" dirty="0">
                <a:solidFill>
                  <a:srgbClr val="FFFF00"/>
                </a:solidFill>
              </a:rPr>
              <a:t>God will have you to answer for your attitude of this meeting, so you must realize it's a very sacred thing.</a:t>
            </a:r>
          </a:p>
          <a:p>
            <a:pPr algn="r"/>
            <a:r>
              <a:rPr lang="en-US" sz="3200" dirty="0"/>
              <a:t>50-0227</a:t>
            </a:r>
          </a:p>
        </p:txBody>
      </p:sp>
    </p:spTree>
    <p:extLst>
      <p:ext uri="{BB962C8B-B14F-4D97-AF65-F5344CB8AC3E}">
        <p14:creationId xmlns:p14="http://schemas.microsoft.com/office/powerpoint/2010/main" val="3504612624"/>
      </p:ext>
    </p:extLst>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8/26/2018</a:t>
            </a:r>
            <a:endParaRPr lang="en-US" dirty="0"/>
          </a:p>
        </p:txBody>
      </p:sp>
      <p:sp>
        <p:nvSpPr>
          <p:cNvPr id="3" name="Footer Placeholder 2"/>
          <p:cNvSpPr>
            <a:spLocks noGrp="1"/>
          </p:cNvSpPr>
          <p:nvPr>
            <p:ph type="ftr" sz="quarter" idx="11"/>
          </p:nvPr>
        </p:nvSpPr>
        <p:spPr/>
        <p:txBody>
          <a:bodyPr/>
          <a:lstStyle/>
          <a:p>
            <a:r>
              <a:rPr lang="en-US"/>
              <a:t>The Value of Righteousness</a:t>
            </a:r>
            <a:endParaRPr lang="en-US" dirty="0"/>
          </a:p>
        </p:txBody>
      </p:sp>
      <p:sp>
        <p:nvSpPr>
          <p:cNvPr id="4" name="Slide Number Placeholder 3"/>
          <p:cNvSpPr>
            <a:spLocks noGrp="1"/>
          </p:cNvSpPr>
          <p:nvPr>
            <p:ph type="sldNum" sz="quarter" idx="12"/>
          </p:nvPr>
        </p:nvSpPr>
        <p:spPr/>
        <p:txBody>
          <a:bodyPr/>
          <a:lstStyle/>
          <a:p>
            <a:fld id="{34FBDB5F-F88B-4ECD-8AC6-E346D095E253}" type="slidenum">
              <a:rPr lang="en-US" smtClean="0"/>
              <a:pPr/>
              <a:t>21</a:t>
            </a:fld>
            <a:endParaRPr lang="en-US" dirty="0"/>
          </a:p>
        </p:txBody>
      </p:sp>
      <p:sp>
        <p:nvSpPr>
          <p:cNvPr id="5" name="Rectangle 4"/>
          <p:cNvSpPr/>
          <p:nvPr/>
        </p:nvSpPr>
        <p:spPr>
          <a:xfrm>
            <a:off x="152400" y="76200"/>
            <a:ext cx="8763000" cy="4585871"/>
          </a:xfrm>
          <a:prstGeom prst="rect">
            <a:avLst/>
          </a:prstGeom>
        </p:spPr>
        <p:txBody>
          <a:bodyPr wrap="square">
            <a:spAutoFit/>
          </a:bodyPr>
          <a:lstStyle/>
          <a:p>
            <a:r>
              <a:rPr lang="en-US" sz="4400" b="1" dirty="0"/>
              <a:t>64-0823   COD</a:t>
            </a:r>
          </a:p>
          <a:p>
            <a:r>
              <a:rPr lang="en-US" sz="3200" dirty="0"/>
              <a:t>	</a:t>
            </a:r>
            <a:r>
              <a:rPr lang="en-US" sz="3200" i="1" dirty="0"/>
              <a:t>244. Bro. Branham, what do you think about our sisters in the church wearing such short dresses? Doesn't it mar our testimony and set the wrong example for our young people in this our church? It seems so... to see a grown woman wearing a dress so short that it shows her knees when she walks.</a:t>
            </a:r>
          </a:p>
          <a:p>
            <a:r>
              <a:rPr lang="en-US" sz="2400" dirty="0"/>
              <a:t>	</a:t>
            </a:r>
            <a:endParaRPr lang="en-US" sz="2600" dirty="0"/>
          </a:p>
        </p:txBody>
      </p:sp>
    </p:spTree>
    <p:extLst>
      <p:ext uri="{BB962C8B-B14F-4D97-AF65-F5344CB8AC3E}">
        <p14:creationId xmlns:p14="http://schemas.microsoft.com/office/powerpoint/2010/main" val="2516898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3038F0-A897-4FF0-ABDA-F43B2CFDFFC5}"/>
              </a:ext>
            </a:extLst>
          </p:cNvPr>
          <p:cNvSpPr>
            <a:spLocks noGrp="1"/>
          </p:cNvSpPr>
          <p:nvPr>
            <p:ph type="dt" sz="half" idx="10"/>
          </p:nvPr>
        </p:nvSpPr>
        <p:spPr/>
        <p:txBody>
          <a:bodyPr/>
          <a:lstStyle/>
          <a:p>
            <a:r>
              <a:rPr lang="en-US"/>
              <a:t>8/26/2018</a:t>
            </a:r>
          </a:p>
        </p:txBody>
      </p:sp>
      <p:sp>
        <p:nvSpPr>
          <p:cNvPr id="3" name="Footer Placeholder 2">
            <a:extLst>
              <a:ext uri="{FF2B5EF4-FFF2-40B4-BE49-F238E27FC236}">
                <a16:creationId xmlns:a16="http://schemas.microsoft.com/office/drawing/2014/main" id="{A3BD8A93-95C3-462C-A166-0550D0A6E27D}"/>
              </a:ext>
            </a:extLst>
          </p:cNvPr>
          <p:cNvSpPr>
            <a:spLocks noGrp="1"/>
          </p:cNvSpPr>
          <p:nvPr>
            <p:ph type="ftr" sz="quarter" idx="11"/>
          </p:nvPr>
        </p:nvSpPr>
        <p:spPr/>
        <p:txBody>
          <a:bodyPr/>
          <a:lstStyle/>
          <a:p>
            <a:r>
              <a:rPr lang="en-US"/>
              <a:t>The Value of Righteousness</a:t>
            </a:r>
          </a:p>
        </p:txBody>
      </p:sp>
      <p:sp>
        <p:nvSpPr>
          <p:cNvPr id="4" name="Slide Number Placeholder 3">
            <a:extLst>
              <a:ext uri="{FF2B5EF4-FFF2-40B4-BE49-F238E27FC236}">
                <a16:creationId xmlns:a16="http://schemas.microsoft.com/office/drawing/2014/main" id="{03F74EFB-787E-4A87-877B-43C62584B15E}"/>
              </a:ext>
            </a:extLst>
          </p:cNvPr>
          <p:cNvSpPr>
            <a:spLocks noGrp="1"/>
          </p:cNvSpPr>
          <p:nvPr>
            <p:ph type="sldNum" sz="quarter" idx="12"/>
          </p:nvPr>
        </p:nvSpPr>
        <p:spPr/>
        <p:txBody>
          <a:bodyPr/>
          <a:lstStyle/>
          <a:p>
            <a:fld id="{34FBDB5F-F88B-4ECD-8AC6-E346D095E253}" type="slidenum">
              <a:rPr lang="en-US" smtClean="0"/>
              <a:pPr/>
              <a:t>22</a:t>
            </a:fld>
            <a:endParaRPr lang="en-US" dirty="0"/>
          </a:p>
        </p:txBody>
      </p:sp>
      <p:pic>
        <p:nvPicPr>
          <p:cNvPr id="5" name="Picture 4">
            <a:extLst>
              <a:ext uri="{FF2B5EF4-FFF2-40B4-BE49-F238E27FC236}">
                <a16:creationId xmlns:a16="http://schemas.microsoft.com/office/drawing/2014/main" id="{C2DB5076-2785-4E4E-AE84-478B643FBFBB}"/>
              </a:ext>
            </a:extLst>
          </p:cNvPr>
          <p:cNvPicPr>
            <a:picLocks noChangeAspect="1"/>
          </p:cNvPicPr>
          <p:nvPr/>
        </p:nvPicPr>
        <p:blipFill>
          <a:blip r:embed="rId2"/>
          <a:stretch>
            <a:fillRect/>
          </a:stretch>
        </p:blipFill>
        <p:spPr>
          <a:xfrm>
            <a:off x="3200400" y="738038"/>
            <a:ext cx="2143125" cy="2143125"/>
          </a:xfrm>
          <a:prstGeom prst="rect">
            <a:avLst/>
          </a:prstGeom>
        </p:spPr>
      </p:pic>
      <p:sp>
        <p:nvSpPr>
          <p:cNvPr id="6" name="Rectangle 5">
            <a:extLst>
              <a:ext uri="{FF2B5EF4-FFF2-40B4-BE49-F238E27FC236}">
                <a16:creationId xmlns:a16="http://schemas.microsoft.com/office/drawing/2014/main" id="{181184C0-120E-403D-BDF6-CB0599EAEBD7}"/>
              </a:ext>
            </a:extLst>
          </p:cNvPr>
          <p:cNvSpPr/>
          <p:nvPr/>
        </p:nvSpPr>
        <p:spPr>
          <a:xfrm>
            <a:off x="381000" y="3657600"/>
            <a:ext cx="8458200" cy="1938992"/>
          </a:xfrm>
          <a:prstGeom prst="rect">
            <a:avLst/>
          </a:prstGeom>
        </p:spPr>
        <p:txBody>
          <a:bodyPr wrap="square">
            <a:spAutoFit/>
          </a:bodyPr>
          <a:lstStyle/>
          <a:p>
            <a:pPr algn="ctr"/>
            <a:r>
              <a:rPr lang="en-US" sz="3600" b="1" dirty="0"/>
              <a:t>MATTHEW 22:19</a:t>
            </a:r>
          </a:p>
          <a:p>
            <a:pPr algn="ctr"/>
            <a:r>
              <a:rPr lang="en-US" sz="2800" i="1" dirty="0"/>
              <a:t>Shew me the tribute money. And they brought unto him a penny. 20 And he saith unto them, Whose is this image and superscription? </a:t>
            </a:r>
          </a:p>
        </p:txBody>
      </p:sp>
    </p:spTree>
    <p:extLst>
      <p:ext uri="{BB962C8B-B14F-4D97-AF65-F5344CB8AC3E}">
        <p14:creationId xmlns:p14="http://schemas.microsoft.com/office/powerpoint/2010/main" val="75846441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400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B8E207-45EB-4B96-876F-B12C05723FD5}"/>
              </a:ext>
            </a:extLst>
          </p:cNvPr>
          <p:cNvSpPr>
            <a:spLocks noGrp="1"/>
          </p:cNvSpPr>
          <p:nvPr>
            <p:ph type="dt" sz="half" idx="10"/>
          </p:nvPr>
        </p:nvSpPr>
        <p:spPr/>
        <p:txBody>
          <a:bodyPr/>
          <a:lstStyle/>
          <a:p>
            <a:r>
              <a:rPr lang="en-US" dirty="0"/>
              <a:t>8/26/2018</a:t>
            </a:r>
          </a:p>
        </p:txBody>
      </p:sp>
      <p:sp>
        <p:nvSpPr>
          <p:cNvPr id="3" name="Footer Placeholder 2">
            <a:extLst>
              <a:ext uri="{FF2B5EF4-FFF2-40B4-BE49-F238E27FC236}">
                <a16:creationId xmlns:a16="http://schemas.microsoft.com/office/drawing/2014/main" id="{6268B3C8-C181-495F-849C-16D58C1DA54B}"/>
              </a:ext>
            </a:extLst>
          </p:cNvPr>
          <p:cNvSpPr>
            <a:spLocks noGrp="1"/>
          </p:cNvSpPr>
          <p:nvPr>
            <p:ph type="ftr" sz="quarter" idx="11"/>
          </p:nvPr>
        </p:nvSpPr>
        <p:spPr/>
        <p:txBody>
          <a:bodyPr/>
          <a:lstStyle/>
          <a:p>
            <a:r>
              <a:rPr lang="en-US"/>
              <a:t>The Value of Righteousness</a:t>
            </a:r>
            <a:endParaRPr lang="en-US" dirty="0"/>
          </a:p>
        </p:txBody>
      </p:sp>
      <p:sp>
        <p:nvSpPr>
          <p:cNvPr id="4" name="Slide Number Placeholder 3">
            <a:extLst>
              <a:ext uri="{FF2B5EF4-FFF2-40B4-BE49-F238E27FC236}">
                <a16:creationId xmlns:a16="http://schemas.microsoft.com/office/drawing/2014/main" id="{4792E4D7-7674-440E-9888-64310397256D}"/>
              </a:ext>
            </a:extLst>
          </p:cNvPr>
          <p:cNvSpPr>
            <a:spLocks noGrp="1"/>
          </p:cNvSpPr>
          <p:nvPr>
            <p:ph type="sldNum" sz="quarter" idx="12"/>
          </p:nvPr>
        </p:nvSpPr>
        <p:spPr/>
        <p:txBody>
          <a:bodyPr/>
          <a:lstStyle/>
          <a:p>
            <a:fld id="{34FBDB5F-F88B-4ECD-8AC6-E346D095E253}" type="slidenum">
              <a:rPr lang="en-US" smtClean="0"/>
              <a:pPr/>
              <a:t>23</a:t>
            </a:fld>
            <a:endParaRPr lang="en-US" dirty="0"/>
          </a:p>
        </p:txBody>
      </p:sp>
      <p:sp>
        <p:nvSpPr>
          <p:cNvPr id="5" name="Rectangle 4">
            <a:extLst>
              <a:ext uri="{FF2B5EF4-FFF2-40B4-BE49-F238E27FC236}">
                <a16:creationId xmlns:a16="http://schemas.microsoft.com/office/drawing/2014/main" id="{CAEEC708-9A0C-4F2C-A89C-D2B42027ABD2}"/>
              </a:ext>
            </a:extLst>
          </p:cNvPr>
          <p:cNvSpPr/>
          <p:nvPr/>
        </p:nvSpPr>
        <p:spPr>
          <a:xfrm>
            <a:off x="152400" y="0"/>
            <a:ext cx="8763000" cy="6001643"/>
          </a:xfrm>
          <a:prstGeom prst="rect">
            <a:avLst/>
          </a:prstGeom>
        </p:spPr>
        <p:txBody>
          <a:bodyPr wrap="square">
            <a:spAutoFit/>
          </a:bodyPr>
          <a:lstStyle/>
          <a:p>
            <a:r>
              <a:rPr lang="en-US" sz="3200" dirty="0"/>
              <a:t>	Ever who you are, I agree with you 100%. It's a disgrace, but tell me what to do about it. I preach it just as hard as I know how to preach it; they do it the same. </a:t>
            </a:r>
            <a:r>
              <a:rPr lang="en-US" sz="3200" dirty="0">
                <a:solidFill>
                  <a:srgbClr val="FFFF00"/>
                </a:solidFill>
              </a:rPr>
              <a:t>So it's their judgment, 'cause the Word's went forth.</a:t>
            </a:r>
            <a:r>
              <a:rPr lang="en-US" sz="3200" dirty="0"/>
              <a:t> </a:t>
            </a:r>
            <a:r>
              <a:rPr lang="en-US" sz="3200" dirty="0">
                <a:solidFill>
                  <a:srgbClr val="FFFF00"/>
                </a:solidFill>
              </a:rPr>
              <a:t>Yes, I'm certainly against them little old skin-tight dresses... </a:t>
            </a:r>
          </a:p>
          <a:p>
            <a:r>
              <a:rPr lang="en-US" sz="3200" dirty="0"/>
              <a:t>	I constantly fuss at my kids, Becky and Sarah. I don't care how little they are... </a:t>
            </a:r>
            <a:r>
              <a:rPr lang="en-US" sz="3200" dirty="0" err="1"/>
              <a:t>Meda</a:t>
            </a:r>
            <a:r>
              <a:rPr lang="en-US" sz="3200" dirty="0"/>
              <a:t> takes Becky apart every day about it. </a:t>
            </a:r>
            <a:r>
              <a:rPr lang="en-US" sz="3200" dirty="0" err="1"/>
              <a:t>'Cause</a:t>
            </a:r>
            <a:r>
              <a:rPr lang="en-US" sz="3200" dirty="0"/>
              <a:t> kids, you can expect that in kids, and you have to correct them; but when it comes to a woman, there's something wrong there. </a:t>
            </a:r>
          </a:p>
        </p:txBody>
      </p:sp>
    </p:spTree>
    <p:extLst>
      <p:ext uri="{BB962C8B-B14F-4D97-AF65-F5344CB8AC3E}">
        <p14:creationId xmlns:p14="http://schemas.microsoft.com/office/powerpoint/2010/main" val="4166590413"/>
      </p:ext>
    </p:extLst>
  </p:cSld>
  <p:clrMapOvr>
    <a:masterClrMapping/>
  </p:clrMapOvr>
  <p:transition spd="slow">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8/26/2018</a:t>
            </a:r>
          </a:p>
        </p:txBody>
      </p:sp>
      <p:sp>
        <p:nvSpPr>
          <p:cNvPr id="4" name="Footer Placeholder 3"/>
          <p:cNvSpPr>
            <a:spLocks noGrp="1"/>
          </p:cNvSpPr>
          <p:nvPr>
            <p:ph type="ftr" sz="quarter" idx="11"/>
          </p:nvPr>
        </p:nvSpPr>
        <p:spPr/>
        <p:txBody>
          <a:bodyPr/>
          <a:lstStyle/>
          <a:p>
            <a:r>
              <a:rPr lang="en-US"/>
              <a:t>The Value of Righteousness</a:t>
            </a:r>
          </a:p>
        </p:txBody>
      </p:sp>
      <p:sp>
        <p:nvSpPr>
          <p:cNvPr id="3" name="Slide Number Placeholder 2"/>
          <p:cNvSpPr>
            <a:spLocks noGrp="1"/>
          </p:cNvSpPr>
          <p:nvPr>
            <p:ph type="sldNum" sz="quarter" idx="12"/>
          </p:nvPr>
        </p:nvSpPr>
        <p:spPr/>
        <p:txBody>
          <a:bodyPr/>
          <a:lstStyle/>
          <a:p>
            <a:fld id="{34FBDB5F-F88B-4ECD-8AC6-E346D095E253}" type="slidenum">
              <a:rPr lang="en-US" smtClean="0"/>
              <a:pPr/>
              <a:t>24</a:t>
            </a:fld>
            <a:endParaRPr lang="en-US"/>
          </a:p>
        </p:txBody>
      </p:sp>
      <p:sp>
        <p:nvSpPr>
          <p:cNvPr id="5" name="Rectangle 4"/>
          <p:cNvSpPr/>
          <p:nvPr/>
        </p:nvSpPr>
        <p:spPr>
          <a:xfrm>
            <a:off x="152400" y="76200"/>
            <a:ext cx="8763000" cy="3600986"/>
          </a:xfrm>
          <a:prstGeom prst="rect">
            <a:avLst/>
          </a:prstGeom>
        </p:spPr>
        <p:txBody>
          <a:bodyPr wrap="square">
            <a:spAutoFit/>
          </a:bodyPr>
          <a:lstStyle/>
          <a:p>
            <a:r>
              <a:rPr lang="en-US" sz="4400" b="1" dirty="0"/>
              <a:t>II CORINTHIANS 7:1</a:t>
            </a:r>
            <a:endParaRPr lang="en-US" sz="4400" b="1" i="1" dirty="0"/>
          </a:p>
          <a:p>
            <a:r>
              <a:rPr lang="en-US" sz="3200" i="1" dirty="0"/>
              <a:t>	</a:t>
            </a:r>
            <a:r>
              <a:rPr lang="en-US" sz="4000" i="1" dirty="0"/>
              <a:t>1  Having therefore these promises, dearly beloved, let us cleanse ourselves from all filthiness of the flesh and spirit, perfecting holiness in the fear of God. </a:t>
            </a:r>
          </a:p>
          <a:p>
            <a:endParaRPr lang="en-US" sz="2400" dirty="0"/>
          </a:p>
        </p:txBody>
      </p:sp>
    </p:spTree>
    <p:extLst>
      <p:ext uri="{BB962C8B-B14F-4D97-AF65-F5344CB8AC3E}">
        <p14:creationId xmlns:p14="http://schemas.microsoft.com/office/powerpoint/2010/main" val="789337618"/>
      </p:ext>
    </p:extLst>
  </p:cSld>
  <p:clrMapOvr>
    <a:masterClrMapping/>
  </p:clrMapOvr>
  <p:transition spd="slow">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8/26/2018</a:t>
            </a:r>
          </a:p>
        </p:txBody>
      </p:sp>
      <p:sp>
        <p:nvSpPr>
          <p:cNvPr id="4" name="Footer Placeholder 3"/>
          <p:cNvSpPr>
            <a:spLocks noGrp="1"/>
          </p:cNvSpPr>
          <p:nvPr>
            <p:ph type="ftr" sz="quarter" idx="11"/>
          </p:nvPr>
        </p:nvSpPr>
        <p:spPr/>
        <p:txBody>
          <a:bodyPr/>
          <a:lstStyle/>
          <a:p>
            <a:r>
              <a:rPr lang="en-US"/>
              <a:t>The Value of Righteousness</a:t>
            </a:r>
          </a:p>
        </p:txBody>
      </p:sp>
      <p:sp>
        <p:nvSpPr>
          <p:cNvPr id="3" name="Slide Number Placeholder 2"/>
          <p:cNvSpPr>
            <a:spLocks noGrp="1"/>
          </p:cNvSpPr>
          <p:nvPr>
            <p:ph type="sldNum" sz="quarter" idx="12"/>
          </p:nvPr>
        </p:nvSpPr>
        <p:spPr/>
        <p:txBody>
          <a:bodyPr/>
          <a:lstStyle/>
          <a:p>
            <a:fld id="{34FBDB5F-F88B-4ECD-8AC6-E346D095E253}" type="slidenum">
              <a:rPr lang="en-US" smtClean="0"/>
              <a:pPr/>
              <a:t>25</a:t>
            </a:fld>
            <a:endParaRPr lang="en-US"/>
          </a:p>
        </p:txBody>
      </p:sp>
      <p:sp>
        <p:nvSpPr>
          <p:cNvPr id="5" name="Rectangle 4"/>
          <p:cNvSpPr/>
          <p:nvPr/>
        </p:nvSpPr>
        <p:spPr>
          <a:xfrm>
            <a:off x="152400" y="76200"/>
            <a:ext cx="8763000" cy="3600986"/>
          </a:xfrm>
          <a:prstGeom prst="rect">
            <a:avLst/>
          </a:prstGeom>
        </p:spPr>
        <p:txBody>
          <a:bodyPr wrap="square">
            <a:spAutoFit/>
          </a:bodyPr>
          <a:lstStyle/>
          <a:p>
            <a:r>
              <a:rPr lang="en-US" sz="4400" b="1" dirty="0"/>
              <a:t>II CORINTHIANS 7:1</a:t>
            </a:r>
            <a:endParaRPr lang="en-US" sz="4400" b="1" i="1" dirty="0"/>
          </a:p>
          <a:p>
            <a:r>
              <a:rPr lang="en-US" sz="3200" i="1" dirty="0"/>
              <a:t>	</a:t>
            </a:r>
            <a:r>
              <a:rPr lang="en-US" sz="4000" i="1" dirty="0"/>
              <a:t>  Having therefore these promises, dearly beloved, </a:t>
            </a:r>
            <a:r>
              <a:rPr lang="en-US" sz="4000" i="1" dirty="0">
                <a:solidFill>
                  <a:srgbClr val="FFFF00"/>
                </a:solidFill>
              </a:rPr>
              <a:t>let us cleanse ourselves </a:t>
            </a:r>
            <a:r>
              <a:rPr lang="en-US" sz="4000" i="1" dirty="0"/>
              <a:t>from all filthiness of the flesh and spirit, perfecting holiness in the fear of God. </a:t>
            </a:r>
          </a:p>
          <a:p>
            <a:endParaRPr lang="en-US" sz="2400" dirty="0"/>
          </a:p>
        </p:txBody>
      </p:sp>
    </p:spTree>
    <p:extLst>
      <p:ext uri="{BB962C8B-B14F-4D97-AF65-F5344CB8AC3E}">
        <p14:creationId xmlns:p14="http://schemas.microsoft.com/office/powerpoint/2010/main" val="2190715595"/>
      </p:ext>
    </p:extLst>
  </p:cSld>
  <p:clrMapOvr>
    <a:masterClrMapping/>
  </p:clrMapOvr>
  <p:transition spd="slow">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8/26/2018</a:t>
            </a:r>
            <a:endParaRPr lang="en-US" dirty="0"/>
          </a:p>
        </p:txBody>
      </p:sp>
      <p:sp>
        <p:nvSpPr>
          <p:cNvPr id="3" name="Footer Placeholder 2"/>
          <p:cNvSpPr>
            <a:spLocks noGrp="1"/>
          </p:cNvSpPr>
          <p:nvPr>
            <p:ph type="ftr" sz="quarter" idx="11"/>
          </p:nvPr>
        </p:nvSpPr>
        <p:spPr/>
        <p:txBody>
          <a:bodyPr/>
          <a:lstStyle/>
          <a:p>
            <a:r>
              <a:rPr lang="en-US"/>
              <a:t>The Value of Righteousness</a:t>
            </a:r>
            <a:endParaRPr lang="en-US" dirty="0"/>
          </a:p>
        </p:txBody>
      </p:sp>
      <p:sp>
        <p:nvSpPr>
          <p:cNvPr id="4" name="Slide Number Placeholder 3"/>
          <p:cNvSpPr>
            <a:spLocks noGrp="1"/>
          </p:cNvSpPr>
          <p:nvPr>
            <p:ph type="sldNum" sz="quarter" idx="12"/>
          </p:nvPr>
        </p:nvSpPr>
        <p:spPr/>
        <p:txBody>
          <a:bodyPr/>
          <a:lstStyle/>
          <a:p>
            <a:fld id="{34FBDB5F-F88B-4ECD-8AC6-E346D095E253}" type="slidenum">
              <a:rPr lang="en-US" smtClean="0"/>
              <a:pPr/>
              <a:t>26</a:t>
            </a:fld>
            <a:endParaRPr lang="en-US" dirty="0"/>
          </a:p>
        </p:txBody>
      </p:sp>
      <p:sp>
        <p:nvSpPr>
          <p:cNvPr id="48129" name="Rectangle 1"/>
          <p:cNvSpPr>
            <a:spLocks noChangeArrowheads="1"/>
          </p:cNvSpPr>
          <p:nvPr/>
        </p:nvSpPr>
        <p:spPr bwMode="auto">
          <a:xfrm>
            <a:off x="304800" y="304800"/>
            <a:ext cx="853440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chemeClr val="tx1"/>
                </a:solidFill>
                <a:effectLst/>
                <a:latin typeface="Cambria" pitchFamily="18" charset="0"/>
                <a:ea typeface="Times New Roman" pitchFamily="18" charset="0"/>
              </a:rPr>
              <a:t>JUST.ONE.MORE.TIME.LORD</a:t>
            </a:r>
            <a:endParaRPr kumimoji="0" lang="en-US"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mbria" pitchFamily="18" charset="0"/>
                <a:ea typeface="Times New Roman" pitchFamily="18" charset="0"/>
              </a:rPr>
              <a:t>	59    </a:t>
            </a:r>
            <a:r>
              <a:rPr kumimoji="0" lang="en-US" sz="3200" i="0" u="none" strike="noStrike" cap="none" normalizeH="0" baseline="0" dirty="0">
                <a:ln>
                  <a:noFill/>
                </a:ln>
                <a:solidFill>
                  <a:srgbClr val="FFFF00"/>
                </a:solidFill>
                <a:effectLst/>
                <a:latin typeface="Cambria" pitchFamily="18" charset="0"/>
                <a:ea typeface="Times New Roman" pitchFamily="18" charset="0"/>
              </a:rPr>
              <a:t>... It wasn't God's fault he {Samson} was defeated; </a:t>
            </a:r>
            <a:r>
              <a:rPr kumimoji="0" lang="en-US" sz="3200" b="1" i="0" u="none" strike="noStrike" cap="none" normalizeH="0" baseline="0" dirty="0">
                <a:ln>
                  <a:noFill/>
                </a:ln>
                <a:solidFill>
                  <a:srgbClr val="FFFF00"/>
                </a:solidFill>
                <a:effectLst/>
                <a:latin typeface="Cambria" pitchFamily="18" charset="0"/>
                <a:ea typeface="Times New Roman" pitchFamily="18" charset="0"/>
              </a:rPr>
              <a:t>it was his own fault.</a:t>
            </a:r>
            <a:r>
              <a:rPr kumimoji="0" lang="en-US" sz="3200" b="0" i="0" u="none" strike="noStrike" cap="none" normalizeH="0" baseline="0" dirty="0">
                <a:ln>
                  <a:noFill/>
                </a:ln>
                <a:solidFill>
                  <a:srgbClr val="FFFF00"/>
                </a:solidFill>
                <a:effectLst/>
                <a:latin typeface="Cambria" pitchFamily="18" charset="0"/>
                <a:ea typeface="Times New Roman" pitchFamily="18" charset="0"/>
              </a:rPr>
              <a:t> </a:t>
            </a:r>
            <a:r>
              <a:rPr kumimoji="0" lang="en-US" sz="3200" b="0" i="0" u="none" strike="noStrike" cap="none" normalizeH="0" baseline="0" dirty="0">
                <a:ln>
                  <a:noFill/>
                </a:ln>
                <a:solidFill>
                  <a:schemeClr val="tx1"/>
                </a:solidFill>
                <a:effectLst/>
                <a:latin typeface="Cambria" pitchFamily="18" charset="0"/>
                <a:ea typeface="Times New Roman" pitchFamily="18" charset="0"/>
              </a:rPr>
              <a:t>And God's people, {who} he was raised up to preach the Gospel to in his strength, and by flirting with this  immoral woman, he lost all the strength God had give him. So has it been with the church. God raised the church up to be a lighthouse to let out His powers… but we begin to creep in and let down the bars.</a:t>
            </a:r>
          </a:p>
        </p:txBody>
      </p:sp>
    </p:spTree>
    <p:extLst>
      <p:ext uri="{BB962C8B-B14F-4D97-AF65-F5344CB8AC3E}">
        <p14:creationId xmlns:p14="http://schemas.microsoft.com/office/powerpoint/2010/main" val="29241033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8/26/2018</a:t>
            </a:r>
            <a:endParaRPr lang="en-US" dirty="0"/>
          </a:p>
        </p:txBody>
      </p:sp>
      <p:sp>
        <p:nvSpPr>
          <p:cNvPr id="3" name="Footer Placeholder 2"/>
          <p:cNvSpPr>
            <a:spLocks noGrp="1"/>
          </p:cNvSpPr>
          <p:nvPr>
            <p:ph type="ftr" sz="quarter" idx="11"/>
          </p:nvPr>
        </p:nvSpPr>
        <p:spPr/>
        <p:txBody>
          <a:bodyPr/>
          <a:lstStyle/>
          <a:p>
            <a:r>
              <a:rPr lang="en-US"/>
              <a:t>The Value of Righteousness</a:t>
            </a:r>
            <a:endParaRPr lang="en-US" dirty="0"/>
          </a:p>
        </p:txBody>
      </p:sp>
      <p:sp>
        <p:nvSpPr>
          <p:cNvPr id="4" name="Slide Number Placeholder 3"/>
          <p:cNvSpPr>
            <a:spLocks noGrp="1"/>
          </p:cNvSpPr>
          <p:nvPr>
            <p:ph type="sldNum" sz="quarter" idx="12"/>
          </p:nvPr>
        </p:nvSpPr>
        <p:spPr/>
        <p:txBody>
          <a:bodyPr/>
          <a:lstStyle/>
          <a:p>
            <a:fld id="{34FBDB5F-F88B-4ECD-8AC6-E346D095E253}" type="slidenum">
              <a:rPr lang="en-US" smtClean="0"/>
              <a:pPr/>
              <a:t>27</a:t>
            </a:fld>
            <a:endParaRPr lang="en-US" dirty="0"/>
          </a:p>
        </p:txBody>
      </p:sp>
      <p:sp>
        <p:nvSpPr>
          <p:cNvPr id="5" name="Rectangle 4"/>
          <p:cNvSpPr/>
          <p:nvPr/>
        </p:nvSpPr>
        <p:spPr>
          <a:xfrm>
            <a:off x="228600" y="175770"/>
            <a:ext cx="8686800" cy="5940088"/>
          </a:xfrm>
          <a:prstGeom prst="rect">
            <a:avLst/>
          </a:prstGeom>
        </p:spPr>
        <p:txBody>
          <a:bodyPr wrap="square">
            <a:spAutoFit/>
          </a:bodyPr>
          <a:lstStyle/>
          <a:p>
            <a:pPr lvl="0" eaLnBrk="0" fontAlgn="base" hangingPunct="0">
              <a:spcBef>
                <a:spcPct val="0"/>
              </a:spcBef>
              <a:spcAft>
                <a:spcPct val="0"/>
              </a:spcAft>
            </a:pPr>
            <a:r>
              <a:rPr lang="en-US" sz="3200" dirty="0">
                <a:latin typeface="Cambria" pitchFamily="18" charset="0"/>
                <a:ea typeface="Times New Roman" pitchFamily="18" charset="0"/>
                <a:cs typeface="Times New Roman" pitchFamily="18" charset="0"/>
              </a:rPr>
              <a:t>	61  </a:t>
            </a:r>
            <a:r>
              <a:rPr lang="en-US" sz="3200" dirty="0">
                <a:solidFill>
                  <a:srgbClr val="FFFF00"/>
                </a:solidFill>
                <a:latin typeface="Cambria" pitchFamily="18" charset="0"/>
                <a:ea typeface="Times New Roman" pitchFamily="18" charset="0"/>
                <a:cs typeface="Times New Roman" pitchFamily="18" charset="0"/>
              </a:rPr>
              <a:t> </a:t>
            </a:r>
            <a:r>
              <a:rPr lang="en-US" sz="3200" b="1" dirty="0">
                <a:solidFill>
                  <a:srgbClr val="FFFF00"/>
                </a:solidFill>
                <a:latin typeface="Cambria" pitchFamily="18" charset="0"/>
                <a:ea typeface="Times New Roman" pitchFamily="18" charset="0"/>
                <a:cs typeface="Times New Roman" pitchFamily="18" charset="0"/>
              </a:rPr>
              <a:t>We took the wrong example</a:t>
            </a:r>
            <a:r>
              <a:rPr lang="en-US" sz="3200" dirty="0">
                <a:solidFill>
                  <a:srgbClr val="FFFF00"/>
                </a:solidFill>
                <a:latin typeface="Cambria" pitchFamily="18" charset="0"/>
                <a:ea typeface="Times New Roman" pitchFamily="18" charset="0"/>
                <a:cs typeface="Times New Roman" pitchFamily="18" charset="0"/>
              </a:rPr>
              <a:t>. </a:t>
            </a:r>
            <a:r>
              <a:rPr lang="en-US" sz="3200" dirty="0">
                <a:latin typeface="Cambria" pitchFamily="18" charset="0"/>
                <a:ea typeface="Times New Roman" pitchFamily="18" charset="0"/>
                <a:cs typeface="Times New Roman" pitchFamily="18" charset="0"/>
              </a:rPr>
              <a:t>The women acted like the pastor's wife. He let her go haywire, cut off her hair, wear any kind of sexy clothes, never rebuked. And the other women say, </a:t>
            </a:r>
            <a:r>
              <a:rPr lang="en-US" sz="3200" b="1" dirty="0">
                <a:latin typeface="Cambria" pitchFamily="18" charset="0"/>
                <a:ea typeface="Times New Roman" pitchFamily="18" charset="0"/>
                <a:cs typeface="Times New Roman" pitchFamily="18" charset="0"/>
              </a:rPr>
              <a:t>"If Sister So-and-so can do it, I could too." </a:t>
            </a:r>
            <a:r>
              <a:rPr lang="en-US" sz="3200" dirty="0">
                <a:latin typeface="Cambria" pitchFamily="18" charset="0"/>
                <a:ea typeface="Times New Roman" pitchFamily="18" charset="0"/>
                <a:cs typeface="Times New Roman" pitchFamily="18" charset="0"/>
              </a:rPr>
              <a:t>Don't make that your example. </a:t>
            </a:r>
            <a:r>
              <a:rPr lang="en-US" sz="3200" b="1" dirty="0">
                <a:solidFill>
                  <a:srgbClr val="FFFF00"/>
                </a:solidFill>
                <a:latin typeface="Cambria" pitchFamily="18" charset="0"/>
                <a:ea typeface="Times New Roman" pitchFamily="18" charset="0"/>
                <a:cs typeface="Times New Roman" pitchFamily="18" charset="0"/>
              </a:rPr>
              <a:t>God told you what to do; stay with that</a:t>
            </a:r>
            <a:r>
              <a:rPr lang="en-US" sz="3200" dirty="0">
                <a:solidFill>
                  <a:srgbClr val="FFFF00"/>
                </a:solidFill>
                <a:latin typeface="Cambria" pitchFamily="18" charset="0"/>
                <a:ea typeface="Times New Roman" pitchFamily="18" charset="0"/>
                <a:cs typeface="Times New Roman" pitchFamily="18" charset="0"/>
              </a:rPr>
              <a:t>. </a:t>
            </a:r>
            <a:r>
              <a:rPr lang="en-US" sz="3200" dirty="0">
                <a:latin typeface="Cambria" pitchFamily="18" charset="0"/>
                <a:ea typeface="Times New Roman" pitchFamily="18" charset="0"/>
                <a:cs typeface="Times New Roman" pitchFamily="18" charset="0"/>
              </a:rPr>
              <a:t>Now, then when you do that, you fail God and you also fail His people... God set you there to be a watchman, and when you see sin creeping in, instead of cutting the thing off, they entice it. </a:t>
            </a:r>
          </a:p>
          <a:p>
            <a:pPr algn="r" eaLnBrk="0" fontAlgn="base" hangingPunct="0">
              <a:spcBef>
                <a:spcPct val="0"/>
              </a:spcBef>
              <a:spcAft>
                <a:spcPct val="0"/>
              </a:spcAft>
            </a:pPr>
            <a:r>
              <a:rPr lang="en-US" dirty="0">
                <a:latin typeface="Cambria" pitchFamily="18" charset="0"/>
                <a:ea typeface="Times New Roman" pitchFamily="18" charset="0"/>
              </a:rPr>
              <a:t>63-0120</a:t>
            </a:r>
            <a:endParaRPr lang="en-US" dirty="0">
              <a:latin typeface="Cambria"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2187470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18B53F-BE19-4496-BFA8-0600D9838DA4}"/>
              </a:ext>
            </a:extLst>
          </p:cNvPr>
          <p:cNvSpPr>
            <a:spLocks noGrp="1"/>
          </p:cNvSpPr>
          <p:nvPr>
            <p:ph type="dt" sz="half" idx="10"/>
          </p:nvPr>
        </p:nvSpPr>
        <p:spPr/>
        <p:txBody>
          <a:bodyPr/>
          <a:lstStyle/>
          <a:p>
            <a:r>
              <a:rPr lang="en-US"/>
              <a:t>8/26/2018</a:t>
            </a:r>
          </a:p>
        </p:txBody>
      </p:sp>
      <p:sp>
        <p:nvSpPr>
          <p:cNvPr id="3" name="Footer Placeholder 2">
            <a:extLst>
              <a:ext uri="{FF2B5EF4-FFF2-40B4-BE49-F238E27FC236}">
                <a16:creationId xmlns:a16="http://schemas.microsoft.com/office/drawing/2014/main" id="{760E01B1-5629-4A0C-AF6A-F5ED05B8FBED}"/>
              </a:ext>
            </a:extLst>
          </p:cNvPr>
          <p:cNvSpPr>
            <a:spLocks noGrp="1"/>
          </p:cNvSpPr>
          <p:nvPr>
            <p:ph type="ftr" sz="quarter" idx="11"/>
          </p:nvPr>
        </p:nvSpPr>
        <p:spPr/>
        <p:txBody>
          <a:bodyPr/>
          <a:lstStyle/>
          <a:p>
            <a:r>
              <a:rPr lang="en-US"/>
              <a:t>The Value of Righteousness</a:t>
            </a:r>
          </a:p>
        </p:txBody>
      </p:sp>
      <p:sp>
        <p:nvSpPr>
          <p:cNvPr id="4" name="Slide Number Placeholder 3">
            <a:extLst>
              <a:ext uri="{FF2B5EF4-FFF2-40B4-BE49-F238E27FC236}">
                <a16:creationId xmlns:a16="http://schemas.microsoft.com/office/drawing/2014/main" id="{24ABD48D-4E97-458C-A7EA-493C71C5C62C}"/>
              </a:ext>
            </a:extLst>
          </p:cNvPr>
          <p:cNvSpPr>
            <a:spLocks noGrp="1"/>
          </p:cNvSpPr>
          <p:nvPr>
            <p:ph type="sldNum" sz="quarter" idx="12"/>
          </p:nvPr>
        </p:nvSpPr>
        <p:spPr/>
        <p:txBody>
          <a:bodyPr/>
          <a:lstStyle/>
          <a:p>
            <a:fld id="{34FBDB5F-F88B-4ECD-8AC6-E346D095E253}" type="slidenum">
              <a:rPr lang="en-US" smtClean="0"/>
              <a:pPr/>
              <a:t>28</a:t>
            </a:fld>
            <a:endParaRPr lang="en-US" dirty="0"/>
          </a:p>
        </p:txBody>
      </p:sp>
      <p:sp>
        <p:nvSpPr>
          <p:cNvPr id="5" name="Rectangle 4">
            <a:extLst>
              <a:ext uri="{FF2B5EF4-FFF2-40B4-BE49-F238E27FC236}">
                <a16:creationId xmlns:a16="http://schemas.microsoft.com/office/drawing/2014/main" id="{048DE718-C36C-4FDD-A81D-80EDAB3B0EDD}"/>
              </a:ext>
            </a:extLst>
          </p:cNvPr>
          <p:cNvSpPr/>
          <p:nvPr/>
        </p:nvSpPr>
        <p:spPr>
          <a:xfrm>
            <a:off x="228600" y="175770"/>
            <a:ext cx="8763000" cy="6617196"/>
          </a:xfrm>
          <a:prstGeom prst="rect">
            <a:avLst/>
          </a:prstGeom>
          <a:solidFill>
            <a:schemeClr val="bg1"/>
          </a:solidFill>
        </p:spPr>
        <p:txBody>
          <a:bodyPr wrap="square">
            <a:spAutoFit/>
          </a:bodyPr>
          <a:lstStyle/>
          <a:p>
            <a:r>
              <a:rPr lang="en-US" sz="3600" b="1" dirty="0"/>
              <a:t>FAITH.THAT.WAS.ONCE.DELIVERED</a:t>
            </a:r>
          </a:p>
          <a:p>
            <a:r>
              <a:rPr lang="en-US" sz="2800" dirty="0"/>
              <a:t>	38 I'm not here to tell you how to dress and what to dress. That's between you and God. But when a person gets right with God, God will take care of the rest of it. I don't have no rule say you have to do this, and wear your dresses, and your skirts, and men have to do this. There's no rule.</a:t>
            </a:r>
          </a:p>
          <a:p>
            <a:r>
              <a:rPr lang="en-US" sz="2800" dirty="0"/>
              <a:t>	Up in my country, there's a oak tree, a little old scrub oak, it holds its leaves all winter long. When springtime comes, you don't have to go put back the old leaves so the new ones will come on. Just let the new life come up, the old leaf drops off. And if a man or woman's </a:t>
            </a:r>
            <a:r>
              <a:rPr lang="en-US" sz="2800" dirty="0" err="1"/>
              <a:t>borned</a:t>
            </a:r>
            <a:r>
              <a:rPr lang="en-US" sz="2800" dirty="0"/>
              <a:t> of the Spirit of God, the Holy Spirit drops off the old life and the new life comes on. Amen.</a:t>
            </a:r>
          </a:p>
          <a:p>
            <a:pPr algn="r"/>
            <a:r>
              <a:rPr lang="en-US" sz="2400" dirty="0"/>
              <a:t>53-1129A</a:t>
            </a:r>
          </a:p>
        </p:txBody>
      </p:sp>
    </p:spTree>
    <p:extLst>
      <p:ext uri="{BB962C8B-B14F-4D97-AF65-F5344CB8AC3E}">
        <p14:creationId xmlns:p14="http://schemas.microsoft.com/office/powerpoint/2010/main" val="487241037"/>
      </p:ext>
    </p:extLst>
  </p:cSld>
  <p:clrMapOvr>
    <a:masterClrMapping/>
  </p:clrMapOvr>
  <p:transition spd="slow">
    <p:randomBar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p:cNvSpPr>
            <a:spLocks noGrp="1"/>
          </p:cNvSpPr>
          <p:nvPr>
            <p:ph type="dt" sz="half" idx="10"/>
          </p:nvPr>
        </p:nvSpPr>
        <p:spPr/>
        <p:txBody>
          <a:bodyPr/>
          <a:lstStyle/>
          <a:p>
            <a:pPr>
              <a:defRPr/>
            </a:pPr>
            <a:r>
              <a:rPr lang="en-US"/>
              <a:t>8/26/2018</a:t>
            </a:r>
          </a:p>
        </p:txBody>
      </p:sp>
      <p:sp>
        <p:nvSpPr>
          <p:cNvPr id="2" name="Slide Number Placeholder 1"/>
          <p:cNvSpPr>
            <a:spLocks noGrp="1"/>
          </p:cNvSpPr>
          <p:nvPr>
            <p:ph type="sldNum" sz="quarter" idx="11"/>
          </p:nvPr>
        </p:nvSpPr>
        <p:spPr/>
        <p:txBody>
          <a:bodyPr/>
          <a:lstStyle/>
          <a:p>
            <a:pPr>
              <a:defRPr/>
            </a:pPr>
            <a:fld id="{61895502-144C-4044-A9FF-8778C8A27D37}" type="slidenum">
              <a:rPr lang="en-US" smtClean="0"/>
              <a:pPr>
                <a:defRPr/>
              </a:pPr>
              <a:t>29</a:t>
            </a:fld>
            <a:endParaRPr lang="en-US"/>
          </a:p>
        </p:txBody>
      </p:sp>
      <p:sp>
        <p:nvSpPr>
          <p:cNvPr id="5" name="Rectangle 4"/>
          <p:cNvSpPr/>
          <p:nvPr/>
        </p:nvSpPr>
        <p:spPr>
          <a:xfrm>
            <a:off x="381000" y="267235"/>
            <a:ext cx="8318500" cy="4801294"/>
          </a:xfrm>
          <a:prstGeom prst="rect">
            <a:avLst/>
          </a:prstGeom>
        </p:spPr>
        <p:txBody>
          <a:bodyPr lIns="76182" tIns="38090" rIns="76182" bIns="38090">
            <a:spAutoFit/>
          </a:bodyPr>
          <a:lstStyle/>
          <a:p>
            <a:pPr>
              <a:defRPr/>
            </a:pPr>
            <a:r>
              <a:rPr lang="en-US" sz="3700" b="1" dirty="0"/>
              <a:t>ISAIAH 59:13-15</a:t>
            </a:r>
          </a:p>
          <a:p>
            <a:pPr>
              <a:defRPr/>
            </a:pPr>
            <a:r>
              <a:rPr lang="en-US" sz="3000" dirty="0"/>
              <a:t>     </a:t>
            </a:r>
            <a:r>
              <a:rPr lang="en-US" sz="3000" i="1" dirty="0"/>
              <a:t>13 In transgressing and lying against the LORD, and departing away from our God, speaking oppression and revolt, conceiving and uttering from the heart words of falsehood. 14 And judgment is turned away backward, and justice </a:t>
            </a:r>
            <a:r>
              <a:rPr lang="en-US" sz="3000" i="1" dirty="0" err="1"/>
              <a:t>standeth</a:t>
            </a:r>
            <a:r>
              <a:rPr lang="en-US" sz="3000" i="1" dirty="0"/>
              <a:t> afar off: </a:t>
            </a:r>
            <a:r>
              <a:rPr lang="en-US" sz="3000" i="1" dirty="0">
                <a:solidFill>
                  <a:srgbClr val="FFFF00"/>
                </a:solidFill>
              </a:rPr>
              <a:t>for truth is fallen in the street</a:t>
            </a:r>
            <a:r>
              <a:rPr lang="en-US" sz="3000" i="1" dirty="0"/>
              <a:t>, and equity cannot enter. 15 Yea, truth </a:t>
            </a:r>
            <a:r>
              <a:rPr lang="en-US" sz="3000" i="1" dirty="0" err="1"/>
              <a:t>faileth</a:t>
            </a:r>
            <a:r>
              <a:rPr lang="en-US" sz="3000" i="1" dirty="0"/>
              <a:t>; and he that </a:t>
            </a:r>
            <a:r>
              <a:rPr lang="en-US" sz="3000" i="1" dirty="0" err="1"/>
              <a:t>departeth</a:t>
            </a:r>
            <a:r>
              <a:rPr lang="en-US" sz="3000" i="1" dirty="0"/>
              <a:t> from evil </a:t>
            </a:r>
            <a:r>
              <a:rPr lang="en-US" sz="3000" i="1" dirty="0" err="1"/>
              <a:t>maketh</a:t>
            </a:r>
            <a:r>
              <a:rPr lang="en-US" sz="3000" i="1" dirty="0"/>
              <a:t> himself a prey: and the LORD saw it, and it displeased him that there was no judgment.</a:t>
            </a:r>
          </a:p>
        </p:txBody>
      </p:sp>
    </p:spTree>
    <p:extLst>
      <p:ext uri="{BB962C8B-B14F-4D97-AF65-F5344CB8AC3E}">
        <p14:creationId xmlns:p14="http://schemas.microsoft.com/office/powerpoint/2010/main" val="3316301941"/>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C72108A5-CE2C-4966-B863-66581E6E48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22291"/>
            <a:ext cx="9144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4" name="Picture 73">
            <a:extLst>
              <a:ext uri="{FF2B5EF4-FFF2-40B4-BE49-F238E27FC236}">
                <a16:creationId xmlns:a16="http://schemas.microsoft.com/office/drawing/2014/main" id="{34DF22E0-9870-4CBF-AA3A-D710A9D8D99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29338"/>
            <a:ext cx="9144000" cy="742950"/>
          </a:xfrm>
          <a:prstGeom prst="rect">
            <a:avLst/>
          </a:prstGeom>
        </p:spPr>
      </p:pic>
      <p:cxnSp>
        <p:nvCxnSpPr>
          <p:cNvPr id="76" name="Straight Connector 75">
            <a:extLst>
              <a:ext uri="{FF2B5EF4-FFF2-40B4-BE49-F238E27FC236}">
                <a16:creationId xmlns:a16="http://schemas.microsoft.com/office/drawing/2014/main" id="{4348DA73-B56C-4BAB-9988-C048297EF40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8142"/>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80E13FD-E66C-41BE-9AB3-4A7097B39AA5}"/>
              </a:ext>
            </a:extLst>
          </p:cNvPr>
          <p:cNvSpPr>
            <a:spLocks noGrp="1"/>
          </p:cNvSpPr>
          <p:nvPr>
            <p:ph type="title"/>
          </p:nvPr>
        </p:nvSpPr>
        <p:spPr>
          <a:xfrm>
            <a:off x="360045" y="4723654"/>
            <a:ext cx="8479155" cy="998160"/>
          </a:xfrm>
        </p:spPr>
        <p:txBody>
          <a:bodyPr vert="horz" lIns="91440" tIns="45720" rIns="91440" bIns="45720" rtlCol="0" anchor="ctr">
            <a:normAutofit fontScale="90000"/>
          </a:bodyPr>
          <a:lstStyle/>
          <a:p>
            <a:pPr defTabSz="914400"/>
            <a:r>
              <a:rPr lang="en-US" cap="none" spc="-150" dirty="0"/>
              <a:t>The Webbing Clothes moth &amp; </a:t>
            </a:r>
            <a:r>
              <a:rPr lang="en-US" cap="none" spc="-150" dirty="0" err="1"/>
              <a:t>Casemaking</a:t>
            </a:r>
            <a:r>
              <a:rPr lang="en-US" cap="none" spc="-150" dirty="0"/>
              <a:t> Clothes moth. </a:t>
            </a:r>
            <a:br>
              <a:rPr lang="en-US" cap="none" dirty="0"/>
            </a:br>
            <a:r>
              <a:rPr lang="en-US" sz="2700" cap="none" dirty="0"/>
              <a:t>Members of the family </a:t>
            </a:r>
            <a:r>
              <a:rPr lang="en-US" sz="2700" i="1" cap="none" dirty="0" err="1"/>
              <a:t>tineidae</a:t>
            </a:r>
            <a:r>
              <a:rPr lang="en-US" sz="2700" i="1" cap="none" dirty="0"/>
              <a:t> </a:t>
            </a:r>
            <a:r>
              <a:rPr lang="en-US" sz="2700" i="1" cap="none" dirty="0" err="1"/>
              <a:t>bisselliella</a:t>
            </a:r>
            <a:r>
              <a:rPr lang="en-US" sz="2700" i="1" cap="none" dirty="0"/>
              <a:t>.</a:t>
            </a:r>
            <a:br>
              <a:rPr lang="en-US" i="1" cap="none" dirty="0"/>
            </a:br>
            <a:endParaRPr lang="en-US" i="1" cap="none" dirty="0"/>
          </a:p>
        </p:txBody>
      </p:sp>
      <p:pic>
        <p:nvPicPr>
          <p:cNvPr id="1029" name="Picture 2" descr="clothes moth">
            <a:extLst>
              <a:ext uri="{FF2B5EF4-FFF2-40B4-BE49-F238E27FC236}">
                <a16:creationId xmlns:a16="http://schemas.microsoft.com/office/drawing/2014/main" id="{471FFA16-0047-415F-9490-1FB6BC0602B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25552" y="643992"/>
            <a:ext cx="5492051" cy="3652214"/>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a:extLst>
              <a:ext uri="{FF2B5EF4-FFF2-40B4-BE49-F238E27FC236}">
                <a16:creationId xmlns:a16="http://schemas.microsoft.com/office/drawing/2014/main" id="{38E7A3CB-A86E-4584-A9FD-142747AA3CD9}"/>
              </a:ext>
            </a:extLst>
          </p:cNvPr>
          <p:cNvSpPr>
            <a:spLocks noGrp="1"/>
          </p:cNvSpPr>
          <p:nvPr>
            <p:ph type="dt" sz="half" idx="10"/>
          </p:nvPr>
        </p:nvSpPr>
        <p:spPr>
          <a:xfrm>
            <a:off x="5665604" y="5458862"/>
            <a:ext cx="2157834" cy="309201"/>
          </a:xfrm>
        </p:spPr>
        <p:txBody>
          <a:bodyPr vert="horz" lIns="91440" tIns="45720" rIns="91440" bIns="45720" rtlCol="0" anchor="ctr">
            <a:normAutofit/>
          </a:bodyPr>
          <a:lstStyle/>
          <a:p>
            <a:pPr>
              <a:spcAft>
                <a:spcPts val="600"/>
              </a:spcAft>
            </a:pPr>
            <a:r>
              <a:rPr lang="en-US"/>
              <a:t>8/26/2018</a:t>
            </a:r>
            <a:endParaRPr lang="en-US" dirty="0"/>
          </a:p>
        </p:txBody>
      </p:sp>
      <p:sp>
        <p:nvSpPr>
          <p:cNvPr id="7" name="Footer Placeholder 6">
            <a:extLst>
              <a:ext uri="{FF2B5EF4-FFF2-40B4-BE49-F238E27FC236}">
                <a16:creationId xmlns:a16="http://schemas.microsoft.com/office/drawing/2014/main" id="{3784FA43-CBD8-4630-AE1B-ACD6884E28CF}"/>
              </a:ext>
            </a:extLst>
          </p:cNvPr>
          <p:cNvSpPr>
            <a:spLocks noGrp="1"/>
          </p:cNvSpPr>
          <p:nvPr>
            <p:ph type="ftr" sz="quarter" idx="11"/>
          </p:nvPr>
        </p:nvSpPr>
        <p:spPr/>
        <p:txBody>
          <a:bodyPr/>
          <a:lstStyle/>
          <a:p>
            <a:r>
              <a:rPr lang="en-US"/>
              <a:t>The Value of Righteousness</a:t>
            </a:r>
          </a:p>
        </p:txBody>
      </p:sp>
      <p:sp>
        <p:nvSpPr>
          <p:cNvPr id="8" name="TextBox 7">
            <a:extLst>
              <a:ext uri="{FF2B5EF4-FFF2-40B4-BE49-F238E27FC236}">
                <a16:creationId xmlns:a16="http://schemas.microsoft.com/office/drawing/2014/main" id="{7778951C-DC0A-494A-8CBA-1FEC992B000E}"/>
              </a:ext>
            </a:extLst>
          </p:cNvPr>
          <p:cNvSpPr txBox="1"/>
          <p:nvPr/>
        </p:nvSpPr>
        <p:spPr>
          <a:xfrm>
            <a:off x="8070964" y="5686254"/>
            <a:ext cx="913007" cy="369332"/>
          </a:xfrm>
          <a:prstGeom prst="rect">
            <a:avLst/>
          </a:prstGeom>
          <a:noFill/>
        </p:spPr>
        <p:txBody>
          <a:bodyPr wrap="none" rtlCol="0">
            <a:spAutoFit/>
          </a:bodyPr>
          <a:lstStyle/>
          <a:p>
            <a:r>
              <a:rPr lang="en-US" dirty="0"/>
              <a:t>Keratin</a:t>
            </a:r>
          </a:p>
        </p:txBody>
      </p:sp>
    </p:spTree>
    <p:extLst>
      <p:ext uri="{BB962C8B-B14F-4D97-AF65-F5344CB8AC3E}">
        <p14:creationId xmlns:p14="http://schemas.microsoft.com/office/powerpoint/2010/main" val="1946558932"/>
      </p:ext>
    </p:extLst>
  </p:cSld>
  <p:clrMapOvr>
    <a:masterClrMapping/>
  </p:clrMapOvr>
  <p:transition spd="slow">
    <p:randomBar dir="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1"/>
          <p:cNvSpPr>
            <a:spLocks noGrp="1"/>
          </p:cNvSpPr>
          <p:nvPr>
            <p:ph type="dt" sz="half" idx="10"/>
          </p:nvPr>
        </p:nvSpPr>
        <p:spPr/>
        <p:txBody>
          <a:bodyPr/>
          <a:lstStyle/>
          <a:p>
            <a:pPr>
              <a:defRPr/>
            </a:pPr>
            <a:r>
              <a:rPr lang="en-US"/>
              <a:t>8/26/2018</a:t>
            </a:r>
          </a:p>
        </p:txBody>
      </p:sp>
      <p:sp>
        <p:nvSpPr>
          <p:cNvPr id="2" name="Slide Number Placeholder 1"/>
          <p:cNvSpPr>
            <a:spLocks noGrp="1"/>
          </p:cNvSpPr>
          <p:nvPr>
            <p:ph type="sldNum" sz="quarter" idx="11"/>
          </p:nvPr>
        </p:nvSpPr>
        <p:spPr/>
        <p:txBody>
          <a:bodyPr/>
          <a:lstStyle/>
          <a:p>
            <a:pPr>
              <a:defRPr/>
            </a:pPr>
            <a:fld id="{61895502-144C-4044-A9FF-8778C8A27D37}" type="slidenum">
              <a:rPr lang="en-US" smtClean="0"/>
              <a:pPr>
                <a:defRPr/>
              </a:pPr>
              <a:t>30</a:t>
            </a:fld>
            <a:endParaRPr lang="en-US"/>
          </a:p>
        </p:txBody>
      </p:sp>
      <p:sp>
        <p:nvSpPr>
          <p:cNvPr id="18435" name="Footer Placeholder 2"/>
          <p:cNvSpPr>
            <a:spLocks noGrp="1"/>
          </p:cNvSpPr>
          <p:nvPr>
            <p:ph type="ftr" sz="quarter" idx="12"/>
          </p:nvPr>
        </p:nvSpPr>
        <p:spPr/>
        <p:txBody>
          <a:bodyPr/>
          <a:lstStyle/>
          <a:p>
            <a:pPr>
              <a:defRPr/>
            </a:pPr>
            <a:r>
              <a:rPr lang="en-US"/>
              <a:t>The Value of Righteousness</a:t>
            </a:r>
          </a:p>
        </p:txBody>
      </p:sp>
      <p:graphicFrame>
        <p:nvGraphicFramePr>
          <p:cNvPr id="5" name="Table 4"/>
          <p:cNvGraphicFramePr>
            <a:graphicFrameLocks noGrp="1"/>
          </p:cNvGraphicFramePr>
          <p:nvPr>
            <p:extLst/>
          </p:nvPr>
        </p:nvGraphicFramePr>
        <p:xfrm>
          <a:off x="317500" y="254000"/>
          <a:ext cx="8509000" cy="6065520"/>
        </p:xfrm>
        <a:graphic>
          <a:graphicData uri="http://schemas.openxmlformats.org/drawingml/2006/table">
            <a:tbl>
              <a:tblPr/>
              <a:tblGrid>
                <a:gridCol w="4254500">
                  <a:extLst>
                    <a:ext uri="{9D8B030D-6E8A-4147-A177-3AD203B41FA5}">
                      <a16:colId xmlns:a16="http://schemas.microsoft.com/office/drawing/2014/main" val="20000"/>
                    </a:ext>
                  </a:extLst>
                </a:gridCol>
                <a:gridCol w="4254500">
                  <a:extLst>
                    <a:ext uri="{9D8B030D-6E8A-4147-A177-3AD203B41FA5}">
                      <a16:colId xmlns:a16="http://schemas.microsoft.com/office/drawing/2014/main" val="20001"/>
                    </a:ext>
                  </a:extLst>
                </a:gridCol>
              </a:tblGrid>
              <a:tr h="899160">
                <a:tc>
                  <a:txBody>
                    <a:bodyPr/>
                    <a:lstStyle/>
                    <a:p>
                      <a:r>
                        <a:rPr lang="en-US" sz="2700" b="1" dirty="0">
                          <a:solidFill>
                            <a:schemeClr val="tx1"/>
                          </a:solidFill>
                        </a:rPr>
                        <a:t>King James Version </a:t>
                      </a:r>
                      <a:r>
                        <a:rPr lang="en-US" sz="2700" dirty="0">
                          <a:solidFill>
                            <a:schemeClr val="tx1"/>
                          </a:solidFill>
                        </a:rPr>
                        <a:t>(KJV)</a:t>
                      </a:r>
                    </a:p>
                  </a:txBody>
                  <a:tcPr marL="76200" marR="76200" marT="38100" marB="38100" anchor="ctr">
                    <a:lnL>
                      <a:noFill/>
                    </a:lnL>
                    <a:lnR>
                      <a:noFill/>
                    </a:lnR>
                    <a:lnT>
                      <a:noFill/>
                    </a:lnT>
                    <a:lnB>
                      <a:noFill/>
                    </a:lnB>
                  </a:tcPr>
                </a:tc>
                <a:tc>
                  <a:txBody>
                    <a:bodyPr/>
                    <a:lstStyle/>
                    <a:p>
                      <a:r>
                        <a:rPr lang="en-US" sz="2700" b="1" dirty="0">
                          <a:solidFill>
                            <a:schemeClr val="tx1"/>
                          </a:solidFill>
                        </a:rPr>
                        <a:t>New International Version </a:t>
                      </a:r>
                      <a:endParaRPr lang="en-US" sz="2700" dirty="0">
                        <a:solidFill>
                          <a:schemeClr val="tx1"/>
                        </a:solidFill>
                      </a:endParaRPr>
                    </a:p>
                  </a:txBody>
                  <a:tcPr marL="76200" marR="76200" marT="38100" marB="38100" anchor="ctr">
                    <a:lnL>
                      <a:noFill/>
                    </a:lnL>
                    <a:lnR>
                      <a:noFill/>
                    </a:lnR>
                    <a:lnT>
                      <a:noFill/>
                    </a:lnT>
                    <a:lnB>
                      <a:noFill/>
                    </a:lnB>
                  </a:tcPr>
                </a:tc>
                <a:extLst>
                  <a:ext uri="{0D108BD9-81ED-4DB2-BD59-A6C34878D82A}">
                    <a16:rowId xmlns:a16="http://schemas.microsoft.com/office/drawing/2014/main" val="10000"/>
                  </a:ext>
                </a:extLst>
              </a:tr>
              <a:tr h="2133600">
                <a:tc>
                  <a:txBody>
                    <a:bodyPr/>
                    <a:lstStyle/>
                    <a:p>
                      <a:r>
                        <a:rPr lang="en-US" sz="2700" i="1" dirty="0">
                          <a:solidFill>
                            <a:schemeClr val="tx1"/>
                          </a:solidFill>
                        </a:rPr>
                        <a:t>14 And judgment is turned away backward, and justice </a:t>
                      </a:r>
                      <a:r>
                        <a:rPr lang="en-US" sz="2700" i="1" dirty="0" err="1">
                          <a:solidFill>
                            <a:schemeClr val="tx1"/>
                          </a:solidFill>
                        </a:rPr>
                        <a:t>standeth</a:t>
                      </a:r>
                      <a:r>
                        <a:rPr lang="en-US" sz="2700" i="1" dirty="0">
                          <a:solidFill>
                            <a:schemeClr val="tx1"/>
                          </a:solidFill>
                        </a:rPr>
                        <a:t> afar off: for truth is fallen in the street, and equity cannot enter . </a:t>
                      </a:r>
                    </a:p>
                  </a:txBody>
                  <a:tcPr marL="76200" marR="76200" marT="38100" marB="38100" anchor="ctr">
                    <a:lnL>
                      <a:noFill/>
                    </a:lnL>
                    <a:lnR>
                      <a:noFill/>
                    </a:lnR>
                    <a:lnT>
                      <a:noFill/>
                    </a:lnT>
                    <a:lnB>
                      <a:noFill/>
                    </a:lnB>
                  </a:tcPr>
                </a:tc>
                <a:tc>
                  <a:txBody>
                    <a:bodyPr/>
                    <a:lstStyle/>
                    <a:p>
                      <a:r>
                        <a:rPr lang="en-US" sz="2700" dirty="0">
                          <a:solidFill>
                            <a:schemeClr val="tx1"/>
                          </a:solidFill>
                        </a:rPr>
                        <a:t>14 So justice is driven back, and righteousness stands at a distance; truth has stumbled in the streets, honesty cannot enter. </a:t>
                      </a:r>
                    </a:p>
                  </a:txBody>
                  <a:tcPr marL="76200" marR="76200" marT="38100" marB="38100" anchor="ctr">
                    <a:lnL>
                      <a:noFill/>
                    </a:lnL>
                    <a:lnR>
                      <a:noFill/>
                    </a:lnR>
                    <a:lnT>
                      <a:noFill/>
                    </a:lnT>
                    <a:lnB>
                      <a:noFill/>
                    </a:lnB>
                  </a:tcPr>
                </a:tc>
                <a:extLst>
                  <a:ext uri="{0D108BD9-81ED-4DB2-BD59-A6C34878D82A}">
                    <a16:rowId xmlns:a16="http://schemas.microsoft.com/office/drawing/2014/main" val="10001"/>
                  </a:ext>
                </a:extLst>
              </a:tr>
              <a:tr h="2545080">
                <a:tc>
                  <a:txBody>
                    <a:bodyPr/>
                    <a:lstStyle/>
                    <a:p>
                      <a:r>
                        <a:rPr lang="en-US" sz="2700" i="1" dirty="0">
                          <a:solidFill>
                            <a:schemeClr val="tx1"/>
                          </a:solidFill>
                        </a:rPr>
                        <a:t>15 Yea, truth </a:t>
                      </a:r>
                      <a:r>
                        <a:rPr lang="en-US" sz="2700" i="1" dirty="0" err="1">
                          <a:solidFill>
                            <a:schemeClr val="tx1"/>
                          </a:solidFill>
                        </a:rPr>
                        <a:t>faileth</a:t>
                      </a:r>
                      <a:r>
                        <a:rPr lang="en-US" sz="2700" i="1" dirty="0">
                          <a:solidFill>
                            <a:schemeClr val="tx1"/>
                          </a:solidFill>
                        </a:rPr>
                        <a:t> ; and he that </a:t>
                      </a:r>
                      <a:r>
                        <a:rPr lang="en-US" sz="2700" i="1" dirty="0" err="1">
                          <a:solidFill>
                            <a:schemeClr val="tx1"/>
                          </a:solidFill>
                        </a:rPr>
                        <a:t>departeth</a:t>
                      </a:r>
                      <a:r>
                        <a:rPr lang="en-US" sz="2700" i="1" dirty="0">
                          <a:solidFill>
                            <a:schemeClr val="tx1"/>
                          </a:solidFill>
                        </a:rPr>
                        <a:t> from evil </a:t>
                      </a:r>
                      <a:r>
                        <a:rPr lang="en-US" sz="2700" i="1" dirty="0" err="1">
                          <a:solidFill>
                            <a:schemeClr val="tx1"/>
                          </a:solidFill>
                        </a:rPr>
                        <a:t>maketh</a:t>
                      </a:r>
                      <a:r>
                        <a:rPr lang="en-US" sz="2700" i="1" dirty="0">
                          <a:solidFill>
                            <a:schemeClr val="tx1"/>
                          </a:solidFill>
                        </a:rPr>
                        <a:t> himself a prey : and the LORD saw it, and it displeased him that there was no judgment. </a:t>
                      </a:r>
                    </a:p>
                  </a:txBody>
                  <a:tcPr marL="76200" marR="76200" marT="38100" marB="38100" anchor="ctr">
                    <a:lnL>
                      <a:noFill/>
                    </a:lnL>
                    <a:lnR>
                      <a:noFill/>
                    </a:lnR>
                    <a:lnT>
                      <a:noFill/>
                    </a:lnT>
                    <a:lnB>
                      <a:noFill/>
                    </a:lnB>
                  </a:tcPr>
                </a:tc>
                <a:tc>
                  <a:txBody>
                    <a:bodyPr/>
                    <a:lstStyle/>
                    <a:p>
                      <a:r>
                        <a:rPr lang="en-US" sz="2700">
                          <a:solidFill>
                            <a:schemeClr val="tx1"/>
                          </a:solidFill>
                        </a:rPr>
                        <a:t>15 Truth is nowhere to be found, and whoever shuns evil becomes a prey. The LORD looked and was displeased that there was no justice. </a:t>
                      </a:r>
                    </a:p>
                  </a:txBody>
                  <a:tcPr marL="76200" marR="76200" marT="38100" marB="38100" anchor="ctr">
                    <a:lnL>
                      <a:noFill/>
                    </a:lnL>
                    <a:lnR>
                      <a:noFill/>
                    </a:lnR>
                    <a:lnT>
                      <a:noFill/>
                    </a:lnT>
                    <a:lnB>
                      <a:noFill/>
                    </a:lnB>
                  </a:tcPr>
                </a:tc>
                <a:extLst>
                  <a:ext uri="{0D108BD9-81ED-4DB2-BD59-A6C34878D82A}">
                    <a16:rowId xmlns:a16="http://schemas.microsoft.com/office/drawing/2014/main" val="10002"/>
                  </a:ext>
                </a:extLst>
              </a:tr>
              <a:tr h="487680">
                <a:tc>
                  <a:txBody>
                    <a:bodyPr/>
                    <a:lstStyle/>
                    <a:p>
                      <a:endParaRPr lang="en-US" sz="2700" dirty="0">
                        <a:solidFill>
                          <a:schemeClr val="tx1"/>
                        </a:solidFill>
                      </a:endParaRPr>
                    </a:p>
                  </a:txBody>
                  <a:tcPr marL="76200" marR="76200" marT="38100" marB="38100" anchor="ctr">
                    <a:lnL>
                      <a:noFill/>
                    </a:lnL>
                    <a:lnR>
                      <a:noFill/>
                    </a:lnR>
                    <a:lnT>
                      <a:noFill/>
                    </a:lnT>
                    <a:lnB>
                      <a:noFill/>
                    </a:lnB>
                  </a:tcPr>
                </a:tc>
                <a:tc>
                  <a:txBody>
                    <a:bodyPr/>
                    <a:lstStyle/>
                    <a:p>
                      <a:endParaRPr lang="en-US" sz="2700" dirty="0">
                        <a:solidFill>
                          <a:schemeClr val="tx1"/>
                        </a:solidFill>
                      </a:endParaRPr>
                    </a:p>
                  </a:txBody>
                  <a:tcPr marL="76200" marR="76200" marT="38100" marB="38100">
                    <a:lnL>
                      <a:noFill/>
                    </a:lnL>
                    <a:lnT>
                      <a:noFill/>
                    </a:lnT>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46125786"/>
      </p:ext>
    </p:extLst>
  </p:cSld>
  <p:clrMapOvr>
    <a:masterClrMapping/>
  </p:clrMapOvr>
  <p:transition spd="slow">
    <p:randomBar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498236-489F-4808-82FB-7C8E79A0F294}"/>
              </a:ext>
            </a:extLst>
          </p:cNvPr>
          <p:cNvSpPr>
            <a:spLocks noGrp="1"/>
          </p:cNvSpPr>
          <p:nvPr>
            <p:ph type="dt" sz="half" idx="10"/>
          </p:nvPr>
        </p:nvSpPr>
        <p:spPr/>
        <p:txBody>
          <a:bodyPr/>
          <a:lstStyle/>
          <a:p>
            <a:r>
              <a:rPr lang="en-US"/>
              <a:t>8/26/2018</a:t>
            </a:r>
          </a:p>
        </p:txBody>
      </p:sp>
      <p:sp>
        <p:nvSpPr>
          <p:cNvPr id="3" name="Footer Placeholder 2">
            <a:extLst>
              <a:ext uri="{FF2B5EF4-FFF2-40B4-BE49-F238E27FC236}">
                <a16:creationId xmlns:a16="http://schemas.microsoft.com/office/drawing/2014/main" id="{7BC7B758-9F31-4BC3-B130-714532D5032B}"/>
              </a:ext>
            </a:extLst>
          </p:cNvPr>
          <p:cNvSpPr>
            <a:spLocks noGrp="1"/>
          </p:cNvSpPr>
          <p:nvPr>
            <p:ph type="ftr" sz="quarter" idx="11"/>
          </p:nvPr>
        </p:nvSpPr>
        <p:spPr/>
        <p:txBody>
          <a:bodyPr/>
          <a:lstStyle/>
          <a:p>
            <a:r>
              <a:rPr lang="en-US"/>
              <a:t>The Value of Righteousness</a:t>
            </a:r>
          </a:p>
        </p:txBody>
      </p:sp>
      <p:sp>
        <p:nvSpPr>
          <p:cNvPr id="4" name="Slide Number Placeholder 3">
            <a:extLst>
              <a:ext uri="{FF2B5EF4-FFF2-40B4-BE49-F238E27FC236}">
                <a16:creationId xmlns:a16="http://schemas.microsoft.com/office/drawing/2014/main" id="{6DB2096F-8AFC-4125-A10F-B3DC5E5815EE}"/>
              </a:ext>
            </a:extLst>
          </p:cNvPr>
          <p:cNvSpPr>
            <a:spLocks noGrp="1"/>
          </p:cNvSpPr>
          <p:nvPr>
            <p:ph type="sldNum" sz="quarter" idx="12"/>
          </p:nvPr>
        </p:nvSpPr>
        <p:spPr/>
        <p:txBody>
          <a:bodyPr/>
          <a:lstStyle/>
          <a:p>
            <a:fld id="{34FBDB5F-F88B-4ECD-8AC6-E346D095E253}" type="slidenum">
              <a:rPr lang="en-US" smtClean="0"/>
              <a:pPr/>
              <a:t>31</a:t>
            </a:fld>
            <a:endParaRPr lang="en-US" dirty="0"/>
          </a:p>
        </p:txBody>
      </p:sp>
      <p:sp>
        <p:nvSpPr>
          <p:cNvPr id="5" name="Rectangle 4">
            <a:extLst>
              <a:ext uri="{FF2B5EF4-FFF2-40B4-BE49-F238E27FC236}">
                <a16:creationId xmlns:a16="http://schemas.microsoft.com/office/drawing/2014/main" id="{C7D0556B-6258-4A71-80B9-8EC2BF848161}"/>
              </a:ext>
            </a:extLst>
          </p:cNvPr>
          <p:cNvSpPr/>
          <p:nvPr/>
        </p:nvSpPr>
        <p:spPr>
          <a:xfrm>
            <a:off x="457200" y="304800"/>
            <a:ext cx="8458200" cy="4596130"/>
          </a:xfrm>
          <a:prstGeom prst="rect">
            <a:avLst/>
          </a:prstGeom>
        </p:spPr>
        <p:txBody>
          <a:bodyPr wrap="square">
            <a:spAutoFit/>
          </a:bodyPr>
          <a:lstStyle/>
          <a:p>
            <a:r>
              <a:rPr lang="en-US" sz="5400" b="1" dirty="0"/>
              <a:t>Chicago Violence</a:t>
            </a:r>
            <a:endParaRPr lang="en-US" sz="5400" dirty="0"/>
          </a:p>
          <a:p>
            <a:r>
              <a:rPr lang="en-US" sz="3600" i="1" dirty="0"/>
              <a:t>Rahm Emanuel Calls for Morals, and Progressives Call for His Resignation</a:t>
            </a:r>
            <a:endParaRPr lang="en-US" sz="3600" dirty="0"/>
          </a:p>
          <a:p>
            <a:pPr>
              <a:spcBef>
                <a:spcPts val="750"/>
              </a:spcBef>
              <a:spcAft>
                <a:spcPts val="750"/>
              </a:spcAft>
            </a:pPr>
            <a:r>
              <a:rPr lang="en-US" sz="3200" dirty="0"/>
              <a:t>	Recently former Obama chief-of-staff and current Chicago Mayor Rahm Emanuel offered an idea about what’s behind this concentrated violence. Now members of his party are calling for his resignation.</a:t>
            </a:r>
          </a:p>
        </p:txBody>
      </p:sp>
    </p:spTree>
    <p:extLst>
      <p:ext uri="{BB962C8B-B14F-4D97-AF65-F5344CB8AC3E}">
        <p14:creationId xmlns:p14="http://schemas.microsoft.com/office/powerpoint/2010/main" val="1749870863"/>
      </p:ext>
    </p:extLst>
  </p:cSld>
  <p:clrMapOvr>
    <a:masterClrMapping/>
  </p:clrMapOvr>
  <p:transition spd="slow">
    <p:randomBar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731079-B167-48C0-9627-D5406B3F5034}"/>
              </a:ext>
            </a:extLst>
          </p:cNvPr>
          <p:cNvSpPr>
            <a:spLocks noGrp="1"/>
          </p:cNvSpPr>
          <p:nvPr>
            <p:ph type="dt" sz="half" idx="10"/>
          </p:nvPr>
        </p:nvSpPr>
        <p:spPr/>
        <p:txBody>
          <a:bodyPr/>
          <a:lstStyle/>
          <a:p>
            <a:r>
              <a:rPr lang="en-US"/>
              <a:t>8/26/2018</a:t>
            </a:r>
          </a:p>
        </p:txBody>
      </p:sp>
      <p:sp>
        <p:nvSpPr>
          <p:cNvPr id="3" name="Footer Placeholder 2">
            <a:extLst>
              <a:ext uri="{FF2B5EF4-FFF2-40B4-BE49-F238E27FC236}">
                <a16:creationId xmlns:a16="http://schemas.microsoft.com/office/drawing/2014/main" id="{73181AD0-BFD1-433A-B945-AF113C274EE9}"/>
              </a:ext>
            </a:extLst>
          </p:cNvPr>
          <p:cNvSpPr>
            <a:spLocks noGrp="1"/>
          </p:cNvSpPr>
          <p:nvPr>
            <p:ph type="ftr" sz="quarter" idx="11"/>
          </p:nvPr>
        </p:nvSpPr>
        <p:spPr/>
        <p:txBody>
          <a:bodyPr/>
          <a:lstStyle/>
          <a:p>
            <a:r>
              <a:rPr lang="en-US"/>
              <a:t>The Value of Righteousness</a:t>
            </a:r>
          </a:p>
        </p:txBody>
      </p:sp>
      <p:sp>
        <p:nvSpPr>
          <p:cNvPr id="4" name="Slide Number Placeholder 3">
            <a:extLst>
              <a:ext uri="{FF2B5EF4-FFF2-40B4-BE49-F238E27FC236}">
                <a16:creationId xmlns:a16="http://schemas.microsoft.com/office/drawing/2014/main" id="{E2E0BAE3-7563-4604-ACBD-CB4B5BC02CF4}"/>
              </a:ext>
            </a:extLst>
          </p:cNvPr>
          <p:cNvSpPr>
            <a:spLocks noGrp="1"/>
          </p:cNvSpPr>
          <p:nvPr>
            <p:ph type="sldNum" sz="quarter" idx="12"/>
          </p:nvPr>
        </p:nvSpPr>
        <p:spPr/>
        <p:txBody>
          <a:bodyPr/>
          <a:lstStyle/>
          <a:p>
            <a:fld id="{34FBDB5F-F88B-4ECD-8AC6-E346D095E253}" type="slidenum">
              <a:rPr lang="en-US" smtClean="0"/>
              <a:pPr/>
              <a:t>32</a:t>
            </a:fld>
            <a:endParaRPr lang="en-US" dirty="0"/>
          </a:p>
        </p:txBody>
      </p:sp>
      <p:sp>
        <p:nvSpPr>
          <p:cNvPr id="5" name="Rectangle 4">
            <a:extLst>
              <a:ext uri="{FF2B5EF4-FFF2-40B4-BE49-F238E27FC236}">
                <a16:creationId xmlns:a16="http://schemas.microsoft.com/office/drawing/2014/main" id="{A5C1EBC2-C742-4159-961E-3B77495063B7}"/>
              </a:ext>
            </a:extLst>
          </p:cNvPr>
          <p:cNvSpPr/>
          <p:nvPr/>
        </p:nvSpPr>
        <p:spPr>
          <a:xfrm>
            <a:off x="266700" y="152400"/>
            <a:ext cx="8610600" cy="5016758"/>
          </a:xfrm>
          <a:prstGeom prst="rect">
            <a:avLst/>
          </a:prstGeom>
        </p:spPr>
        <p:txBody>
          <a:bodyPr wrap="square">
            <a:spAutoFit/>
          </a:bodyPr>
          <a:lstStyle/>
          <a:p>
            <a:r>
              <a:rPr lang="en-US" sz="3200" dirty="0"/>
              <a:t>	When he was questioned about police strategies, Emanuel dared to suggest that </a:t>
            </a:r>
            <a:r>
              <a:rPr lang="en-US" sz="3200" dirty="0">
                <a:solidFill>
                  <a:srgbClr val="FFFF00"/>
                </a:solidFill>
              </a:rPr>
              <a:t>“faith,” “family,” and “character development,” have a part to play in ending the bloodshed! </a:t>
            </a:r>
          </a:p>
          <a:p>
            <a:r>
              <a:rPr lang="en-US" sz="3200" dirty="0"/>
              <a:t>	He pleaded with fellow Chicagoans not to “shy away” from a politically incorrect discussion about how kids need a “moral compass” to “know good from bad and right from wrong.” All of this, he said, “plays a role” in curbing crime.</a:t>
            </a:r>
          </a:p>
        </p:txBody>
      </p:sp>
    </p:spTree>
    <p:extLst>
      <p:ext uri="{BB962C8B-B14F-4D97-AF65-F5344CB8AC3E}">
        <p14:creationId xmlns:p14="http://schemas.microsoft.com/office/powerpoint/2010/main" val="1597515344"/>
      </p:ext>
    </p:extLst>
  </p:cSld>
  <p:clrMapOvr>
    <a:masterClrMapping/>
  </p:clrMapOvr>
  <p:transition spd="slow">
    <p:randomBar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BD6B07-2E32-4222-B580-01983CA94A17}"/>
              </a:ext>
            </a:extLst>
          </p:cNvPr>
          <p:cNvSpPr>
            <a:spLocks noGrp="1"/>
          </p:cNvSpPr>
          <p:nvPr>
            <p:ph type="dt" sz="half" idx="10"/>
          </p:nvPr>
        </p:nvSpPr>
        <p:spPr/>
        <p:txBody>
          <a:bodyPr/>
          <a:lstStyle/>
          <a:p>
            <a:r>
              <a:rPr lang="en-US"/>
              <a:t>8/26/2018</a:t>
            </a:r>
          </a:p>
        </p:txBody>
      </p:sp>
      <p:sp>
        <p:nvSpPr>
          <p:cNvPr id="3" name="Footer Placeholder 2">
            <a:extLst>
              <a:ext uri="{FF2B5EF4-FFF2-40B4-BE49-F238E27FC236}">
                <a16:creationId xmlns:a16="http://schemas.microsoft.com/office/drawing/2014/main" id="{FDB1EC18-D533-42FC-9988-41E1EE3A7A96}"/>
              </a:ext>
            </a:extLst>
          </p:cNvPr>
          <p:cNvSpPr>
            <a:spLocks noGrp="1"/>
          </p:cNvSpPr>
          <p:nvPr>
            <p:ph type="ftr" sz="quarter" idx="11"/>
          </p:nvPr>
        </p:nvSpPr>
        <p:spPr/>
        <p:txBody>
          <a:bodyPr/>
          <a:lstStyle/>
          <a:p>
            <a:r>
              <a:rPr lang="en-US"/>
              <a:t>The Value of Righteousness</a:t>
            </a:r>
          </a:p>
        </p:txBody>
      </p:sp>
      <p:sp>
        <p:nvSpPr>
          <p:cNvPr id="4" name="Slide Number Placeholder 3">
            <a:extLst>
              <a:ext uri="{FF2B5EF4-FFF2-40B4-BE49-F238E27FC236}">
                <a16:creationId xmlns:a16="http://schemas.microsoft.com/office/drawing/2014/main" id="{7048EC4E-ABEC-4404-9D3E-C5CF4A267385}"/>
              </a:ext>
            </a:extLst>
          </p:cNvPr>
          <p:cNvSpPr>
            <a:spLocks noGrp="1"/>
          </p:cNvSpPr>
          <p:nvPr>
            <p:ph type="sldNum" sz="quarter" idx="12"/>
          </p:nvPr>
        </p:nvSpPr>
        <p:spPr/>
        <p:txBody>
          <a:bodyPr/>
          <a:lstStyle/>
          <a:p>
            <a:fld id="{34FBDB5F-F88B-4ECD-8AC6-E346D095E253}" type="slidenum">
              <a:rPr lang="en-US" smtClean="0"/>
              <a:pPr/>
              <a:t>33</a:t>
            </a:fld>
            <a:endParaRPr lang="en-US" dirty="0"/>
          </a:p>
        </p:txBody>
      </p:sp>
      <p:sp>
        <p:nvSpPr>
          <p:cNvPr id="5" name="Rectangle 4">
            <a:extLst>
              <a:ext uri="{FF2B5EF4-FFF2-40B4-BE49-F238E27FC236}">
                <a16:creationId xmlns:a16="http://schemas.microsoft.com/office/drawing/2014/main" id="{D8E6F37A-98F7-402F-8874-AB1D5B024DC9}"/>
              </a:ext>
            </a:extLst>
          </p:cNvPr>
          <p:cNvSpPr/>
          <p:nvPr/>
        </p:nvSpPr>
        <p:spPr>
          <a:xfrm>
            <a:off x="228600" y="147300"/>
            <a:ext cx="8763000" cy="4729500"/>
          </a:xfrm>
          <a:prstGeom prst="rect">
            <a:avLst/>
          </a:prstGeom>
        </p:spPr>
        <p:txBody>
          <a:bodyPr wrap="square">
            <a:spAutoFit/>
          </a:bodyPr>
          <a:lstStyle/>
          <a:p>
            <a:pPr>
              <a:spcBef>
                <a:spcPts val="750"/>
              </a:spcBef>
              <a:spcAft>
                <a:spcPts val="750"/>
              </a:spcAft>
            </a:pPr>
            <a:r>
              <a:rPr lang="en-US" sz="3200" dirty="0"/>
              <a:t>	In response Progressive critics called Emanuel’s comments “insensitive.” </a:t>
            </a:r>
          </a:p>
          <a:p>
            <a:pPr>
              <a:spcBef>
                <a:spcPts val="750"/>
              </a:spcBef>
              <a:spcAft>
                <a:spcPts val="750"/>
              </a:spcAft>
            </a:pPr>
            <a:r>
              <a:rPr lang="en-US" sz="3200" dirty="0"/>
              <a:t>	The former president of the Chicago Urban League accused him of blaming victims and shifting attention from the real problem of racism. An Illinois State senator said Emanuel is “outright wrong,” and what neighborhoods really need is not moral values, but more money and social programs.</a:t>
            </a:r>
          </a:p>
        </p:txBody>
      </p:sp>
    </p:spTree>
    <p:extLst>
      <p:ext uri="{BB962C8B-B14F-4D97-AF65-F5344CB8AC3E}">
        <p14:creationId xmlns:p14="http://schemas.microsoft.com/office/powerpoint/2010/main" val="2127733098"/>
      </p:ext>
    </p:extLst>
  </p:cSld>
  <p:clrMapOvr>
    <a:masterClrMapping/>
  </p:clrMapOvr>
  <p:transition spd="slow">
    <p:randomBar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C7B13F-FC6B-4A33-BEC8-6DF10A3BFFE0}"/>
              </a:ext>
            </a:extLst>
          </p:cNvPr>
          <p:cNvSpPr>
            <a:spLocks noGrp="1"/>
          </p:cNvSpPr>
          <p:nvPr>
            <p:ph type="dt" sz="half" idx="10"/>
          </p:nvPr>
        </p:nvSpPr>
        <p:spPr/>
        <p:txBody>
          <a:bodyPr/>
          <a:lstStyle/>
          <a:p>
            <a:r>
              <a:rPr lang="en-US"/>
              <a:t>8/26/2018</a:t>
            </a:r>
          </a:p>
        </p:txBody>
      </p:sp>
      <p:sp>
        <p:nvSpPr>
          <p:cNvPr id="3" name="Footer Placeholder 2">
            <a:extLst>
              <a:ext uri="{FF2B5EF4-FFF2-40B4-BE49-F238E27FC236}">
                <a16:creationId xmlns:a16="http://schemas.microsoft.com/office/drawing/2014/main" id="{3F5B3357-EF0F-48DB-AFA3-C2DC9A7ED776}"/>
              </a:ext>
            </a:extLst>
          </p:cNvPr>
          <p:cNvSpPr>
            <a:spLocks noGrp="1"/>
          </p:cNvSpPr>
          <p:nvPr>
            <p:ph type="ftr" sz="quarter" idx="11"/>
          </p:nvPr>
        </p:nvSpPr>
        <p:spPr/>
        <p:txBody>
          <a:bodyPr/>
          <a:lstStyle/>
          <a:p>
            <a:r>
              <a:rPr lang="en-US"/>
              <a:t>The Value of Righteousness</a:t>
            </a:r>
          </a:p>
        </p:txBody>
      </p:sp>
      <p:sp>
        <p:nvSpPr>
          <p:cNvPr id="4" name="Slide Number Placeholder 3">
            <a:extLst>
              <a:ext uri="{FF2B5EF4-FFF2-40B4-BE49-F238E27FC236}">
                <a16:creationId xmlns:a16="http://schemas.microsoft.com/office/drawing/2014/main" id="{22598E34-2FFF-49ED-9079-568985549AB0}"/>
              </a:ext>
            </a:extLst>
          </p:cNvPr>
          <p:cNvSpPr>
            <a:spLocks noGrp="1"/>
          </p:cNvSpPr>
          <p:nvPr>
            <p:ph type="sldNum" sz="quarter" idx="12"/>
          </p:nvPr>
        </p:nvSpPr>
        <p:spPr/>
        <p:txBody>
          <a:bodyPr/>
          <a:lstStyle/>
          <a:p>
            <a:fld id="{34FBDB5F-F88B-4ECD-8AC6-E346D095E253}" type="slidenum">
              <a:rPr lang="en-US" smtClean="0"/>
              <a:pPr/>
              <a:t>34</a:t>
            </a:fld>
            <a:endParaRPr lang="en-US" dirty="0"/>
          </a:p>
        </p:txBody>
      </p:sp>
      <p:sp>
        <p:nvSpPr>
          <p:cNvPr id="5" name="Rectangle 4">
            <a:extLst>
              <a:ext uri="{FF2B5EF4-FFF2-40B4-BE49-F238E27FC236}">
                <a16:creationId xmlns:a16="http://schemas.microsoft.com/office/drawing/2014/main" id="{EBBF59E0-F0DA-4189-92DE-6C0974D14C90}"/>
              </a:ext>
            </a:extLst>
          </p:cNvPr>
          <p:cNvSpPr/>
          <p:nvPr/>
        </p:nvSpPr>
        <p:spPr>
          <a:xfrm>
            <a:off x="228600" y="175770"/>
            <a:ext cx="8763000" cy="5139869"/>
          </a:xfrm>
          <a:prstGeom prst="rect">
            <a:avLst/>
          </a:prstGeom>
        </p:spPr>
        <p:txBody>
          <a:bodyPr wrap="square">
            <a:spAutoFit/>
          </a:bodyPr>
          <a:lstStyle/>
          <a:p>
            <a:r>
              <a:rPr lang="en-US" sz="4000" b="1" dirty="0"/>
              <a:t>THE.ARK</a:t>
            </a:r>
          </a:p>
          <a:p>
            <a:r>
              <a:rPr lang="en-US" sz="3200" dirty="0"/>
              <a:t>	53 Now, it was time just before destruction. The whole earth was full of violence. If you notice, wherever you see men begin to multiply… great gatherings of people, and remain, that city is becoming more populated. The first thing you know, it begins to bring in devices for recreation, from that it goes into gambling, into drinking, into prostitution, breaking up of homes, marriage, divorce, then murder. </a:t>
            </a:r>
            <a:endParaRPr lang="en-US" sz="2400" dirty="0"/>
          </a:p>
        </p:txBody>
      </p:sp>
    </p:spTree>
    <p:extLst>
      <p:ext uri="{BB962C8B-B14F-4D97-AF65-F5344CB8AC3E}">
        <p14:creationId xmlns:p14="http://schemas.microsoft.com/office/powerpoint/2010/main" val="2023213535"/>
      </p:ext>
    </p:extLst>
  </p:cSld>
  <p:clrMapOvr>
    <a:masterClrMapping/>
  </p:clrMapOvr>
  <p:transition spd="slow">
    <p:randomBar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A4DE83-00C9-4238-BABE-17C5ABABC450}"/>
              </a:ext>
            </a:extLst>
          </p:cNvPr>
          <p:cNvSpPr>
            <a:spLocks noGrp="1"/>
          </p:cNvSpPr>
          <p:nvPr>
            <p:ph type="dt" sz="half" idx="10"/>
          </p:nvPr>
        </p:nvSpPr>
        <p:spPr/>
        <p:txBody>
          <a:bodyPr/>
          <a:lstStyle/>
          <a:p>
            <a:r>
              <a:rPr lang="en-US"/>
              <a:t>8/26/2018</a:t>
            </a:r>
          </a:p>
        </p:txBody>
      </p:sp>
      <p:sp>
        <p:nvSpPr>
          <p:cNvPr id="3" name="Footer Placeholder 2">
            <a:extLst>
              <a:ext uri="{FF2B5EF4-FFF2-40B4-BE49-F238E27FC236}">
                <a16:creationId xmlns:a16="http://schemas.microsoft.com/office/drawing/2014/main" id="{BC7FDB84-B5F1-4938-A579-C2FE51377A24}"/>
              </a:ext>
            </a:extLst>
          </p:cNvPr>
          <p:cNvSpPr>
            <a:spLocks noGrp="1"/>
          </p:cNvSpPr>
          <p:nvPr>
            <p:ph type="ftr" sz="quarter" idx="11"/>
          </p:nvPr>
        </p:nvSpPr>
        <p:spPr/>
        <p:txBody>
          <a:bodyPr/>
          <a:lstStyle/>
          <a:p>
            <a:r>
              <a:rPr lang="en-US"/>
              <a:t>The Value of Righteousness</a:t>
            </a:r>
          </a:p>
        </p:txBody>
      </p:sp>
      <p:sp>
        <p:nvSpPr>
          <p:cNvPr id="4" name="Slide Number Placeholder 3">
            <a:extLst>
              <a:ext uri="{FF2B5EF4-FFF2-40B4-BE49-F238E27FC236}">
                <a16:creationId xmlns:a16="http://schemas.microsoft.com/office/drawing/2014/main" id="{BE9C9A1C-BE8A-4D97-8164-6D2BE460850B}"/>
              </a:ext>
            </a:extLst>
          </p:cNvPr>
          <p:cNvSpPr>
            <a:spLocks noGrp="1"/>
          </p:cNvSpPr>
          <p:nvPr>
            <p:ph type="sldNum" sz="quarter" idx="12"/>
          </p:nvPr>
        </p:nvSpPr>
        <p:spPr/>
        <p:txBody>
          <a:bodyPr/>
          <a:lstStyle/>
          <a:p>
            <a:fld id="{34FBDB5F-F88B-4ECD-8AC6-E346D095E253}" type="slidenum">
              <a:rPr lang="en-US" smtClean="0"/>
              <a:pPr/>
              <a:t>35</a:t>
            </a:fld>
            <a:endParaRPr lang="en-US" dirty="0"/>
          </a:p>
        </p:txBody>
      </p:sp>
      <p:sp>
        <p:nvSpPr>
          <p:cNvPr id="5" name="Rectangle 4">
            <a:extLst>
              <a:ext uri="{FF2B5EF4-FFF2-40B4-BE49-F238E27FC236}">
                <a16:creationId xmlns:a16="http://schemas.microsoft.com/office/drawing/2014/main" id="{A3BF5591-4AD2-4995-9EA7-34BBF49D95ED}"/>
              </a:ext>
            </a:extLst>
          </p:cNvPr>
          <p:cNvSpPr/>
          <p:nvPr/>
        </p:nvSpPr>
        <p:spPr>
          <a:xfrm>
            <a:off x="228600" y="152400"/>
            <a:ext cx="8763000" cy="4401205"/>
          </a:xfrm>
          <a:prstGeom prst="rect">
            <a:avLst/>
          </a:prstGeom>
        </p:spPr>
        <p:txBody>
          <a:bodyPr wrap="square">
            <a:spAutoFit/>
          </a:bodyPr>
          <a:lstStyle/>
          <a:p>
            <a:r>
              <a:rPr lang="en-US" sz="3600" dirty="0"/>
              <a:t>	It just keeps growing, growing, growing, like a chain of no end.</a:t>
            </a:r>
          </a:p>
          <a:p>
            <a:r>
              <a:rPr lang="en-US" sz="3600" dirty="0"/>
              <a:t>	When God walked with just man alone, by himself, he had favor with God. But when man begin to multiply, and begin to get others and others and others, then... Satan having a more of a range to work in.</a:t>
            </a:r>
          </a:p>
          <a:p>
            <a:pPr algn="r"/>
            <a:r>
              <a:rPr lang="en-US" sz="2800" dirty="0"/>
              <a:t>55-0522</a:t>
            </a:r>
          </a:p>
        </p:txBody>
      </p:sp>
    </p:spTree>
    <p:extLst>
      <p:ext uri="{BB962C8B-B14F-4D97-AF65-F5344CB8AC3E}">
        <p14:creationId xmlns:p14="http://schemas.microsoft.com/office/powerpoint/2010/main" val="2821101374"/>
      </p:ext>
    </p:extLst>
  </p:cSld>
  <p:clrMapOvr>
    <a:masterClrMapping/>
  </p:clrMapOvr>
  <p:transition spd="slow">
    <p:randomBar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448" y="118837"/>
            <a:ext cx="8823960" cy="6309420"/>
          </a:xfrm>
          <a:prstGeom prst="rect">
            <a:avLst/>
          </a:prstGeom>
        </p:spPr>
        <p:txBody>
          <a:bodyPr wrap="square">
            <a:spAutoFit/>
          </a:bodyPr>
          <a:lstStyle/>
          <a:p>
            <a:r>
              <a:rPr lang="en-US" sz="4400" b="1" dirty="0"/>
              <a:t>THE.QUEEN.OF.SHEBA</a:t>
            </a:r>
          </a:p>
          <a:p>
            <a:r>
              <a:rPr lang="en-US" sz="3600" dirty="0"/>
              <a:t>  	27  (Queen of </a:t>
            </a:r>
            <a:r>
              <a:rPr lang="en-US" sz="3600" dirty="0" err="1"/>
              <a:t>sheba</a:t>
            </a:r>
            <a:r>
              <a:rPr lang="en-US" sz="3600" dirty="0"/>
              <a:t>) God was dealing with her. Now, she was a pagan in Sheba… And I want you to notice what that little woman had to do to get to him… </a:t>
            </a:r>
          </a:p>
          <a:p>
            <a:r>
              <a:rPr lang="en-US" sz="3600" dirty="0"/>
              <a:t>	You know, to get to Christ is no flower bed of ease. It isn't just going up, and sign your name to a book, and say, "Well, I'm a member of this church from now on." You don't come that way. </a:t>
            </a:r>
          </a:p>
          <a:p>
            <a:r>
              <a:rPr lang="en-US" sz="3600" i="1" dirty="0"/>
              <a:t>	</a:t>
            </a:r>
            <a:endParaRPr lang="en-US" sz="3600" dirty="0"/>
          </a:p>
        </p:txBody>
      </p:sp>
      <p:sp>
        <p:nvSpPr>
          <p:cNvPr id="3" name="Date Placeholder 2"/>
          <p:cNvSpPr>
            <a:spLocks noGrp="1"/>
          </p:cNvSpPr>
          <p:nvPr>
            <p:ph type="dt" sz="half" idx="10"/>
          </p:nvPr>
        </p:nvSpPr>
        <p:spPr/>
        <p:txBody>
          <a:bodyPr/>
          <a:lstStyle/>
          <a:p>
            <a:r>
              <a:rPr lang="en-US"/>
              <a:t>8/26/2018</a:t>
            </a:r>
            <a:endParaRPr lang="en-US" dirty="0"/>
          </a:p>
        </p:txBody>
      </p:sp>
      <p:sp>
        <p:nvSpPr>
          <p:cNvPr id="4" name="Footer Placeholder 3"/>
          <p:cNvSpPr>
            <a:spLocks noGrp="1"/>
          </p:cNvSpPr>
          <p:nvPr>
            <p:ph type="ftr" sz="quarter" idx="11"/>
          </p:nvPr>
        </p:nvSpPr>
        <p:spPr/>
        <p:txBody>
          <a:bodyPr/>
          <a:lstStyle/>
          <a:p>
            <a:r>
              <a:rPr lang="en-US"/>
              <a:t>The Value of Righteousness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1088319149"/>
      </p:ext>
    </p:extLst>
  </p:cSld>
  <p:clrMapOvr>
    <a:masterClrMapping/>
  </p:clrMapOvr>
  <p:transition spd="slow">
    <p:randomBar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DD378C-B576-4A5D-B311-E8B1BB7DE367}"/>
              </a:ext>
            </a:extLst>
          </p:cNvPr>
          <p:cNvSpPr>
            <a:spLocks noGrp="1"/>
          </p:cNvSpPr>
          <p:nvPr>
            <p:ph type="dt" sz="half" idx="10"/>
          </p:nvPr>
        </p:nvSpPr>
        <p:spPr/>
        <p:txBody>
          <a:bodyPr/>
          <a:lstStyle/>
          <a:p>
            <a:r>
              <a:rPr lang="en-US"/>
              <a:t>8/26/2018</a:t>
            </a:r>
          </a:p>
        </p:txBody>
      </p:sp>
      <p:sp>
        <p:nvSpPr>
          <p:cNvPr id="3" name="Footer Placeholder 2">
            <a:extLst>
              <a:ext uri="{FF2B5EF4-FFF2-40B4-BE49-F238E27FC236}">
                <a16:creationId xmlns:a16="http://schemas.microsoft.com/office/drawing/2014/main" id="{B477439B-D57C-4F18-8B36-D2A2B806B865}"/>
              </a:ext>
            </a:extLst>
          </p:cNvPr>
          <p:cNvSpPr>
            <a:spLocks noGrp="1"/>
          </p:cNvSpPr>
          <p:nvPr>
            <p:ph type="ftr" sz="quarter" idx="11"/>
          </p:nvPr>
        </p:nvSpPr>
        <p:spPr/>
        <p:txBody>
          <a:bodyPr/>
          <a:lstStyle/>
          <a:p>
            <a:r>
              <a:rPr lang="en-US"/>
              <a:t>The Value of Righteousness</a:t>
            </a:r>
          </a:p>
        </p:txBody>
      </p:sp>
      <p:sp>
        <p:nvSpPr>
          <p:cNvPr id="4" name="Slide Number Placeholder 3">
            <a:extLst>
              <a:ext uri="{FF2B5EF4-FFF2-40B4-BE49-F238E27FC236}">
                <a16:creationId xmlns:a16="http://schemas.microsoft.com/office/drawing/2014/main" id="{C838F08E-1DB8-4546-AEB5-67D732FC7AF9}"/>
              </a:ext>
            </a:extLst>
          </p:cNvPr>
          <p:cNvSpPr>
            <a:spLocks noGrp="1"/>
          </p:cNvSpPr>
          <p:nvPr>
            <p:ph type="sldNum" sz="quarter" idx="12"/>
          </p:nvPr>
        </p:nvSpPr>
        <p:spPr/>
        <p:txBody>
          <a:bodyPr/>
          <a:lstStyle/>
          <a:p>
            <a:fld id="{34FBDB5F-F88B-4ECD-8AC6-E346D095E253}" type="slidenum">
              <a:rPr lang="en-US" smtClean="0"/>
              <a:pPr/>
              <a:t>37</a:t>
            </a:fld>
            <a:endParaRPr lang="en-US" dirty="0"/>
          </a:p>
        </p:txBody>
      </p:sp>
      <p:sp>
        <p:nvSpPr>
          <p:cNvPr id="5" name="Rectangle 4">
            <a:extLst>
              <a:ext uri="{FF2B5EF4-FFF2-40B4-BE49-F238E27FC236}">
                <a16:creationId xmlns:a16="http://schemas.microsoft.com/office/drawing/2014/main" id="{49368D43-3117-49D7-8D51-FF90CABD6810}"/>
              </a:ext>
            </a:extLst>
          </p:cNvPr>
          <p:cNvSpPr/>
          <p:nvPr/>
        </p:nvSpPr>
        <p:spPr>
          <a:xfrm>
            <a:off x="304800" y="228600"/>
            <a:ext cx="8534400" cy="4524315"/>
          </a:xfrm>
          <a:prstGeom prst="rect">
            <a:avLst/>
          </a:prstGeom>
        </p:spPr>
        <p:txBody>
          <a:bodyPr wrap="square">
            <a:spAutoFit/>
          </a:bodyPr>
          <a:lstStyle/>
          <a:p>
            <a:r>
              <a:rPr lang="en-US" sz="3600" dirty="0"/>
              <a:t>	It costs something; that is, a sur-rendered heart to the will of God. Some-times it costs you your friends. It will if they're worldly friends. </a:t>
            </a:r>
            <a:r>
              <a:rPr lang="en-US" sz="3600" i="1" dirty="0"/>
              <a:t>"But he that will not forsake even his own and follow after Me, is not worthy to be called Mine." </a:t>
            </a:r>
            <a:r>
              <a:rPr lang="en-US" sz="3600" dirty="0">
                <a:solidFill>
                  <a:srgbClr val="FFFF00"/>
                </a:solidFill>
              </a:rPr>
              <a:t>It costs something.</a:t>
            </a:r>
          </a:p>
          <a:p>
            <a:pPr algn="r"/>
            <a:r>
              <a:rPr lang="en-US" sz="3600" dirty="0"/>
              <a:t>57-0517</a:t>
            </a:r>
          </a:p>
        </p:txBody>
      </p:sp>
    </p:spTree>
    <p:extLst>
      <p:ext uri="{BB962C8B-B14F-4D97-AF65-F5344CB8AC3E}">
        <p14:creationId xmlns:p14="http://schemas.microsoft.com/office/powerpoint/2010/main" val="1104050200"/>
      </p:ext>
    </p:extLst>
  </p:cSld>
  <p:clrMapOvr>
    <a:masterClrMapping/>
  </p:clrMapOvr>
  <p:transition spd="slow">
    <p:randomBar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8/26/2018</a:t>
            </a:r>
            <a:endParaRPr lang="en-US" dirty="0"/>
          </a:p>
        </p:txBody>
      </p:sp>
      <p:sp>
        <p:nvSpPr>
          <p:cNvPr id="3" name="Footer Placeholder 2"/>
          <p:cNvSpPr>
            <a:spLocks noGrp="1"/>
          </p:cNvSpPr>
          <p:nvPr>
            <p:ph type="ftr" sz="quarter" idx="11"/>
          </p:nvPr>
        </p:nvSpPr>
        <p:spPr/>
        <p:txBody>
          <a:bodyPr/>
          <a:lstStyle/>
          <a:p>
            <a:r>
              <a:rPr lang="en-US"/>
              <a:t>The Value of Righteousness</a:t>
            </a:r>
            <a:endParaRPr lang="en-US" dirty="0"/>
          </a:p>
        </p:txBody>
      </p:sp>
      <p:sp>
        <p:nvSpPr>
          <p:cNvPr id="4" name="Slide Number Placeholder 3"/>
          <p:cNvSpPr>
            <a:spLocks noGrp="1"/>
          </p:cNvSpPr>
          <p:nvPr>
            <p:ph type="sldNum" sz="quarter" idx="12"/>
          </p:nvPr>
        </p:nvSpPr>
        <p:spPr/>
        <p:txBody>
          <a:bodyPr/>
          <a:lstStyle/>
          <a:p>
            <a:fld id="{34FBDB5F-F88B-4ECD-8AC6-E346D095E253}" type="slidenum">
              <a:rPr lang="en-US" smtClean="0"/>
              <a:pPr/>
              <a:t>38</a:t>
            </a:fld>
            <a:endParaRPr lang="en-US" dirty="0"/>
          </a:p>
        </p:txBody>
      </p:sp>
      <p:sp>
        <p:nvSpPr>
          <p:cNvPr id="41985" name="Rectangle 1"/>
          <p:cNvSpPr>
            <a:spLocks noChangeArrowheads="1"/>
          </p:cNvSpPr>
          <p:nvPr/>
        </p:nvSpPr>
        <p:spPr bwMode="auto">
          <a:xfrm>
            <a:off x="152400" y="47446"/>
            <a:ext cx="8763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a:ln>
                  <a:noFill/>
                </a:ln>
                <a:solidFill>
                  <a:schemeClr val="tx1"/>
                </a:solidFill>
                <a:effectLst/>
                <a:latin typeface="Cambria" pitchFamily="18" charset="0"/>
                <a:ea typeface="Times New Roman" pitchFamily="18" charset="0"/>
              </a:rPr>
              <a:t>ROMANS 8:12</a:t>
            </a:r>
            <a:r>
              <a:rPr kumimoji="0" lang="en-US" sz="4400" b="0" i="1" u="none" strike="noStrike" cap="none" normalizeH="0" baseline="0" dirty="0">
                <a:ln>
                  <a:noFill/>
                </a:ln>
                <a:solidFill>
                  <a:schemeClr val="tx1"/>
                </a:solidFill>
                <a:effectLst/>
                <a:latin typeface="Cambria" pitchFamily="18" charset="0"/>
                <a:ea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3600" i="1" dirty="0">
                <a:latin typeface="Cambria" pitchFamily="18" charset="0"/>
                <a:ea typeface="Times New Roman" pitchFamily="18" charset="0"/>
              </a:rPr>
              <a:t>	</a:t>
            </a:r>
            <a:r>
              <a:rPr kumimoji="0" lang="en-US" sz="3600" b="0" i="1" u="none" strike="noStrike" cap="none" normalizeH="0" baseline="0" dirty="0">
                <a:ln>
                  <a:noFill/>
                </a:ln>
                <a:solidFill>
                  <a:schemeClr val="tx1"/>
                </a:solidFill>
                <a:effectLst/>
                <a:latin typeface="Cambria" pitchFamily="18" charset="0"/>
                <a:ea typeface="Times New Roman" pitchFamily="18" charset="0"/>
              </a:rPr>
              <a:t>Therefore, brethren, we are debtors, not to the flesh, to live after the flesh. 13 For if ye live after the flesh, ye shall die: but if ye through the Spirit do </a:t>
            </a:r>
            <a:r>
              <a:rPr kumimoji="0" lang="en-US" sz="3600" b="1" i="1" u="none" strike="noStrike" cap="none" normalizeH="0" baseline="0" dirty="0">
                <a:ln>
                  <a:noFill/>
                </a:ln>
                <a:solidFill>
                  <a:srgbClr val="FFFF00"/>
                </a:solidFill>
                <a:effectLst/>
                <a:latin typeface="Cambria" pitchFamily="18" charset="0"/>
                <a:ea typeface="Times New Roman" pitchFamily="18" charset="0"/>
              </a:rPr>
              <a:t>mortify</a:t>
            </a:r>
            <a:r>
              <a:rPr kumimoji="0" lang="en-US" sz="3600" b="0" i="1" u="none" strike="noStrike" cap="none" normalizeH="0" baseline="0" dirty="0">
                <a:ln>
                  <a:noFill/>
                </a:ln>
                <a:solidFill>
                  <a:schemeClr val="tx1"/>
                </a:solidFill>
                <a:effectLst/>
                <a:latin typeface="Cambria" pitchFamily="18" charset="0"/>
                <a:ea typeface="Times New Roman" pitchFamily="18" charset="0"/>
              </a:rPr>
              <a:t> the deeds of the body, ye shall live.</a:t>
            </a:r>
            <a:endParaRPr kumimoji="0" lang="en-US" sz="20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solidFill>
                  <a:srgbClr val="FFFF00"/>
                </a:solidFill>
                <a:effectLst/>
                <a:latin typeface="Arial" pitchFamily="34" charset="0"/>
                <a:ea typeface="Times New Roman" pitchFamily="18" charset="0"/>
                <a:cs typeface="Arial" pitchFamily="34" charset="0"/>
              </a:rPr>
              <a:t>Mortify:</a:t>
            </a:r>
            <a:r>
              <a:rPr kumimoji="0" lang="en-US" sz="2800" b="0" i="0" u="none" strike="noStrike" cap="none" normalizeH="0" baseline="0" dirty="0">
                <a:ln>
                  <a:noFill/>
                </a:ln>
                <a:solidFill>
                  <a:srgbClr val="FFFF00"/>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a:latin typeface="Arial" pitchFamily="34" charset="0"/>
                <a:ea typeface="Times New Roman" pitchFamily="18" charset="0"/>
                <a:cs typeface="Arial" pitchFamily="34" charset="0"/>
              </a:rPr>
              <a:t>	T</a:t>
            </a:r>
            <a:r>
              <a:rPr kumimoji="0" lang="en-US"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he active work of weakening the roots of something, devoting all power and energy to constant warfare, uncompromisingly with an attitude of destroying the enemy.</a:t>
            </a:r>
            <a:endParaRPr kumimoji="0" lang="en-US" sz="4000" b="0"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2966808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985">
                                            <p:txEl>
                                              <p:pRg st="3" end="3"/>
                                            </p:txEl>
                                          </p:spTgt>
                                        </p:tgtEl>
                                        <p:attrNameLst>
                                          <p:attrName>style.visibility</p:attrName>
                                        </p:attrNameLst>
                                      </p:cBhvr>
                                      <p:to>
                                        <p:strVal val="visible"/>
                                      </p:to>
                                    </p:set>
                                    <p:anim calcmode="lin" valueType="num">
                                      <p:cBhvr additive="base">
                                        <p:cTn id="7" dur="2000" fill="hold"/>
                                        <p:tgtEl>
                                          <p:spTgt spid="41985">
                                            <p:txEl>
                                              <p:pRg st="3" end="3"/>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4198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1985">
                                            <p:txEl>
                                              <p:pRg st="4" end="4"/>
                                            </p:txEl>
                                          </p:spTgt>
                                        </p:tgtEl>
                                        <p:attrNameLst>
                                          <p:attrName>style.visibility</p:attrName>
                                        </p:attrNameLst>
                                      </p:cBhvr>
                                      <p:to>
                                        <p:strVal val="visible"/>
                                      </p:to>
                                    </p:set>
                                    <p:anim calcmode="lin" valueType="num">
                                      <p:cBhvr additive="base">
                                        <p:cTn id="13" dur="2000" fill="hold"/>
                                        <p:tgtEl>
                                          <p:spTgt spid="41985">
                                            <p:txEl>
                                              <p:pRg st="4" end="4"/>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4198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8/26/2018</a:t>
            </a:r>
          </a:p>
        </p:txBody>
      </p:sp>
      <p:sp>
        <p:nvSpPr>
          <p:cNvPr id="3" name="Footer Placeholder 2"/>
          <p:cNvSpPr>
            <a:spLocks noGrp="1"/>
          </p:cNvSpPr>
          <p:nvPr>
            <p:ph type="ftr" sz="quarter" idx="11"/>
          </p:nvPr>
        </p:nvSpPr>
        <p:spPr/>
        <p:txBody>
          <a:bodyPr/>
          <a:lstStyle/>
          <a:p>
            <a:r>
              <a:rPr lang="en-US"/>
              <a:t>The Value of Righteousness</a:t>
            </a:r>
          </a:p>
        </p:txBody>
      </p:sp>
      <p:sp>
        <p:nvSpPr>
          <p:cNvPr id="4" name="Slide Number Placeholder 3"/>
          <p:cNvSpPr>
            <a:spLocks noGrp="1"/>
          </p:cNvSpPr>
          <p:nvPr>
            <p:ph type="sldNum" sz="quarter" idx="12"/>
          </p:nvPr>
        </p:nvSpPr>
        <p:spPr/>
        <p:txBody>
          <a:bodyPr/>
          <a:lstStyle/>
          <a:p>
            <a:fld id="{34FBDB5F-F88B-4ECD-8AC6-E346D095E253}" type="slidenum">
              <a:rPr lang="en-US" smtClean="0"/>
              <a:pPr/>
              <a:t>39</a:t>
            </a:fld>
            <a:endParaRPr lang="en-US"/>
          </a:p>
        </p:txBody>
      </p:sp>
      <p:sp>
        <p:nvSpPr>
          <p:cNvPr id="5" name="Rectangle 4"/>
          <p:cNvSpPr/>
          <p:nvPr/>
        </p:nvSpPr>
        <p:spPr>
          <a:xfrm>
            <a:off x="457200" y="304800"/>
            <a:ext cx="8458200" cy="4093428"/>
          </a:xfrm>
          <a:prstGeom prst="rect">
            <a:avLst/>
          </a:prstGeom>
        </p:spPr>
        <p:txBody>
          <a:bodyPr wrap="square">
            <a:spAutoFit/>
          </a:bodyPr>
          <a:lstStyle/>
          <a:p>
            <a:r>
              <a:rPr lang="en-US" sz="6000" dirty="0">
                <a:solidFill>
                  <a:srgbClr val="FFFF00"/>
                </a:solidFill>
              </a:rPr>
              <a:t>“peer pressure” (n)</a:t>
            </a:r>
          </a:p>
          <a:p>
            <a:r>
              <a:rPr lang="en-US" sz="4000" dirty="0"/>
              <a:t>		Social pressure by members of one's peer group to take a certain action, adopt certain values, or otherwise conform in order to be accepted. </a:t>
            </a:r>
          </a:p>
        </p:txBody>
      </p:sp>
    </p:spTree>
    <p:extLst>
      <p:ext uri="{BB962C8B-B14F-4D97-AF65-F5344CB8AC3E}">
        <p14:creationId xmlns:p14="http://schemas.microsoft.com/office/powerpoint/2010/main" val="576458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8000" dirty="0">
                <a:solidFill>
                  <a:srgbClr val="FFFF00"/>
                </a:solidFill>
                <a:latin typeface="+mn-lt"/>
              </a:rPr>
              <a:t>Holiness</a:t>
            </a:r>
          </a:p>
        </p:txBody>
      </p:sp>
      <p:sp>
        <p:nvSpPr>
          <p:cNvPr id="6" name="Content Placeholder 5"/>
          <p:cNvSpPr>
            <a:spLocks noGrp="1"/>
          </p:cNvSpPr>
          <p:nvPr>
            <p:ph idx="1"/>
          </p:nvPr>
        </p:nvSpPr>
        <p:spPr>
          <a:xfrm>
            <a:off x="457200" y="1828800"/>
            <a:ext cx="8229600" cy="4297363"/>
          </a:xfrm>
        </p:spPr>
        <p:txBody>
          <a:bodyPr>
            <a:normAutofit/>
          </a:bodyPr>
          <a:lstStyle/>
          <a:p>
            <a:pPr marL="0" indent="0">
              <a:buNone/>
            </a:pPr>
            <a:r>
              <a:rPr lang="en-US" sz="4400" dirty="0"/>
              <a:t>1. It is not simply a Dress Code;</a:t>
            </a:r>
          </a:p>
          <a:p>
            <a:pPr marL="0" indent="0">
              <a:buNone/>
            </a:pPr>
            <a:r>
              <a:rPr lang="en-US" sz="4400" dirty="0"/>
              <a:t>2. Humility and Purity are always 	connected to Holiness;</a:t>
            </a:r>
          </a:p>
          <a:p>
            <a:pPr marL="0" indent="0">
              <a:buNone/>
            </a:pPr>
            <a:r>
              <a:rPr lang="en-US" sz="4400" dirty="0"/>
              <a:t>3. The Presence of God.</a:t>
            </a:r>
          </a:p>
        </p:txBody>
      </p:sp>
      <p:sp>
        <p:nvSpPr>
          <p:cNvPr id="2" name="Date Placeholder 1"/>
          <p:cNvSpPr>
            <a:spLocks noGrp="1"/>
          </p:cNvSpPr>
          <p:nvPr>
            <p:ph type="dt" sz="half" idx="10"/>
          </p:nvPr>
        </p:nvSpPr>
        <p:spPr/>
        <p:txBody>
          <a:bodyPr/>
          <a:lstStyle/>
          <a:p>
            <a:r>
              <a:rPr lang="en-US"/>
              <a:t>8/26/2018</a:t>
            </a:r>
            <a:endParaRPr lang="en-US" dirty="0"/>
          </a:p>
        </p:txBody>
      </p:sp>
      <p:sp>
        <p:nvSpPr>
          <p:cNvPr id="3" name="Footer Placeholder 2"/>
          <p:cNvSpPr>
            <a:spLocks noGrp="1"/>
          </p:cNvSpPr>
          <p:nvPr>
            <p:ph type="ftr" sz="quarter" idx="11"/>
          </p:nvPr>
        </p:nvSpPr>
        <p:spPr/>
        <p:txBody>
          <a:bodyPr/>
          <a:lstStyle/>
          <a:p>
            <a:r>
              <a:rPr lang="en-US"/>
              <a:t>The Value of Righteousness</a:t>
            </a:r>
            <a:endParaRPr lang="en-US" dirty="0"/>
          </a:p>
        </p:txBody>
      </p:sp>
      <p:sp>
        <p:nvSpPr>
          <p:cNvPr id="4" name="Slide Number Placeholder 3"/>
          <p:cNvSpPr>
            <a:spLocks noGrp="1"/>
          </p:cNvSpPr>
          <p:nvPr>
            <p:ph type="sldNum" sz="quarter" idx="12"/>
          </p:nvPr>
        </p:nvSpPr>
        <p:spPr/>
        <p:txBody>
          <a:bodyPr/>
          <a:lstStyle/>
          <a:p>
            <a:fld id="{34FBDB5F-F88B-4ECD-8AC6-E346D095E253}" type="slidenum">
              <a:rPr lang="en-US" smtClean="0"/>
              <a:pPr/>
              <a:t>4</a:t>
            </a:fld>
            <a:endParaRPr lang="en-US" dirty="0"/>
          </a:p>
        </p:txBody>
      </p:sp>
    </p:spTree>
    <p:extLst>
      <p:ext uri="{BB962C8B-B14F-4D97-AF65-F5344CB8AC3E}">
        <p14:creationId xmlns:p14="http://schemas.microsoft.com/office/powerpoint/2010/main" val="413701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randombar(vertical)">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8/26/2018</a:t>
            </a:r>
            <a:endParaRPr lang="en-US" dirty="0"/>
          </a:p>
        </p:txBody>
      </p:sp>
      <p:sp>
        <p:nvSpPr>
          <p:cNvPr id="3" name="Footer Placeholder 2"/>
          <p:cNvSpPr>
            <a:spLocks noGrp="1"/>
          </p:cNvSpPr>
          <p:nvPr>
            <p:ph type="ftr" sz="quarter" idx="11"/>
          </p:nvPr>
        </p:nvSpPr>
        <p:spPr/>
        <p:txBody>
          <a:bodyPr/>
          <a:lstStyle/>
          <a:p>
            <a:r>
              <a:rPr lang="en-US"/>
              <a:t>The Value of Righteousness</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40</a:t>
            </a:fld>
            <a:endParaRPr lang="en-US" dirty="0"/>
          </a:p>
        </p:txBody>
      </p:sp>
      <p:sp>
        <p:nvSpPr>
          <p:cNvPr id="5" name="Rectangle 4"/>
          <p:cNvSpPr/>
          <p:nvPr/>
        </p:nvSpPr>
        <p:spPr>
          <a:xfrm>
            <a:off x="118872" y="18288"/>
            <a:ext cx="9025128" cy="6063198"/>
          </a:xfrm>
          <a:prstGeom prst="rect">
            <a:avLst/>
          </a:prstGeom>
          <a:solidFill>
            <a:schemeClr val="bg1"/>
          </a:solidFill>
        </p:spPr>
        <p:txBody>
          <a:bodyPr wrap="square">
            <a:spAutoFit/>
          </a:bodyPr>
          <a:lstStyle/>
          <a:p>
            <a:r>
              <a:rPr lang="en-US" sz="4000" b="1" spc="-300" dirty="0"/>
              <a:t>WHERE.HAS.THY.STRENGTH.GONE.SAMSON</a:t>
            </a:r>
            <a:endParaRPr lang="en-US" sz="3600" dirty="0"/>
          </a:p>
          <a:p>
            <a:r>
              <a:rPr lang="en-US" sz="3200" dirty="0"/>
              <a:t>  	6 Samson got into bad company. </a:t>
            </a:r>
            <a:r>
              <a:rPr lang="en-US" sz="3200" dirty="0">
                <a:solidFill>
                  <a:srgbClr val="FFFF00"/>
                </a:solidFill>
              </a:rPr>
              <a:t>And you always can remember that when you are in bad company, you are out of the will of the Lord. </a:t>
            </a:r>
          </a:p>
          <a:p>
            <a:r>
              <a:rPr lang="en-US" sz="3200" dirty="0">
                <a:solidFill>
                  <a:srgbClr val="FFFF00"/>
                </a:solidFill>
              </a:rPr>
              <a:t>	</a:t>
            </a:r>
            <a:r>
              <a:rPr lang="en-US" sz="3200" dirty="0"/>
              <a:t>My own southern mammy used to tell me, "</a:t>
            </a:r>
            <a:r>
              <a:rPr lang="en-US" sz="3200" i="1" dirty="0"/>
              <a:t>If you lay down with a dog that's got fleas, you'll get up with the fleas." </a:t>
            </a:r>
            <a:r>
              <a:rPr lang="en-US" sz="3200" dirty="0"/>
              <a:t>You just can't associate yourself with the things of the world and  expect to stay spiritual and humble before the Lord. </a:t>
            </a:r>
            <a:r>
              <a:rPr lang="en-US" sz="3200" dirty="0">
                <a:solidFill>
                  <a:srgbClr val="FFFF00"/>
                </a:solidFill>
              </a:rPr>
              <a:t>You're known by your company.</a:t>
            </a:r>
            <a:r>
              <a:rPr lang="en-US" sz="3200" dirty="0"/>
              <a:t> There's an old saying, </a:t>
            </a:r>
            <a:r>
              <a:rPr lang="en-US" sz="3200" i="1" dirty="0"/>
              <a:t>"Show me your company, I'll tell you who you are.“</a:t>
            </a:r>
            <a:r>
              <a:rPr lang="en-US" sz="3200" dirty="0"/>
              <a:t>	</a:t>
            </a:r>
            <a:r>
              <a:rPr lang="en-US" sz="2800" dirty="0"/>
              <a:t>																59-0702</a:t>
            </a:r>
          </a:p>
        </p:txBody>
      </p:sp>
    </p:spTree>
    <p:extLst>
      <p:ext uri="{BB962C8B-B14F-4D97-AF65-F5344CB8AC3E}">
        <p14:creationId xmlns:p14="http://schemas.microsoft.com/office/powerpoint/2010/main" val="928236319"/>
      </p:ext>
    </p:extLst>
  </p:cSld>
  <p:clrMapOvr>
    <a:masterClrMapping/>
  </p:clrMapOvr>
  <p:transition spd="slow">
    <p:randomBar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061" y="0"/>
            <a:ext cx="8741664" cy="4524315"/>
          </a:xfrm>
          <a:prstGeom prst="rect">
            <a:avLst/>
          </a:prstGeom>
          <a:solidFill>
            <a:schemeClr val="bg1"/>
          </a:solidFill>
        </p:spPr>
        <p:txBody>
          <a:bodyPr wrap="square">
            <a:spAutoFit/>
          </a:bodyPr>
          <a:lstStyle/>
          <a:p>
            <a:r>
              <a:rPr lang="en-US" sz="4400" b="1" dirty="0"/>
              <a:t>LED.BY.THE.SPIRIT.OF.GOD</a:t>
            </a:r>
          </a:p>
          <a:p>
            <a:r>
              <a:rPr lang="en-US" sz="3600" dirty="0"/>
              <a:t>  	42 Usually if a man's going to be a believer, he's got to separate himself from his </a:t>
            </a:r>
            <a:r>
              <a:rPr lang="en-US" sz="3600" dirty="0">
                <a:solidFill>
                  <a:srgbClr val="FFFF00"/>
                </a:solidFill>
              </a:rPr>
              <a:t>worldly friends, </a:t>
            </a:r>
            <a:r>
              <a:rPr lang="en-US" sz="3600" dirty="0"/>
              <a:t>all the people. Yoke yourself out up from amongst unbelievers. They'll only call you back into the world again. </a:t>
            </a:r>
            <a:r>
              <a:rPr lang="en-US" sz="3600" dirty="0">
                <a:solidFill>
                  <a:srgbClr val="FFFF00"/>
                </a:solidFill>
              </a:rPr>
              <a:t>Environment</a:t>
            </a:r>
            <a:r>
              <a:rPr lang="en-US" sz="3600" dirty="0"/>
              <a:t> has a lot to do with it.</a:t>
            </a:r>
          </a:p>
          <a:p>
            <a:pPr algn="r"/>
            <a:r>
              <a:rPr lang="en-US" sz="2800" dirty="0"/>
              <a:t>56-0723</a:t>
            </a:r>
          </a:p>
        </p:txBody>
      </p:sp>
      <p:sp>
        <p:nvSpPr>
          <p:cNvPr id="3" name="Date Placeholder 2"/>
          <p:cNvSpPr>
            <a:spLocks noGrp="1"/>
          </p:cNvSpPr>
          <p:nvPr>
            <p:ph type="dt" sz="half" idx="10"/>
          </p:nvPr>
        </p:nvSpPr>
        <p:spPr/>
        <p:txBody>
          <a:bodyPr/>
          <a:lstStyle/>
          <a:p>
            <a:r>
              <a:rPr lang="en-US"/>
              <a:t>8/26/2018</a:t>
            </a:r>
            <a:endParaRPr lang="en-US" dirty="0"/>
          </a:p>
        </p:txBody>
      </p:sp>
      <p:sp>
        <p:nvSpPr>
          <p:cNvPr id="4" name="Footer Placeholder 3"/>
          <p:cNvSpPr>
            <a:spLocks noGrp="1"/>
          </p:cNvSpPr>
          <p:nvPr>
            <p:ph type="ftr" sz="quarter" idx="11"/>
          </p:nvPr>
        </p:nvSpPr>
        <p:spPr/>
        <p:txBody>
          <a:bodyPr/>
          <a:lstStyle/>
          <a:p>
            <a:r>
              <a:rPr lang="en-US"/>
              <a:t>The Value of Righteousness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1593603497"/>
      </p:ext>
    </p:extLst>
  </p:cSld>
  <p:clrMapOvr>
    <a:masterClrMapping/>
  </p:clrMapOvr>
  <p:transition spd="slow">
    <p:randomBar dir="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8/26/2018</a:t>
            </a:r>
            <a:endParaRPr lang="en-US" dirty="0"/>
          </a:p>
        </p:txBody>
      </p:sp>
      <p:sp>
        <p:nvSpPr>
          <p:cNvPr id="3" name="Footer Placeholder 2"/>
          <p:cNvSpPr>
            <a:spLocks noGrp="1"/>
          </p:cNvSpPr>
          <p:nvPr>
            <p:ph type="ftr" sz="quarter" idx="11"/>
          </p:nvPr>
        </p:nvSpPr>
        <p:spPr/>
        <p:txBody>
          <a:bodyPr/>
          <a:lstStyle/>
          <a:p>
            <a:r>
              <a:rPr lang="en-US"/>
              <a:t>The Value of Righteousness</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42</a:t>
            </a:fld>
            <a:endParaRPr lang="en-US" dirty="0"/>
          </a:p>
        </p:txBody>
      </p:sp>
      <p:sp>
        <p:nvSpPr>
          <p:cNvPr id="5" name="Rectangle 4"/>
          <p:cNvSpPr/>
          <p:nvPr/>
        </p:nvSpPr>
        <p:spPr>
          <a:xfrm>
            <a:off x="491345" y="175770"/>
            <a:ext cx="7772400" cy="1815882"/>
          </a:xfrm>
          <a:prstGeom prst="rect">
            <a:avLst/>
          </a:prstGeom>
        </p:spPr>
        <p:txBody>
          <a:bodyPr wrap="square">
            <a:spAutoFit/>
          </a:bodyPr>
          <a:lstStyle/>
          <a:p>
            <a:pPr algn="ctr"/>
            <a:r>
              <a:rPr lang="en-US" sz="4000" b="1" dirty="0"/>
              <a:t>PROVERBS 27:19</a:t>
            </a:r>
          </a:p>
          <a:p>
            <a:pPr algn="ctr"/>
            <a:r>
              <a:rPr lang="en-US" sz="3200" dirty="0"/>
              <a:t>	</a:t>
            </a:r>
            <a:r>
              <a:rPr lang="en-US" sz="3200" i="1" dirty="0"/>
              <a:t> </a:t>
            </a:r>
            <a:r>
              <a:rPr lang="en-US" sz="3600" i="1" dirty="0"/>
              <a:t>As in water face </a:t>
            </a:r>
            <a:r>
              <a:rPr lang="en-US" sz="3600" i="1" dirty="0" err="1"/>
              <a:t>answereth</a:t>
            </a:r>
            <a:r>
              <a:rPr lang="en-US" sz="3600" i="1" dirty="0"/>
              <a:t> to face, so the heart of man to man.</a:t>
            </a:r>
            <a:endParaRPr lang="en-US" sz="3200" i="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7340" y="1939246"/>
            <a:ext cx="4315968" cy="4918754"/>
          </a:xfrm>
          <a:prstGeom prst="rect">
            <a:avLst/>
          </a:prstGeom>
        </p:spPr>
      </p:pic>
      <p:sp>
        <p:nvSpPr>
          <p:cNvPr id="6" name="TextBox 5">
            <a:extLst>
              <a:ext uri="{FF2B5EF4-FFF2-40B4-BE49-F238E27FC236}">
                <a16:creationId xmlns:a16="http://schemas.microsoft.com/office/drawing/2014/main" id="{B8D0149A-C290-43D6-B950-46E556B0EA2A}"/>
              </a:ext>
            </a:extLst>
          </p:cNvPr>
          <p:cNvSpPr txBox="1"/>
          <p:nvPr/>
        </p:nvSpPr>
        <p:spPr>
          <a:xfrm>
            <a:off x="1066800" y="4114800"/>
            <a:ext cx="1199174" cy="646331"/>
          </a:xfrm>
          <a:prstGeom prst="rect">
            <a:avLst/>
          </a:prstGeom>
          <a:noFill/>
        </p:spPr>
        <p:txBody>
          <a:bodyPr wrap="none" rtlCol="0">
            <a:spAutoFit/>
          </a:bodyPr>
          <a:lstStyle/>
          <a:p>
            <a:r>
              <a:rPr lang="en-US" dirty="0"/>
              <a:t>Narcissus:</a:t>
            </a:r>
          </a:p>
          <a:p>
            <a:endParaRPr lang="en-US" dirty="0"/>
          </a:p>
        </p:txBody>
      </p:sp>
    </p:spTree>
    <p:extLst>
      <p:ext uri="{BB962C8B-B14F-4D97-AF65-F5344CB8AC3E}">
        <p14:creationId xmlns:p14="http://schemas.microsoft.com/office/powerpoint/2010/main" val="942491382"/>
      </p:ext>
    </p:extLst>
  </p:cSld>
  <p:clrMapOvr>
    <a:masterClrMapping/>
  </p:clrMapOvr>
  <p:transition spd="slow">
    <p:randomBar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DAAFC4-5D74-48BA-A59C-C2A5EB72CF52}"/>
              </a:ext>
            </a:extLst>
          </p:cNvPr>
          <p:cNvSpPr>
            <a:spLocks noGrp="1"/>
          </p:cNvSpPr>
          <p:nvPr>
            <p:ph type="dt" sz="half" idx="10"/>
          </p:nvPr>
        </p:nvSpPr>
        <p:spPr/>
        <p:txBody>
          <a:bodyPr/>
          <a:lstStyle/>
          <a:p>
            <a:r>
              <a:rPr lang="en-US"/>
              <a:t>8/26/2018</a:t>
            </a:r>
          </a:p>
        </p:txBody>
      </p:sp>
      <p:sp>
        <p:nvSpPr>
          <p:cNvPr id="3" name="Footer Placeholder 2">
            <a:extLst>
              <a:ext uri="{FF2B5EF4-FFF2-40B4-BE49-F238E27FC236}">
                <a16:creationId xmlns:a16="http://schemas.microsoft.com/office/drawing/2014/main" id="{C1B41008-5642-4B9D-AAE2-36BE92FEAD3C}"/>
              </a:ext>
            </a:extLst>
          </p:cNvPr>
          <p:cNvSpPr>
            <a:spLocks noGrp="1"/>
          </p:cNvSpPr>
          <p:nvPr>
            <p:ph type="ftr" sz="quarter" idx="11"/>
          </p:nvPr>
        </p:nvSpPr>
        <p:spPr/>
        <p:txBody>
          <a:bodyPr/>
          <a:lstStyle/>
          <a:p>
            <a:r>
              <a:rPr lang="en-US"/>
              <a:t>The Value of Righteousness</a:t>
            </a:r>
          </a:p>
        </p:txBody>
      </p:sp>
      <p:sp>
        <p:nvSpPr>
          <p:cNvPr id="4" name="Slide Number Placeholder 3">
            <a:extLst>
              <a:ext uri="{FF2B5EF4-FFF2-40B4-BE49-F238E27FC236}">
                <a16:creationId xmlns:a16="http://schemas.microsoft.com/office/drawing/2014/main" id="{429D5311-C1F1-41AE-BCD5-FB86AB27140E}"/>
              </a:ext>
            </a:extLst>
          </p:cNvPr>
          <p:cNvSpPr>
            <a:spLocks noGrp="1"/>
          </p:cNvSpPr>
          <p:nvPr>
            <p:ph type="sldNum" sz="quarter" idx="12"/>
          </p:nvPr>
        </p:nvSpPr>
        <p:spPr/>
        <p:txBody>
          <a:bodyPr/>
          <a:lstStyle/>
          <a:p>
            <a:fld id="{34FBDB5F-F88B-4ECD-8AC6-E346D095E253}" type="slidenum">
              <a:rPr lang="en-US" smtClean="0"/>
              <a:pPr/>
              <a:t>43</a:t>
            </a:fld>
            <a:endParaRPr lang="en-US" dirty="0"/>
          </a:p>
        </p:txBody>
      </p:sp>
      <p:sp>
        <p:nvSpPr>
          <p:cNvPr id="5" name="Rectangle 4">
            <a:extLst>
              <a:ext uri="{FF2B5EF4-FFF2-40B4-BE49-F238E27FC236}">
                <a16:creationId xmlns:a16="http://schemas.microsoft.com/office/drawing/2014/main" id="{3C0A174C-B4EF-441D-ABE5-1A02FC0737B5}"/>
              </a:ext>
            </a:extLst>
          </p:cNvPr>
          <p:cNvSpPr/>
          <p:nvPr/>
        </p:nvSpPr>
        <p:spPr>
          <a:xfrm>
            <a:off x="228600" y="35560"/>
            <a:ext cx="8991600" cy="6494085"/>
          </a:xfrm>
          <a:prstGeom prst="rect">
            <a:avLst/>
          </a:prstGeom>
          <a:solidFill>
            <a:schemeClr val="bg1"/>
          </a:solidFill>
        </p:spPr>
        <p:txBody>
          <a:bodyPr wrap="square">
            <a:spAutoFit/>
          </a:bodyPr>
          <a:lstStyle/>
          <a:p>
            <a:pPr>
              <a:buFont typeface="Arial" panose="020B0604020202020204" pitchFamily="34" charset="0"/>
              <a:buChar char="•"/>
            </a:pPr>
            <a:r>
              <a:rPr lang="en-US" sz="3200" dirty="0"/>
              <a:t>Inability to view the world from the perspective 	of other people;</a:t>
            </a:r>
          </a:p>
          <a:p>
            <a:pPr>
              <a:buFont typeface="Arial" panose="020B0604020202020204" pitchFamily="34" charset="0"/>
              <a:buChar char="•"/>
            </a:pPr>
            <a:r>
              <a:rPr lang="en-US" sz="3200" dirty="0"/>
              <a:t>Difficulty with empathy;</a:t>
            </a:r>
          </a:p>
          <a:p>
            <a:pPr>
              <a:buFont typeface="Arial" panose="020B0604020202020204" pitchFamily="34" charset="0"/>
              <a:buChar char="•"/>
            </a:pPr>
            <a:r>
              <a:rPr lang="en-US" sz="3200" dirty="0"/>
              <a:t>Hypersensitivity to any insults or imagined insult </a:t>
            </a:r>
          </a:p>
          <a:p>
            <a:pPr>
              <a:buFont typeface="Arial" panose="020B0604020202020204" pitchFamily="34" charset="0"/>
              <a:buChar char="•"/>
            </a:pPr>
            <a:r>
              <a:rPr lang="en-US" sz="3200" dirty="0"/>
              <a:t>Flattery towards people who admire and affirm 	them, Detesting those who don’t;</a:t>
            </a:r>
          </a:p>
          <a:p>
            <a:pPr>
              <a:buFont typeface="Arial" panose="020B0604020202020204" pitchFamily="34" charset="0"/>
              <a:buChar char="•"/>
            </a:pPr>
            <a:r>
              <a:rPr lang="en-US" sz="3200" dirty="0"/>
              <a:t>Using other people without considering the cost 	of doing so;</a:t>
            </a:r>
          </a:p>
          <a:p>
            <a:pPr>
              <a:buFont typeface="Arial" panose="020B0604020202020204" pitchFamily="34" charset="0"/>
              <a:buChar char="•"/>
            </a:pPr>
            <a:r>
              <a:rPr lang="en-US" sz="3200" dirty="0"/>
              <a:t>Pretending to be more important than they 	actually are;</a:t>
            </a:r>
          </a:p>
          <a:p>
            <a:pPr>
              <a:buFont typeface="Arial" panose="020B0604020202020204" pitchFamily="34" charset="0"/>
              <a:buChar char="•"/>
            </a:pPr>
            <a:r>
              <a:rPr lang="en-US" sz="3200" dirty="0"/>
              <a:t>Bragging persistently and exaggerating their 	achievements;</a:t>
            </a:r>
          </a:p>
          <a:p>
            <a:pPr>
              <a:buFont typeface="Arial" panose="020B0604020202020204" pitchFamily="34" charset="0"/>
              <a:buChar char="•"/>
            </a:pPr>
            <a:r>
              <a:rPr lang="en-US" sz="3200" dirty="0"/>
              <a:t>Claiming to be an "expert" at many things.</a:t>
            </a:r>
          </a:p>
        </p:txBody>
      </p:sp>
    </p:spTree>
    <p:extLst>
      <p:ext uri="{BB962C8B-B14F-4D97-AF65-F5344CB8AC3E}">
        <p14:creationId xmlns:p14="http://schemas.microsoft.com/office/powerpoint/2010/main" val="19897993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fade">
                                      <p:cBhvr>
                                        <p:cTn id="10" dur="500"/>
                                        <p:tgtEl>
                                          <p:spTgt spid="5">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Effect transition="in" filter="fade">
                                      <p:cBhvr>
                                        <p:cTn id="13" dur="500"/>
                                        <p:tgtEl>
                                          <p:spTgt spid="5">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6" end="6"/>
                                            </p:txEl>
                                          </p:spTgt>
                                        </p:tgtEl>
                                        <p:attrNameLst>
                                          <p:attrName>style.visibility</p:attrName>
                                        </p:attrNameLst>
                                      </p:cBhvr>
                                      <p:to>
                                        <p:strVal val="visible"/>
                                      </p:to>
                                    </p:set>
                                    <p:anim calcmode="lin" valueType="num">
                                      <p:cBhvr additive="base">
                                        <p:cTn id="18"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5">
                                            <p:txEl>
                                              <p:pRg st="7" end="7"/>
                                            </p:txEl>
                                          </p:spTgt>
                                        </p:tgtEl>
                                        <p:attrNameLst>
                                          <p:attrName>style.visibility</p:attrName>
                                        </p:attrNameLst>
                                      </p:cBhvr>
                                      <p:to>
                                        <p:strVal val="visible"/>
                                      </p:to>
                                    </p:set>
                                    <p:anim calcmode="lin" valueType="num">
                                      <p:cBhvr additive="base">
                                        <p:cTn id="22"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8/26/2018</a:t>
            </a:r>
          </a:p>
        </p:txBody>
      </p:sp>
      <p:sp>
        <p:nvSpPr>
          <p:cNvPr id="6" name="Slide Number Placeholder 5"/>
          <p:cNvSpPr>
            <a:spLocks noGrp="1"/>
          </p:cNvSpPr>
          <p:nvPr>
            <p:ph type="sldNum" sz="quarter" idx="11"/>
          </p:nvPr>
        </p:nvSpPr>
        <p:spPr/>
        <p:txBody>
          <a:bodyPr/>
          <a:lstStyle/>
          <a:p>
            <a:pPr>
              <a:defRPr/>
            </a:pPr>
            <a:fld id="{61895502-144C-4044-A9FF-8778C8A27D37}" type="slidenum">
              <a:rPr lang="en-US" smtClean="0"/>
              <a:pPr>
                <a:defRPr/>
              </a:pPr>
              <a:t>44</a:t>
            </a:fld>
            <a:endParaRPr lang="en-US"/>
          </a:p>
        </p:txBody>
      </p:sp>
      <p:sp>
        <p:nvSpPr>
          <p:cNvPr id="3" name="Footer Placeholder 2"/>
          <p:cNvSpPr>
            <a:spLocks noGrp="1"/>
          </p:cNvSpPr>
          <p:nvPr>
            <p:ph type="ftr" sz="quarter" idx="12"/>
          </p:nvPr>
        </p:nvSpPr>
        <p:spPr/>
        <p:txBody>
          <a:bodyPr/>
          <a:lstStyle/>
          <a:p>
            <a:pPr>
              <a:defRPr/>
            </a:pPr>
            <a:r>
              <a:rPr lang="en-US"/>
              <a:t>The Value of Righteousness</a:t>
            </a:r>
          </a:p>
        </p:txBody>
      </p:sp>
      <p:sp>
        <p:nvSpPr>
          <p:cNvPr id="5" name="Rectangle 4"/>
          <p:cNvSpPr/>
          <p:nvPr/>
        </p:nvSpPr>
        <p:spPr>
          <a:xfrm>
            <a:off x="190500" y="190500"/>
            <a:ext cx="8636000" cy="4801294"/>
          </a:xfrm>
          <a:prstGeom prst="rect">
            <a:avLst/>
          </a:prstGeom>
        </p:spPr>
        <p:txBody>
          <a:bodyPr wrap="square" lIns="76182" tIns="38090" rIns="76182" bIns="38090">
            <a:spAutoFit/>
          </a:bodyPr>
          <a:lstStyle/>
          <a:p>
            <a:r>
              <a:rPr lang="en-US" sz="3700" b="1" dirty="0"/>
              <a:t>TOTAL.SEPARATION  64-0121</a:t>
            </a:r>
          </a:p>
          <a:p>
            <a:r>
              <a:rPr lang="en-US" sz="3000" dirty="0"/>
              <a:t>	27   I believe, tonight, that every man and woman, every boy and girl, that's born of the Spirit of God, is a </a:t>
            </a:r>
            <a:r>
              <a:rPr lang="en-US" sz="3000" dirty="0" err="1"/>
              <a:t>Nazarite</a:t>
            </a:r>
            <a:r>
              <a:rPr lang="en-US" sz="3000" dirty="0"/>
              <a:t> unto the Lord; because they have separated them things, themselves, from the cares of the world and whatever the world has got to say.</a:t>
            </a:r>
          </a:p>
          <a:p>
            <a:r>
              <a:rPr lang="en-US" sz="3000" dirty="0"/>
              <a:t>	29 </a:t>
            </a:r>
            <a:r>
              <a:rPr lang="en-US" sz="3000" dirty="0">
                <a:solidFill>
                  <a:srgbClr val="FFFF00"/>
                </a:solidFill>
              </a:rPr>
              <a:t>God has one way of bringing Light to you: that's when you're ready to separate yourself from all the things of the world, and all the cares of the world, and cling only to God's promised Word.</a:t>
            </a:r>
          </a:p>
        </p:txBody>
      </p:sp>
    </p:spTree>
    <p:extLst>
      <p:ext uri="{BB962C8B-B14F-4D97-AF65-F5344CB8AC3E}">
        <p14:creationId xmlns:p14="http://schemas.microsoft.com/office/powerpoint/2010/main" val="974520808"/>
      </p:ext>
    </p:extLst>
  </p:cSld>
  <p:clrMapOvr>
    <a:masterClrMapping/>
  </p:clrMapOvr>
  <p:transition spd="slow">
    <p:randomBar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592" y="118806"/>
            <a:ext cx="8903208" cy="4985980"/>
          </a:xfrm>
          <a:prstGeom prst="rect">
            <a:avLst/>
          </a:prstGeom>
          <a:solidFill>
            <a:schemeClr val="bg1"/>
          </a:solidFill>
        </p:spPr>
        <p:txBody>
          <a:bodyPr wrap="square">
            <a:spAutoFit/>
          </a:bodyPr>
          <a:lstStyle/>
          <a:p>
            <a:r>
              <a:rPr lang="en-US" sz="4400" b="1" dirty="0"/>
              <a:t>GOD.KEEPS.HIS.WORD</a:t>
            </a:r>
          </a:p>
          <a:p>
            <a:r>
              <a:rPr lang="en-US" sz="3600" dirty="0"/>
              <a:t>	</a:t>
            </a:r>
            <a:r>
              <a:rPr lang="en-US" sz="3400" dirty="0"/>
              <a:t>35 Listen. Oil and water don't mix. </a:t>
            </a:r>
            <a:r>
              <a:rPr lang="en-US" sz="3400" dirty="0">
                <a:solidFill>
                  <a:srgbClr val="FFFF00"/>
                </a:solidFill>
              </a:rPr>
              <a:t>And many time, a many a good life has been completely wrecked by your associates. </a:t>
            </a:r>
            <a:r>
              <a:rPr lang="en-US" sz="3400" dirty="0"/>
              <a:t>Show me your company, I'll tell you who you are. Associate with people who believe God.	</a:t>
            </a:r>
          </a:p>
          <a:p>
            <a:r>
              <a:rPr lang="en-US" sz="3400" dirty="0"/>
              <a:t>	36 Don't let your children... If he runs across the street to little Oswald over here, he's a nice little boy; but be careful who little Oswald is. </a:t>
            </a:r>
          </a:p>
        </p:txBody>
      </p:sp>
      <p:sp>
        <p:nvSpPr>
          <p:cNvPr id="3" name="Date Placeholder 2"/>
          <p:cNvSpPr>
            <a:spLocks noGrp="1"/>
          </p:cNvSpPr>
          <p:nvPr>
            <p:ph type="dt" sz="half" idx="10"/>
          </p:nvPr>
        </p:nvSpPr>
        <p:spPr/>
        <p:txBody>
          <a:bodyPr/>
          <a:lstStyle/>
          <a:p>
            <a:r>
              <a:rPr lang="en-US"/>
              <a:t>8/26/2018</a:t>
            </a:r>
            <a:endParaRPr lang="en-US" dirty="0"/>
          </a:p>
        </p:txBody>
      </p:sp>
      <p:sp>
        <p:nvSpPr>
          <p:cNvPr id="4" name="Footer Placeholder 3"/>
          <p:cNvSpPr>
            <a:spLocks noGrp="1"/>
          </p:cNvSpPr>
          <p:nvPr>
            <p:ph type="ftr" sz="quarter" idx="11"/>
          </p:nvPr>
        </p:nvSpPr>
        <p:spPr/>
        <p:txBody>
          <a:bodyPr/>
          <a:lstStyle/>
          <a:p>
            <a:r>
              <a:rPr lang="en-US"/>
              <a:t>The Value of Righteousness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45</a:t>
            </a:fld>
            <a:endParaRPr lang="en-US" dirty="0"/>
          </a:p>
        </p:txBody>
      </p:sp>
    </p:spTree>
    <p:extLst>
      <p:ext uri="{BB962C8B-B14F-4D97-AF65-F5344CB8AC3E}">
        <p14:creationId xmlns:p14="http://schemas.microsoft.com/office/powerpoint/2010/main" val="2460136228"/>
      </p:ext>
    </p:extLst>
  </p:cSld>
  <p:clrMapOvr>
    <a:masterClrMapping/>
  </p:clrMapOvr>
  <p:transition spd="slow">
    <p:randomBar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8/26/2018</a:t>
            </a:r>
          </a:p>
        </p:txBody>
      </p:sp>
      <p:sp>
        <p:nvSpPr>
          <p:cNvPr id="3" name="Footer Placeholder 2"/>
          <p:cNvSpPr>
            <a:spLocks noGrp="1"/>
          </p:cNvSpPr>
          <p:nvPr>
            <p:ph type="ftr" sz="quarter" idx="11"/>
          </p:nvPr>
        </p:nvSpPr>
        <p:spPr/>
        <p:txBody>
          <a:bodyPr/>
          <a:lstStyle/>
          <a:p>
            <a:r>
              <a:rPr lang="en-US"/>
              <a:t>The Value of Righteousness</a:t>
            </a:r>
          </a:p>
        </p:txBody>
      </p:sp>
      <p:sp>
        <p:nvSpPr>
          <p:cNvPr id="4" name="Slide Number Placeholder 3"/>
          <p:cNvSpPr>
            <a:spLocks noGrp="1"/>
          </p:cNvSpPr>
          <p:nvPr>
            <p:ph type="sldNum" sz="quarter" idx="12"/>
          </p:nvPr>
        </p:nvSpPr>
        <p:spPr/>
        <p:txBody>
          <a:bodyPr/>
          <a:lstStyle/>
          <a:p>
            <a:fld id="{34FBDB5F-F88B-4ECD-8AC6-E346D095E253}" type="slidenum">
              <a:rPr lang="en-US" smtClean="0"/>
              <a:pPr/>
              <a:t>46</a:t>
            </a:fld>
            <a:endParaRPr lang="en-US"/>
          </a:p>
        </p:txBody>
      </p:sp>
      <p:sp>
        <p:nvSpPr>
          <p:cNvPr id="35841" name="Rectangle 1"/>
          <p:cNvSpPr>
            <a:spLocks noChangeArrowheads="1"/>
          </p:cNvSpPr>
          <p:nvPr/>
        </p:nvSpPr>
        <p:spPr bwMode="auto">
          <a:xfrm>
            <a:off x="228600" y="34247"/>
            <a:ext cx="8763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a:ln>
                  <a:noFill/>
                </a:ln>
                <a:solidFill>
                  <a:schemeClr val="tx1"/>
                </a:solidFill>
                <a:effectLst/>
                <a:latin typeface="Cambria" pitchFamily="18" charset="0"/>
                <a:ea typeface="Times New Roman" pitchFamily="18" charset="0"/>
              </a:rPr>
              <a:t>QUEEN.OF.SHEBA</a:t>
            </a:r>
            <a:endParaRPr kumimoji="0" lang="en-US" sz="3200" b="1" i="0" u="none" strike="noStrike" cap="none" normalizeH="0" baseline="0" dirty="0">
              <a:ln>
                <a:noFill/>
              </a:ln>
              <a:solidFill>
                <a:schemeClr val="tx1"/>
              </a:solidFill>
              <a:effectLst/>
              <a:latin typeface="Cambria"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mbria" pitchFamily="18" charset="0"/>
                <a:ea typeface="Times New Roman" pitchFamily="18" charset="0"/>
              </a:rPr>
              <a:t>	9  And then if you say that you're saved and still live for the things of the world, your fruits prove that you're not saved. I believe in holiness... 	But if you just make yourself dress like a holy person or act like a holy person, that doesn't make you a holy person. You'd just be making out that. </a:t>
            </a:r>
            <a:r>
              <a:rPr kumimoji="0" lang="en-US" sz="3200" b="0" i="0" u="none" strike="noStrike" cap="none" normalizeH="0" baseline="0" dirty="0">
                <a:ln>
                  <a:noFill/>
                </a:ln>
                <a:solidFill>
                  <a:srgbClr val="FFFF00"/>
                </a:solidFill>
                <a:effectLst/>
                <a:latin typeface="Cambria" pitchFamily="18" charset="0"/>
                <a:ea typeface="Times New Roman" pitchFamily="18" charset="0"/>
              </a:rPr>
              <a:t>But if the Spirit within you makes you live that way, then you know you're all right. </a:t>
            </a:r>
            <a:r>
              <a:rPr kumimoji="0" lang="en-US" sz="3200" b="0" i="0" u="none" strike="noStrike" cap="none" normalizeH="0" baseline="0" dirty="0">
                <a:ln>
                  <a:noFill/>
                </a:ln>
                <a:solidFill>
                  <a:schemeClr val="tx1"/>
                </a:solidFill>
                <a:effectLst/>
                <a:latin typeface="Cambria" pitchFamily="18" charset="0"/>
                <a:ea typeface="Times New Roman" pitchFamily="18" charset="0"/>
              </a:rPr>
              <a:t>That's how you judge yourself…</a:t>
            </a:r>
          </a:p>
          <a:p>
            <a:pPr lvl="0" algn="r" eaLnBrk="0" fontAlgn="base" hangingPunct="0">
              <a:spcBef>
                <a:spcPct val="0"/>
              </a:spcBef>
              <a:spcAft>
                <a:spcPct val="0"/>
              </a:spcAft>
            </a:pPr>
            <a:r>
              <a:rPr lang="en-US" sz="2400" b="1" dirty="0">
                <a:latin typeface="Cambria" pitchFamily="18" charset="0"/>
                <a:ea typeface="Times New Roman" pitchFamily="18" charset="0"/>
              </a:rPr>
              <a:t>60-0710</a:t>
            </a:r>
            <a:endParaRPr kumimoji="0" lang="en-US" sz="2400" b="0" i="0" u="none" strike="noStrike" cap="none" normalizeH="0" baseline="0" dirty="0">
              <a:ln>
                <a:noFill/>
              </a:ln>
              <a:solidFill>
                <a:schemeClr val="tx1"/>
              </a:solidFill>
              <a:effectLst/>
              <a:latin typeface="Cambria" pitchFamily="18" charset="0"/>
            </a:endParaRPr>
          </a:p>
        </p:txBody>
      </p:sp>
    </p:spTree>
  </p:cSld>
  <p:clrMapOvr>
    <a:masterClrMapping/>
  </p:clrMapOvr>
  <p:transition spd="slow">
    <p:randomBar dir="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8/26/2018</a:t>
            </a:r>
          </a:p>
        </p:txBody>
      </p:sp>
      <p:sp>
        <p:nvSpPr>
          <p:cNvPr id="3" name="Footer Placeholder 2"/>
          <p:cNvSpPr>
            <a:spLocks noGrp="1"/>
          </p:cNvSpPr>
          <p:nvPr>
            <p:ph type="ftr" sz="quarter" idx="11"/>
          </p:nvPr>
        </p:nvSpPr>
        <p:spPr/>
        <p:txBody>
          <a:bodyPr/>
          <a:lstStyle/>
          <a:p>
            <a:r>
              <a:rPr lang="en-US"/>
              <a:t>The Value of Righteousness</a:t>
            </a:r>
          </a:p>
        </p:txBody>
      </p:sp>
      <p:sp>
        <p:nvSpPr>
          <p:cNvPr id="4" name="Slide Number Placeholder 3"/>
          <p:cNvSpPr>
            <a:spLocks noGrp="1"/>
          </p:cNvSpPr>
          <p:nvPr>
            <p:ph type="sldNum" sz="quarter" idx="12"/>
          </p:nvPr>
        </p:nvSpPr>
        <p:spPr/>
        <p:txBody>
          <a:bodyPr/>
          <a:lstStyle/>
          <a:p>
            <a:fld id="{34FBDB5F-F88B-4ECD-8AC6-E346D095E253}" type="slidenum">
              <a:rPr lang="en-US" smtClean="0"/>
              <a:pPr/>
              <a:t>47</a:t>
            </a:fld>
            <a:endParaRPr lang="en-US"/>
          </a:p>
        </p:txBody>
      </p:sp>
      <p:sp>
        <p:nvSpPr>
          <p:cNvPr id="66561" name="Rectangle 1"/>
          <p:cNvSpPr>
            <a:spLocks noChangeArrowheads="1"/>
          </p:cNvSpPr>
          <p:nvPr/>
        </p:nvSpPr>
        <p:spPr bwMode="auto">
          <a:xfrm>
            <a:off x="152400" y="76200"/>
            <a:ext cx="89916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a:ln>
                  <a:noFill/>
                </a:ln>
                <a:solidFill>
                  <a:schemeClr val="tx1"/>
                </a:solidFill>
                <a:effectLst/>
                <a:latin typeface="Cambria" pitchFamily="18" charset="0"/>
                <a:ea typeface="Times New Roman" pitchFamily="18" charset="0"/>
              </a:rPr>
              <a:t>ROJC</a:t>
            </a:r>
            <a:endParaRPr kumimoji="0" lang="en-US" sz="28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mbria" pitchFamily="18" charset="0"/>
                <a:ea typeface="Times New Roman" pitchFamily="18" charset="0"/>
              </a:rPr>
              <a:t>	216 </a:t>
            </a:r>
            <a:r>
              <a:rPr kumimoji="0" lang="en-US" sz="3200" b="0" i="0" u="none" strike="noStrike" cap="none" normalizeH="0" baseline="0" dirty="0">
                <a:ln>
                  <a:noFill/>
                </a:ln>
                <a:solidFill>
                  <a:srgbClr val="FFFF00"/>
                </a:solidFill>
                <a:effectLst/>
                <a:latin typeface="Cambria" pitchFamily="18" charset="0"/>
                <a:ea typeface="Times New Roman" pitchFamily="18" charset="0"/>
              </a:rPr>
              <a:t>Our Life is from a holy place;</a:t>
            </a:r>
            <a:r>
              <a:rPr kumimoji="0" lang="en-US" sz="3200" b="0" i="0" u="none" strike="noStrike" cap="none" normalizeH="0" baseline="0" dirty="0">
                <a:ln>
                  <a:noFill/>
                </a:ln>
                <a:solidFill>
                  <a:schemeClr val="tx1"/>
                </a:solidFill>
                <a:effectLst/>
                <a:latin typeface="Cambria" pitchFamily="18" charset="0"/>
                <a:ea typeface="Times New Roman" pitchFamily="18" charset="0"/>
              </a:rPr>
              <a:t> looks different; dresses different. The women up there has long hair, don't wear manicure on their face, don't wear shorts. They wear skirts and long robes and dresses, and they have long hair... So the nature of it from up there reflects back on us. The men don't smoke, chew, lie, steal… </a:t>
            </a:r>
            <a:r>
              <a:rPr kumimoji="0" lang="en-US" sz="3200" b="0" i="0" u="none" strike="noStrike" cap="none" normalizeH="0" baseline="0" dirty="0">
                <a:ln>
                  <a:noFill/>
                </a:ln>
                <a:solidFill>
                  <a:srgbClr val="FFFF00"/>
                </a:solidFill>
                <a:effectLst/>
                <a:latin typeface="Cambria" pitchFamily="18" charset="0"/>
                <a:ea typeface="Times New Roman" pitchFamily="18" charset="0"/>
              </a:rPr>
              <a:t>We're of a Kingdom, and we have a King. </a:t>
            </a:r>
            <a:r>
              <a:rPr kumimoji="0" lang="en-US" sz="3200" b="0" i="0" u="none" strike="noStrike" cap="none" normalizeH="0" baseline="0" dirty="0">
                <a:ln>
                  <a:noFill/>
                </a:ln>
                <a:solidFill>
                  <a:schemeClr val="tx1"/>
                </a:solidFill>
                <a:effectLst/>
                <a:latin typeface="Cambria" pitchFamily="18" charset="0"/>
                <a:ea typeface="Times New Roman" pitchFamily="18" charset="0"/>
              </a:rPr>
              <a:t>Then when a person is sanctified, Christ, the Holy Spirit, moves into the heart and becomes King over that... A king has his domain.							</a:t>
            </a:r>
            <a:r>
              <a:rPr lang="en-US" sz="2800" b="1" dirty="0">
                <a:latin typeface="Cambria" pitchFamily="18" charset="0"/>
                <a:ea typeface="Times New Roman" pitchFamily="18" charset="0"/>
              </a:rPr>
              <a:t> </a:t>
            </a:r>
            <a:r>
              <a:rPr lang="en-US" sz="2800" dirty="0">
                <a:latin typeface="Cambria" pitchFamily="18" charset="0"/>
                <a:ea typeface="Times New Roman" pitchFamily="18" charset="0"/>
              </a:rPr>
              <a:t>60-1204</a:t>
            </a:r>
            <a:r>
              <a:rPr kumimoji="0" lang="en-US" sz="2800" b="0" i="0" u="none" strike="noStrike" cap="none" normalizeH="0" baseline="0" dirty="0">
                <a:ln>
                  <a:noFill/>
                </a:ln>
                <a:solidFill>
                  <a:schemeClr val="tx1"/>
                </a:solidFill>
                <a:effectLst/>
                <a:latin typeface="Cambria" pitchFamily="18" charset="0"/>
                <a:ea typeface="Times New Roman" pitchFamily="18" charset="0"/>
              </a:rPr>
              <a:t> </a:t>
            </a:r>
            <a:endParaRPr kumimoji="0" lang="en-US" sz="4000" b="0" i="0" u="none" strike="noStrike" cap="none" normalizeH="0" baseline="0" dirty="0">
              <a:ln>
                <a:noFill/>
              </a:ln>
              <a:solidFill>
                <a:schemeClr val="tx1"/>
              </a:solidFill>
              <a:effectLst/>
              <a:latin typeface="Arial" pitchFamily="34"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6561">
                                            <p:txEl>
                                              <p:pRg st="0" end="0"/>
                                            </p:txEl>
                                          </p:spTgt>
                                        </p:tgtEl>
                                        <p:attrNameLst>
                                          <p:attrName>style.visibility</p:attrName>
                                        </p:attrNameLst>
                                      </p:cBhvr>
                                      <p:to>
                                        <p:strVal val="visible"/>
                                      </p:to>
                                    </p:set>
                                    <p:anim calcmode="lin" valueType="num">
                                      <p:cBhvr additive="base">
                                        <p:cTn id="7" dur="2000" fill="hold"/>
                                        <p:tgtEl>
                                          <p:spTgt spid="66561">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6656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6561">
                                            <p:txEl>
                                              <p:pRg st="1" end="1"/>
                                            </p:txEl>
                                          </p:spTgt>
                                        </p:tgtEl>
                                        <p:attrNameLst>
                                          <p:attrName>style.visibility</p:attrName>
                                        </p:attrNameLst>
                                      </p:cBhvr>
                                      <p:to>
                                        <p:strVal val="visible"/>
                                      </p:to>
                                    </p:set>
                                    <p:anim calcmode="lin" valueType="num">
                                      <p:cBhvr additive="base">
                                        <p:cTn id="11" dur="2000" fill="hold"/>
                                        <p:tgtEl>
                                          <p:spTgt spid="66561">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6656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8/26/2018</a:t>
            </a:r>
          </a:p>
        </p:txBody>
      </p:sp>
      <p:sp>
        <p:nvSpPr>
          <p:cNvPr id="4" name="Footer Placeholder 3"/>
          <p:cNvSpPr>
            <a:spLocks noGrp="1"/>
          </p:cNvSpPr>
          <p:nvPr>
            <p:ph type="ftr" sz="quarter" idx="11"/>
          </p:nvPr>
        </p:nvSpPr>
        <p:spPr/>
        <p:txBody>
          <a:bodyPr/>
          <a:lstStyle/>
          <a:p>
            <a:r>
              <a:rPr lang="en-US"/>
              <a:t>The Value of Righteousness</a:t>
            </a:r>
          </a:p>
        </p:txBody>
      </p:sp>
      <p:sp>
        <p:nvSpPr>
          <p:cNvPr id="3" name="Slide Number Placeholder 2"/>
          <p:cNvSpPr>
            <a:spLocks noGrp="1"/>
          </p:cNvSpPr>
          <p:nvPr>
            <p:ph type="sldNum" sz="quarter" idx="12"/>
          </p:nvPr>
        </p:nvSpPr>
        <p:spPr/>
        <p:txBody>
          <a:bodyPr/>
          <a:lstStyle/>
          <a:p>
            <a:fld id="{34FBDB5F-F88B-4ECD-8AC6-E346D095E253}" type="slidenum">
              <a:rPr lang="en-US" smtClean="0"/>
              <a:pPr/>
              <a:t>48</a:t>
            </a:fld>
            <a:endParaRPr lang="en-US"/>
          </a:p>
        </p:txBody>
      </p:sp>
      <p:sp>
        <p:nvSpPr>
          <p:cNvPr id="5" name="Rectangle 4"/>
          <p:cNvSpPr/>
          <p:nvPr/>
        </p:nvSpPr>
        <p:spPr>
          <a:xfrm>
            <a:off x="838200" y="533400"/>
            <a:ext cx="7086600" cy="3231654"/>
          </a:xfrm>
          <a:prstGeom prst="rect">
            <a:avLst/>
          </a:prstGeom>
        </p:spPr>
        <p:txBody>
          <a:bodyPr wrap="square">
            <a:spAutoFit/>
          </a:bodyPr>
          <a:lstStyle/>
          <a:p>
            <a:pPr lvl="0" eaLnBrk="0" fontAlgn="base" hangingPunct="0">
              <a:spcBef>
                <a:spcPct val="0"/>
              </a:spcBef>
              <a:spcAft>
                <a:spcPct val="0"/>
              </a:spcAft>
            </a:pPr>
            <a:r>
              <a:rPr lang="en-US" sz="4400" b="1" dirty="0">
                <a:latin typeface="Cambria" pitchFamily="18" charset="0"/>
                <a:ea typeface="Times New Roman" pitchFamily="18" charset="0"/>
              </a:rPr>
              <a:t>PSALMS 141:4</a:t>
            </a:r>
            <a:r>
              <a:rPr lang="en-US" sz="4400" i="1" dirty="0">
                <a:latin typeface="Cambria" pitchFamily="18" charset="0"/>
                <a:ea typeface="Times New Roman" pitchFamily="18" charset="0"/>
              </a:rPr>
              <a:t>  </a:t>
            </a:r>
          </a:p>
          <a:p>
            <a:pPr lvl="0" eaLnBrk="0" fontAlgn="base" hangingPunct="0">
              <a:spcBef>
                <a:spcPct val="0"/>
              </a:spcBef>
              <a:spcAft>
                <a:spcPct val="0"/>
              </a:spcAft>
            </a:pPr>
            <a:r>
              <a:rPr lang="en-US" sz="4000" i="1" dirty="0">
                <a:latin typeface="Cambria" pitchFamily="18" charset="0"/>
                <a:ea typeface="Times New Roman" pitchFamily="18" charset="0"/>
              </a:rPr>
              <a:t>	Incline not my heart to any evil thing, to </a:t>
            </a:r>
            <a:r>
              <a:rPr lang="en-US" sz="4000" i="1" dirty="0" err="1">
                <a:latin typeface="Cambria" pitchFamily="18" charset="0"/>
                <a:ea typeface="Times New Roman" pitchFamily="18" charset="0"/>
              </a:rPr>
              <a:t>practise</a:t>
            </a:r>
            <a:r>
              <a:rPr lang="en-US" sz="4000" i="1" dirty="0">
                <a:latin typeface="Cambria" pitchFamily="18" charset="0"/>
                <a:ea typeface="Times New Roman" pitchFamily="18" charset="0"/>
              </a:rPr>
              <a:t> wicked works with men that work iniquity…</a:t>
            </a:r>
          </a:p>
        </p:txBody>
      </p:sp>
    </p:spTree>
    <p:extLst>
      <p:ext uri="{BB962C8B-B14F-4D97-AF65-F5344CB8AC3E}">
        <p14:creationId xmlns:p14="http://schemas.microsoft.com/office/powerpoint/2010/main" val="1337795579"/>
      </p:ext>
    </p:extLst>
  </p:cSld>
  <p:clrMapOvr>
    <a:masterClrMapping/>
  </p:clrMapOvr>
  <p:transition spd="slow">
    <p:randomBar dir="ver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8/26/2018</a:t>
            </a:r>
          </a:p>
        </p:txBody>
      </p:sp>
      <p:sp>
        <p:nvSpPr>
          <p:cNvPr id="3" name="Footer Placeholder 2"/>
          <p:cNvSpPr>
            <a:spLocks noGrp="1"/>
          </p:cNvSpPr>
          <p:nvPr>
            <p:ph type="ftr" sz="quarter" idx="11"/>
          </p:nvPr>
        </p:nvSpPr>
        <p:spPr/>
        <p:txBody>
          <a:bodyPr/>
          <a:lstStyle/>
          <a:p>
            <a:r>
              <a:rPr lang="en-US"/>
              <a:t>The Value of Righteousness</a:t>
            </a:r>
          </a:p>
        </p:txBody>
      </p:sp>
      <p:sp>
        <p:nvSpPr>
          <p:cNvPr id="4" name="Slide Number Placeholder 3"/>
          <p:cNvSpPr>
            <a:spLocks noGrp="1"/>
          </p:cNvSpPr>
          <p:nvPr>
            <p:ph type="sldNum" sz="quarter" idx="12"/>
          </p:nvPr>
        </p:nvSpPr>
        <p:spPr/>
        <p:txBody>
          <a:bodyPr/>
          <a:lstStyle/>
          <a:p>
            <a:fld id="{34FBDB5F-F88B-4ECD-8AC6-E346D095E253}" type="slidenum">
              <a:rPr lang="en-US" smtClean="0"/>
              <a:pPr/>
              <a:t>49</a:t>
            </a:fld>
            <a:endParaRPr lang="en-US"/>
          </a:p>
        </p:txBody>
      </p:sp>
      <p:sp>
        <p:nvSpPr>
          <p:cNvPr id="70657" name="Rectangle 1"/>
          <p:cNvSpPr>
            <a:spLocks noChangeArrowheads="1"/>
          </p:cNvSpPr>
          <p:nvPr/>
        </p:nvSpPr>
        <p:spPr bwMode="auto">
          <a:xfrm>
            <a:off x="152400" y="76200"/>
            <a:ext cx="8763000"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a:ln>
                  <a:noFill/>
                </a:ln>
                <a:solidFill>
                  <a:schemeClr val="tx1"/>
                </a:solidFill>
                <a:effectLst/>
                <a:latin typeface="Cambria" pitchFamily="18" charset="0"/>
                <a:ea typeface="Times New Roman" pitchFamily="18" charset="0"/>
              </a:rPr>
              <a:t>INFLUENCE</a:t>
            </a:r>
            <a:endParaRPr kumimoji="0" lang="en-US" sz="28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Cambria" pitchFamily="18" charset="0"/>
                <a:ea typeface="Times New Roman" pitchFamily="18" charset="0"/>
              </a:rPr>
              <a:t>	</a:t>
            </a:r>
            <a:r>
              <a:rPr kumimoji="0" lang="en-US" sz="3200" b="0" i="0" u="none" strike="noStrike" cap="none" normalizeH="0" baseline="0" dirty="0">
                <a:ln>
                  <a:noFill/>
                </a:ln>
                <a:solidFill>
                  <a:schemeClr val="tx1"/>
                </a:solidFill>
                <a:effectLst/>
                <a:latin typeface="Cambria" pitchFamily="18" charset="0"/>
                <a:ea typeface="Times New Roman" pitchFamily="18" charset="0"/>
              </a:rPr>
              <a:t>211  </a:t>
            </a:r>
            <a:r>
              <a:rPr kumimoji="0" lang="en-US" sz="3200" i="0" u="none" strike="noStrike" cap="none" normalizeH="0" baseline="0" dirty="0">
                <a:ln>
                  <a:noFill/>
                </a:ln>
                <a:solidFill>
                  <a:schemeClr val="tx1"/>
                </a:solidFill>
                <a:effectLst/>
                <a:latin typeface="Cambria" pitchFamily="18" charset="0"/>
                <a:ea typeface="Times New Roman" pitchFamily="18" charset="0"/>
              </a:rPr>
              <a:t>There's no holiness with us. We can't be holy; holiness is of God. </a:t>
            </a:r>
            <a:r>
              <a:rPr kumimoji="0" lang="en-US" sz="3200" b="0" i="0" u="none" strike="noStrike" cap="none" normalizeH="0" baseline="0" dirty="0">
                <a:ln>
                  <a:noFill/>
                </a:ln>
                <a:solidFill>
                  <a:schemeClr val="tx1"/>
                </a:solidFill>
                <a:effectLst/>
                <a:latin typeface="Cambria" pitchFamily="18" charset="0"/>
                <a:ea typeface="Times New Roman" pitchFamily="18" charset="0"/>
              </a:rPr>
              <a:t>It </a:t>
            </a:r>
            <a:r>
              <a:rPr kumimoji="0" lang="en-US" sz="3200" b="0" i="0" u="none" strike="noStrike" cap="none" normalizeH="0" baseline="0" dirty="0" err="1">
                <a:ln>
                  <a:noFill/>
                </a:ln>
                <a:solidFill>
                  <a:schemeClr val="tx1"/>
                </a:solidFill>
                <a:effectLst/>
                <a:latin typeface="Cambria" pitchFamily="18" charset="0"/>
                <a:ea typeface="Times New Roman" pitchFamily="18" charset="0"/>
              </a:rPr>
              <a:t>ain't</a:t>
            </a:r>
            <a:r>
              <a:rPr kumimoji="0" lang="en-US" sz="3200" b="0" i="0" u="none" strike="noStrike" cap="none" normalizeH="0" baseline="0" dirty="0">
                <a:ln>
                  <a:noFill/>
                </a:ln>
                <a:solidFill>
                  <a:schemeClr val="tx1"/>
                </a:solidFill>
                <a:effectLst/>
                <a:latin typeface="Cambria" pitchFamily="18" charset="0"/>
                <a:ea typeface="Times New Roman" pitchFamily="18" charset="0"/>
              </a:rPr>
              <a:t> a holy church, it's a holy God. Not holy people; a holy God. It's God in the people… it was a holy God there, the Presence of God, what made it holy. </a:t>
            </a:r>
          </a:p>
          <a:p>
            <a:pPr marL="0" marR="0" lvl="0" indent="0" algn="l" defTabSz="914400" rtl="0" eaLnBrk="0" fontAlgn="base" latinLnBrk="0" hangingPunct="0">
              <a:lnSpc>
                <a:spcPct val="100000"/>
              </a:lnSpc>
              <a:spcBef>
                <a:spcPct val="0"/>
              </a:spcBef>
              <a:spcAft>
                <a:spcPct val="0"/>
              </a:spcAft>
              <a:buClrTx/>
              <a:buSzTx/>
              <a:buFontTx/>
              <a:buNone/>
              <a:tabLst/>
            </a:pPr>
            <a:r>
              <a:rPr lang="en-US" sz="3200" dirty="0">
                <a:latin typeface="Cambria" pitchFamily="18" charset="0"/>
                <a:ea typeface="Times New Roman" pitchFamily="18" charset="0"/>
              </a:rPr>
              <a:t>	</a:t>
            </a:r>
            <a:r>
              <a:rPr kumimoji="0" lang="en-US" sz="3200" b="1" i="0" u="none" strike="noStrike" cap="none" normalizeH="0" baseline="0" dirty="0">
                <a:ln>
                  <a:noFill/>
                </a:ln>
                <a:solidFill>
                  <a:srgbClr val="FFFF00"/>
                </a:solidFill>
                <a:effectLst/>
                <a:latin typeface="Cambria" pitchFamily="18" charset="0"/>
                <a:ea typeface="Times New Roman" pitchFamily="18" charset="0"/>
              </a:rPr>
              <a:t>It's the Presence of God in our midst now that brings holiness, not my holiness, not yours, but His holiness</a:t>
            </a:r>
            <a:r>
              <a:rPr kumimoji="0" lang="mr-IN" sz="3200" b="0" i="0" u="none" strike="noStrike" cap="none" normalizeH="0" baseline="0" dirty="0">
                <a:ln>
                  <a:noFill/>
                </a:ln>
                <a:solidFill>
                  <a:srgbClr val="FFFF00"/>
                </a:solidFill>
                <a:effectLst/>
                <a:latin typeface="Cambria" pitchFamily="18" charset="0"/>
                <a:ea typeface="Times New Roman" pitchFamily="18" charset="0"/>
              </a:rPr>
              <a:t>…</a:t>
            </a:r>
            <a:r>
              <a:rPr kumimoji="0" lang="en-US" sz="3200" b="0" i="0" u="none" strike="noStrike" cap="none" normalizeH="0" baseline="0" dirty="0">
                <a:ln>
                  <a:noFill/>
                </a:ln>
                <a:solidFill>
                  <a:srgbClr val="FFFF00"/>
                </a:solidFill>
                <a:effectLst/>
                <a:latin typeface="Cambria" pitchFamily="18" charset="0"/>
                <a:ea typeface="Times New Roman" pitchFamily="18" charset="0"/>
              </a:rPr>
              <a:t> </a:t>
            </a:r>
            <a:r>
              <a:rPr kumimoji="0" lang="en-US" sz="3200" b="0" i="0" u="none" strike="noStrike" cap="none" normalizeH="0" baseline="0" dirty="0">
                <a:ln>
                  <a:noFill/>
                </a:ln>
                <a:solidFill>
                  <a:schemeClr val="tx1"/>
                </a:solidFill>
                <a:effectLst/>
                <a:latin typeface="Cambria" pitchFamily="18" charset="0"/>
                <a:ea typeface="Times New Roman" pitchFamily="18" charset="0"/>
              </a:rPr>
              <a:t>We ought to humble ourselves, cover ourselves in reverence, humility, and say, </a:t>
            </a:r>
            <a:r>
              <a:rPr kumimoji="0" lang="en-US" sz="3200" b="0" i="1" u="none" strike="noStrike" cap="none" normalizeH="0" baseline="0" dirty="0">
                <a:ln>
                  <a:noFill/>
                </a:ln>
                <a:solidFill>
                  <a:schemeClr val="tx1"/>
                </a:solidFill>
                <a:effectLst/>
                <a:latin typeface="Cambria" pitchFamily="18" charset="0"/>
                <a:ea typeface="Times New Roman" pitchFamily="18" charset="0"/>
              </a:rPr>
              <a:t>"Lord Jesus, receive me into Your Kingdom." </a:t>
            </a:r>
            <a:r>
              <a:rPr kumimoji="0" lang="en-US" sz="3200" b="1" i="0" u="none" strike="noStrike" cap="none" normalizeH="0" baseline="0" dirty="0">
                <a:ln>
                  <a:noFill/>
                </a:ln>
                <a:solidFill>
                  <a:schemeClr val="tx1"/>
                </a:solidFill>
                <a:effectLst/>
                <a:latin typeface="Cambria" pitchFamily="18" charset="0"/>
                <a:ea typeface="Times New Roman" pitchFamily="18" charset="0"/>
              </a:rPr>
              <a:t>His holiness, not ours</a:t>
            </a:r>
            <a:r>
              <a:rPr kumimoji="0" lang="en-US" sz="3200" b="0" i="0" u="none" strike="noStrike" cap="none" normalizeH="0" baseline="0" dirty="0">
                <a:ln>
                  <a:noFill/>
                </a:ln>
                <a:solidFill>
                  <a:schemeClr val="tx1"/>
                </a:solidFill>
                <a:effectLst/>
                <a:latin typeface="Cambria" pitchFamily="18" charset="0"/>
                <a:ea typeface="Times New Roman" pitchFamily="18" charset="0"/>
              </a:rPr>
              <a:t>. </a:t>
            </a:r>
          </a:p>
          <a:p>
            <a:pPr lvl="0" algn="r" eaLnBrk="0" fontAlgn="base" hangingPunct="0">
              <a:spcBef>
                <a:spcPct val="0"/>
              </a:spcBef>
              <a:spcAft>
                <a:spcPct val="0"/>
              </a:spcAft>
            </a:pPr>
            <a:r>
              <a:rPr lang="en-US" sz="2800" dirty="0">
                <a:latin typeface="Cambria" pitchFamily="18" charset="0"/>
                <a:ea typeface="Times New Roman" pitchFamily="18" charset="0"/>
              </a:rPr>
              <a:t>63-1114</a:t>
            </a:r>
            <a:endParaRPr kumimoji="0" lang="en-US" sz="4000"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263005634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0657">
                                            <p:txEl>
                                              <p:pRg st="0" end="0"/>
                                            </p:txEl>
                                          </p:spTgt>
                                        </p:tgtEl>
                                        <p:attrNameLst>
                                          <p:attrName>style.visibility</p:attrName>
                                        </p:attrNameLst>
                                      </p:cBhvr>
                                      <p:to>
                                        <p:strVal val="visible"/>
                                      </p:to>
                                    </p:set>
                                    <p:anim calcmode="lin" valueType="num">
                                      <p:cBhvr additive="base">
                                        <p:cTn id="7" dur="2000" fill="hold"/>
                                        <p:tgtEl>
                                          <p:spTgt spid="70657">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7065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0657">
                                            <p:txEl>
                                              <p:pRg st="1" end="1"/>
                                            </p:txEl>
                                          </p:spTgt>
                                        </p:tgtEl>
                                        <p:attrNameLst>
                                          <p:attrName>style.visibility</p:attrName>
                                        </p:attrNameLst>
                                      </p:cBhvr>
                                      <p:to>
                                        <p:strVal val="visible"/>
                                      </p:to>
                                    </p:set>
                                    <p:anim calcmode="lin" valueType="num">
                                      <p:cBhvr additive="base">
                                        <p:cTn id="11" dur="2000" fill="hold"/>
                                        <p:tgtEl>
                                          <p:spTgt spid="70657">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7065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0657">
                                            <p:txEl>
                                              <p:pRg st="2" end="2"/>
                                            </p:txEl>
                                          </p:spTgt>
                                        </p:tgtEl>
                                        <p:attrNameLst>
                                          <p:attrName>style.visibility</p:attrName>
                                        </p:attrNameLst>
                                      </p:cBhvr>
                                      <p:to>
                                        <p:strVal val="visible"/>
                                      </p:to>
                                    </p:set>
                                    <p:anim calcmode="lin" valueType="num">
                                      <p:cBhvr additive="base">
                                        <p:cTn id="15" dur="2000" fill="hold"/>
                                        <p:tgtEl>
                                          <p:spTgt spid="70657">
                                            <p:txEl>
                                              <p:pRg st="2" end="2"/>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7065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0657">
                                            <p:txEl>
                                              <p:pRg st="3" end="3"/>
                                            </p:txEl>
                                          </p:spTgt>
                                        </p:tgtEl>
                                        <p:attrNameLst>
                                          <p:attrName>style.visibility</p:attrName>
                                        </p:attrNameLst>
                                      </p:cBhvr>
                                      <p:to>
                                        <p:strVal val="visible"/>
                                      </p:to>
                                    </p:set>
                                    <p:anim calcmode="lin" valueType="num">
                                      <p:cBhvr additive="base">
                                        <p:cTn id="19" dur="2000" fill="hold"/>
                                        <p:tgtEl>
                                          <p:spTgt spid="70657">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7065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8/26/2018</a:t>
            </a:r>
            <a:endParaRPr lang="en-US" dirty="0"/>
          </a:p>
        </p:txBody>
      </p:sp>
      <p:sp>
        <p:nvSpPr>
          <p:cNvPr id="3" name="Footer Placeholder 2"/>
          <p:cNvSpPr>
            <a:spLocks noGrp="1"/>
          </p:cNvSpPr>
          <p:nvPr>
            <p:ph type="ftr" sz="quarter" idx="11"/>
          </p:nvPr>
        </p:nvSpPr>
        <p:spPr/>
        <p:txBody>
          <a:bodyPr/>
          <a:lstStyle/>
          <a:p>
            <a:r>
              <a:rPr lang="en-US"/>
              <a:t>The Value of Righteousness</a:t>
            </a:r>
            <a:endParaRPr lang="en-US" dirty="0"/>
          </a:p>
        </p:txBody>
      </p:sp>
      <p:sp>
        <p:nvSpPr>
          <p:cNvPr id="4" name="Slide Number Placeholder 3"/>
          <p:cNvSpPr>
            <a:spLocks noGrp="1"/>
          </p:cNvSpPr>
          <p:nvPr>
            <p:ph type="sldNum" sz="quarter" idx="12"/>
          </p:nvPr>
        </p:nvSpPr>
        <p:spPr/>
        <p:txBody>
          <a:bodyPr/>
          <a:lstStyle/>
          <a:p>
            <a:fld id="{34FBDB5F-F88B-4ECD-8AC6-E346D095E253}" type="slidenum">
              <a:rPr lang="en-US" smtClean="0"/>
              <a:pPr/>
              <a:t>5</a:t>
            </a:fld>
            <a:endParaRPr lang="en-US" dirty="0"/>
          </a:p>
        </p:txBody>
      </p:sp>
      <p:sp>
        <p:nvSpPr>
          <p:cNvPr id="33793" name="Rectangle 1"/>
          <p:cNvSpPr>
            <a:spLocks noChangeArrowheads="1"/>
          </p:cNvSpPr>
          <p:nvPr/>
        </p:nvSpPr>
        <p:spPr bwMode="auto">
          <a:xfrm>
            <a:off x="381000" y="105491"/>
            <a:ext cx="84582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a:ln>
                  <a:noFill/>
                </a:ln>
                <a:solidFill>
                  <a:srgbClr val="FFFF00"/>
                </a:solidFill>
                <a:effectLst/>
                <a:latin typeface="Cambria" pitchFamily="18" charset="0"/>
                <a:ea typeface="Times New Roman" pitchFamily="18" charset="0"/>
                <a:cs typeface="Arial" pitchFamily="34" charset="0"/>
              </a:rPr>
              <a:t>Holiness</a:t>
            </a:r>
            <a:r>
              <a:rPr kumimoji="0" lang="en-US" sz="4400" b="0" i="0" u="none" strike="noStrike" cap="none" normalizeH="0" baseline="0" dirty="0">
                <a:ln>
                  <a:noFill/>
                </a:ln>
                <a:solidFill>
                  <a:srgbClr val="FFFF00"/>
                </a:solidFill>
                <a:effectLst/>
                <a:latin typeface="Cambria" pitchFamily="18"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3200" dirty="0">
                <a:solidFill>
                  <a:srgbClr val="FFFF00"/>
                </a:solidFill>
                <a:latin typeface="Cambria" pitchFamily="18" charset="0"/>
                <a:ea typeface="Times New Roman" pitchFamily="18" charset="0"/>
                <a:cs typeface="Arial" pitchFamily="34" charset="0"/>
              </a:rPr>
              <a:t>	</a:t>
            </a:r>
            <a:r>
              <a:rPr lang="en-US" sz="3200" dirty="0">
                <a:latin typeface="Cambria" pitchFamily="18" charset="0"/>
                <a:ea typeface="Times New Roman" pitchFamily="18" charset="0"/>
                <a:cs typeface="Arial" pitchFamily="34" charset="0"/>
              </a:rPr>
              <a:t>T</a:t>
            </a:r>
            <a:r>
              <a:rPr kumimoji="0" lang="en-US" sz="3200" b="0" i="0" u="none" strike="noStrike" cap="none" normalizeH="0" baseline="0" dirty="0">
                <a:ln>
                  <a:noFill/>
                </a:ln>
                <a:solidFill>
                  <a:schemeClr val="tx1"/>
                </a:solidFill>
                <a:effectLst/>
                <a:latin typeface="Cambria" pitchFamily="18" charset="0"/>
                <a:ea typeface="Times New Roman" pitchFamily="18" charset="0"/>
                <a:cs typeface="Arial" pitchFamily="34" charset="0"/>
              </a:rPr>
              <a:t>o divide off, to mark off from other things and other people, making something different, distinct, not common. </a:t>
            </a:r>
            <a:endParaRPr kumimoji="0" lang="en-US" sz="3200" b="0" i="0" u="none" strike="noStrike" cap="none" normalizeH="0" baseline="0" dirty="0">
              <a:ln>
                <a:noFill/>
              </a:ln>
              <a:solidFill>
                <a:schemeClr val="tx1"/>
              </a:solidFill>
              <a:effectLst/>
              <a:latin typeface="Cambria"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mbria" pitchFamily="18" charset="0"/>
                <a:ea typeface="Times New Roman" pitchFamily="18" charset="0"/>
                <a:cs typeface="Arial" pitchFamily="34" charset="0"/>
              </a:rPr>
              <a:t>	</a:t>
            </a:r>
            <a:endParaRPr kumimoji="0" lang="en-US" sz="3200" b="0" i="0" u="none" strike="noStrike" cap="none" normalizeH="0" baseline="0" dirty="0">
              <a:ln>
                <a:noFill/>
              </a:ln>
              <a:solidFill>
                <a:schemeClr val="tx1"/>
              </a:solidFill>
              <a:effectLst/>
              <a:latin typeface="Cambria"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a:ln>
                  <a:noFill/>
                </a:ln>
                <a:solidFill>
                  <a:schemeClr val="tx1"/>
                </a:solidFill>
                <a:effectLst/>
                <a:latin typeface="Cambria" pitchFamily="18" charset="0"/>
                <a:ea typeface="Times New Roman" pitchFamily="18" charset="0"/>
              </a:rPr>
              <a:t>WHY?    </a:t>
            </a:r>
            <a:r>
              <a:rPr kumimoji="0" lang="en-US" sz="3200" i="0" u="none" strike="noStrike" cap="none" normalizeH="0" baseline="0" dirty="0">
                <a:ln>
                  <a:noFill/>
                </a:ln>
                <a:solidFill>
                  <a:schemeClr val="tx1"/>
                </a:solidFill>
                <a:effectLst/>
                <a:latin typeface="Cambria" pitchFamily="18" charset="0"/>
                <a:ea typeface="Times New Roman" pitchFamily="18" charset="0"/>
              </a:rPr>
              <a:t>63-0626</a:t>
            </a:r>
            <a:r>
              <a:rPr kumimoji="0" lang="en-US" sz="3200" b="0" i="0" u="none" strike="noStrike" cap="none" normalizeH="0" baseline="0" dirty="0">
                <a:ln>
                  <a:noFill/>
                </a:ln>
                <a:solidFill>
                  <a:schemeClr val="tx1"/>
                </a:solidFill>
                <a:effectLst/>
                <a:latin typeface="Cambria" pitchFamily="18" charset="0"/>
                <a:ea typeface="Times New Roman" pitchFamily="18" charset="0"/>
              </a:rPr>
              <a:t> </a:t>
            </a:r>
            <a:r>
              <a:rPr kumimoji="0" lang="en-US" sz="3600" b="0" i="0" u="none" strike="noStrike" cap="none" normalizeH="0" baseline="0" dirty="0">
                <a:ln>
                  <a:noFill/>
                </a:ln>
                <a:solidFill>
                  <a:schemeClr val="tx1"/>
                </a:solidFill>
                <a:effectLst/>
                <a:latin typeface="Cambria" pitchFamily="18" charset="0"/>
                <a:ea typeface="Times New Roman" pitchFamily="18" charset="0"/>
              </a:rPr>
              <a:t>  </a:t>
            </a:r>
            <a:endParaRPr kumimoji="0" lang="en-US" sz="3600" b="0" i="0" u="none" strike="noStrike" cap="none" normalizeH="0" baseline="0" dirty="0">
              <a:ln>
                <a:noFill/>
              </a:ln>
              <a:solidFill>
                <a:schemeClr val="tx1"/>
              </a:solidFill>
              <a:effectLst/>
              <a:latin typeface="Cambria"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mbria" pitchFamily="18" charset="0"/>
                <a:ea typeface="Times New Roman" pitchFamily="18" charset="0"/>
              </a:rPr>
              <a:t>	126 The same God, lived one time, still lives today. His same doctrine of holiness just lives tonight the same as it ever lived, just the same thing. Notice, </a:t>
            </a:r>
            <a:r>
              <a:rPr kumimoji="0" lang="en-US" sz="3200" b="0" i="0" u="none" strike="noStrike" cap="none" normalizeH="0" baseline="0" dirty="0">
                <a:ln>
                  <a:noFill/>
                </a:ln>
                <a:solidFill>
                  <a:srgbClr val="FFFF00"/>
                </a:solidFill>
                <a:effectLst/>
                <a:latin typeface="Cambria" pitchFamily="18" charset="0"/>
                <a:ea typeface="Times New Roman" pitchFamily="18" charset="0"/>
              </a:rPr>
              <a:t>the people has got away from the doctrine of it, that's all.</a:t>
            </a:r>
            <a:endParaRPr kumimoji="0" lang="en-US" sz="3200" b="0" i="0" u="none" strike="noStrike" cap="none" normalizeH="0" baseline="0" dirty="0">
              <a:ln>
                <a:noFill/>
              </a:ln>
              <a:solidFill>
                <a:srgbClr val="FFFF00"/>
              </a:solidFill>
              <a:effectLst/>
              <a:latin typeface="Cambria" pitchFamily="18" charset="0"/>
            </a:endParaRPr>
          </a:p>
        </p:txBody>
      </p:sp>
    </p:spTree>
    <p:extLst>
      <p:ext uri="{BB962C8B-B14F-4D97-AF65-F5344CB8AC3E}">
        <p14:creationId xmlns:p14="http://schemas.microsoft.com/office/powerpoint/2010/main" val="325716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793">
                                            <p:txEl>
                                              <p:pRg st="3" end="3"/>
                                            </p:txEl>
                                          </p:spTgt>
                                        </p:tgtEl>
                                        <p:attrNameLst>
                                          <p:attrName>style.visibility</p:attrName>
                                        </p:attrNameLst>
                                      </p:cBhvr>
                                      <p:to>
                                        <p:strVal val="visible"/>
                                      </p:to>
                                    </p:set>
                                    <p:anim calcmode="lin" valueType="num">
                                      <p:cBhvr additive="base">
                                        <p:cTn id="7" dur="2000" fill="hold"/>
                                        <p:tgtEl>
                                          <p:spTgt spid="33793">
                                            <p:txEl>
                                              <p:pRg st="3" end="3"/>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379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3793">
                                            <p:txEl>
                                              <p:pRg st="4" end="4"/>
                                            </p:txEl>
                                          </p:spTgt>
                                        </p:tgtEl>
                                        <p:attrNameLst>
                                          <p:attrName>style.visibility</p:attrName>
                                        </p:attrNameLst>
                                      </p:cBhvr>
                                      <p:to>
                                        <p:strVal val="visible"/>
                                      </p:to>
                                    </p:set>
                                    <p:anim calcmode="lin" valueType="num">
                                      <p:cBhvr additive="base">
                                        <p:cTn id="11" dur="2000" fill="hold"/>
                                        <p:tgtEl>
                                          <p:spTgt spid="33793">
                                            <p:txEl>
                                              <p:pRg st="4" end="4"/>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379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8/26/2018</a:t>
            </a:r>
          </a:p>
        </p:txBody>
      </p:sp>
      <p:sp>
        <p:nvSpPr>
          <p:cNvPr id="3" name="Footer Placeholder 2"/>
          <p:cNvSpPr>
            <a:spLocks noGrp="1"/>
          </p:cNvSpPr>
          <p:nvPr>
            <p:ph type="ftr" sz="quarter" idx="11"/>
          </p:nvPr>
        </p:nvSpPr>
        <p:spPr/>
        <p:txBody>
          <a:bodyPr/>
          <a:lstStyle/>
          <a:p>
            <a:r>
              <a:rPr lang="en-US"/>
              <a:t>The Value of Righteousness</a:t>
            </a:r>
          </a:p>
        </p:txBody>
      </p:sp>
      <p:sp>
        <p:nvSpPr>
          <p:cNvPr id="4" name="Slide Number Placeholder 3"/>
          <p:cNvSpPr>
            <a:spLocks noGrp="1"/>
          </p:cNvSpPr>
          <p:nvPr>
            <p:ph type="sldNum" sz="quarter" idx="12"/>
          </p:nvPr>
        </p:nvSpPr>
        <p:spPr/>
        <p:txBody>
          <a:bodyPr/>
          <a:lstStyle/>
          <a:p>
            <a:fld id="{34FBDB5F-F88B-4ECD-8AC6-E346D095E253}" type="slidenum">
              <a:rPr lang="en-US" smtClean="0"/>
              <a:pPr/>
              <a:t>50</a:t>
            </a:fld>
            <a:endParaRPr lang="en-US"/>
          </a:p>
        </p:txBody>
      </p:sp>
      <p:sp>
        <p:nvSpPr>
          <p:cNvPr id="44033" name="Rectangle 1"/>
          <p:cNvSpPr>
            <a:spLocks noChangeArrowheads="1"/>
          </p:cNvSpPr>
          <p:nvPr/>
        </p:nvSpPr>
        <p:spPr bwMode="auto">
          <a:xfrm>
            <a:off x="152400" y="0"/>
            <a:ext cx="8915400" cy="6801862"/>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a:ln>
                  <a:noFill/>
                </a:ln>
                <a:solidFill>
                  <a:schemeClr val="tx1"/>
                </a:solidFill>
                <a:effectLst/>
                <a:latin typeface="Cambria" pitchFamily="18" charset="0"/>
                <a:ea typeface="Times New Roman" pitchFamily="18" charset="0"/>
              </a:rPr>
              <a:t>MARRIAGE.OF.THE.LAMB</a:t>
            </a:r>
            <a:endParaRPr kumimoji="0" lang="en-US" sz="44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000" b="1" i="0" u="none" strike="noStrike" cap="none" normalizeH="0" baseline="0" dirty="0">
                <a:ln>
                  <a:noFill/>
                </a:ln>
                <a:solidFill>
                  <a:schemeClr val="tx1"/>
                </a:solidFill>
                <a:effectLst/>
                <a:latin typeface="Cambria" pitchFamily="18" charset="0"/>
                <a:ea typeface="Times New Roman" pitchFamily="18" charset="0"/>
              </a:rPr>
              <a:t>	28   </a:t>
            </a:r>
            <a:r>
              <a:rPr kumimoji="0" lang="en-US" sz="3000" b="0" i="0" u="none" strike="noStrike" cap="none" normalizeH="0" baseline="0" dirty="0">
                <a:ln>
                  <a:noFill/>
                </a:ln>
                <a:solidFill>
                  <a:schemeClr val="tx1"/>
                </a:solidFill>
                <a:effectLst/>
                <a:latin typeface="Cambria" pitchFamily="18" charset="0"/>
                <a:ea typeface="Times New Roman" pitchFamily="18" charset="0"/>
              </a:rPr>
              <a:t>If you notice, it said, </a:t>
            </a:r>
            <a:r>
              <a:rPr kumimoji="0" lang="en-US" sz="3000" b="0" i="1" u="none" strike="noStrike" cap="none" normalizeH="0" baseline="0" dirty="0">
                <a:ln>
                  <a:noFill/>
                </a:ln>
                <a:solidFill>
                  <a:schemeClr val="tx1"/>
                </a:solidFill>
                <a:effectLst/>
                <a:latin typeface="Cambria" pitchFamily="18" charset="0"/>
                <a:ea typeface="Times New Roman" pitchFamily="18" charset="0"/>
              </a:rPr>
              <a:t>"She has made herself ready." </a:t>
            </a:r>
            <a:r>
              <a:rPr kumimoji="0" lang="en-US" sz="3000" b="0" i="0" u="none" strike="noStrike" cap="none" normalizeH="0" baseline="0" dirty="0">
                <a:ln>
                  <a:noFill/>
                </a:ln>
                <a:solidFill>
                  <a:schemeClr val="tx1"/>
                </a:solidFill>
                <a:effectLst/>
                <a:latin typeface="Cambria" pitchFamily="18" charset="0"/>
                <a:ea typeface="Times New Roman" pitchFamily="18" charset="0"/>
              </a:rPr>
              <a:t>So many says, "If the Lord will take this evil spirit from me, drinking, gambling, lying, or stealing, I'll serve Him." </a:t>
            </a:r>
            <a:r>
              <a:rPr kumimoji="0" lang="en-US" sz="3000" b="0" i="0" u="none" strike="noStrike" cap="none" normalizeH="0" baseline="0" dirty="0">
                <a:ln>
                  <a:noFill/>
                </a:ln>
                <a:solidFill>
                  <a:srgbClr val="FFFF00"/>
                </a:solidFill>
                <a:effectLst/>
                <a:latin typeface="Cambria" pitchFamily="18" charset="0"/>
                <a:ea typeface="Times New Roman" pitchFamily="18" charset="0"/>
              </a:rPr>
              <a:t>But that's up to you. You got to do something too. </a:t>
            </a:r>
            <a:r>
              <a:rPr kumimoji="0" lang="en-US" sz="3000" b="0" i="0" u="none" strike="noStrike" cap="none" normalizeH="0" baseline="0" dirty="0">
                <a:ln>
                  <a:noFill/>
                </a:ln>
                <a:solidFill>
                  <a:schemeClr val="tx1"/>
                </a:solidFill>
                <a:effectLst/>
                <a:latin typeface="Cambria" pitchFamily="18" charset="0"/>
                <a:ea typeface="Times New Roman" pitchFamily="18" charset="0"/>
              </a:rPr>
              <a:t>"They that overcome shall inherit all things," they that overcome. </a:t>
            </a:r>
            <a:r>
              <a:rPr kumimoji="0" lang="en-US" sz="3000" b="1" i="0" u="none" strike="noStrike" cap="none" normalizeH="0" baseline="0" dirty="0">
                <a:ln>
                  <a:noFill/>
                </a:ln>
                <a:solidFill>
                  <a:schemeClr val="tx1"/>
                </a:solidFill>
                <a:effectLst/>
                <a:latin typeface="Cambria" pitchFamily="18" charset="0"/>
                <a:ea typeface="Times New Roman" pitchFamily="18" charset="0"/>
              </a:rPr>
              <a:t>You have power to do it, but you must be </a:t>
            </a:r>
            <a:r>
              <a:rPr kumimoji="0" lang="en-US" sz="3000" b="1" i="0" u="none" strike="noStrike" cap="none" normalizeH="0" baseline="0" dirty="0">
                <a:ln>
                  <a:noFill/>
                </a:ln>
                <a:solidFill>
                  <a:srgbClr val="FFFF00"/>
                </a:solidFill>
                <a:effectLst/>
                <a:latin typeface="Cambria" pitchFamily="18" charset="0"/>
                <a:ea typeface="Times New Roman" pitchFamily="18" charset="0"/>
              </a:rPr>
              <a:t>willing </a:t>
            </a:r>
            <a:r>
              <a:rPr kumimoji="0" lang="en-US" sz="3000" b="1" i="0" u="none" strike="noStrike" cap="none" normalizeH="0" baseline="0" dirty="0">
                <a:ln>
                  <a:noFill/>
                </a:ln>
                <a:solidFill>
                  <a:schemeClr val="tx1"/>
                </a:solidFill>
                <a:effectLst/>
                <a:latin typeface="Cambria" pitchFamily="18" charset="0"/>
                <a:ea typeface="Times New Roman" pitchFamily="18" charset="0"/>
              </a:rPr>
              <a:t>to lay it down. She has made herself ready</a:t>
            </a:r>
            <a:r>
              <a:rPr kumimoji="0" lang="en-US" sz="3000" b="0" i="0" u="none" strike="noStrike" cap="none" normalizeH="0" baseline="0" dirty="0">
                <a:ln>
                  <a:noFill/>
                </a:ln>
                <a:solidFill>
                  <a:schemeClr val="tx1"/>
                </a:solidFill>
                <a:effectLst/>
                <a:latin typeface="Cambria" pitchFamily="18" charset="0"/>
                <a:ea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3000" dirty="0">
                <a:latin typeface="Cambria" pitchFamily="18" charset="0"/>
                <a:ea typeface="Times New Roman" pitchFamily="18" charset="0"/>
              </a:rPr>
              <a:t>	</a:t>
            </a:r>
            <a:r>
              <a:rPr kumimoji="0" lang="en-US" sz="3000" b="0" i="0" u="none" strike="noStrike" cap="none" normalizeH="0" baseline="0" dirty="0">
                <a:ln>
                  <a:noFill/>
                </a:ln>
                <a:solidFill>
                  <a:schemeClr val="tx1"/>
                </a:solidFill>
                <a:effectLst/>
                <a:latin typeface="Cambria" pitchFamily="18" charset="0"/>
                <a:ea typeface="Times New Roman" pitchFamily="18" charset="0"/>
              </a:rPr>
              <a:t>God could not push us through a little pipe, pull us out on the other end, and then say, </a:t>
            </a:r>
            <a:r>
              <a:rPr kumimoji="0" lang="en-US" sz="3000" b="0" i="1" u="none" strike="noStrike" cap="none" normalizeH="0" baseline="0" dirty="0">
                <a:ln>
                  <a:noFill/>
                </a:ln>
                <a:solidFill>
                  <a:schemeClr val="tx1"/>
                </a:solidFill>
                <a:effectLst/>
                <a:latin typeface="Cambria" pitchFamily="18" charset="0"/>
                <a:ea typeface="Times New Roman" pitchFamily="18" charset="0"/>
              </a:rPr>
              <a:t>"Blessed is he that </a:t>
            </a:r>
            <a:r>
              <a:rPr kumimoji="0" lang="en-US" sz="3000" b="0" i="1" u="none" strike="noStrike" cap="none" normalizeH="0" baseline="0" dirty="0" err="1">
                <a:ln>
                  <a:noFill/>
                </a:ln>
                <a:solidFill>
                  <a:schemeClr val="tx1"/>
                </a:solidFill>
                <a:effectLst/>
                <a:latin typeface="Cambria" pitchFamily="18" charset="0"/>
                <a:ea typeface="Times New Roman" pitchFamily="18" charset="0"/>
              </a:rPr>
              <a:t>overcometh</a:t>
            </a:r>
            <a:r>
              <a:rPr kumimoji="0" lang="en-US" sz="3000" b="0" i="1" u="none" strike="noStrike" cap="none" normalizeH="0" baseline="0" dirty="0">
                <a:ln>
                  <a:noFill/>
                </a:ln>
                <a:solidFill>
                  <a:schemeClr val="tx1"/>
                </a:solidFill>
                <a:effectLst/>
                <a:latin typeface="Cambria" pitchFamily="18" charset="0"/>
                <a:ea typeface="Times New Roman" pitchFamily="18" charset="0"/>
              </a:rPr>
              <a:t>." </a:t>
            </a:r>
            <a:r>
              <a:rPr kumimoji="0" lang="en-US" sz="3000" b="0" i="0" u="none" strike="noStrike" cap="none" normalizeH="0" baseline="0" dirty="0">
                <a:ln>
                  <a:noFill/>
                </a:ln>
                <a:solidFill>
                  <a:schemeClr val="tx1"/>
                </a:solidFill>
                <a:effectLst/>
                <a:latin typeface="Cambria" pitchFamily="18" charset="0"/>
                <a:ea typeface="Times New Roman" pitchFamily="18" charset="0"/>
              </a:rPr>
              <a:t>He just pushed you through. </a:t>
            </a:r>
            <a:r>
              <a:rPr kumimoji="0" lang="en-US" sz="3000" b="0" i="0" u="none" strike="noStrike" cap="none" normalizeH="0" baseline="0" dirty="0">
                <a:ln>
                  <a:noFill/>
                </a:ln>
                <a:solidFill>
                  <a:srgbClr val="FFFF00"/>
                </a:solidFill>
                <a:effectLst/>
                <a:latin typeface="Cambria" pitchFamily="18" charset="0"/>
                <a:ea typeface="Times New Roman" pitchFamily="18" charset="0"/>
              </a:rPr>
              <a:t>But you've got to make decisions for yourself… 									</a:t>
            </a:r>
            <a:r>
              <a:rPr lang="en-US" sz="3200" dirty="0">
                <a:latin typeface="Cambria" pitchFamily="18" charset="0"/>
                <a:ea typeface="Times New Roman" pitchFamily="18" charset="0"/>
              </a:rPr>
              <a:t>62-0121</a:t>
            </a:r>
            <a:endParaRPr kumimoji="0" lang="en-US" sz="3200"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2633973913"/>
      </p:ext>
    </p:extLst>
  </p:cSld>
  <p:clrMapOvr>
    <a:masterClrMapping/>
  </p:clrMapOvr>
  <p:transition spd="slow">
    <p:randomBar dir="ver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8/26/2018</a:t>
            </a:r>
          </a:p>
        </p:txBody>
      </p:sp>
      <p:sp>
        <p:nvSpPr>
          <p:cNvPr id="3" name="Footer Placeholder 2"/>
          <p:cNvSpPr>
            <a:spLocks noGrp="1"/>
          </p:cNvSpPr>
          <p:nvPr>
            <p:ph type="ftr" sz="quarter" idx="11"/>
          </p:nvPr>
        </p:nvSpPr>
        <p:spPr/>
        <p:txBody>
          <a:bodyPr/>
          <a:lstStyle/>
          <a:p>
            <a:r>
              <a:rPr lang="en-US"/>
              <a:t>The Value of Righteousness</a:t>
            </a:r>
          </a:p>
        </p:txBody>
      </p:sp>
      <p:sp>
        <p:nvSpPr>
          <p:cNvPr id="4" name="Slide Number Placeholder 3"/>
          <p:cNvSpPr>
            <a:spLocks noGrp="1"/>
          </p:cNvSpPr>
          <p:nvPr>
            <p:ph type="sldNum" sz="quarter" idx="12"/>
          </p:nvPr>
        </p:nvSpPr>
        <p:spPr/>
        <p:txBody>
          <a:bodyPr/>
          <a:lstStyle/>
          <a:p>
            <a:fld id="{34FBDB5F-F88B-4ECD-8AC6-E346D095E253}" type="slidenum">
              <a:rPr lang="en-US" smtClean="0"/>
              <a:pPr/>
              <a:t>51</a:t>
            </a:fld>
            <a:endParaRPr lang="en-US"/>
          </a:p>
        </p:txBody>
      </p:sp>
      <p:sp>
        <p:nvSpPr>
          <p:cNvPr id="2049" name="Rectangle 1"/>
          <p:cNvSpPr>
            <a:spLocks noChangeArrowheads="1"/>
          </p:cNvSpPr>
          <p:nvPr/>
        </p:nvSpPr>
        <p:spPr bwMode="auto">
          <a:xfrm>
            <a:off x="228600" y="76200"/>
            <a:ext cx="86868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chemeClr val="tx1"/>
                </a:solidFill>
                <a:effectLst/>
                <a:latin typeface="Cambria" pitchFamily="18" charset="0"/>
                <a:ea typeface="Times New Roman" pitchFamily="18" charset="0"/>
              </a:rPr>
              <a:t>II CORINTHIANS 7:1</a:t>
            </a:r>
            <a:r>
              <a:rPr kumimoji="0" lang="en-US" sz="4000" b="0" i="1" u="none" strike="noStrike" cap="none" normalizeH="0" baseline="0" dirty="0">
                <a:ln>
                  <a:noFill/>
                </a:ln>
                <a:solidFill>
                  <a:schemeClr val="tx1"/>
                </a:solidFill>
                <a:effectLst/>
                <a:latin typeface="Cambria" pitchFamily="18" charset="0"/>
                <a:ea typeface="Times New Roman" pitchFamily="18" charset="0"/>
              </a:rPr>
              <a:t> </a:t>
            </a:r>
            <a:endParaRPr kumimoji="0" lang="en-US" sz="40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a:ln>
                  <a:noFill/>
                </a:ln>
                <a:solidFill>
                  <a:schemeClr val="tx1"/>
                </a:solidFill>
                <a:effectLst/>
                <a:latin typeface="Cambria" pitchFamily="18" charset="0"/>
                <a:ea typeface="Times New Roman" pitchFamily="18" charset="0"/>
              </a:rPr>
              <a:t>	Having therefore these promises, dearly beloved, </a:t>
            </a:r>
            <a:r>
              <a:rPr kumimoji="0" lang="en-US" sz="2800" b="1" i="1" u="none" strike="noStrike" cap="none" normalizeH="0" baseline="0" dirty="0">
                <a:ln>
                  <a:noFill/>
                </a:ln>
                <a:solidFill>
                  <a:schemeClr val="tx1"/>
                </a:solidFill>
                <a:effectLst/>
                <a:latin typeface="Cambria" pitchFamily="18" charset="0"/>
                <a:ea typeface="Times New Roman" pitchFamily="18" charset="0"/>
              </a:rPr>
              <a:t>let us cleanse ourselves from all filthiness of the flesh and spirit, </a:t>
            </a:r>
            <a:r>
              <a:rPr kumimoji="0" lang="en-US" sz="2800" b="0" i="1" u="none" strike="noStrike" cap="none" normalizeH="0" baseline="0" dirty="0">
                <a:ln>
                  <a:noFill/>
                </a:ln>
                <a:solidFill>
                  <a:schemeClr val="tx1"/>
                </a:solidFill>
                <a:effectLst/>
                <a:latin typeface="Cambria" pitchFamily="18" charset="0"/>
                <a:ea typeface="Times New Roman" pitchFamily="18" charset="0"/>
              </a:rPr>
              <a:t>perfecting holiness in the fear of God.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chemeClr val="tx1"/>
                </a:solidFill>
                <a:effectLst/>
                <a:latin typeface="Cambria" pitchFamily="18" charset="0"/>
                <a:ea typeface="Times New Roman" pitchFamily="18" charset="0"/>
              </a:rPr>
              <a:t>ROMANS 13:12-14</a:t>
            </a:r>
            <a:r>
              <a:rPr kumimoji="0" lang="en-US" sz="3600" b="1" i="1" u="none" strike="noStrike" cap="none" normalizeH="0" baseline="0" dirty="0">
                <a:ln>
                  <a:noFill/>
                </a:ln>
                <a:solidFill>
                  <a:schemeClr val="tx1"/>
                </a:solidFill>
                <a:effectLst/>
                <a:latin typeface="Cambria" pitchFamily="18" charset="0"/>
                <a:ea typeface="Times New Roman" pitchFamily="18" charset="0"/>
              </a:rPr>
              <a:t> </a:t>
            </a:r>
            <a:endParaRPr kumimoji="0" lang="en-US" sz="3600" b="1"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a:ln>
                  <a:noFill/>
                </a:ln>
                <a:solidFill>
                  <a:schemeClr val="tx1"/>
                </a:solidFill>
                <a:effectLst/>
                <a:latin typeface="Cambria" pitchFamily="18" charset="0"/>
                <a:ea typeface="Times New Roman" pitchFamily="18" charset="0"/>
              </a:rPr>
              <a:t>	12 The night is far spent, the day is at hand: let us therefore cast off the works of darkness, and let us put on the </a:t>
            </a:r>
            <a:r>
              <a:rPr kumimoji="0" lang="en-US" sz="2800" b="0" i="1" u="none" strike="noStrike" cap="none" normalizeH="0" baseline="0" dirty="0" err="1">
                <a:ln>
                  <a:noFill/>
                </a:ln>
                <a:solidFill>
                  <a:schemeClr val="tx1"/>
                </a:solidFill>
                <a:effectLst/>
                <a:latin typeface="Cambria" pitchFamily="18" charset="0"/>
                <a:ea typeface="Times New Roman" pitchFamily="18" charset="0"/>
              </a:rPr>
              <a:t>armour</a:t>
            </a:r>
            <a:r>
              <a:rPr kumimoji="0" lang="en-US" sz="2800" b="0" i="1" u="none" strike="noStrike" cap="none" normalizeH="0" baseline="0" dirty="0">
                <a:ln>
                  <a:noFill/>
                </a:ln>
                <a:solidFill>
                  <a:schemeClr val="tx1"/>
                </a:solidFill>
                <a:effectLst/>
                <a:latin typeface="Cambria" pitchFamily="18" charset="0"/>
                <a:ea typeface="Times New Roman" pitchFamily="18" charset="0"/>
              </a:rPr>
              <a:t> of light. 13 Let us walk honestly, as in the day; not in rioting and drunkenness, not in chambering and wantonness, not in strife and envying. 14 But put ye on the Lord Jesus Christ, and </a:t>
            </a:r>
            <a:r>
              <a:rPr kumimoji="0" lang="en-US" sz="2800" b="1" i="1" u="none" strike="noStrike" cap="none" normalizeH="0" baseline="0" dirty="0">
                <a:ln>
                  <a:noFill/>
                </a:ln>
                <a:solidFill>
                  <a:schemeClr val="tx1"/>
                </a:solidFill>
                <a:effectLst/>
                <a:latin typeface="Cambria" pitchFamily="18" charset="0"/>
                <a:ea typeface="Times New Roman" pitchFamily="18" charset="0"/>
              </a:rPr>
              <a:t>make not provision for the flesh, </a:t>
            </a:r>
            <a:r>
              <a:rPr kumimoji="0" lang="en-US" sz="2800" b="0" i="1" u="none" strike="noStrike" cap="none" normalizeH="0" baseline="0" dirty="0">
                <a:ln>
                  <a:noFill/>
                </a:ln>
                <a:solidFill>
                  <a:schemeClr val="tx1"/>
                </a:solidFill>
                <a:effectLst/>
                <a:latin typeface="Cambria" pitchFamily="18" charset="0"/>
                <a:ea typeface="Times New Roman" pitchFamily="18" charset="0"/>
              </a:rPr>
              <a:t>to </a:t>
            </a:r>
            <a:r>
              <a:rPr kumimoji="0" lang="en-US" sz="2800" b="0" i="1" u="none" strike="noStrike" cap="none" normalizeH="0" baseline="0" dirty="0" err="1">
                <a:ln>
                  <a:noFill/>
                </a:ln>
                <a:solidFill>
                  <a:schemeClr val="tx1"/>
                </a:solidFill>
                <a:effectLst/>
                <a:latin typeface="Cambria" pitchFamily="18" charset="0"/>
                <a:ea typeface="Times New Roman" pitchFamily="18" charset="0"/>
              </a:rPr>
              <a:t>fulfil</a:t>
            </a:r>
            <a:r>
              <a:rPr kumimoji="0" lang="en-US" sz="2800" b="0" i="1" u="none" strike="noStrike" cap="none" normalizeH="0" baseline="0" dirty="0">
                <a:ln>
                  <a:noFill/>
                </a:ln>
                <a:solidFill>
                  <a:schemeClr val="tx1"/>
                </a:solidFill>
                <a:effectLst/>
                <a:latin typeface="Cambria" pitchFamily="18" charset="0"/>
                <a:ea typeface="Times New Roman" pitchFamily="18" charset="0"/>
              </a:rPr>
              <a:t> the lusts thereof. </a:t>
            </a:r>
            <a:endParaRPr kumimoji="0" lang="en-US" sz="2800" b="0" i="0" u="none" strike="noStrike" cap="none" normalizeH="0" baseline="0" dirty="0">
              <a:ln>
                <a:noFill/>
              </a:ln>
              <a:solidFill>
                <a:schemeClr val="tx1"/>
              </a:solidFill>
              <a:effectLst/>
              <a:latin typeface="Arial" pitchFamily="34" charset="0"/>
            </a:endParaRPr>
          </a:p>
        </p:txBody>
      </p:sp>
    </p:spTree>
    <p:extLst>
      <p:ext uri="{BB962C8B-B14F-4D97-AF65-F5344CB8AC3E}">
        <p14:creationId xmlns:p14="http://schemas.microsoft.com/office/powerpoint/2010/main" val="103858435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9">
                                            <p:txEl>
                                              <p:pRg st="3" end="3"/>
                                            </p:txEl>
                                          </p:spTgt>
                                        </p:tgtEl>
                                        <p:attrNameLst>
                                          <p:attrName>style.visibility</p:attrName>
                                        </p:attrNameLst>
                                      </p:cBhvr>
                                      <p:to>
                                        <p:strVal val="visible"/>
                                      </p:to>
                                    </p:set>
                                    <p:animEffect transition="in" filter="fade">
                                      <p:cBhvr>
                                        <p:cTn id="7" dur="500"/>
                                        <p:tgtEl>
                                          <p:spTgt spid="2049">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49">
                                            <p:txEl>
                                              <p:pRg st="4" end="4"/>
                                            </p:txEl>
                                          </p:spTgt>
                                        </p:tgtEl>
                                        <p:attrNameLst>
                                          <p:attrName>style.visibility</p:attrName>
                                        </p:attrNameLst>
                                      </p:cBhvr>
                                      <p:to>
                                        <p:strVal val="visible"/>
                                      </p:to>
                                    </p:set>
                                    <p:animEffect transition="in" filter="fade">
                                      <p:cBhvr>
                                        <p:cTn id="10" dur="500"/>
                                        <p:tgtEl>
                                          <p:spTgt spid="204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228600" y="175771"/>
            <a:ext cx="8686799" cy="5740013"/>
          </a:xfrm>
          <a:prstGeom prst="rect">
            <a:avLst/>
          </a:prstGeom>
          <a:noFill/>
          <a:ln w="9525">
            <a:noFill/>
            <a:miter lim="800000"/>
            <a:headEnd/>
            <a:tailEnd/>
          </a:ln>
        </p:spPr>
        <p:txBody>
          <a:bodyPr wrap="square" lIns="76182" tIns="38090" rIns="76182" bIns="38090">
            <a:spAutoFit/>
          </a:bodyPr>
          <a:lstStyle/>
          <a:p>
            <a:pPr indent="380910"/>
            <a:r>
              <a:rPr lang="en-US" sz="4000" b="1" dirty="0">
                <a:latin typeface="Cambria" pitchFamily="18" charset="0"/>
                <a:cs typeface="Times New Roman" pitchFamily="18" charset="0"/>
              </a:rPr>
              <a:t>CHURCH.AGE.BOOK</a:t>
            </a:r>
            <a:endParaRPr lang="en-US" sz="4000" dirty="0"/>
          </a:p>
          <a:p>
            <a:pPr indent="380910" eaLnBrk="0" hangingPunct="0"/>
            <a:r>
              <a:rPr lang="en-US" sz="3200" dirty="0">
                <a:latin typeface="Cambria" pitchFamily="18" charset="0"/>
                <a:cs typeface="Times New Roman" pitchFamily="18" charset="0"/>
              </a:rPr>
              <a:t>		292-1 It is not joining a church that counts. </a:t>
            </a:r>
            <a:r>
              <a:rPr lang="en-US" sz="3200" dirty="0">
                <a:solidFill>
                  <a:srgbClr val="FFFF00"/>
                </a:solidFill>
                <a:latin typeface="Cambria" pitchFamily="18" charset="0"/>
                <a:cs typeface="Times New Roman" pitchFamily="18" charset="0"/>
              </a:rPr>
              <a:t>The life is not in the church. </a:t>
            </a:r>
            <a:r>
              <a:rPr lang="en-US" sz="3200" b="1" dirty="0">
                <a:solidFill>
                  <a:srgbClr val="FFFF00"/>
                </a:solidFill>
                <a:latin typeface="Cambria" pitchFamily="18" charset="0"/>
                <a:cs typeface="Times New Roman" pitchFamily="18" charset="0"/>
              </a:rPr>
              <a:t>The life is in Christ</a:t>
            </a:r>
            <a:r>
              <a:rPr lang="en-US" sz="3200" dirty="0">
                <a:solidFill>
                  <a:srgbClr val="FFFF00"/>
                </a:solidFill>
                <a:latin typeface="Cambria" pitchFamily="18" charset="0"/>
                <a:cs typeface="Times New Roman" pitchFamily="18" charset="0"/>
              </a:rPr>
              <a:t>. </a:t>
            </a:r>
          </a:p>
          <a:p>
            <a:pPr indent="380910" eaLnBrk="0" hangingPunct="0"/>
            <a:r>
              <a:rPr lang="en-US" sz="3200" dirty="0">
                <a:solidFill>
                  <a:srgbClr val="FFFF00"/>
                </a:solidFill>
                <a:latin typeface="Cambria" pitchFamily="18" charset="0"/>
                <a:cs typeface="Times New Roman" pitchFamily="18" charset="0"/>
              </a:rPr>
              <a:t>		</a:t>
            </a:r>
            <a:r>
              <a:rPr lang="en-US" sz="3200" i="1" dirty="0">
                <a:latin typeface="Cambria" pitchFamily="18" charset="0"/>
                <a:cs typeface="Times New Roman" pitchFamily="18" charset="0"/>
              </a:rPr>
              <a:t>"This is the record that God hath given us eternal life and this life is in His Son. He that hath the Son hath life, and he that hath not the Son hath not life." 	</a:t>
            </a:r>
          </a:p>
          <a:p>
            <a:pPr indent="380910" eaLnBrk="0" hangingPunct="0"/>
            <a:r>
              <a:rPr lang="en-US" sz="3200" b="1" dirty="0">
                <a:latin typeface="Cambria" pitchFamily="18" charset="0"/>
                <a:cs typeface="Times New Roman" pitchFamily="18" charset="0"/>
              </a:rPr>
              <a:t>		Man is made holy by the Spirit</a:t>
            </a:r>
            <a:r>
              <a:rPr lang="en-US" sz="3200" dirty="0">
                <a:latin typeface="Cambria" pitchFamily="18" charset="0"/>
                <a:cs typeface="Times New Roman" pitchFamily="18" charset="0"/>
              </a:rPr>
              <a:t>. It is the Spirit of Holiness that raised Jesus from the dead that in-dwells us and makes us holy with His holiness.</a:t>
            </a:r>
            <a:endParaRPr lang="en-US" sz="3200" dirty="0"/>
          </a:p>
        </p:txBody>
      </p:sp>
      <p:sp>
        <p:nvSpPr>
          <p:cNvPr id="29699" name="Date Placeholder 2"/>
          <p:cNvSpPr>
            <a:spLocks noGrp="1"/>
          </p:cNvSpPr>
          <p:nvPr>
            <p:ph type="dt" sz="half" idx="10"/>
          </p:nvPr>
        </p:nvSpPr>
        <p:spPr/>
        <p:txBody>
          <a:bodyPr/>
          <a:lstStyle/>
          <a:p>
            <a:pPr>
              <a:defRPr/>
            </a:pPr>
            <a:r>
              <a:rPr lang="en-US"/>
              <a:t>8/26/2018</a:t>
            </a:r>
          </a:p>
        </p:txBody>
      </p:sp>
      <p:sp>
        <p:nvSpPr>
          <p:cNvPr id="29701" name="Footer Placeholder 5"/>
          <p:cNvSpPr>
            <a:spLocks noGrp="1"/>
          </p:cNvSpPr>
          <p:nvPr>
            <p:ph type="ftr" sz="quarter" idx="11"/>
          </p:nvPr>
        </p:nvSpPr>
        <p:spPr/>
        <p:txBody>
          <a:bodyPr/>
          <a:lstStyle/>
          <a:p>
            <a:pPr>
              <a:defRPr/>
            </a:pPr>
            <a:r>
              <a:rPr lang="en-US"/>
              <a:t>The Value of Righteousness</a:t>
            </a:r>
          </a:p>
        </p:txBody>
      </p:sp>
      <p:sp>
        <p:nvSpPr>
          <p:cNvPr id="2" name="Slide Number Placeholder 1"/>
          <p:cNvSpPr>
            <a:spLocks noGrp="1"/>
          </p:cNvSpPr>
          <p:nvPr>
            <p:ph type="sldNum" sz="quarter" idx="12"/>
          </p:nvPr>
        </p:nvSpPr>
        <p:spPr/>
        <p:txBody>
          <a:bodyPr/>
          <a:lstStyle/>
          <a:p>
            <a:pPr>
              <a:defRPr/>
            </a:pPr>
            <a:fld id="{61895502-144C-4044-A9FF-8778C8A27D37}" type="slidenum">
              <a:rPr lang="en-US" smtClean="0"/>
              <a:pPr>
                <a:defRPr/>
              </a:pPr>
              <a:t>52</a:t>
            </a:fld>
            <a:endParaRPr lang="en-US"/>
          </a:p>
        </p:txBody>
      </p:sp>
    </p:spTree>
    <p:extLst>
      <p:ext uri="{BB962C8B-B14F-4D97-AF65-F5344CB8AC3E}">
        <p14:creationId xmlns:p14="http://schemas.microsoft.com/office/powerpoint/2010/main" val="654194840"/>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593591-F9C4-46AA-BF3F-63F2AB752B44}"/>
              </a:ext>
            </a:extLst>
          </p:cNvPr>
          <p:cNvSpPr>
            <a:spLocks noGrp="1"/>
          </p:cNvSpPr>
          <p:nvPr>
            <p:ph type="dt" sz="half" idx="10"/>
          </p:nvPr>
        </p:nvSpPr>
        <p:spPr>
          <a:xfrm>
            <a:off x="6623308" y="6373029"/>
            <a:ext cx="2368292" cy="309201"/>
          </a:xfrm>
        </p:spPr>
        <p:txBody>
          <a:bodyPr/>
          <a:lstStyle/>
          <a:p>
            <a:r>
              <a:rPr lang="en-US"/>
              <a:t>8/26/2018</a:t>
            </a:r>
            <a:endParaRPr lang="en-US" dirty="0"/>
          </a:p>
        </p:txBody>
      </p:sp>
      <p:sp>
        <p:nvSpPr>
          <p:cNvPr id="3" name="Footer Placeholder 2">
            <a:extLst>
              <a:ext uri="{FF2B5EF4-FFF2-40B4-BE49-F238E27FC236}">
                <a16:creationId xmlns:a16="http://schemas.microsoft.com/office/drawing/2014/main" id="{7CBB2C51-D453-48E8-8A96-DDFC269686C0}"/>
              </a:ext>
            </a:extLst>
          </p:cNvPr>
          <p:cNvSpPr>
            <a:spLocks noGrp="1"/>
          </p:cNvSpPr>
          <p:nvPr>
            <p:ph type="ftr" sz="quarter" idx="11"/>
          </p:nvPr>
        </p:nvSpPr>
        <p:spPr>
          <a:xfrm>
            <a:off x="1752600" y="6373029"/>
            <a:ext cx="3719283" cy="309201"/>
          </a:xfrm>
        </p:spPr>
        <p:txBody>
          <a:bodyPr/>
          <a:lstStyle/>
          <a:p>
            <a:r>
              <a:rPr lang="en-US"/>
              <a:t>The Value of Righteousness</a:t>
            </a:r>
            <a:endParaRPr lang="en-US" dirty="0"/>
          </a:p>
        </p:txBody>
      </p:sp>
      <p:sp>
        <p:nvSpPr>
          <p:cNvPr id="4" name="Slide Number Placeholder 3">
            <a:extLst>
              <a:ext uri="{FF2B5EF4-FFF2-40B4-BE49-F238E27FC236}">
                <a16:creationId xmlns:a16="http://schemas.microsoft.com/office/drawing/2014/main" id="{90ACBEE0-0DDD-418C-A219-341F8E40BAA4}"/>
              </a:ext>
            </a:extLst>
          </p:cNvPr>
          <p:cNvSpPr>
            <a:spLocks noGrp="1"/>
          </p:cNvSpPr>
          <p:nvPr>
            <p:ph type="sldNum" sz="quarter" idx="12"/>
          </p:nvPr>
        </p:nvSpPr>
        <p:spPr>
          <a:xfrm>
            <a:off x="152400" y="6178652"/>
            <a:ext cx="795746" cy="503578"/>
          </a:xfrm>
        </p:spPr>
        <p:txBody>
          <a:bodyPr/>
          <a:lstStyle/>
          <a:p>
            <a:fld id="{34FBDB5F-F88B-4ECD-8AC6-E346D095E253}" type="slidenum">
              <a:rPr lang="en-US" smtClean="0"/>
              <a:pPr/>
              <a:t>6</a:t>
            </a:fld>
            <a:endParaRPr lang="en-US" dirty="0"/>
          </a:p>
        </p:txBody>
      </p:sp>
      <p:pic>
        <p:nvPicPr>
          <p:cNvPr id="6" name="Picture 5">
            <a:extLst>
              <a:ext uri="{FF2B5EF4-FFF2-40B4-BE49-F238E27FC236}">
                <a16:creationId xmlns:a16="http://schemas.microsoft.com/office/drawing/2014/main" id="{E5FCCBF9-9746-48F8-8B98-E428723316A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0000"/>
          <a:stretch/>
        </p:blipFill>
        <p:spPr>
          <a:xfrm>
            <a:off x="3635507" y="47625"/>
            <a:ext cx="5508493" cy="6124575"/>
          </a:xfrm>
          <a:prstGeom prst="rect">
            <a:avLst/>
          </a:prstGeom>
        </p:spPr>
      </p:pic>
      <p:sp>
        <p:nvSpPr>
          <p:cNvPr id="5" name="TextBox 4">
            <a:extLst>
              <a:ext uri="{FF2B5EF4-FFF2-40B4-BE49-F238E27FC236}">
                <a16:creationId xmlns:a16="http://schemas.microsoft.com/office/drawing/2014/main" id="{DDA51152-22BE-4645-B26A-58E3A4BDBEF0}"/>
              </a:ext>
            </a:extLst>
          </p:cNvPr>
          <p:cNvSpPr txBox="1"/>
          <p:nvPr/>
        </p:nvSpPr>
        <p:spPr>
          <a:xfrm>
            <a:off x="550272" y="505753"/>
            <a:ext cx="6536328" cy="2554545"/>
          </a:xfrm>
          <a:prstGeom prst="rect">
            <a:avLst/>
          </a:prstGeom>
          <a:noFill/>
        </p:spPr>
        <p:txBody>
          <a:bodyPr wrap="square" rtlCol="0">
            <a:spAutoFit/>
          </a:bodyPr>
          <a:lstStyle/>
          <a:p>
            <a:r>
              <a:rPr lang="en-US" sz="7200" dirty="0"/>
              <a:t>Holiness</a:t>
            </a:r>
            <a:r>
              <a:rPr lang="en-US" sz="4800" b="1" dirty="0"/>
              <a:t> </a:t>
            </a:r>
            <a:r>
              <a:rPr lang="en-US" sz="4400" dirty="0"/>
              <a:t>(or, Purity):</a:t>
            </a:r>
          </a:p>
          <a:p>
            <a:r>
              <a:rPr lang="en-US" sz="4000" dirty="0"/>
              <a:t>	</a:t>
            </a:r>
            <a:r>
              <a:rPr lang="en-US" sz="4400" dirty="0"/>
              <a:t>Internal and External 	Quality Co-</a:t>
            </a:r>
            <a:r>
              <a:rPr lang="en-US" sz="4400" dirty="0" err="1"/>
              <a:t>existant</a:t>
            </a:r>
            <a:r>
              <a:rPr lang="en-US" sz="4400" dirty="0"/>
              <a:t>. </a:t>
            </a:r>
            <a:endParaRPr lang="en-US" sz="4000" dirty="0"/>
          </a:p>
        </p:txBody>
      </p:sp>
    </p:spTree>
    <p:extLst>
      <p:ext uri="{BB962C8B-B14F-4D97-AF65-F5344CB8AC3E}">
        <p14:creationId xmlns:p14="http://schemas.microsoft.com/office/powerpoint/2010/main" val="889630682"/>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8610600" cy="5386090"/>
          </a:xfrm>
          <a:prstGeom prst="rect">
            <a:avLst/>
          </a:prstGeom>
        </p:spPr>
        <p:txBody>
          <a:bodyPr wrap="square">
            <a:spAutoFit/>
          </a:bodyPr>
          <a:lstStyle/>
          <a:p>
            <a:r>
              <a:rPr lang="en-US" sz="4400" b="1" dirty="0">
                <a:latin typeface="+mn-lt"/>
              </a:rPr>
              <a:t>THE BREACH</a:t>
            </a:r>
          </a:p>
          <a:p>
            <a:r>
              <a:rPr lang="en-US" sz="4400" b="1" dirty="0">
                <a:latin typeface="+mn-lt"/>
              </a:rPr>
              <a:t>	</a:t>
            </a:r>
            <a:r>
              <a:rPr lang="en-US" sz="3200" dirty="0">
                <a:latin typeface="+mn-lt"/>
              </a:rPr>
              <a:t>Now, we see that this seven-sealed Book now, is the mystery of redemption… </a:t>
            </a:r>
            <a:r>
              <a:rPr lang="en-US" sz="3200" dirty="0">
                <a:solidFill>
                  <a:srgbClr val="FFFF00"/>
                </a:solidFill>
                <a:latin typeface="+mn-lt"/>
              </a:rPr>
              <a:t>Now, all the mysteries at this time should be finished at the sounding of </a:t>
            </a:r>
            <a:r>
              <a:rPr lang="en-US" sz="3200" b="1" dirty="0">
                <a:solidFill>
                  <a:srgbClr val="FFFF00"/>
                </a:solidFill>
                <a:latin typeface="+mn-lt"/>
              </a:rPr>
              <a:t>this messenger</a:t>
            </a:r>
            <a:r>
              <a:rPr lang="en-US" sz="3200" dirty="0">
                <a:solidFill>
                  <a:srgbClr val="FFFF00"/>
                </a:solidFill>
                <a:latin typeface="+mn-lt"/>
              </a:rPr>
              <a:t>. </a:t>
            </a:r>
            <a:r>
              <a:rPr lang="en-US" sz="3200" dirty="0">
                <a:latin typeface="+mn-lt"/>
              </a:rPr>
              <a:t>Now, here's the angel on earth, and another Angel, mighty Messenger come down. See, this angel was a earthly angel, messenger. But here comes One down from heaven: a rainbow, covenant. Only Christ, it could be… 	</a:t>
            </a:r>
            <a:r>
              <a:rPr lang="en-US" sz="2800" dirty="0">
                <a:latin typeface="+mn-lt"/>
              </a:rPr>
              <a:t>			</a:t>
            </a:r>
          </a:p>
        </p:txBody>
      </p:sp>
      <p:sp>
        <p:nvSpPr>
          <p:cNvPr id="2" name="Date Placeholder 1"/>
          <p:cNvSpPr>
            <a:spLocks noGrp="1"/>
          </p:cNvSpPr>
          <p:nvPr>
            <p:ph type="dt" sz="half" idx="10"/>
          </p:nvPr>
        </p:nvSpPr>
        <p:spPr/>
        <p:txBody>
          <a:bodyPr/>
          <a:lstStyle/>
          <a:p>
            <a:pPr>
              <a:defRPr/>
            </a:pPr>
            <a:r>
              <a:rPr lang="en-US"/>
              <a:t>8/26/2018</a:t>
            </a:r>
            <a:endParaRPr lang="en-US" dirty="0"/>
          </a:p>
        </p:txBody>
      </p:sp>
      <p:sp>
        <p:nvSpPr>
          <p:cNvPr id="3" name="Footer Placeholder 2"/>
          <p:cNvSpPr>
            <a:spLocks noGrp="1"/>
          </p:cNvSpPr>
          <p:nvPr>
            <p:ph type="ftr" sz="quarter" idx="11"/>
          </p:nvPr>
        </p:nvSpPr>
        <p:spPr/>
        <p:txBody>
          <a:bodyPr/>
          <a:lstStyle/>
          <a:p>
            <a:pPr>
              <a:defRPr/>
            </a:pPr>
            <a:r>
              <a:rPr lang="en-US"/>
              <a:t>The Value of Righteousness</a:t>
            </a:r>
            <a:endParaRPr lang="en-US" dirty="0"/>
          </a:p>
        </p:txBody>
      </p:sp>
      <p:sp>
        <p:nvSpPr>
          <p:cNvPr id="5" name="Slide Number Placeholder 4"/>
          <p:cNvSpPr>
            <a:spLocks noGrp="1"/>
          </p:cNvSpPr>
          <p:nvPr>
            <p:ph type="sldNum" sz="quarter" idx="12"/>
          </p:nvPr>
        </p:nvSpPr>
        <p:spPr/>
        <p:txBody>
          <a:bodyPr/>
          <a:lstStyle/>
          <a:p>
            <a:pPr>
              <a:defRPr/>
            </a:pPr>
            <a:fld id="{D7BFC005-FFFF-4EF2-95C8-5B6BD5F357BB}" type="slidenum">
              <a:rPr lang="en-US" smtClean="0"/>
              <a:pPr>
                <a:defRPr/>
              </a:pPr>
              <a:t>7</a:t>
            </a:fld>
            <a:endParaRPr lang="en-US" dirty="0"/>
          </a:p>
        </p:txBody>
      </p:sp>
    </p:spTree>
    <p:extLst>
      <p:ext uri="{BB962C8B-B14F-4D97-AF65-F5344CB8AC3E}">
        <p14:creationId xmlns:p14="http://schemas.microsoft.com/office/powerpoint/2010/main" val="2665974810"/>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a:t>8/26/2018</a:t>
            </a:r>
            <a:endParaRPr lang="en-US" dirty="0"/>
          </a:p>
        </p:txBody>
      </p:sp>
      <p:sp>
        <p:nvSpPr>
          <p:cNvPr id="4" name="Footer Placeholder 3"/>
          <p:cNvSpPr>
            <a:spLocks noGrp="1"/>
          </p:cNvSpPr>
          <p:nvPr>
            <p:ph type="ftr" sz="quarter" idx="11"/>
          </p:nvPr>
        </p:nvSpPr>
        <p:spPr/>
        <p:txBody>
          <a:bodyPr/>
          <a:lstStyle/>
          <a:p>
            <a:pPr>
              <a:defRPr/>
            </a:pPr>
            <a:r>
              <a:rPr lang="en-US"/>
              <a:t>The Value of Righteousness</a:t>
            </a:r>
            <a:endParaRPr lang="en-US" dirty="0"/>
          </a:p>
        </p:txBody>
      </p:sp>
      <p:sp>
        <p:nvSpPr>
          <p:cNvPr id="5" name="Slide Number Placeholder 4"/>
          <p:cNvSpPr>
            <a:spLocks noGrp="1"/>
          </p:cNvSpPr>
          <p:nvPr>
            <p:ph type="sldNum" sz="quarter" idx="12"/>
          </p:nvPr>
        </p:nvSpPr>
        <p:spPr/>
        <p:txBody>
          <a:bodyPr/>
          <a:lstStyle/>
          <a:p>
            <a:pPr>
              <a:defRPr/>
            </a:pPr>
            <a:fld id="{D8530651-21A1-43F1-95AF-6DF2B6468398}" type="slidenum">
              <a:rPr lang="en-US" smtClean="0"/>
              <a:pPr>
                <a:defRPr/>
              </a:pPr>
              <a:t>8</a:t>
            </a:fld>
            <a:endParaRPr lang="en-US" dirty="0"/>
          </a:p>
        </p:txBody>
      </p:sp>
      <p:sp>
        <p:nvSpPr>
          <p:cNvPr id="7" name="Rectangle 6"/>
          <p:cNvSpPr/>
          <p:nvPr/>
        </p:nvSpPr>
        <p:spPr>
          <a:xfrm>
            <a:off x="228600" y="76200"/>
            <a:ext cx="8686800" cy="6186309"/>
          </a:xfrm>
          <a:prstGeom prst="rect">
            <a:avLst/>
          </a:prstGeom>
        </p:spPr>
        <p:txBody>
          <a:bodyPr wrap="square">
            <a:spAutoFit/>
          </a:bodyPr>
          <a:lstStyle/>
          <a:p>
            <a:r>
              <a:rPr lang="en-US" sz="4400" b="1" dirty="0">
                <a:latin typeface="+mn-lt"/>
              </a:rPr>
              <a:t>EPHESIAN.CHURCH.AGE </a:t>
            </a:r>
            <a:r>
              <a:rPr lang="en-US" sz="4000" b="1" dirty="0">
                <a:latin typeface="+mn-lt"/>
              </a:rPr>
              <a:t> </a:t>
            </a:r>
          </a:p>
          <a:p>
            <a:r>
              <a:rPr lang="en-US" sz="3200" dirty="0"/>
              <a:t>	79-2  (Rev. 1) There He is with the seven stars in His right hand… signifies the power and authority of God, (Ps. 44:3) In that right hand of power are </a:t>
            </a:r>
            <a:r>
              <a:rPr lang="en-US" sz="3200" dirty="0">
                <a:solidFill>
                  <a:srgbClr val="FFFF00"/>
                </a:solidFill>
              </a:rPr>
              <a:t>seven stars, </a:t>
            </a:r>
            <a:r>
              <a:rPr lang="en-US" sz="3200" dirty="0"/>
              <a:t>(Rev. 1:20), the seven church messengers. </a:t>
            </a:r>
            <a:r>
              <a:rPr lang="en-US" sz="3200" dirty="0">
                <a:solidFill>
                  <a:srgbClr val="FFFF00"/>
                </a:solidFill>
              </a:rPr>
              <a:t>This signifies that the very power and authority of God are behind His messengers to every age. </a:t>
            </a:r>
            <a:r>
              <a:rPr lang="en-US" sz="3200" dirty="0"/>
              <a:t>They go forth in the fire and power of the Holy Ghost with the Word. They are stars because they reflect light. </a:t>
            </a:r>
            <a:r>
              <a:rPr lang="en-US" sz="3200" dirty="0">
                <a:solidFill>
                  <a:srgbClr val="FFFF00"/>
                </a:solidFill>
              </a:rPr>
              <a:t>The light they reflect is His light. They have no light of their own. </a:t>
            </a:r>
            <a:endParaRPr lang="en-US" sz="3200" dirty="0"/>
          </a:p>
        </p:txBody>
      </p:sp>
    </p:spTree>
    <p:extLst>
      <p:ext uri="{BB962C8B-B14F-4D97-AF65-F5344CB8AC3E}">
        <p14:creationId xmlns:p14="http://schemas.microsoft.com/office/powerpoint/2010/main" val="4218051721"/>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sz="quarter" idx="4294967295"/>
          </p:nvPr>
        </p:nvSpPr>
        <p:spPr>
          <a:xfrm>
            <a:off x="487725" y="152400"/>
            <a:ext cx="8458200" cy="5181600"/>
          </a:xfrm>
          <a:prstGeom prst="rect">
            <a:avLst/>
          </a:prstGeom>
        </p:spPr>
        <p:txBody>
          <a:bodyPr>
            <a:noAutofit/>
          </a:bodyPr>
          <a:lstStyle/>
          <a:p>
            <a:pPr eaLnBrk="1" hangingPunct="1">
              <a:buFont typeface="Wingdings" pitchFamily="2" charset="2"/>
              <a:buNone/>
              <a:defRPr/>
            </a:pPr>
            <a:r>
              <a:rPr lang="en-US" sz="4400" b="1" dirty="0"/>
              <a:t>	The.Feast.Of.The.Trumpets</a:t>
            </a:r>
          </a:p>
          <a:p>
            <a:pPr eaLnBrk="1" hangingPunct="1">
              <a:buFont typeface="Wingdings" pitchFamily="2" charset="2"/>
              <a:buNone/>
              <a:defRPr/>
            </a:pPr>
            <a:r>
              <a:rPr lang="en-US" sz="3200" dirty="0"/>
              <a:t>		134 This is the complete revelation of Jesus Christ.  And the Seven Seals had the mysteries hid, of what it all was; and is supposed to open it in the last day, at the Laodicean age, at the end of time. Thanks be to God! </a:t>
            </a:r>
            <a:r>
              <a:rPr lang="en-US" sz="3200" dirty="0">
                <a:solidFill>
                  <a:srgbClr val="FFFF00"/>
                </a:solidFill>
              </a:rPr>
              <a:t>That finishes the message to the church. </a:t>
            </a:r>
          </a:p>
          <a:p>
            <a:pPr algn="r" eaLnBrk="1" hangingPunct="1">
              <a:buFont typeface="Wingdings" pitchFamily="2" charset="2"/>
              <a:buNone/>
              <a:defRPr/>
            </a:pPr>
            <a:r>
              <a:rPr lang="en-US" sz="3200" dirty="0"/>
              <a:t>64-0719</a:t>
            </a:r>
          </a:p>
        </p:txBody>
      </p:sp>
      <p:sp>
        <p:nvSpPr>
          <p:cNvPr id="2" name="Date Placeholder 1"/>
          <p:cNvSpPr>
            <a:spLocks noGrp="1"/>
          </p:cNvSpPr>
          <p:nvPr>
            <p:ph type="dt" sz="half" idx="10"/>
          </p:nvPr>
        </p:nvSpPr>
        <p:spPr/>
        <p:txBody>
          <a:bodyPr/>
          <a:lstStyle/>
          <a:p>
            <a:pPr>
              <a:defRPr/>
            </a:pPr>
            <a:r>
              <a:rPr lang="en-US"/>
              <a:t>8/26/2018</a:t>
            </a:r>
            <a:endParaRPr lang="en-US" dirty="0"/>
          </a:p>
        </p:txBody>
      </p:sp>
      <p:sp>
        <p:nvSpPr>
          <p:cNvPr id="3" name="Footer Placeholder 2"/>
          <p:cNvSpPr>
            <a:spLocks noGrp="1"/>
          </p:cNvSpPr>
          <p:nvPr>
            <p:ph type="ftr" sz="quarter" idx="11"/>
          </p:nvPr>
        </p:nvSpPr>
        <p:spPr/>
        <p:txBody>
          <a:bodyPr/>
          <a:lstStyle/>
          <a:p>
            <a:pPr>
              <a:defRPr/>
            </a:pPr>
            <a:r>
              <a:rPr lang="en-US"/>
              <a:t>The Value of Righteousness</a:t>
            </a:r>
            <a:endParaRPr lang="en-US" dirty="0"/>
          </a:p>
        </p:txBody>
      </p:sp>
      <p:sp>
        <p:nvSpPr>
          <p:cNvPr id="4" name="Slide Number Placeholder 3">
            <a:extLst>
              <a:ext uri="{FF2B5EF4-FFF2-40B4-BE49-F238E27FC236}">
                <a16:creationId xmlns:a16="http://schemas.microsoft.com/office/drawing/2014/main" id="{A2FDB582-1ED7-4AC2-837A-9303CED5D2F6}"/>
              </a:ext>
            </a:extLst>
          </p:cNvPr>
          <p:cNvSpPr>
            <a:spLocks noGrp="1"/>
          </p:cNvSpPr>
          <p:nvPr>
            <p:ph type="sldNum" sz="quarter" idx="12"/>
          </p:nvPr>
        </p:nvSpPr>
        <p:spPr/>
        <p:txBody>
          <a:bodyPr/>
          <a:lstStyle/>
          <a:p>
            <a:fld id="{34FBDB5F-F88B-4ECD-8AC6-E346D095E253}" type="slidenum">
              <a:rPr lang="en-US" smtClean="0"/>
              <a:pPr/>
              <a:t>9</a:t>
            </a:fld>
            <a:endParaRPr lang="en-US" dirty="0"/>
          </a:p>
        </p:txBody>
      </p:sp>
    </p:spTree>
    <p:extLst>
      <p:ext uri="{BB962C8B-B14F-4D97-AF65-F5344CB8AC3E}">
        <p14:creationId xmlns:p14="http://schemas.microsoft.com/office/powerpoint/2010/main" val="2239675132"/>
      </p:ext>
    </p:extLst>
  </p:cSld>
  <p:clrMapOvr>
    <a:masterClrMapping/>
  </p:clrMapOvr>
  <p:transition spd="slow">
    <p:randomBar dir="vert"/>
  </p:transition>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43BFDE"/>
      </a:accent6>
      <a:hlink>
        <a:srgbClr val="FBAE29"/>
      </a:hlink>
      <a:folHlink>
        <a:srgbClr val="EDC47E"/>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2648</TotalTime>
  <Words>950</Words>
  <Application>Microsoft Macintosh PowerPoint</Application>
  <PresentationFormat>On-screen Show (4:3)</PresentationFormat>
  <Paragraphs>327</Paragraphs>
  <Slides>52</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Arial</vt:lpstr>
      <vt:lpstr>Calibri</vt:lpstr>
      <vt:lpstr>Cambria</vt:lpstr>
      <vt:lpstr>Mangal</vt:lpstr>
      <vt:lpstr>Times New Roman</vt:lpstr>
      <vt:lpstr>Wingdings</vt:lpstr>
      <vt:lpstr>Gallery</vt:lpstr>
      <vt:lpstr>The Value of Righteousness Touch Not 3</vt:lpstr>
      <vt:lpstr>Birthdays &amp; Anniversaries</vt:lpstr>
      <vt:lpstr>The Webbing Clothes moth &amp; Casemaking Clothes moth.  Members of the family tineidae bisselliella. </vt:lpstr>
      <vt:lpstr>Holiness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Touch Not! 3</dc:title>
  <dc:creator>Barry Coffey</dc:creator>
  <cp:lastModifiedBy>Barry Coffey</cp:lastModifiedBy>
  <cp:revision>34</cp:revision>
  <dcterms:created xsi:type="dcterms:W3CDTF">2018-08-24T17:28:47Z</dcterms:created>
  <dcterms:modified xsi:type="dcterms:W3CDTF">2018-08-26T14:57:45Z</dcterms:modified>
</cp:coreProperties>
</file>