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64" r:id="rId1"/>
  </p:sldMasterIdLst>
  <p:notesMasterIdLst>
    <p:notesMasterId r:id="rId96"/>
  </p:notesMasterIdLst>
  <p:sldIdLst>
    <p:sldId id="256" r:id="rId2"/>
    <p:sldId id="421" r:id="rId3"/>
    <p:sldId id="403" r:id="rId4"/>
    <p:sldId id="422" r:id="rId5"/>
    <p:sldId id="432" r:id="rId6"/>
    <p:sldId id="405" r:id="rId7"/>
    <p:sldId id="414" r:id="rId8"/>
    <p:sldId id="415" r:id="rId9"/>
    <p:sldId id="416" r:id="rId10"/>
    <p:sldId id="406" r:id="rId11"/>
    <p:sldId id="413" r:id="rId12"/>
    <p:sldId id="411" r:id="rId13"/>
    <p:sldId id="412" r:id="rId14"/>
    <p:sldId id="417" r:id="rId15"/>
    <p:sldId id="418" r:id="rId16"/>
    <p:sldId id="407" r:id="rId17"/>
    <p:sldId id="408" r:id="rId18"/>
    <p:sldId id="409" r:id="rId19"/>
    <p:sldId id="423" r:id="rId20"/>
    <p:sldId id="425" r:id="rId21"/>
    <p:sldId id="424" r:id="rId22"/>
    <p:sldId id="410" r:id="rId23"/>
    <p:sldId id="431" r:id="rId24"/>
    <p:sldId id="419" r:id="rId25"/>
    <p:sldId id="396" r:id="rId26"/>
    <p:sldId id="397" r:id="rId27"/>
    <p:sldId id="428" r:id="rId28"/>
    <p:sldId id="429" r:id="rId29"/>
    <p:sldId id="398" r:id="rId30"/>
    <p:sldId id="399" r:id="rId31"/>
    <p:sldId id="400" r:id="rId32"/>
    <p:sldId id="430" r:id="rId33"/>
    <p:sldId id="350" r:id="rId34"/>
    <p:sldId id="351" r:id="rId35"/>
    <p:sldId id="352" r:id="rId36"/>
    <p:sldId id="342" r:id="rId37"/>
    <p:sldId id="394" r:id="rId38"/>
    <p:sldId id="340" r:id="rId39"/>
    <p:sldId id="339" r:id="rId40"/>
    <p:sldId id="392" r:id="rId41"/>
    <p:sldId id="341" r:id="rId42"/>
    <p:sldId id="320" r:id="rId43"/>
    <p:sldId id="343" r:id="rId44"/>
    <p:sldId id="344" r:id="rId45"/>
    <p:sldId id="391" r:id="rId46"/>
    <p:sldId id="345" r:id="rId47"/>
    <p:sldId id="322" r:id="rId48"/>
    <p:sldId id="323" r:id="rId49"/>
    <p:sldId id="324" r:id="rId50"/>
    <p:sldId id="325" r:id="rId51"/>
    <p:sldId id="355" r:id="rId52"/>
    <p:sldId id="420" r:id="rId53"/>
    <p:sldId id="401" r:id="rId54"/>
    <p:sldId id="426" r:id="rId55"/>
    <p:sldId id="283" r:id="rId56"/>
    <p:sldId id="402" r:id="rId57"/>
    <p:sldId id="427" r:id="rId58"/>
    <p:sldId id="338" r:id="rId59"/>
    <p:sldId id="346" r:id="rId60"/>
    <p:sldId id="393" r:id="rId61"/>
    <p:sldId id="347" r:id="rId62"/>
    <p:sldId id="404" r:id="rId63"/>
    <p:sldId id="356" r:id="rId64"/>
    <p:sldId id="363" r:id="rId65"/>
    <p:sldId id="364" r:id="rId66"/>
    <p:sldId id="365" r:id="rId67"/>
    <p:sldId id="367" r:id="rId68"/>
    <p:sldId id="368" r:id="rId69"/>
    <p:sldId id="369" r:id="rId70"/>
    <p:sldId id="370" r:id="rId71"/>
    <p:sldId id="371" r:id="rId72"/>
    <p:sldId id="372" r:id="rId73"/>
    <p:sldId id="373"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6" r:id="rId87"/>
    <p:sldId id="389" r:id="rId88"/>
    <p:sldId id="387" r:id="rId89"/>
    <p:sldId id="388" r:id="rId90"/>
    <p:sldId id="390" r:id="rId91"/>
    <p:sldId id="395" r:id="rId92"/>
    <p:sldId id="326" r:id="rId93"/>
    <p:sldId id="327" r:id="rId94"/>
    <p:sldId id="303"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53" autoAdjust="0"/>
    <p:restoredTop sz="94660" autoAdjust="0"/>
  </p:normalViewPr>
  <p:slideViewPr>
    <p:cSldViewPr snapToGrid="0">
      <p:cViewPr varScale="1">
        <p:scale>
          <a:sx n="63" d="100"/>
          <a:sy n="63" d="100"/>
        </p:scale>
        <p:origin x="1104" y="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9900"/>
    </p:cViewPr>
  </p:sorterViewPr>
  <p:notesViewPr>
    <p:cSldViewPr snapToGrid="0">
      <p:cViewPr varScale="1">
        <p:scale>
          <a:sx n="87" d="100"/>
          <a:sy n="87" d="100"/>
        </p:scale>
        <p:origin x="351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BC142-3219-4CD3-A52B-7EF38BEA39C0}" type="datetimeFigureOut">
              <a:rPr lang="en-US" smtClean="0"/>
              <a:t>9/5/2018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07C98-C743-467E-8424-653CAB5EEB8E}" type="slidenum">
              <a:rPr lang="en-US" smtClean="0"/>
              <a:t>‹#›</a:t>
            </a:fld>
            <a:endParaRPr lang="en-US"/>
          </a:p>
        </p:txBody>
      </p:sp>
    </p:spTree>
    <p:extLst>
      <p:ext uri="{BB962C8B-B14F-4D97-AF65-F5344CB8AC3E}">
        <p14:creationId xmlns:p14="http://schemas.microsoft.com/office/powerpoint/2010/main" val="4042239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107C98-C743-467E-8424-653CAB5EEB8E}" type="slidenum">
              <a:rPr lang="en-US" smtClean="0"/>
              <a:t>1</a:t>
            </a:fld>
            <a:endParaRPr lang="en-US"/>
          </a:p>
        </p:txBody>
      </p:sp>
    </p:spTree>
    <p:extLst>
      <p:ext uri="{BB962C8B-B14F-4D97-AF65-F5344CB8AC3E}">
        <p14:creationId xmlns:p14="http://schemas.microsoft.com/office/powerpoint/2010/main" val="238704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BE001-6985-4B66-BB5A-5262BBD69D45}" type="slidenum">
              <a:rPr lang="en-US" smtClean="0"/>
              <a:pPr/>
              <a:t>33</a:t>
            </a:fld>
            <a:endParaRPr lang="en-US"/>
          </a:p>
        </p:txBody>
      </p:sp>
    </p:spTree>
    <p:extLst>
      <p:ext uri="{BB962C8B-B14F-4D97-AF65-F5344CB8AC3E}">
        <p14:creationId xmlns:p14="http://schemas.microsoft.com/office/powerpoint/2010/main" val="1082768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BE001-6985-4B66-BB5A-5262BBD69D45}" type="slidenum">
              <a:rPr lang="en-US" smtClean="0"/>
              <a:pPr/>
              <a:t>35</a:t>
            </a:fld>
            <a:endParaRPr lang="en-US"/>
          </a:p>
        </p:txBody>
      </p:sp>
    </p:spTree>
    <p:extLst>
      <p:ext uri="{BB962C8B-B14F-4D97-AF65-F5344CB8AC3E}">
        <p14:creationId xmlns:p14="http://schemas.microsoft.com/office/powerpoint/2010/main" val="1482292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6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r>
              <a:rPr lang="en-US"/>
              <a:t>9-5-2018</a:t>
            </a:r>
            <a:endParaRPr lang="en-US" dirty="0"/>
          </a:p>
        </p:txBody>
      </p:sp>
      <p:sp>
        <p:nvSpPr>
          <p:cNvPr id="5" name="Footer Placeholder 4"/>
          <p:cNvSpPr>
            <a:spLocks noGrp="1"/>
          </p:cNvSpPr>
          <p:nvPr>
            <p:ph type="ftr" sz="quarter" idx="11"/>
          </p:nvPr>
        </p:nvSpPr>
        <p:spPr/>
        <p:txBody>
          <a:bodyPr/>
          <a:lstStyle/>
          <a:p>
            <a:r>
              <a:rPr lang="en-US"/>
              <a:t>Sealed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246607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9-5-2018</a:t>
            </a:r>
            <a:endParaRPr lang="en-US" dirty="0"/>
          </a:p>
        </p:txBody>
      </p:sp>
      <p:sp>
        <p:nvSpPr>
          <p:cNvPr id="5" name="Footer Placeholder 4"/>
          <p:cNvSpPr>
            <a:spLocks noGrp="1"/>
          </p:cNvSpPr>
          <p:nvPr>
            <p:ph type="ftr" sz="quarter" idx="11"/>
          </p:nvPr>
        </p:nvSpPr>
        <p:spPr/>
        <p:txBody>
          <a:bodyPr/>
          <a:lstStyle/>
          <a:p>
            <a:r>
              <a:rPr lang="en-US"/>
              <a:t>Sealed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12791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9-5-2018</a:t>
            </a:r>
            <a:endParaRPr lang="en-US" dirty="0"/>
          </a:p>
        </p:txBody>
      </p:sp>
      <p:sp>
        <p:nvSpPr>
          <p:cNvPr id="5" name="Footer Placeholder 4"/>
          <p:cNvSpPr>
            <a:spLocks noGrp="1"/>
          </p:cNvSpPr>
          <p:nvPr>
            <p:ph type="ftr" sz="quarter" idx="11"/>
          </p:nvPr>
        </p:nvSpPr>
        <p:spPr/>
        <p:txBody>
          <a:bodyPr/>
          <a:lstStyle/>
          <a:p>
            <a:r>
              <a:rPr lang="en-US"/>
              <a:t>Sealed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86623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r>
              <a:rPr lang="en-US"/>
              <a:t>9-5-2018</a:t>
            </a: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a:t>Sealed</a:t>
            </a: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30DF61C-48B1-4299-8A33-505D05609EFE}" type="slidenum">
              <a:rPr lang="en-US"/>
              <a:pPr/>
              <a:t>‹#›</a:t>
            </a:fld>
            <a:endParaRPr lang="en-US"/>
          </a:p>
        </p:txBody>
      </p:sp>
    </p:spTree>
    <p:extLst>
      <p:ext uri="{BB962C8B-B14F-4D97-AF65-F5344CB8AC3E}">
        <p14:creationId xmlns:p14="http://schemas.microsoft.com/office/powerpoint/2010/main" val="3865655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9-5-2018</a:t>
            </a:r>
            <a:endParaRPr lang="en-US" dirty="0"/>
          </a:p>
        </p:txBody>
      </p:sp>
      <p:sp>
        <p:nvSpPr>
          <p:cNvPr id="5" name="Footer Placeholder 4"/>
          <p:cNvSpPr>
            <a:spLocks noGrp="1"/>
          </p:cNvSpPr>
          <p:nvPr>
            <p:ph type="ftr" sz="quarter" idx="11"/>
          </p:nvPr>
        </p:nvSpPr>
        <p:spPr/>
        <p:txBody>
          <a:bodyPr/>
          <a:lstStyle/>
          <a:p>
            <a:r>
              <a:rPr lang="en-US"/>
              <a:t>Sealed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954614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9-5-2018</a:t>
            </a:r>
            <a:endParaRPr lang="en-US" dirty="0"/>
          </a:p>
        </p:txBody>
      </p:sp>
      <p:sp>
        <p:nvSpPr>
          <p:cNvPr id="5" name="Footer Placeholder 4"/>
          <p:cNvSpPr>
            <a:spLocks noGrp="1"/>
          </p:cNvSpPr>
          <p:nvPr>
            <p:ph type="ftr" sz="quarter" idx="11"/>
          </p:nvPr>
        </p:nvSpPr>
        <p:spPr/>
        <p:txBody>
          <a:bodyPr/>
          <a:lstStyle/>
          <a:p>
            <a:r>
              <a:rPr lang="en-US"/>
              <a:t>Sealed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3317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9-5-2018</a:t>
            </a:r>
            <a:endParaRPr lang="en-US" dirty="0"/>
          </a:p>
        </p:txBody>
      </p:sp>
      <p:sp>
        <p:nvSpPr>
          <p:cNvPr id="6" name="Footer Placeholder 5"/>
          <p:cNvSpPr>
            <a:spLocks noGrp="1"/>
          </p:cNvSpPr>
          <p:nvPr>
            <p:ph type="ftr" sz="quarter" idx="11"/>
          </p:nvPr>
        </p:nvSpPr>
        <p:spPr/>
        <p:txBody>
          <a:bodyPr/>
          <a:lstStyle/>
          <a:p>
            <a:r>
              <a:rPr lang="en-US"/>
              <a:t>Sealed</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70687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1">
                    <a:lumMod val="65000"/>
                  </a:schemeClr>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spcBef>
                <a:spcPts val="0"/>
              </a:spcBef>
              <a:buFontTx/>
              <a:buNone/>
              <a:defRPr sz="1800">
                <a:solidFill>
                  <a:schemeClr val="tx1">
                    <a:lumMod val="65000"/>
                  </a:schemeClr>
                </a:solidFill>
              </a:defRPr>
            </a:lvl1pPr>
          </a:lstStyle>
          <a:p>
            <a:pPr lvl="0"/>
            <a:r>
              <a:rPr lang="en-US"/>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9-5-2018</a:t>
            </a:r>
            <a:endParaRPr lang="en-US" dirty="0"/>
          </a:p>
        </p:txBody>
      </p:sp>
      <p:sp>
        <p:nvSpPr>
          <p:cNvPr id="8" name="Footer Placeholder 7"/>
          <p:cNvSpPr>
            <a:spLocks noGrp="1"/>
          </p:cNvSpPr>
          <p:nvPr>
            <p:ph type="ftr" sz="quarter" idx="11"/>
          </p:nvPr>
        </p:nvSpPr>
        <p:spPr/>
        <p:txBody>
          <a:bodyPr/>
          <a:lstStyle/>
          <a:p>
            <a:r>
              <a:rPr lang="en-US"/>
              <a:t>Sealed</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86009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9-5-2018</a:t>
            </a:r>
            <a:endParaRPr lang="en-US" dirty="0"/>
          </a:p>
        </p:txBody>
      </p:sp>
      <p:sp>
        <p:nvSpPr>
          <p:cNvPr id="4" name="Footer Placeholder 3"/>
          <p:cNvSpPr>
            <a:spLocks noGrp="1"/>
          </p:cNvSpPr>
          <p:nvPr>
            <p:ph type="ftr" sz="quarter" idx="11"/>
          </p:nvPr>
        </p:nvSpPr>
        <p:spPr/>
        <p:txBody>
          <a:bodyPr/>
          <a:lstStyle/>
          <a:p>
            <a:r>
              <a:rPr lang="en-US"/>
              <a:t>Sealed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63602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endParaRPr lang="en-US" dirty="0"/>
          </a:p>
        </p:txBody>
      </p:sp>
      <p:sp>
        <p:nvSpPr>
          <p:cNvPr id="3" name="Footer Placeholder 2"/>
          <p:cNvSpPr>
            <a:spLocks noGrp="1"/>
          </p:cNvSpPr>
          <p:nvPr>
            <p:ph type="ftr" sz="quarter" idx="11"/>
          </p:nvPr>
        </p:nvSpPr>
        <p:spPr/>
        <p:txBody>
          <a:bodyPr/>
          <a:lstStyle/>
          <a:p>
            <a:r>
              <a:rPr lang="en-US"/>
              <a:t>Sealed</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1587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9-5-2018</a:t>
            </a:r>
            <a:endParaRPr lang="en-US" dirty="0"/>
          </a:p>
        </p:txBody>
      </p:sp>
      <p:sp>
        <p:nvSpPr>
          <p:cNvPr id="6" name="Footer Placeholder 5"/>
          <p:cNvSpPr>
            <a:spLocks noGrp="1"/>
          </p:cNvSpPr>
          <p:nvPr>
            <p:ph type="ftr" sz="quarter" idx="11"/>
          </p:nvPr>
        </p:nvSpPr>
        <p:spPr/>
        <p:txBody>
          <a:bodyPr/>
          <a:lstStyle/>
          <a:p>
            <a:r>
              <a:rPr lang="en-US"/>
              <a:t>Sealed</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070720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9-5-2018</a:t>
            </a:r>
            <a:endParaRPr lang="en-US" dirty="0"/>
          </a:p>
        </p:txBody>
      </p:sp>
      <p:sp>
        <p:nvSpPr>
          <p:cNvPr id="6" name="Footer Placeholder 5"/>
          <p:cNvSpPr>
            <a:spLocks noGrp="1"/>
          </p:cNvSpPr>
          <p:nvPr>
            <p:ph type="ftr" sz="quarter" idx="11"/>
          </p:nvPr>
        </p:nvSpPr>
        <p:spPr/>
        <p:txBody>
          <a:bodyPr/>
          <a:lstStyle/>
          <a:p>
            <a:r>
              <a:rPr lang="en-US"/>
              <a:t>Sealed</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12261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rgbClr val="969696"/>
                </a:solidFill>
              </a:defRPr>
            </a:lvl1pPr>
          </a:lstStyle>
          <a:p>
            <a:r>
              <a:rPr lang="en-US"/>
              <a:t>9-5-2018</a:t>
            </a:r>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1">
                    <a:lumMod val="65000"/>
                  </a:schemeClr>
                </a:solidFill>
              </a:defRPr>
            </a:lvl1pPr>
          </a:lstStyle>
          <a:p>
            <a:r>
              <a:rPr lang="en-US"/>
              <a:t>Sealed</a:t>
            </a:r>
            <a:endParaRPr lang="en-US"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rgbClr val="777777"/>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4015374"/>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hdr="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474" y="1593909"/>
            <a:ext cx="3952734" cy="3041752"/>
          </a:xfrm>
          <a:prstGeom prst="rect">
            <a:avLst/>
          </a:prstGeom>
        </p:spPr>
      </p:pic>
      <p:sp>
        <p:nvSpPr>
          <p:cNvPr id="2" name="Title 1"/>
          <p:cNvSpPr>
            <a:spLocks noGrp="1"/>
          </p:cNvSpPr>
          <p:nvPr>
            <p:ph type="ctrTitle"/>
          </p:nvPr>
        </p:nvSpPr>
        <p:spPr>
          <a:xfrm>
            <a:off x="744775" y="472972"/>
            <a:ext cx="6153912" cy="1659007"/>
          </a:xfrm>
        </p:spPr>
        <p:txBody>
          <a:bodyPr>
            <a:normAutofit fontScale="90000"/>
          </a:bodyPr>
          <a:lstStyle/>
          <a:p>
            <a:r>
              <a:rPr lang="en-US" sz="10700" i="1" dirty="0">
                <a:solidFill>
                  <a:srgbClr val="CCFFCC"/>
                </a:solidFill>
              </a:rPr>
              <a:t>Sealed…</a:t>
            </a:r>
            <a:br>
              <a:rPr lang="en-US" sz="6000" i="1" dirty="0">
                <a:solidFill>
                  <a:srgbClr val="CCFFCC"/>
                </a:solidFill>
              </a:rPr>
            </a:br>
            <a:r>
              <a:rPr lang="en-US" sz="4900" i="1" dirty="0">
                <a:solidFill>
                  <a:srgbClr val="CCFFCC"/>
                </a:solidFill>
              </a:rPr>
              <a:t>with the Holy Spirit </a:t>
            </a:r>
            <a:endParaRPr lang="en-US" i="1" dirty="0">
              <a:solidFill>
                <a:srgbClr val="CCFFCC"/>
              </a:solidFill>
            </a:endParaRPr>
          </a:p>
        </p:txBody>
      </p:sp>
      <p:sp>
        <p:nvSpPr>
          <p:cNvPr id="3" name="Subtitle 2"/>
          <p:cNvSpPr>
            <a:spLocks noGrp="1"/>
          </p:cNvSpPr>
          <p:nvPr>
            <p:ph type="subTitle" idx="1"/>
          </p:nvPr>
        </p:nvSpPr>
        <p:spPr>
          <a:xfrm>
            <a:off x="879292" y="4783822"/>
            <a:ext cx="7063740" cy="1691640"/>
          </a:xfrm>
        </p:spPr>
        <p:txBody>
          <a:bodyPr>
            <a:normAutofit/>
          </a:bodyPr>
          <a:lstStyle/>
          <a:p>
            <a:pPr algn="ctr"/>
            <a:r>
              <a:rPr lang="en-US" b="1" dirty="0">
                <a:solidFill>
                  <a:schemeClr val="tx1"/>
                </a:solidFill>
                <a:latin typeface="+mj-lt"/>
              </a:rPr>
              <a:t>II CORINTHIANS 5:17</a:t>
            </a:r>
          </a:p>
          <a:p>
            <a:pPr algn="ctr"/>
            <a:r>
              <a:rPr lang="en-US" i="1" dirty="0">
                <a:solidFill>
                  <a:schemeClr val="tx1"/>
                </a:solidFill>
                <a:latin typeface="+mj-lt"/>
              </a:rPr>
              <a:t> Therefore if any man be in Christ, he is a new creature: old things are passed away; behold, all things are become new. </a:t>
            </a:r>
          </a:p>
        </p:txBody>
      </p:sp>
    </p:spTree>
    <p:extLst>
      <p:ext uri="{BB962C8B-B14F-4D97-AF65-F5344CB8AC3E}">
        <p14:creationId xmlns:p14="http://schemas.microsoft.com/office/powerpoint/2010/main" val="3071035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49208-A497-4C47-A537-59CA5EDE5018}"/>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8FD57490-BF4A-4594-B586-16252E50B9B2}"/>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1C256512-44FF-4A18-8391-61F6E990C446}"/>
              </a:ext>
            </a:extLst>
          </p:cNvPr>
          <p:cNvSpPr>
            <a:spLocks noGrp="1"/>
          </p:cNvSpPr>
          <p:nvPr>
            <p:ph type="sldNum" sz="quarter" idx="12"/>
          </p:nvPr>
        </p:nvSpPr>
        <p:spPr/>
        <p:txBody>
          <a:bodyPr/>
          <a:lstStyle/>
          <a:p>
            <a:fld id="{4FAB73BC-B049-4115-A692-8D63A059BFB8}" type="slidenum">
              <a:rPr lang="en-US" smtClean="0"/>
              <a:t>10</a:t>
            </a:fld>
            <a:endParaRPr lang="en-US" dirty="0"/>
          </a:p>
        </p:txBody>
      </p:sp>
      <p:sp>
        <p:nvSpPr>
          <p:cNvPr id="5" name="Rectangle 4">
            <a:extLst>
              <a:ext uri="{FF2B5EF4-FFF2-40B4-BE49-F238E27FC236}">
                <a16:creationId xmlns:a16="http://schemas.microsoft.com/office/drawing/2014/main" id="{F885021D-2212-4206-AC32-F67C537A5A22}"/>
              </a:ext>
            </a:extLst>
          </p:cNvPr>
          <p:cNvSpPr/>
          <p:nvPr/>
        </p:nvSpPr>
        <p:spPr>
          <a:xfrm>
            <a:off x="223122" y="228600"/>
            <a:ext cx="8108078" cy="6124754"/>
          </a:xfrm>
          <a:prstGeom prst="rect">
            <a:avLst/>
          </a:prstGeom>
        </p:spPr>
        <p:txBody>
          <a:bodyPr wrap="square">
            <a:spAutoFit/>
          </a:bodyPr>
          <a:lstStyle/>
          <a:p>
            <a:r>
              <a:rPr lang="en-US" sz="4000" b="1" dirty="0">
                <a:latin typeface="+mj-lt"/>
              </a:rPr>
              <a:t>QUESTIONS.AND.ANSWERS.2</a:t>
            </a:r>
          </a:p>
          <a:p>
            <a:r>
              <a:rPr lang="en-US" sz="3200" i="1" dirty="0">
                <a:latin typeface="+mj-lt"/>
              </a:rPr>
              <a:t>	308. Dear Brother Branham, if a baby is born out of wedlock, can this child ever be saved or go in the rapture?</a:t>
            </a:r>
          </a:p>
          <a:p>
            <a:r>
              <a:rPr lang="en-US" sz="3200" dirty="0">
                <a:latin typeface="+mj-lt"/>
              </a:rPr>
              <a:t>	Saved? Why sure, I believe the child could be... The child can't help what's been done.... About going in the rapture... Saved, I'd say, "Yes." But in the rapture it's a predestinated seed that goes in the rapture. And I can't believe that adultery was a predestinated seed. I believe the baby can be saved… </a:t>
            </a:r>
          </a:p>
          <a:p>
            <a:r>
              <a:rPr lang="en-US" sz="3200" dirty="0">
                <a:latin typeface="+mj-lt"/>
              </a:rPr>
              <a:t>	</a:t>
            </a:r>
          </a:p>
        </p:txBody>
      </p:sp>
    </p:spTree>
    <p:extLst>
      <p:ext uri="{BB962C8B-B14F-4D97-AF65-F5344CB8AC3E}">
        <p14:creationId xmlns:p14="http://schemas.microsoft.com/office/powerpoint/2010/main" val="38712434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8F6B5-7AD7-4FC0-9A25-2E0319927897}"/>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692E9DDE-5D04-4603-8A4A-0B0BE1C2444D}"/>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03044665-AFE4-4404-8D79-FFB3291216F4}"/>
              </a:ext>
            </a:extLst>
          </p:cNvPr>
          <p:cNvSpPr>
            <a:spLocks noGrp="1"/>
          </p:cNvSpPr>
          <p:nvPr>
            <p:ph type="sldNum" sz="quarter" idx="12"/>
          </p:nvPr>
        </p:nvSpPr>
        <p:spPr/>
        <p:txBody>
          <a:bodyPr/>
          <a:lstStyle/>
          <a:p>
            <a:fld id="{4FAB73BC-B049-4115-A692-8D63A059BFB8}" type="slidenum">
              <a:rPr lang="en-US" smtClean="0"/>
              <a:t>11</a:t>
            </a:fld>
            <a:endParaRPr lang="en-US" dirty="0"/>
          </a:p>
        </p:txBody>
      </p:sp>
      <p:sp>
        <p:nvSpPr>
          <p:cNvPr id="5" name="Rectangle 4">
            <a:extLst>
              <a:ext uri="{FF2B5EF4-FFF2-40B4-BE49-F238E27FC236}">
                <a16:creationId xmlns:a16="http://schemas.microsoft.com/office/drawing/2014/main" id="{5CFE31AB-84B2-4071-B7F1-83203FC030D2}"/>
              </a:ext>
            </a:extLst>
          </p:cNvPr>
          <p:cNvSpPr/>
          <p:nvPr/>
        </p:nvSpPr>
        <p:spPr>
          <a:xfrm>
            <a:off x="325120" y="228601"/>
            <a:ext cx="7965440" cy="5016758"/>
          </a:xfrm>
          <a:prstGeom prst="rect">
            <a:avLst/>
          </a:prstGeom>
        </p:spPr>
        <p:txBody>
          <a:bodyPr wrap="square">
            <a:spAutoFit/>
          </a:bodyPr>
          <a:lstStyle/>
          <a:p>
            <a:r>
              <a:rPr lang="en-US" sz="3200" dirty="0">
                <a:latin typeface="+mj-lt"/>
              </a:rPr>
              <a:t>	But now, in the Old Testament when a baby was born…</a:t>
            </a:r>
          </a:p>
          <a:p>
            <a:r>
              <a:rPr lang="en-US" sz="3200" dirty="0">
                <a:latin typeface="+mj-lt"/>
              </a:rPr>
              <a:t>	But you see, there was nothing there strong enough to forgive that sin. The blood of the Old Testament did not forgive sins; it covered sins. But the Blood of Jesus Christ divorces it. That's different now. </a:t>
            </a:r>
            <a:r>
              <a:rPr lang="en-US" sz="3200" dirty="0">
                <a:solidFill>
                  <a:srgbClr val="FFFF00"/>
                </a:solidFill>
                <a:latin typeface="+mj-lt"/>
              </a:rPr>
              <a:t>When the Blood of Jesus Christ comes in, it's the different.</a:t>
            </a:r>
          </a:p>
          <a:p>
            <a:pPr algn="r"/>
            <a:r>
              <a:rPr lang="en-US" sz="3200" dirty="0">
                <a:latin typeface="+mj-lt"/>
              </a:rPr>
              <a:t>64-0823</a:t>
            </a:r>
          </a:p>
        </p:txBody>
      </p:sp>
    </p:spTree>
    <p:extLst>
      <p:ext uri="{BB962C8B-B14F-4D97-AF65-F5344CB8AC3E}">
        <p14:creationId xmlns:p14="http://schemas.microsoft.com/office/powerpoint/2010/main" val="3978679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CC6F4B-0950-4BE3-AA06-AD311650E5BB}"/>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6201B59A-22E2-45DE-B8F1-36F6BF388A88}"/>
              </a:ext>
            </a:extLst>
          </p:cNvPr>
          <p:cNvSpPr>
            <a:spLocks noGrp="1"/>
          </p:cNvSpPr>
          <p:nvPr>
            <p:ph type="ftr" sz="quarter" idx="11"/>
          </p:nvPr>
        </p:nvSpPr>
        <p:spPr/>
        <p:txBody>
          <a:bodyPr/>
          <a:lstStyle/>
          <a:p>
            <a:r>
              <a:rPr lang="en-US" dirty="0"/>
              <a:t>Sealed</a:t>
            </a:r>
          </a:p>
        </p:txBody>
      </p:sp>
      <p:sp>
        <p:nvSpPr>
          <p:cNvPr id="4" name="Slide Number Placeholder 3">
            <a:extLst>
              <a:ext uri="{FF2B5EF4-FFF2-40B4-BE49-F238E27FC236}">
                <a16:creationId xmlns:a16="http://schemas.microsoft.com/office/drawing/2014/main" id="{B37D2107-21D2-4A0E-9D82-95B790460D9B}"/>
              </a:ext>
            </a:extLst>
          </p:cNvPr>
          <p:cNvSpPr>
            <a:spLocks noGrp="1"/>
          </p:cNvSpPr>
          <p:nvPr>
            <p:ph type="sldNum" sz="quarter" idx="12"/>
          </p:nvPr>
        </p:nvSpPr>
        <p:spPr/>
        <p:txBody>
          <a:bodyPr/>
          <a:lstStyle/>
          <a:p>
            <a:fld id="{4FAB73BC-B049-4115-A692-8D63A059BFB8}" type="slidenum">
              <a:rPr lang="en-US" smtClean="0"/>
              <a:t>12</a:t>
            </a:fld>
            <a:endParaRPr lang="en-US" dirty="0"/>
          </a:p>
        </p:txBody>
      </p:sp>
      <p:sp>
        <p:nvSpPr>
          <p:cNvPr id="5" name="Rectangle 4">
            <a:extLst>
              <a:ext uri="{FF2B5EF4-FFF2-40B4-BE49-F238E27FC236}">
                <a16:creationId xmlns:a16="http://schemas.microsoft.com/office/drawing/2014/main" id="{69868655-56E3-4074-88D8-925A37471C82}"/>
              </a:ext>
            </a:extLst>
          </p:cNvPr>
          <p:cNvSpPr/>
          <p:nvPr/>
        </p:nvSpPr>
        <p:spPr>
          <a:xfrm>
            <a:off x="223121" y="77956"/>
            <a:ext cx="8217933" cy="6678751"/>
          </a:xfrm>
          <a:prstGeom prst="rect">
            <a:avLst/>
          </a:prstGeom>
        </p:spPr>
        <p:txBody>
          <a:bodyPr wrap="square">
            <a:spAutoFit/>
          </a:bodyPr>
          <a:lstStyle/>
          <a:p>
            <a:r>
              <a:rPr lang="en-US" sz="3600" b="1" dirty="0">
                <a:latin typeface="+mj-lt"/>
              </a:rPr>
              <a:t>Q&amp;A ON.THE.HOLY.GHOST</a:t>
            </a:r>
          </a:p>
          <a:p>
            <a:r>
              <a:rPr lang="en-US" sz="2800" dirty="0">
                <a:latin typeface="+mj-lt"/>
              </a:rPr>
              <a:t>	</a:t>
            </a:r>
            <a:r>
              <a:rPr lang="en-US" sz="2800" i="1" dirty="0">
                <a:latin typeface="+mj-lt"/>
              </a:rPr>
              <a:t>95. If a person must have the Holy Ghost to be converted and to go in the rapture, what will be the state of children that have died before the years of accountability? And when will they rise?</a:t>
            </a:r>
          </a:p>
          <a:p>
            <a:r>
              <a:rPr lang="en-US" sz="2800" dirty="0">
                <a:latin typeface="+mj-lt"/>
              </a:rPr>
              <a:t>	Now, my brother, sister, I cannot tell you that. There's no Scripture on it in the Bible... But I can express my thoughts… Because the Holy Ghost filled people is the first resurrection, the Elect. </a:t>
            </a:r>
            <a:r>
              <a:rPr lang="en-US" sz="2800" i="1" dirty="0">
                <a:latin typeface="+mj-lt"/>
              </a:rPr>
              <a:t>The rest of the dead live not for a thousand years… </a:t>
            </a:r>
            <a:r>
              <a:rPr lang="en-US" sz="2800" dirty="0">
                <a:latin typeface="+mj-lt"/>
              </a:rPr>
              <a:t>After the Millennium, then the second resurrection, the great white throne judgment. That's exactly Bible order. But this person wants to know what about these babies. In other words, did they have the Holy Ghost before they were born? Now, that I cannot tell you.</a:t>
            </a:r>
          </a:p>
        </p:txBody>
      </p:sp>
    </p:spTree>
    <p:extLst>
      <p:ext uri="{BB962C8B-B14F-4D97-AF65-F5344CB8AC3E}">
        <p14:creationId xmlns:p14="http://schemas.microsoft.com/office/powerpoint/2010/main" val="1668296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9BDB0C-4802-403A-9426-0CE639A3E034}"/>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33D0DA1C-55BC-4336-B020-35D5E9415668}"/>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94018BB5-6607-41BA-8129-E4012FF25445}"/>
              </a:ext>
            </a:extLst>
          </p:cNvPr>
          <p:cNvSpPr>
            <a:spLocks noGrp="1"/>
          </p:cNvSpPr>
          <p:nvPr>
            <p:ph type="sldNum" sz="quarter" idx="12"/>
          </p:nvPr>
        </p:nvSpPr>
        <p:spPr/>
        <p:txBody>
          <a:bodyPr/>
          <a:lstStyle/>
          <a:p>
            <a:fld id="{4FAB73BC-B049-4115-A692-8D63A059BFB8}" type="slidenum">
              <a:rPr lang="en-US" smtClean="0"/>
              <a:t>13</a:t>
            </a:fld>
            <a:endParaRPr lang="en-US" dirty="0"/>
          </a:p>
        </p:txBody>
      </p:sp>
      <p:sp>
        <p:nvSpPr>
          <p:cNvPr id="5" name="Rectangle 4">
            <a:extLst>
              <a:ext uri="{FF2B5EF4-FFF2-40B4-BE49-F238E27FC236}">
                <a16:creationId xmlns:a16="http://schemas.microsoft.com/office/drawing/2014/main" id="{849DDDCC-D5A5-488C-91EF-54C16C2878D5}"/>
              </a:ext>
            </a:extLst>
          </p:cNvPr>
          <p:cNvSpPr/>
          <p:nvPr/>
        </p:nvSpPr>
        <p:spPr>
          <a:xfrm>
            <a:off x="223122" y="92074"/>
            <a:ext cx="8217933" cy="6494085"/>
          </a:xfrm>
          <a:prstGeom prst="rect">
            <a:avLst/>
          </a:prstGeom>
        </p:spPr>
        <p:txBody>
          <a:bodyPr wrap="square">
            <a:spAutoFit/>
          </a:bodyPr>
          <a:lstStyle/>
          <a:p>
            <a:r>
              <a:rPr lang="en-US" sz="3200" dirty="0">
                <a:latin typeface="+mj-lt"/>
              </a:rPr>
              <a:t>	106 We know that babies that die, regard-less of their parent, they are saved. Now, I disagree with the school of prophets on that. They said if it died with a parent that was sinful, that that baby would go to hell, rot away; there'd be no more to it. Well, John said when Jesus come, </a:t>
            </a:r>
            <a:r>
              <a:rPr lang="en-US" sz="3200" i="1" dirty="0">
                <a:latin typeface="+mj-lt"/>
              </a:rPr>
              <a:t>"Behold the Lamb of God that take away the sin of the world." </a:t>
            </a:r>
          </a:p>
          <a:p>
            <a:r>
              <a:rPr lang="en-US" sz="3200" i="1" dirty="0">
                <a:latin typeface="+mj-lt"/>
              </a:rPr>
              <a:t>	</a:t>
            </a:r>
            <a:r>
              <a:rPr lang="en-US" sz="3200" dirty="0">
                <a:latin typeface="+mj-lt"/>
              </a:rPr>
              <a:t>And if that baby was a human being, which would have to come under the judgments of God, and Jesus died to take away the sin, all sin was expelled before God when Jesus died for that purpose. Your sins were forgiven.</a:t>
            </a:r>
          </a:p>
        </p:txBody>
      </p:sp>
    </p:spTree>
    <p:extLst>
      <p:ext uri="{BB962C8B-B14F-4D97-AF65-F5344CB8AC3E}">
        <p14:creationId xmlns:p14="http://schemas.microsoft.com/office/powerpoint/2010/main" val="1659428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F3A79-3902-494F-8C5F-941BF38F27FB}"/>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C65DFA62-B04B-46D4-81CD-CD6ACC5BDE10}"/>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4C48CEA6-1823-4918-A3BF-DC348E4AC41E}"/>
              </a:ext>
            </a:extLst>
          </p:cNvPr>
          <p:cNvSpPr>
            <a:spLocks noGrp="1"/>
          </p:cNvSpPr>
          <p:nvPr>
            <p:ph type="sldNum" sz="quarter" idx="12"/>
          </p:nvPr>
        </p:nvSpPr>
        <p:spPr/>
        <p:txBody>
          <a:bodyPr/>
          <a:lstStyle/>
          <a:p>
            <a:fld id="{4FAB73BC-B049-4115-A692-8D63A059BFB8}" type="slidenum">
              <a:rPr lang="en-US" smtClean="0"/>
              <a:t>14</a:t>
            </a:fld>
            <a:endParaRPr lang="en-US" dirty="0"/>
          </a:p>
        </p:txBody>
      </p:sp>
      <p:sp>
        <p:nvSpPr>
          <p:cNvPr id="5" name="Rectangle 4">
            <a:extLst>
              <a:ext uri="{FF2B5EF4-FFF2-40B4-BE49-F238E27FC236}">
                <a16:creationId xmlns:a16="http://schemas.microsoft.com/office/drawing/2014/main" id="{A7F3E182-0815-4A1F-892B-B93E109727AF}"/>
              </a:ext>
            </a:extLst>
          </p:cNvPr>
          <p:cNvSpPr/>
          <p:nvPr/>
        </p:nvSpPr>
        <p:spPr>
          <a:xfrm>
            <a:off x="223121" y="0"/>
            <a:ext cx="8217933" cy="6001643"/>
          </a:xfrm>
          <a:prstGeom prst="rect">
            <a:avLst/>
          </a:prstGeom>
        </p:spPr>
        <p:txBody>
          <a:bodyPr wrap="square">
            <a:spAutoFit/>
          </a:bodyPr>
          <a:lstStyle/>
          <a:p>
            <a:r>
              <a:rPr lang="en-US" sz="3200" dirty="0">
                <a:latin typeface="+mj-lt"/>
              </a:rPr>
              <a:t>	 My sins were forgiven. And the only way that you can ever be forgiven is to accept His pardon. Now, the baby cannot accept its pardon, so it hasn't done nothing at all. So it is absolutely freely to go to heaven.</a:t>
            </a:r>
          </a:p>
          <a:p>
            <a:r>
              <a:rPr lang="en-US" sz="3200" dirty="0">
                <a:latin typeface="+mj-lt"/>
              </a:rPr>
              <a:t>	But you will say, "Will they go in the rapture?" I can't prove this by the Bible. But look. If God before the foundation of the world knew every human being would ever be on earth... Do you believe that? He </a:t>
            </a:r>
            <a:r>
              <a:rPr lang="en-US" sz="3200" dirty="0" err="1">
                <a:latin typeface="+mj-lt"/>
              </a:rPr>
              <a:t>knowed</a:t>
            </a:r>
            <a:r>
              <a:rPr lang="en-US" sz="3200" dirty="0">
                <a:latin typeface="+mj-lt"/>
              </a:rPr>
              <a:t> every gnat, every flea, every fly; He </a:t>
            </a:r>
            <a:r>
              <a:rPr lang="en-US" sz="3200" dirty="0" err="1">
                <a:latin typeface="+mj-lt"/>
              </a:rPr>
              <a:t>knowed</a:t>
            </a:r>
            <a:r>
              <a:rPr lang="en-US" sz="3200" dirty="0">
                <a:latin typeface="+mj-lt"/>
              </a:rPr>
              <a:t> everything that would ever be on the earth. </a:t>
            </a:r>
          </a:p>
        </p:txBody>
      </p:sp>
    </p:spTree>
    <p:extLst>
      <p:ext uri="{BB962C8B-B14F-4D97-AF65-F5344CB8AC3E}">
        <p14:creationId xmlns:p14="http://schemas.microsoft.com/office/powerpoint/2010/main" val="26849329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4C466-171C-4306-BB78-0F44E53E878F}"/>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095F67E2-217E-4D7F-AEF2-BA3331FC738A}"/>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BD2EF8E1-9BEE-4B56-B6A3-F21B8ECDFB04}"/>
              </a:ext>
            </a:extLst>
          </p:cNvPr>
          <p:cNvSpPr>
            <a:spLocks noGrp="1"/>
          </p:cNvSpPr>
          <p:nvPr>
            <p:ph type="sldNum" sz="quarter" idx="12"/>
          </p:nvPr>
        </p:nvSpPr>
        <p:spPr/>
        <p:txBody>
          <a:bodyPr/>
          <a:lstStyle/>
          <a:p>
            <a:fld id="{4FAB73BC-B049-4115-A692-8D63A059BFB8}" type="slidenum">
              <a:rPr lang="en-US" smtClean="0"/>
              <a:t>15</a:t>
            </a:fld>
            <a:endParaRPr lang="en-US" dirty="0"/>
          </a:p>
        </p:txBody>
      </p:sp>
      <p:sp>
        <p:nvSpPr>
          <p:cNvPr id="5" name="Rectangle 4">
            <a:extLst>
              <a:ext uri="{FF2B5EF4-FFF2-40B4-BE49-F238E27FC236}">
                <a16:creationId xmlns:a16="http://schemas.microsoft.com/office/drawing/2014/main" id="{3C73A1A7-2123-4F6B-AA92-D07D0DBF08B8}"/>
              </a:ext>
            </a:extLst>
          </p:cNvPr>
          <p:cNvSpPr/>
          <p:nvPr/>
        </p:nvSpPr>
        <p:spPr>
          <a:xfrm>
            <a:off x="223122" y="121920"/>
            <a:ext cx="8087758" cy="6001643"/>
          </a:xfrm>
          <a:prstGeom prst="rect">
            <a:avLst/>
          </a:prstGeom>
        </p:spPr>
        <p:txBody>
          <a:bodyPr wrap="square">
            <a:spAutoFit/>
          </a:bodyPr>
          <a:lstStyle/>
          <a:p>
            <a:r>
              <a:rPr lang="en-US" sz="3200" dirty="0">
                <a:latin typeface="+mj-lt"/>
              </a:rPr>
              <a:t>	108 Let's take for instance, God told Jeremiah, "</a:t>
            </a:r>
            <a:r>
              <a:rPr lang="en-US" sz="3200" i="1" dirty="0">
                <a:latin typeface="+mj-lt"/>
              </a:rPr>
              <a:t>Before you was even formed in your mother's womb, before you was ever formed in her womb, I knew you, and sanctified you, and ordained you a prophet to the nations”;</a:t>
            </a:r>
            <a:r>
              <a:rPr lang="en-US" sz="3200" dirty="0">
                <a:latin typeface="+mj-lt"/>
              </a:rPr>
              <a:t> John the Baptist. The predestination or the foreknowledge of God knows all about the little babies, what they were to do. </a:t>
            </a:r>
          </a:p>
          <a:p>
            <a:r>
              <a:rPr lang="en-US" sz="3200" dirty="0">
                <a:latin typeface="+mj-lt"/>
              </a:rPr>
              <a:t>	And He </a:t>
            </a:r>
            <a:r>
              <a:rPr lang="en-US" sz="3200" dirty="0" err="1">
                <a:latin typeface="+mj-lt"/>
              </a:rPr>
              <a:t>knowed</a:t>
            </a:r>
            <a:r>
              <a:rPr lang="en-US" sz="3200" dirty="0">
                <a:latin typeface="+mj-lt"/>
              </a:rPr>
              <a:t> they would die. He </a:t>
            </a:r>
            <a:r>
              <a:rPr lang="en-US" sz="3200" dirty="0" err="1">
                <a:latin typeface="+mj-lt"/>
              </a:rPr>
              <a:t>knowed</a:t>
            </a:r>
            <a:r>
              <a:rPr lang="en-US" sz="3200" dirty="0">
                <a:latin typeface="+mj-lt"/>
              </a:rPr>
              <a:t>. Nothing can happen without God knowing about it</a:t>
            </a:r>
          </a:p>
          <a:p>
            <a:pPr algn="r"/>
            <a:r>
              <a:rPr lang="en-US" sz="3200" dirty="0">
                <a:latin typeface="+mj-lt"/>
              </a:rPr>
              <a:t>59-1219</a:t>
            </a:r>
          </a:p>
        </p:txBody>
      </p:sp>
    </p:spTree>
    <p:extLst>
      <p:ext uri="{BB962C8B-B14F-4D97-AF65-F5344CB8AC3E}">
        <p14:creationId xmlns:p14="http://schemas.microsoft.com/office/powerpoint/2010/main" val="12064434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F4B9F-269C-4A41-8A83-C50BFDD7903D}"/>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7C6E8900-D1C3-4D5C-9DE1-6701CA8CCF41}"/>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D8DAACEB-EB4E-4C9E-9F2C-7F0979AD513E}"/>
              </a:ext>
            </a:extLst>
          </p:cNvPr>
          <p:cNvSpPr>
            <a:spLocks noGrp="1"/>
          </p:cNvSpPr>
          <p:nvPr>
            <p:ph type="sldNum" sz="quarter" idx="12"/>
          </p:nvPr>
        </p:nvSpPr>
        <p:spPr/>
        <p:txBody>
          <a:bodyPr/>
          <a:lstStyle/>
          <a:p>
            <a:fld id="{4FAB73BC-B049-4115-A692-8D63A059BFB8}" type="slidenum">
              <a:rPr lang="en-US" smtClean="0"/>
              <a:t>16</a:t>
            </a:fld>
            <a:endParaRPr lang="en-US" dirty="0"/>
          </a:p>
        </p:txBody>
      </p:sp>
      <p:sp>
        <p:nvSpPr>
          <p:cNvPr id="5" name="Rectangle 4">
            <a:extLst>
              <a:ext uri="{FF2B5EF4-FFF2-40B4-BE49-F238E27FC236}">
                <a16:creationId xmlns:a16="http://schemas.microsoft.com/office/drawing/2014/main" id="{0C8DD274-49EC-4D53-AFCD-B9606911D3A4}"/>
              </a:ext>
            </a:extLst>
          </p:cNvPr>
          <p:cNvSpPr/>
          <p:nvPr/>
        </p:nvSpPr>
        <p:spPr>
          <a:xfrm>
            <a:off x="223123" y="92074"/>
            <a:ext cx="8217932" cy="6124754"/>
          </a:xfrm>
          <a:prstGeom prst="rect">
            <a:avLst/>
          </a:prstGeom>
        </p:spPr>
        <p:txBody>
          <a:bodyPr wrap="square">
            <a:spAutoFit/>
          </a:bodyPr>
          <a:lstStyle/>
          <a:p>
            <a:r>
              <a:rPr lang="en-US" sz="4000" b="1" dirty="0">
                <a:latin typeface="+mj-lt"/>
              </a:rPr>
              <a:t>MARRIAGE.AND.DIVORCE</a:t>
            </a:r>
          </a:p>
          <a:p>
            <a:r>
              <a:rPr lang="en-US" sz="3200" dirty="0">
                <a:latin typeface="+mj-lt"/>
              </a:rPr>
              <a:t>	59 Your question now, </a:t>
            </a:r>
            <a:r>
              <a:rPr lang="en-US" sz="3200" i="1" dirty="0">
                <a:latin typeface="+mj-lt"/>
              </a:rPr>
              <a:t>"Eve said, 'I have gotten a man from the Lord…'" </a:t>
            </a:r>
            <a:r>
              <a:rPr lang="en-US" sz="3200" dirty="0">
                <a:latin typeface="+mj-lt"/>
              </a:rPr>
              <a:t>And nothing can grow life but God, because it operates under His laws. Therefore when the evil seed was planted in the womb of Eve, it had to bring forth, because it's God's law of production. </a:t>
            </a:r>
          </a:p>
          <a:p>
            <a:r>
              <a:rPr lang="en-US" sz="3200" dirty="0">
                <a:latin typeface="+mj-lt"/>
              </a:rPr>
              <a:t>	61 That's the reason that people say, "Little babies that's not born with Christian parents, are lost."</a:t>
            </a:r>
          </a:p>
          <a:p>
            <a:r>
              <a:rPr lang="en-US" sz="3200" dirty="0">
                <a:latin typeface="+mj-lt"/>
              </a:rPr>
              <a:t>	</a:t>
            </a:r>
          </a:p>
        </p:txBody>
      </p:sp>
    </p:spTree>
    <p:extLst>
      <p:ext uri="{BB962C8B-B14F-4D97-AF65-F5344CB8AC3E}">
        <p14:creationId xmlns:p14="http://schemas.microsoft.com/office/powerpoint/2010/main" val="34091332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EB1B1-1EAB-4F46-BAB0-D6AD4109C16F}"/>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07732BC3-278D-4241-AE92-A398CCE42800}"/>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E061B79D-EA38-45A9-A458-A997F16672C1}"/>
              </a:ext>
            </a:extLst>
          </p:cNvPr>
          <p:cNvSpPr>
            <a:spLocks noGrp="1"/>
          </p:cNvSpPr>
          <p:nvPr>
            <p:ph type="sldNum" sz="quarter" idx="12"/>
          </p:nvPr>
        </p:nvSpPr>
        <p:spPr/>
        <p:txBody>
          <a:bodyPr/>
          <a:lstStyle/>
          <a:p>
            <a:fld id="{4FAB73BC-B049-4115-A692-8D63A059BFB8}" type="slidenum">
              <a:rPr lang="en-US" smtClean="0"/>
              <a:t>17</a:t>
            </a:fld>
            <a:endParaRPr lang="en-US" dirty="0"/>
          </a:p>
        </p:txBody>
      </p:sp>
      <p:sp>
        <p:nvSpPr>
          <p:cNvPr id="5" name="Rectangle 4">
            <a:extLst>
              <a:ext uri="{FF2B5EF4-FFF2-40B4-BE49-F238E27FC236}">
                <a16:creationId xmlns:a16="http://schemas.microsoft.com/office/drawing/2014/main" id="{B49B4C4D-5B40-4C4B-9B38-68FDAE9B40B3}"/>
              </a:ext>
            </a:extLst>
          </p:cNvPr>
          <p:cNvSpPr/>
          <p:nvPr/>
        </p:nvSpPr>
        <p:spPr>
          <a:xfrm>
            <a:off x="223122" y="228601"/>
            <a:ext cx="8026798" cy="4524315"/>
          </a:xfrm>
          <a:prstGeom prst="rect">
            <a:avLst/>
          </a:prstGeom>
        </p:spPr>
        <p:txBody>
          <a:bodyPr wrap="square">
            <a:spAutoFit/>
          </a:bodyPr>
          <a:lstStyle/>
          <a:p>
            <a:r>
              <a:rPr lang="en-US" sz="3200" dirty="0">
                <a:latin typeface="+mj-lt"/>
              </a:rPr>
              <a:t>	62 Jesus Christ's Blood atones for the child, I don't care how much it was born and how evil it was born. He is the Lamb of God that takes away the sin of the world. The little child cannot repent, because it has nothing to repent for, and that was the sin of the world which was taken away by the Blood of Christ. Babies go to Heaven.</a:t>
            </a:r>
          </a:p>
          <a:p>
            <a:pPr algn="r"/>
            <a:r>
              <a:rPr lang="en-US" sz="3200" dirty="0">
                <a:latin typeface="+mj-lt"/>
              </a:rPr>
              <a:t>65-0221</a:t>
            </a:r>
          </a:p>
        </p:txBody>
      </p:sp>
    </p:spTree>
    <p:extLst>
      <p:ext uri="{BB962C8B-B14F-4D97-AF65-F5344CB8AC3E}">
        <p14:creationId xmlns:p14="http://schemas.microsoft.com/office/powerpoint/2010/main" val="1186486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1F6F5-8F8E-4F25-8584-51857BBE2AA5}"/>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B4958DF8-AB51-4364-A25F-74775D7CD0FD}"/>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5C2587B1-4724-486B-B8BE-30766FBA00F2}"/>
              </a:ext>
            </a:extLst>
          </p:cNvPr>
          <p:cNvSpPr>
            <a:spLocks noGrp="1"/>
          </p:cNvSpPr>
          <p:nvPr>
            <p:ph type="sldNum" sz="quarter" idx="12"/>
          </p:nvPr>
        </p:nvSpPr>
        <p:spPr/>
        <p:txBody>
          <a:bodyPr/>
          <a:lstStyle/>
          <a:p>
            <a:fld id="{4FAB73BC-B049-4115-A692-8D63A059BFB8}" type="slidenum">
              <a:rPr lang="en-US" smtClean="0"/>
              <a:t>18</a:t>
            </a:fld>
            <a:endParaRPr lang="en-US" dirty="0"/>
          </a:p>
        </p:txBody>
      </p:sp>
      <p:sp>
        <p:nvSpPr>
          <p:cNvPr id="5" name="Rectangle 4">
            <a:extLst>
              <a:ext uri="{FF2B5EF4-FFF2-40B4-BE49-F238E27FC236}">
                <a16:creationId xmlns:a16="http://schemas.microsoft.com/office/drawing/2014/main" id="{2D25EBD9-B753-4E63-868F-1F575C19E90A}"/>
              </a:ext>
            </a:extLst>
          </p:cNvPr>
          <p:cNvSpPr/>
          <p:nvPr/>
        </p:nvSpPr>
        <p:spPr>
          <a:xfrm>
            <a:off x="223122" y="121920"/>
            <a:ext cx="8217932" cy="6678751"/>
          </a:xfrm>
          <a:prstGeom prst="rect">
            <a:avLst/>
          </a:prstGeom>
        </p:spPr>
        <p:txBody>
          <a:bodyPr wrap="square">
            <a:spAutoFit/>
          </a:bodyPr>
          <a:lstStyle/>
          <a:p>
            <a:r>
              <a:rPr lang="en-US" sz="3600" b="1" dirty="0">
                <a:latin typeface="+mj-lt"/>
              </a:rPr>
              <a:t>THE.INVISIBLE.UNION</a:t>
            </a:r>
          </a:p>
          <a:p>
            <a:r>
              <a:rPr lang="en-US" sz="2800" dirty="0">
                <a:latin typeface="+mj-lt"/>
              </a:rPr>
              <a:t>	223   Now, your old book is gone, with your old union. Now, your name has been transferred. Now, you say, "</a:t>
            </a:r>
            <a:r>
              <a:rPr lang="en-US" sz="2800" i="1" dirty="0">
                <a:latin typeface="+mj-lt"/>
              </a:rPr>
              <a:t>Do you mean to tell me that my old book</a:t>
            </a:r>
            <a:r>
              <a:rPr lang="en-US" sz="2800" dirty="0">
                <a:latin typeface="+mj-lt"/>
              </a:rPr>
              <a:t>..." God put it in the Sea of His Forgetfulness. You stand perfectly before God.</a:t>
            </a:r>
          </a:p>
          <a:p>
            <a:r>
              <a:rPr lang="en-US" sz="2800" dirty="0">
                <a:latin typeface="+mj-lt"/>
              </a:rPr>
              <a:t>	224 Now, your name is now in the new Book; not the book of life, but the Lamb's Book of Life, what the Lamb redeemed. Not the old book of your natural union, but your new, Bride. Hallelujah! Your new life is in the Lamb's Book of Life, your marriage certificate, where your true Eternal germ, from the beginning, takes hold. Now you're not only forgiven, but you're justified. Glory! Romans 5:1</a:t>
            </a:r>
          </a:p>
          <a:p>
            <a:pPr algn="r"/>
            <a:r>
              <a:rPr lang="en-US" sz="2800" dirty="0">
                <a:latin typeface="+mj-lt"/>
              </a:rPr>
              <a:t>65-1125</a:t>
            </a:r>
          </a:p>
        </p:txBody>
      </p:sp>
    </p:spTree>
    <p:extLst>
      <p:ext uri="{BB962C8B-B14F-4D97-AF65-F5344CB8AC3E}">
        <p14:creationId xmlns:p14="http://schemas.microsoft.com/office/powerpoint/2010/main" val="45174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D7B1FE-8897-4F9B-AE96-2ECDF9BAAD73}"/>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7C20BB39-5CBB-4E2E-AF4D-4A89C9DD86D0}"/>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5F613236-81DB-4F73-85A3-46340C5BEF97}"/>
              </a:ext>
            </a:extLst>
          </p:cNvPr>
          <p:cNvSpPr>
            <a:spLocks noGrp="1"/>
          </p:cNvSpPr>
          <p:nvPr>
            <p:ph type="sldNum" sz="quarter" idx="12"/>
          </p:nvPr>
        </p:nvSpPr>
        <p:spPr/>
        <p:txBody>
          <a:bodyPr/>
          <a:lstStyle/>
          <a:p>
            <a:fld id="{4FAB73BC-B049-4115-A692-8D63A059BFB8}" type="slidenum">
              <a:rPr lang="en-US" smtClean="0"/>
              <a:t>19</a:t>
            </a:fld>
            <a:endParaRPr lang="en-US" dirty="0"/>
          </a:p>
        </p:txBody>
      </p:sp>
      <p:pic>
        <p:nvPicPr>
          <p:cNvPr id="7" name="Picture 6">
            <a:extLst>
              <a:ext uri="{FF2B5EF4-FFF2-40B4-BE49-F238E27FC236}">
                <a16:creationId xmlns:a16="http://schemas.microsoft.com/office/drawing/2014/main" id="{B44EF230-FC07-409D-9BB3-5DEC18E64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110860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CF2CD-F9A2-4EA1-9A47-D3FE817B0C65}"/>
              </a:ext>
            </a:extLst>
          </p:cNvPr>
          <p:cNvSpPr>
            <a:spLocks noGrp="1"/>
          </p:cNvSpPr>
          <p:nvPr>
            <p:ph type="dt" sz="half" idx="10"/>
          </p:nvPr>
        </p:nvSpPr>
        <p:spPr/>
        <p:txBody>
          <a:bodyPr/>
          <a:lstStyle/>
          <a:p>
            <a:r>
              <a:rPr lang="en-US"/>
              <a:t>9-5-2018</a:t>
            </a:r>
            <a:endParaRPr lang="en-US" dirty="0"/>
          </a:p>
        </p:txBody>
      </p:sp>
      <p:sp>
        <p:nvSpPr>
          <p:cNvPr id="5" name="Footer Placeholder 4">
            <a:extLst>
              <a:ext uri="{FF2B5EF4-FFF2-40B4-BE49-F238E27FC236}">
                <a16:creationId xmlns:a16="http://schemas.microsoft.com/office/drawing/2014/main" id="{88C5F9B1-42E2-40A0-B1BD-595D04252876}"/>
              </a:ext>
            </a:extLst>
          </p:cNvPr>
          <p:cNvSpPr>
            <a:spLocks noGrp="1"/>
          </p:cNvSpPr>
          <p:nvPr>
            <p:ph type="ftr" sz="quarter" idx="11"/>
          </p:nvPr>
        </p:nvSpPr>
        <p:spPr/>
        <p:txBody>
          <a:bodyPr/>
          <a:lstStyle/>
          <a:p>
            <a:r>
              <a:rPr lang="en-US"/>
              <a:t>Sealed</a:t>
            </a:r>
            <a:endParaRPr lang="en-US" dirty="0"/>
          </a:p>
        </p:txBody>
      </p:sp>
      <p:sp>
        <p:nvSpPr>
          <p:cNvPr id="6" name="Slide Number Placeholder 5">
            <a:extLst>
              <a:ext uri="{FF2B5EF4-FFF2-40B4-BE49-F238E27FC236}">
                <a16:creationId xmlns:a16="http://schemas.microsoft.com/office/drawing/2014/main" id="{877B8B3A-CABB-4116-B040-51EEE656CDD9}"/>
              </a:ext>
            </a:extLst>
          </p:cNvPr>
          <p:cNvSpPr>
            <a:spLocks noGrp="1"/>
          </p:cNvSpPr>
          <p:nvPr>
            <p:ph type="sldNum" sz="quarter" idx="12"/>
          </p:nvPr>
        </p:nvSpPr>
        <p:spPr/>
        <p:txBody>
          <a:bodyPr/>
          <a:lstStyle/>
          <a:p>
            <a:fld id="{4FAB73BC-B049-4115-A692-8D63A059BFB8}" type="slidenum">
              <a:rPr lang="en-US" smtClean="0"/>
              <a:t>2</a:t>
            </a:fld>
            <a:endParaRPr lang="en-US" dirty="0"/>
          </a:p>
        </p:txBody>
      </p:sp>
      <p:sp>
        <p:nvSpPr>
          <p:cNvPr id="7" name="Rectangle 6">
            <a:extLst>
              <a:ext uri="{FF2B5EF4-FFF2-40B4-BE49-F238E27FC236}">
                <a16:creationId xmlns:a16="http://schemas.microsoft.com/office/drawing/2014/main" id="{3CD2E96F-1C12-43E3-AA8D-3273B3159B82}"/>
              </a:ext>
            </a:extLst>
          </p:cNvPr>
          <p:cNvSpPr/>
          <p:nvPr/>
        </p:nvSpPr>
        <p:spPr>
          <a:xfrm>
            <a:off x="223122" y="228601"/>
            <a:ext cx="8057278" cy="5693866"/>
          </a:xfrm>
          <a:prstGeom prst="rect">
            <a:avLst/>
          </a:prstGeom>
        </p:spPr>
        <p:txBody>
          <a:bodyPr wrap="square">
            <a:spAutoFit/>
          </a:bodyPr>
          <a:lstStyle/>
          <a:p>
            <a:r>
              <a:rPr lang="en-US" sz="4000" b="1" spc="-150" dirty="0">
                <a:latin typeface="+mj-lt"/>
              </a:rPr>
              <a:t>QUESTIONS &amp; ANSWERS.ON.HEB.1</a:t>
            </a:r>
          </a:p>
          <a:p>
            <a:r>
              <a:rPr lang="en-US" sz="3600" dirty="0">
                <a:latin typeface="+mj-lt"/>
              </a:rPr>
              <a:t>	You can't go through a teaching without arousing the suspicions and the thoughts of many of the people. You've got to. Now, I'm far from being a teacher, not a Bible expositor at all. But I never try to say anything, or to even do anything, but first asking or finding out my best thing for it.</a:t>
            </a:r>
          </a:p>
          <a:p>
            <a:pPr algn="r"/>
            <a:r>
              <a:rPr lang="en-US" sz="3600" dirty="0">
                <a:latin typeface="+mj-lt"/>
              </a:rPr>
              <a:t>57-0925</a:t>
            </a:r>
          </a:p>
        </p:txBody>
      </p:sp>
    </p:spTree>
    <p:extLst>
      <p:ext uri="{BB962C8B-B14F-4D97-AF65-F5344CB8AC3E}">
        <p14:creationId xmlns:p14="http://schemas.microsoft.com/office/powerpoint/2010/main" val="2498650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1F6F5-8F8E-4F25-8584-51857BBE2AA5}"/>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B4958DF8-AB51-4364-A25F-74775D7CD0FD}"/>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5C2587B1-4724-486B-B8BE-30766FBA00F2}"/>
              </a:ext>
            </a:extLst>
          </p:cNvPr>
          <p:cNvSpPr>
            <a:spLocks noGrp="1"/>
          </p:cNvSpPr>
          <p:nvPr>
            <p:ph type="sldNum" sz="quarter" idx="12"/>
          </p:nvPr>
        </p:nvSpPr>
        <p:spPr/>
        <p:txBody>
          <a:bodyPr/>
          <a:lstStyle/>
          <a:p>
            <a:fld id="{4FAB73BC-B049-4115-A692-8D63A059BFB8}" type="slidenum">
              <a:rPr lang="en-US" smtClean="0"/>
              <a:t>20</a:t>
            </a:fld>
            <a:endParaRPr lang="en-US" dirty="0"/>
          </a:p>
        </p:txBody>
      </p:sp>
      <p:sp>
        <p:nvSpPr>
          <p:cNvPr id="5" name="Rectangle 4">
            <a:extLst>
              <a:ext uri="{FF2B5EF4-FFF2-40B4-BE49-F238E27FC236}">
                <a16:creationId xmlns:a16="http://schemas.microsoft.com/office/drawing/2014/main" id="{2D25EBD9-B753-4E63-868F-1F575C19E90A}"/>
              </a:ext>
            </a:extLst>
          </p:cNvPr>
          <p:cNvSpPr/>
          <p:nvPr/>
        </p:nvSpPr>
        <p:spPr>
          <a:xfrm>
            <a:off x="223122" y="121920"/>
            <a:ext cx="8217932" cy="6678751"/>
          </a:xfrm>
          <a:prstGeom prst="rect">
            <a:avLst/>
          </a:prstGeom>
        </p:spPr>
        <p:txBody>
          <a:bodyPr wrap="square">
            <a:spAutoFit/>
          </a:bodyPr>
          <a:lstStyle/>
          <a:p>
            <a:r>
              <a:rPr lang="en-US" sz="3600" b="1" dirty="0">
                <a:latin typeface="+mj-lt"/>
              </a:rPr>
              <a:t>THE.INVISIBLE.UNION</a:t>
            </a:r>
          </a:p>
          <a:p>
            <a:r>
              <a:rPr lang="en-US" sz="2800" dirty="0">
                <a:latin typeface="+mj-lt"/>
              </a:rPr>
              <a:t>	223   Now, your old book is gone, with your old union. </a:t>
            </a:r>
            <a:r>
              <a:rPr lang="en-US" sz="2800" dirty="0">
                <a:solidFill>
                  <a:srgbClr val="FFFF00"/>
                </a:solidFill>
                <a:latin typeface="+mj-lt"/>
              </a:rPr>
              <a:t>Now, your name has been transferred. </a:t>
            </a:r>
            <a:r>
              <a:rPr lang="en-US" sz="2800" dirty="0">
                <a:latin typeface="+mj-lt"/>
              </a:rPr>
              <a:t>Now, you say, "</a:t>
            </a:r>
            <a:r>
              <a:rPr lang="en-US" sz="2800" i="1" dirty="0">
                <a:latin typeface="+mj-lt"/>
              </a:rPr>
              <a:t>Do you mean to tell me that my old book</a:t>
            </a:r>
            <a:r>
              <a:rPr lang="en-US" sz="2800" dirty="0">
                <a:latin typeface="+mj-lt"/>
              </a:rPr>
              <a:t>..." God put it in the Sea of His Forgetfulness. You stand perfectly before God.</a:t>
            </a:r>
          </a:p>
          <a:p>
            <a:r>
              <a:rPr lang="en-US" sz="2800" dirty="0">
                <a:latin typeface="+mj-lt"/>
              </a:rPr>
              <a:t>	224 Now, your name is now in the new Book; not the book of life, but the Lamb's Book of Life, what the Lamb redeemed. Not the old book of your natural union, but your new, Bride. Hallelujah! Your new life is in the Lamb's Book of Life, your marriage certificate, where your true Eternal germ, from the beginning, takes hold. Now you're not only forgiven, but you're justified. Glory! Romans 5:1</a:t>
            </a:r>
          </a:p>
          <a:p>
            <a:pPr algn="r"/>
            <a:r>
              <a:rPr lang="en-US" sz="2800" dirty="0">
                <a:latin typeface="+mj-lt"/>
              </a:rPr>
              <a:t>65-1125</a:t>
            </a:r>
          </a:p>
        </p:txBody>
      </p:sp>
    </p:spTree>
    <p:extLst>
      <p:ext uri="{BB962C8B-B14F-4D97-AF65-F5344CB8AC3E}">
        <p14:creationId xmlns:p14="http://schemas.microsoft.com/office/powerpoint/2010/main" val="11010031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2EA107-4E39-468E-94C1-1DED4F2E2528}"/>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244350BB-E939-4635-A391-9D8839264C20}"/>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0BC99A45-9F36-468A-B60F-A700FB6A9695}"/>
              </a:ext>
            </a:extLst>
          </p:cNvPr>
          <p:cNvSpPr>
            <a:spLocks noGrp="1"/>
          </p:cNvSpPr>
          <p:nvPr>
            <p:ph type="sldNum" sz="quarter" idx="12"/>
          </p:nvPr>
        </p:nvSpPr>
        <p:spPr/>
        <p:txBody>
          <a:bodyPr/>
          <a:lstStyle/>
          <a:p>
            <a:fld id="{4FAB73BC-B049-4115-A692-8D63A059BFB8}" type="slidenum">
              <a:rPr lang="en-US" smtClean="0"/>
              <a:t>21</a:t>
            </a:fld>
            <a:endParaRPr lang="en-US" dirty="0"/>
          </a:p>
        </p:txBody>
      </p:sp>
      <p:pic>
        <p:nvPicPr>
          <p:cNvPr id="5" name="Picture 4">
            <a:extLst>
              <a:ext uri="{FF2B5EF4-FFF2-40B4-BE49-F238E27FC236}">
                <a16:creationId xmlns:a16="http://schemas.microsoft.com/office/drawing/2014/main" id="{6EF8AB6F-4E3A-4B2D-AE14-30A94832B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33610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8E590-C124-47F9-B465-0340CE6E479D}"/>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CEC2DA9C-463A-4794-9703-03B0627BE8A3}"/>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066BA33F-63C7-4D7E-872E-7CDA42D2666E}"/>
              </a:ext>
            </a:extLst>
          </p:cNvPr>
          <p:cNvSpPr>
            <a:spLocks noGrp="1"/>
          </p:cNvSpPr>
          <p:nvPr>
            <p:ph type="sldNum" sz="quarter" idx="12"/>
          </p:nvPr>
        </p:nvSpPr>
        <p:spPr/>
        <p:txBody>
          <a:bodyPr/>
          <a:lstStyle/>
          <a:p>
            <a:fld id="{4FAB73BC-B049-4115-A692-8D63A059BFB8}" type="slidenum">
              <a:rPr lang="en-US" smtClean="0"/>
              <a:t>22</a:t>
            </a:fld>
            <a:endParaRPr lang="en-US" dirty="0"/>
          </a:p>
        </p:txBody>
      </p:sp>
      <p:sp>
        <p:nvSpPr>
          <p:cNvPr id="5" name="Rectangle 4">
            <a:extLst>
              <a:ext uri="{FF2B5EF4-FFF2-40B4-BE49-F238E27FC236}">
                <a16:creationId xmlns:a16="http://schemas.microsoft.com/office/drawing/2014/main" id="{5546F3BB-3602-4B49-A915-61015A7C268C}"/>
              </a:ext>
            </a:extLst>
          </p:cNvPr>
          <p:cNvSpPr/>
          <p:nvPr/>
        </p:nvSpPr>
        <p:spPr>
          <a:xfrm>
            <a:off x="152001" y="71120"/>
            <a:ext cx="8217933" cy="6617196"/>
          </a:xfrm>
          <a:prstGeom prst="rect">
            <a:avLst/>
          </a:prstGeom>
        </p:spPr>
        <p:txBody>
          <a:bodyPr wrap="square">
            <a:spAutoFit/>
          </a:bodyPr>
          <a:lstStyle/>
          <a:p>
            <a:r>
              <a:rPr lang="en-US" sz="4000" b="1" dirty="0">
                <a:latin typeface="+mj-lt"/>
              </a:rPr>
              <a:t>THE.SEED.SHALL.NOT.BE.HEIR</a:t>
            </a:r>
          </a:p>
          <a:p>
            <a:r>
              <a:rPr lang="en-US" sz="3200" dirty="0">
                <a:latin typeface="+mj-lt"/>
              </a:rPr>
              <a:t>	47 …God knew, before the foundation of the world, who would be saved and who would not be saved. By predestination, by foreknowledge, He saw every member, put every name on the Lamb's Book of Life, before the Church ever began. Jesus come to seek and save that which was on that Book. </a:t>
            </a:r>
          </a:p>
          <a:p>
            <a:r>
              <a:rPr lang="en-US" sz="3200" dirty="0">
                <a:latin typeface="+mj-lt"/>
              </a:rPr>
              <a:t>	</a:t>
            </a:r>
            <a:r>
              <a:rPr lang="en-US" sz="3200" dirty="0">
                <a:solidFill>
                  <a:srgbClr val="FFFF00"/>
                </a:solidFill>
                <a:latin typeface="+mj-lt"/>
              </a:rPr>
              <a:t>He bought the Book of Redemption. </a:t>
            </a:r>
            <a:r>
              <a:rPr lang="en-US" sz="3200" dirty="0">
                <a:latin typeface="+mj-lt"/>
              </a:rPr>
              <a:t>It was lost, and He redeemed us, and all names was on that Book was redeemed when He redeemed us.</a:t>
            </a:r>
          </a:p>
          <a:p>
            <a:pPr algn="r"/>
            <a:r>
              <a:rPr lang="en-US" sz="3200" dirty="0"/>
              <a:t>65-0429B</a:t>
            </a:r>
            <a:endParaRPr lang="en-US" sz="3200" dirty="0">
              <a:latin typeface="+mj-lt"/>
            </a:endParaRPr>
          </a:p>
        </p:txBody>
      </p:sp>
    </p:spTree>
    <p:extLst>
      <p:ext uri="{BB962C8B-B14F-4D97-AF65-F5344CB8AC3E}">
        <p14:creationId xmlns:p14="http://schemas.microsoft.com/office/powerpoint/2010/main" val="852349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6B43E-D31D-43CF-9C60-E241113B803E}"/>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0780BD8E-E3B0-42CD-BB19-ABFBD0ED0081}"/>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ED8BBD0C-400D-4222-9F4C-1F456F8B95FA}"/>
              </a:ext>
            </a:extLst>
          </p:cNvPr>
          <p:cNvSpPr>
            <a:spLocks noGrp="1"/>
          </p:cNvSpPr>
          <p:nvPr>
            <p:ph type="sldNum" sz="quarter" idx="12"/>
          </p:nvPr>
        </p:nvSpPr>
        <p:spPr/>
        <p:txBody>
          <a:bodyPr/>
          <a:lstStyle/>
          <a:p>
            <a:fld id="{4FAB73BC-B049-4115-A692-8D63A059BFB8}" type="slidenum">
              <a:rPr lang="en-US" smtClean="0"/>
              <a:t>23</a:t>
            </a:fld>
            <a:endParaRPr lang="en-US" dirty="0"/>
          </a:p>
        </p:txBody>
      </p:sp>
      <p:pic>
        <p:nvPicPr>
          <p:cNvPr id="6" name="Picture 5">
            <a:extLst>
              <a:ext uri="{FF2B5EF4-FFF2-40B4-BE49-F238E27FC236}">
                <a16:creationId xmlns:a16="http://schemas.microsoft.com/office/drawing/2014/main" id="{B0B8D219-12C3-4438-A10A-332B11145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0"/>
            <a:ext cx="6858000" cy="6858000"/>
          </a:xfrm>
          <a:prstGeom prst="rect">
            <a:avLst/>
          </a:prstGeom>
        </p:spPr>
      </p:pic>
    </p:spTree>
    <p:extLst>
      <p:ext uri="{BB962C8B-B14F-4D97-AF65-F5344CB8AC3E}">
        <p14:creationId xmlns:p14="http://schemas.microsoft.com/office/powerpoint/2010/main" val="30111941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DF2FB8-0458-4916-9507-859726F70B79}"/>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0481616A-5D05-473F-B44F-C5DDAE9EE375}"/>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D49D68E9-26FE-45B0-A2E9-2A8CFD484636}"/>
              </a:ext>
            </a:extLst>
          </p:cNvPr>
          <p:cNvSpPr>
            <a:spLocks noGrp="1"/>
          </p:cNvSpPr>
          <p:nvPr>
            <p:ph type="sldNum" sz="quarter" idx="12"/>
          </p:nvPr>
        </p:nvSpPr>
        <p:spPr/>
        <p:txBody>
          <a:bodyPr/>
          <a:lstStyle/>
          <a:p>
            <a:fld id="{4FAB73BC-B049-4115-A692-8D63A059BFB8}" type="slidenum">
              <a:rPr lang="en-US" smtClean="0"/>
              <a:t>24</a:t>
            </a:fld>
            <a:endParaRPr lang="en-US" dirty="0"/>
          </a:p>
        </p:txBody>
      </p:sp>
      <p:sp>
        <p:nvSpPr>
          <p:cNvPr id="6" name="Rectangle 5">
            <a:extLst>
              <a:ext uri="{FF2B5EF4-FFF2-40B4-BE49-F238E27FC236}">
                <a16:creationId xmlns:a16="http://schemas.microsoft.com/office/drawing/2014/main" id="{BA053FE3-3F81-4387-A395-4119BB1FC371}"/>
              </a:ext>
            </a:extLst>
          </p:cNvPr>
          <p:cNvSpPr/>
          <p:nvPr/>
        </p:nvSpPr>
        <p:spPr>
          <a:xfrm>
            <a:off x="406400" y="314960"/>
            <a:ext cx="7802880" cy="2585323"/>
          </a:xfrm>
          <a:prstGeom prst="rect">
            <a:avLst/>
          </a:prstGeom>
        </p:spPr>
        <p:txBody>
          <a:bodyPr wrap="square">
            <a:spAutoFit/>
          </a:bodyPr>
          <a:lstStyle/>
          <a:p>
            <a:pPr marL="742950" indent="-742950">
              <a:buAutoNum type="arabicPeriod"/>
            </a:pPr>
            <a:r>
              <a:rPr lang="en-US" sz="5400" dirty="0">
                <a:solidFill>
                  <a:srgbClr val="00B0F0"/>
                </a:solidFill>
              </a:rPr>
              <a:t>Those Outside the City</a:t>
            </a:r>
          </a:p>
          <a:p>
            <a:pPr marL="742950" indent="-742950">
              <a:buAutoNum type="arabicPeriod"/>
            </a:pPr>
            <a:r>
              <a:rPr lang="en-US" sz="5400" dirty="0">
                <a:solidFill>
                  <a:srgbClr val="00B0F0"/>
                </a:solidFill>
              </a:rPr>
              <a:t>Babies</a:t>
            </a:r>
          </a:p>
          <a:p>
            <a:pPr marL="742950" indent="-742950">
              <a:buAutoNum type="arabicPeriod"/>
            </a:pPr>
            <a:r>
              <a:rPr lang="en-US" sz="5400" dirty="0">
                <a:solidFill>
                  <a:srgbClr val="00B0F0"/>
                </a:solidFill>
              </a:rPr>
              <a:t>The Jews</a:t>
            </a:r>
          </a:p>
        </p:txBody>
      </p:sp>
    </p:spTree>
    <p:extLst>
      <p:ext uri="{BB962C8B-B14F-4D97-AF65-F5344CB8AC3E}">
        <p14:creationId xmlns:p14="http://schemas.microsoft.com/office/powerpoint/2010/main" val="3030908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7B8B94-A967-48DA-9942-C4D0C9749FC2}"/>
              </a:ext>
            </a:extLst>
          </p:cNvPr>
          <p:cNvSpPr>
            <a:spLocks noGrp="1"/>
          </p:cNvSpPr>
          <p:nvPr>
            <p:ph type="dt" sz="half" idx="10"/>
          </p:nvPr>
        </p:nvSpPr>
        <p:spPr/>
        <p:txBody>
          <a:bodyPr/>
          <a:lstStyle/>
          <a:p>
            <a:r>
              <a:rPr lang="en-US"/>
              <a:t>9-5-2018</a:t>
            </a:r>
            <a:endParaRPr lang="en-US" dirty="0"/>
          </a:p>
        </p:txBody>
      </p:sp>
      <p:sp>
        <p:nvSpPr>
          <p:cNvPr id="5" name="Footer Placeholder 4">
            <a:extLst>
              <a:ext uri="{FF2B5EF4-FFF2-40B4-BE49-F238E27FC236}">
                <a16:creationId xmlns:a16="http://schemas.microsoft.com/office/drawing/2014/main" id="{967F1140-CDF7-41C1-836F-541A3B5C9BD3}"/>
              </a:ext>
            </a:extLst>
          </p:cNvPr>
          <p:cNvSpPr>
            <a:spLocks noGrp="1"/>
          </p:cNvSpPr>
          <p:nvPr>
            <p:ph type="ftr" sz="quarter" idx="11"/>
          </p:nvPr>
        </p:nvSpPr>
        <p:spPr/>
        <p:txBody>
          <a:bodyPr/>
          <a:lstStyle/>
          <a:p>
            <a:r>
              <a:rPr lang="en-US"/>
              <a:t>Sealed</a:t>
            </a:r>
            <a:endParaRPr lang="en-US" dirty="0"/>
          </a:p>
        </p:txBody>
      </p:sp>
      <p:sp>
        <p:nvSpPr>
          <p:cNvPr id="6" name="Slide Number Placeholder 5">
            <a:extLst>
              <a:ext uri="{FF2B5EF4-FFF2-40B4-BE49-F238E27FC236}">
                <a16:creationId xmlns:a16="http://schemas.microsoft.com/office/drawing/2014/main" id="{990DB9FC-0848-4608-9D8C-CC1B7211931E}"/>
              </a:ext>
            </a:extLst>
          </p:cNvPr>
          <p:cNvSpPr>
            <a:spLocks noGrp="1"/>
          </p:cNvSpPr>
          <p:nvPr>
            <p:ph type="sldNum" sz="quarter" idx="12"/>
          </p:nvPr>
        </p:nvSpPr>
        <p:spPr/>
        <p:txBody>
          <a:bodyPr/>
          <a:lstStyle/>
          <a:p>
            <a:fld id="{4FAB73BC-B049-4115-A692-8D63A059BFB8}" type="slidenum">
              <a:rPr lang="en-US" smtClean="0"/>
              <a:t>25</a:t>
            </a:fld>
            <a:endParaRPr lang="en-US" dirty="0"/>
          </a:p>
        </p:txBody>
      </p:sp>
      <p:sp>
        <p:nvSpPr>
          <p:cNvPr id="7" name="Rectangle 6">
            <a:extLst>
              <a:ext uri="{FF2B5EF4-FFF2-40B4-BE49-F238E27FC236}">
                <a16:creationId xmlns:a16="http://schemas.microsoft.com/office/drawing/2014/main" id="{C2CAAD75-0003-4EC9-AFC8-7F6ACD048251}"/>
              </a:ext>
            </a:extLst>
          </p:cNvPr>
          <p:cNvSpPr/>
          <p:nvPr/>
        </p:nvSpPr>
        <p:spPr>
          <a:xfrm>
            <a:off x="223121" y="228601"/>
            <a:ext cx="8217933" cy="5693866"/>
          </a:xfrm>
          <a:prstGeom prst="rect">
            <a:avLst/>
          </a:prstGeom>
        </p:spPr>
        <p:txBody>
          <a:bodyPr wrap="square">
            <a:spAutoFit/>
          </a:bodyPr>
          <a:lstStyle/>
          <a:p>
            <a:r>
              <a:rPr lang="en-US" sz="4400" b="1" dirty="0">
                <a:latin typeface="+mj-lt"/>
              </a:rPr>
              <a:t>ROMANS 1:16-18</a:t>
            </a:r>
          </a:p>
          <a:p>
            <a:r>
              <a:rPr lang="en-US" sz="3200" i="1" dirty="0">
                <a:latin typeface="+mj-lt"/>
              </a:rPr>
              <a:t>	For I am not ashamed of the gospel of Christ: for it is the power of God unto </a:t>
            </a:r>
            <a:r>
              <a:rPr lang="en-US" sz="3200" i="1" dirty="0">
                <a:solidFill>
                  <a:srgbClr val="FFFF00"/>
                </a:solidFill>
                <a:latin typeface="+mj-lt"/>
              </a:rPr>
              <a:t>salvation to every one that believeth; </a:t>
            </a:r>
            <a:r>
              <a:rPr lang="en-US" sz="3200" i="1" dirty="0">
                <a:latin typeface="+mj-lt"/>
              </a:rPr>
              <a:t>to the Jew first, and also to the Greek.  17 For therein is the righteousness of God revealed from faith to faith: as it is written, The just shall live by faith. 18 For the wrath of God is revealed from heaven against all ungodliness and unrighteousness of men, who hold the truth in unrighteousness; </a:t>
            </a:r>
          </a:p>
        </p:txBody>
      </p:sp>
    </p:spTree>
    <p:extLst>
      <p:ext uri="{BB962C8B-B14F-4D97-AF65-F5344CB8AC3E}">
        <p14:creationId xmlns:p14="http://schemas.microsoft.com/office/powerpoint/2010/main" val="3603707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8BD053-131C-4C2D-A90A-E997E92048E4}"/>
              </a:ext>
            </a:extLst>
          </p:cNvPr>
          <p:cNvSpPr>
            <a:spLocks noGrp="1"/>
          </p:cNvSpPr>
          <p:nvPr>
            <p:ph type="dt" sz="half" idx="10"/>
          </p:nvPr>
        </p:nvSpPr>
        <p:spPr/>
        <p:txBody>
          <a:bodyPr/>
          <a:lstStyle/>
          <a:p>
            <a:r>
              <a:rPr lang="en-US"/>
              <a:t>9-5-2018</a:t>
            </a:r>
            <a:endParaRPr lang="en-US" dirty="0"/>
          </a:p>
        </p:txBody>
      </p:sp>
      <p:sp>
        <p:nvSpPr>
          <p:cNvPr id="5" name="Footer Placeholder 4">
            <a:extLst>
              <a:ext uri="{FF2B5EF4-FFF2-40B4-BE49-F238E27FC236}">
                <a16:creationId xmlns:a16="http://schemas.microsoft.com/office/drawing/2014/main" id="{A5BA0446-5220-43FA-80E6-A433C6D42DB9}"/>
              </a:ext>
            </a:extLst>
          </p:cNvPr>
          <p:cNvSpPr>
            <a:spLocks noGrp="1"/>
          </p:cNvSpPr>
          <p:nvPr>
            <p:ph type="ftr" sz="quarter" idx="11"/>
          </p:nvPr>
        </p:nvSpPr>
        <p:spPr/>
        <p:txBody>
          <a:bodyPr/>
          <a:lstStyle/>
          <a:p>
            <a:r>
              <a:rPr lang="en-US"/>
              <a:t>Sealed</a:t>
            </a:r>
            <a:endParaRPr lang="en-US" dirty="0"/>
          </a:p>
        </p:txBody>
      </p:sp>
      <p:sp>
        <p:nvSpPr>
          <p:cNvPr id="6" name="Slide Number Placeholder 5">
            <a:extLst>
              <a:ext uri="{FF2B5EF4-FFF2-40B4-BE49-F238E27FC236}">
                <a16:creationId xmlns:a16="http://schemas.microsoft.com/office/drawing/2014/main" id="{AEAD1BE1-16D6-4891-96B2-30CC433A1083}"/>
              </a:ext>
            </a:extLst>
          </p:cNvPr>
          <p:cNvSpPr>
            <a:spLocks noGrp="1"/>
          </p:cNvSpPr>
          <p:nvPr>
            <p:ph type="sldNum" sz="quarter" idx="12"/>
          </p:nvPr>
        </p:nvSpPr>
        <p:spPr/>
        <p:txBody>
          <a:bodyPr/>
          <a:lstStyle/>
          <a:p>
            <a:fld id="{4FAB73BC-B049-4115-A692-8D63A059BFB8}" type="slidenum">
              <a:rPr lang="en-US" smtClean="0"/>
              <a:t>26</a:t>
            </a:fld>
            <a:endParaRPr lang="en-US" dirty="0"/>
          </a:p>
        </p:txBody>
      </p:sp>
      <p:sp>
        <p:nvSpPr>
          <p:cNvPr id="7" name="Rectangle 6">
            <a:extLst>
              <a:ext uri="{FF2B5EF4-FFF2-40B4-BE49-F238E27FC236}">
                <a16:creationId xmlns:a16="http://schemas.microsoft.com/office/drawing/2014/main" id="{25571D68-6FA9-40D2-AD04-BE2A55A4DFE6}"/>
              </a:ext>
            </a:extLst>
          </p:cNvPr>
          <p:cNvSpPr/>
          <p:nvPr/>
        </p:nvSpPr>
        <p:spPr>
          <a:xfrm>
            <a:off x="223122" y="111760"/>
            <a:ext cx="8097918" cy="6206629"/>
          </a:xfrm>
          <a:prstGeom prst="rect">
            <a:avLst/>
          </a:prstGeom>
        </p:spPr>
        <p:txBody>
          <a:bodyPr wrap="square">
            <a:spAutoFit/>
          </a:bodyPr>
          <a:lstStyle/>
          <a:p>
            <a:r>
              <a:rPr lang="en-US" sz="4400" b="1" dirty="0">
                <a:latin typeface="+mj-lt"/>
              </a:rPr>
              <a:t>JOHN 4:21-24</a:t>
            </a:r>
          </a:p>
          <a:p>
            <a:r>
              <a:rPr lang="en-US" sz="3200" i="1" dirty="0">
                <a:latin typeface="+mj-lt"/>
              </a:rPr>
              <a:t>	Jesus saith unto her, Woman, believe me, the hour cometh, when ye shall neither in this mountain, </a:t>
            </a:r>
            <a:r>
              <a:rPr lang="en-US" sz="3200" i="1" dirty="0">
                <a:solidFill>
                  <a:srgbClr val="FFFF00"/>
                </a:solidFill>
                <a:latin typeface="+mj-lt"/>
              </a:rPr>
              <a:t>nor yet at Jerusalem</a:t>
            </a:r>
            <a:r>
              <a:rPr lang="en-US" sz="3200" i="1" dirty="0">
                <a:latin typeface="+mj-lt"/>
              </a:rPr>
              <a:t>, worship the Father. 22 Ye worship ye know not what: we know what we worship: for salvation is of the Jews. 23 But the hour cometh, and now is, when </a:t>
            </a:r>
            <a:r>
              <a:rPr lang="en-US" sz="3200" i="1" dirty="0">
                <a:solidFill>
                  <a:srgbClr val="FFFF00"/>
                </a:solidFill>
                <a:latin typeface="+mj-lt"/>
              </a:rPr>
              <a:t>the true worshippers </a:t>
            </a:r>
            <a:r>
              <a:rPr lang="en-US" sz="3200" i="1" dirty="0">
                <a:latin typeface="+mj-lt"/>
              </a:rPr>
              <a:t>shall worship the Father in spirit and in truth: for the Father </a:t>
            </a:r>
            <a:r>
              <a:rPr lang="en-US" sz="3200" i="1" dirty="0" err="1">
                <a:latin typeface="+mj-lt"/>
              </a:rPr>
              <a:t>seeketh</a:t>
            </a:r>
            <a:r>
              <a:rPr lang="en-US" sz="3200" i="1" dirty="0">
                <a:latin typeface="+mj-lt"/>
              </a:rPr>
              <a:t> such to worship him. 24 God is a Spirit: and they that worship him must worship him in spirit and in truth.</a:t>
            </a:r>
          </a:p>
        </p:txBody>
      </p:sp>
    </p:spTree>
    <p:extLst>
      <p:ext uri="{BB962C8B-B14F-4D97-AF65-F5344CB8AC3E}">
        <p14:creationId xmlns:p14="http://schemas.microsoft.com/office/powerpoint/2010/main" val="1786452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07654-399E-4D97-B62C-0B8A40C16BC4}"/>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93438595-9415-4DDA-9F65-F0085EED6C63}"/>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37DD8650-DAFA-4F15-8B68-C4C015C7986B}"/>
              </a:ext>
            </a:extLst>
          </p:cNvPr>
          <p:cNvSpPr>
            <a:spLocks noGrp="1"/>
          </p:cNvSpPr>
          <p:nvPr>
            <p:ph type="sldNum" sz="quarter" idx="12"/>
          </p:nvPr>
        </p:nvSpPr>
        <p:spPr/>
        <p:txBody>
          <a:bodyPr/>
          <a:lstStyle/>
          <a:p>
            <a:fld id="{4FAB73BC-B049-4115-A692-8D63A059BFB8}" type="slidenum">
              <a:rPr lang="en-US" smtClean="0"/>
              <a:t>27</a:t>
            </a:fld>
            <a:endParaRPr lang="en-US" dirty="0"/>
          </a:p>
        </p:txBody>
      </p:sp>
      <p:sp>
        <p:nvSpPr>
          <p:cNvPr id="5" name="Rectangle 4">
            <a:extLst>
              <a:ext uri="{FF2B5EF4-FFF2-40B4-BE49-F238E27FC236}">
                <a16:creationId xmlns:a16="http://schemas.microsoft.com/office/drawing/2014/main" id="{3F69381B-D1D1-488A-ABBA-A3B6D60AC068}"/>
              </a:ext>
            </a:extLst>
          </p:cNvPr>
          <p:cNvSpPr/>
          <p:nvPr/>
        </p:nvSpPr>
        <p:spPr>
          <a:xfrm>
            <a:off x="223123" y="92074"/>
            <a:ext cx="8217932" cy="6370975"/>
          </a:xfrm>
          <a:prstGeom prst="rect">
            <a:avLst/>
          </a:prstGeom>
        </p:spPr>
        <p:txBody>
          <a:bodyPr wrap="square">
            <a:spAutoFit/>
          </a:bodyPr>
          <a:lstStyle/>
          <a:p>
            <a:r>
              <a:rPr lang="en-US" sz="3600" b="1" dirty="0">
                <a:latin typeface="+mj-lt"/>
              </a:rPr>
              <a:t>JOHN 12:44-46</a:t>
            </a:r>
            <a:endParaRPr lang="en-US" sz="3600" b="1" i="1" dirty="0">
              <a:latin typeface="+mj-lt"/>
            </a:endParaRPr>
          </a:p>
          <a:p>
            <a:r>
              <a:rPr lang="en-US" sz="2800" i="1" dirty="0">
                <a:latin typeface="+mj-lt"/>
              </a:rPr>
              <a:t>	Jesus cried and said, He that believeth on me, believeth not on me, but on him that sent me. 45 And he that </a:t>
            </a:r>
            <a:r>
              <a:rPr lang="en-US" sz="2800" i="1" dirty="0" err="1">
                <a:latin typeface="+mj-lt"/>
              </a:rPr>
              <a:t>seeth</a:t>
            </a:r>
            <a:r>
              <a:rPr lang="en-US" sz="2800" i="1" dirty="0">
                <a:latin typeface="+mj-lt"/>
              </a:rPr>
              <a:t> me </a:t>
            </a:r>
            <a:r>
              <a:rPr lang="en-US" sz="2800" i="1" dirty="0" err="1">
                <a:latin typeface="+mj-lt"/>
              </a:rPr>
              <a:t>seeth</a:t>
            </a:r>
            <a:r>
              <a:rPr lang="en-US" sz="2800" i="1" dirty="0">
                <a:latin typeface="+mj-lt"/>
              </a:rPr>
              <a:t> him that sent me. 46 I am come a light into the world, that whosoever believeth on me should not abide in darkness.</a:t>
            </a:r>
          </a:p>
          <a:p>
            <a:endParaRPr lang="en-US" sz="2800" i="1" dirty="0">
              <a:latin typeface="+mj-lt"/>
            </a:endParaRPr>
          </a:p>
          <a:p>
            <a:r>
              <a:rPr lang="en-US" sz="3600" b="1" dirty="0">
                <a:latin typeface="+mj-lt"/>
              </a:rPr>
              <a:t>GALATIANS 3:28</a:t>
            </a:r>
          </a:p>
          <a:p>
            <a:r>
              <a:rPr lang="en-US" sz="2800" i="1" dirty="0">
                <a:latin typeface="+mj-lt"/>
              </a:rPr>
              <a:t>	There is neither Jew nor Greek, there is neither bond nor free, there is neither male nor female: for ye are all one in Christ Jesus. 29 And if ye be Christ's, then are ye Abraham's seed, and heirs according to the promise. </a:t>
            </a:r>
          </a:p>
          <a:p>
            <a:endParaRPr lang="en-US" sz="2800" i="1" dirty="0">
              <a:latin typeface="+mj-lt"/>
            </a:endParaRPr>
          </a:p>
        </p:txBody>
      </p:sp>
    </p:spTree>
    <p:extLst>
      <p:ext uri="{BB962C8B-B14F-4D97-AF65-F5344CB8AC3E}">
        <p14:creationId xmlns:p14="http://schemas.microsoft.com/office/powerpoint/2010/main" val="2169831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425EE-819C-4CBD-A22E-EB3F09270566}"/>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DDD22E28-B490-4C60-AD19-6CA1874155D2}"/>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5993D9B7-8B19-423A-B8FF-4D4B50615E55}"/>
              </a:ext>
            </a:extLst>
          </p:cNvPr>
          <p:cNvSpPr>
            <a:spLocks noGrp="1"/>
          </p:cNvSpPr>
          <p:nvPr>
            <p:ph type="sldNum" sz="quarter" idx="12"/>
          </p:nvPr>
        </p:nvSpPr>
        <p:spPr/>
        <p:txBody>
          <a:bodyPr/>
          <a:lstStyle/>
          <a:p>
            <a:fld id="{4FAB73BC-B049-4115-A692-8D63A059BFB8}" type="slidenum">
              <a:rPr lang="en-US" smtClean="0"/>
              <a:t>28</a:t>
            </a:fld>
            <a:endParaRPr lang="en-US" dirty="0"/>
          </a:p>
        </p:txBody>
      </p:sp>
      <p:sp>
        <p:nvSpPr>
          <p:cNvPr id="5" name="Rectangle 4">
            <a:extLst>
              <a:ext uri="{FF2B5EF4-FFF2-40B4-BE49-F238E27FC236}">
                <a16:creationId xmlns:a16="http://schemas.microsoft.com/office/drawing/2014/main" id="{EF99514D-6E81-4B94-BFB4-CDE650C66B96}"/>
              </a:ext>
            </a:extLst>
          </p:cNvPr>
          <p:cNvSpPr/>
          <p:nvPr/>
        </p:nvSpPr>
        <p:spPr>
          <a:xfrm>
            <a:off x="223122" y="0"/>
            <a:ext cx="8217932" cy="6538021"/>
          </a:xfrm>
          <a:prstGeom prst="rect">
            <a:avLst/>
          </a:prstGeom>
        </p:spPr>
        <p:txBody>
          <a:bodyPr wrap="square">
            <a:spAutoFit/>
          </a:bodyPr>
          <a:lstStyle/>
          <a:p>
            <a:r>
              <a:rPr lang="en-US" sz="4400" b="1" dirty="0">
                <a:latin typeface="+mj-lt"/>
              </a:rPr>
              <a:t>JOHN 11:25-26</a:t>
            </a:r>
          </a:p>
          <a:p>
            <a:r>
              <a:rPr lang="en-US" sz="3200" i="1" dirty="0">
                <a:latin typeface="+mj-lt"/>
              </a:rPr>
              <a:t>	Jesus said unto her, I am the resurrection, and the life: he that believeth in me, though he were dead, yet shall he live: 26 </a:t>
            </a:r>
            <a:r>
              <a:rPr lang="en-US" sz="3200" i="1" dirty="0">
                <a:solidFill>
                  <a:srgbClr val="FFFF00"/>
                </a:solidFill>
                <a:latin typeface="+mj-lt"/>
              </a:rPr>
              <a:t>And whosoever </a:t>
            </a:r>
            <a:r>
              <a:rPr lang="en-US" sz="3200" i="1" dirty="0" err="1">
                <a:solidFill>
                  <a:srgbClr val="FFFF00"/>
                </a:solidFill>
                <a:latin typeface="+mj-lt"/>
              </a:rPr>
              <a:t>liveth</a:t>
            </a:r>
            <a:r>
              <a:rPr lang="en-US" sz="3200" i="1" dirty="0">
                <a:solidFill>
                  <a:srgbClr val="FFFF00"/>
                </a:solidFill>
                <a:latin typeface="+mj-lt"/>
              </a:rPr>
              <a:t> and believeth in me shall never die. </a:t>
            </a:r>
            <a:r>
              <a:rPr lang="en-US" sz="3200" i="1" dirty="0" err="1">
                <a:latin typeface="+mj-lt"/>
              </a:rPr>
              <a:t>Believest</a:t>
            </a:r>
            <a:r>
              <a:rPr lang="en-US" sz="3200" i="1" dirty="0">
                <a:latin typeface="+mj-lt"/>
              </a:rPr>
              <a:t> thou this? </a:t>
            </a:r>
          </a:p>
          <a:p>
            <a:endParaRPr lang="en-US" sz="3600" b="1" dirty="0">
              <a:latin typeface="+mj-lt"/>
            </a:endParaRPr>
          </a:p>
          <a:p>
            <a:r>
              <a:rPr lang="en-US" sz="3600" b="1" dirty="0">
                <a:latin typeface="+mj-lt"/>
              </a:rPr>
              <a:t>GALATIANS 3:6</a:t>
            </a:r>
          </a:p>
          <a:p>
            <a:r>
              <a:rPr lang="en-US" sz="3200" i="1" dirty="0">
                <a:latin typeface="+mj-lt"/>
              </a:rPr>
              <a:t>	Even as Abraham believed God, and it was accounted to him for righteousness. 7 Know ye therefore that they which are of faith, the same are the children of Abraham. </a:t>
            </a:r>
          </a:p>
        </p:txBody>
      </p:sp>
    </p:spTree>
    <p:extLst>
      <p:ext uri="{BB962C8B-B14F-4D97-AF65-F5344CB8AC3E}">
        <p14:creationId xmlns:p14="http://schemas.microsoft.com/office/powerpoint/2010/main" val="2919068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D289F2-39C1-4D55-A035-8314CEF733BA}"/>
              </a:ext>
            </a:extLst>
          </p:cNvPr>
          <p:cNvSpPr>
            <a:spLocks noGrp="1"/>
          </p:cNvSpPr>
          <p:nvPr>
            <p:ph type="dt" sz="half" idx="10"/>
          </p:nvPr>
        </p:nvSpPr>
        <p:spPr/>
        <p:txBody>
          <a:bodyPr/>
          <a:lstStyle/>
          <a:p>
            <a:r>
              <a:rPr lang="en-US"/>
              <a:t>9-5-2018</a:t>
            </a:r>
            <a:endParaRPr lang="en-US" dirty="0"/>
          </a:p>
        </p:txBody>
      </p:sp>
      <p:sp>
        <p:nvSpPr>
          <p:cNvPr id="5" name="Footer Placeholder 4">
            <a:extLst>
              <a:ext uri="{FF2B5EF4-FFF2-40B4-BE49-F238E27FC236}">
                <a16:creationId xmlns:a16="http://schemas.microsoft.com/office/drawing/2014/main" id="{A0FAF273-3337-4975-AE1C-C95D911C707F}"/>
              </a:ext>
            </a:extLst>
          </p:cNvPr>
          <p:cNvSpPr>
            <a:spLocks noGrp="1"/>
          </p:cNvSpPr>
          <p:nvPr>
            <p:ph type="ftr" sz="quarter" idx="11"/>
          </p:nvPr>
        </p:nvSpPr>
        <p:spPr/>
        <p:txBody>
          <a:bodyPr/>
          <a:lstStyle/>
          <a:p>
            <a:r>
              <a:rPr lang="en-US"/>
              <a:t>Sealed</a:t>
            </a:r>
            <a:endParaRPr lang="en-US" dirty="0"/>
          </a:p>
        </p:txBody>
      </p:sp>
      <p:sp>
        <p:nvSpPr>
          <p:cNvPr id="6" name="Slide Number Placeholder 5">
            <a:extLst>
              <a:ext uri="{FF2B5EF4-FFF2-40B4-BE49-F238E27FC236}">
                <a16:creationId xmlns:a16="http://schemas.microsoft.com/office/drawing/2014/main" id="{C4EFEEC9-05DB-4F28-AF3D-E6939C4EDA6A}"/>
              </a:ext>
            </a:extLst>
          </p:cNvPr>
          <p:cNvSpPr>
            <a:spLocks noGrp="1"/>
          </p:cNvSpPr>
          <p:nvPr>
            <p:ph type="sldNum" sz="quarter" idx="12"/>
          </p:nvPr>
        </p:nvSpPr>
        <p:spPr/>
        <p:txBody>
          <a:bodyPr/>
          <a:lstStyle/>
          <a:p>
            <a:fld id="{4FAB73BC-B049-4115-A692-8D63A059BFB8}" type="slidenum">
              <a:rPr lang="en-US" smtClean="0"/>
              <a:t>29</a:t>
            </a:fld>
            <a:endParaRPr lang="en-US" dirty="0"/>
          </a:p>
        </p:txBody>
      </p:sp>
      <p:sp>
        <p:nvSpPr>
          <p:cNvPr id="7" name="Rectangle 6">
            <a:extLst>
              <a:ext uri="{FF2B5EF4-FFF2-40B4-BE49-F238E27FC236}">
                <a16:creationId xmlns:a16="http://schemas.microsoft.com/office/drawing/2014/main" id="{D6A49FE0-3658-4E3B-89D8-9267B5864DA7}"/>
              </a:ext>
            </a:extLst>
          </p:cNvPr>
          <p:cNvSpPr/>
          <p:nvPr/>
        </p:nvSpPr>
        <p:spPr>
          <a:xfrm>
            <a:off x="223121" y="228600"/>
            <a:ext cx="8217933" cy="6124754"/>
          </a:xfrm>
          <a:prstGeom prst="rect">
            <a:avLst/>
          </a:prstGeom>
        </p:spPr>
        <p:txBody>
          <a:bodyPr wrap="square">
            <a:spAutoFit/>
          </a:bodyPr>
          <a:lstStyle/>
          <a:p>
            <a:r>
              <a:rPr lang="en-US" sz="4000" b="1" dirty="0">
                <a:latin typeface="+mj-lt"/>
              </a:rPr>
              <a:t>ISAIAH 61:10</a:t>
            </a:r>
          </a:p>
          <a:p>
            <a:r>
              <a:rPr lang="en-US" sz="3200" i="1" dirty="0">
                <a:latin typeface="+mj-lt"/>
              </a:rPr>
              <a:t>	I will greatly rejoice in the LORD, my soul shall be joyful in my God; for he hath clothed me with the garments of salvation, he hath covered me with the robe of righteousness, as a bridegroom </a:t>
            </a:r>
            <a:r>
              <a:rPr lang="en-US" sz="3200" i="1" dirty="0" err="1">
                <a:latin typeface="+mj-lt"/>
              </a:rPr>
              <a:t>decketh</a:t>
            </a:r>
            <a:r>
              <a:rPr lang="en-US" sz="3200" i="1" dirty="0">
                <a:latin typeface="+mj-lt"/>
              </a:rPr>
              <a:t> himself with ornaments, and as a bride </a:t>
            </a:r>
            <a:r>
              <a:rPr lang="en-US" sz="3200" i="1" dirty="0" err="1">
                <a:latin typeface="+mj-lt"/>
              </a:rPr>
              <a:t>adorneth</a:t>
            </a:r>
            <a:r>
              <a:rPr lang="en-US" sz="3200" i="1" dirty="0">
                <a:latin typeface="+mj-lt"/>
              </a:rPr>
              <a:t> herself with her jewels.11 For as the earth bringeth forth her bud, and as the garden </a:t>
            </a:r>
            <a:r>
              <a:rPr lang="en-US" sz="3200" i="1" dirty="0" err="1">
                <a:latin typeface="+mj-lt"/>
              </a:rPr>
              <a:t>causeth</a:t>
            </a:r>
            <a:r>
              <a:rPr lang="en-US" sz="3200" i="1" dirty="0">
                <a:latin typeface="+mj-lt"/>
              </a:rPr>
              <a:t> the things that are sown in it to spring forth; so the Lord GOD will cause righteousness and praise to spring forth before all the nations.</a:t>
            </a:r>
          </a:p>
        </p:txBody>
      </p:sp>
    </p:spTree>
    <p:extLst>
      <p:ext uri="{BB962C8B-B14F-4D97-AF65-F5344CB8AC3E}">
        <p14:creationId xmlns:p14="http://schemas.microsoft.com/office/powerpoint/2010/main" val="1958785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17BBD29-67C2-4342-86D8-CDCBD9E0B91C}"/>
              </a:ext>
            </a:extLst>
          </p:cNvPr>
          <p:cNvSpPr>
            <a:spLocks noGrp="1"/>
          </p:cNvSpPr>
          <p:nvPr>
            <p:ph type="dt" sz="half" idx="10"/>
          </p:nvPr>
        </p:nvSpPr>
        <p:spPr/>
        <p:txBody>
          <a:bodyPr/>
          <a:lstStyle/>
          <a:p>
            <a:r>
              <a:rPr lang="en-US"/>
              <a:t>9-5-2018</a:t>
            </a:r>
            <a:endParaRPr lang="en-US" dirty="0"/>
          </a:p>
        </p:txBody>
      </p:sp>
      <p:sp>
        <p:nvSpPr>
          <p:cNvPr id="5" name="Footer Placeholder 4">
            <a:extLst>
              <a:ext uri="{FF2B5EF4-FFF2-40B4-BE49-F238E27FC236}">
                <a16:creationId xmlns:a16="http://schemas.microsoft.com/office/drawing/2014/main" id="{8242111D-E24F-42A0-B002-61BBC8BAF113}"/>
              </a:ext>
            </a:extLst>
          </p:cNvPr>
          <p:cNvSpPr>
            <a:spLocks noGrp="1"/>
          </p:cNvSpPr>
          <p:nvPr>
            <p:ph type="ftr" sz="quarter" idx="11"/>
          </p:nvPr>
        </p:nvSpPr>
        <p:spPr/>
        <p:txBody>
          <a:bodyPr/>
          <a:lstStyle/>
          <a:p>
            <a:r>
              <a:rPr lang="en-US"/>
              <a:t>Sealed</a:t>
            </a:r>
            <a:endParaRPr lang="en-US" dirty="0"/>
          </a:p>
        </p:txBody>
      </p:sp>
      <p:sp>
        <p:nvSpPr>
          <p:cNvPr id="6" name="Slide Number Placeholder 5">
            <a:extLst>
              <a:ext uri="{FF2B5EF4-FFF2-40B4-BE49-F238E27FC236}">
                <a16:creationId xmlns:a16="http://schemas.microsoft.com/office/drawing/2014/main" id="{EC913595-B4DC-4D6B-92D6-7E6131677663}"/>
              </a:ext>
            </a:extLst>
          </p:cNvPr>
          <p:cNvSpPr>
            <a:spLocks noGrp="1"/>
          </p:cNvSpPr>
          <p:nvPr>
            <p:ph type="sldNum" sz="quarter" idx="12"/>
          </p:nvPr>
        </p:nvSpPr>
        <p:spPr/>
        <p:txBody>
          <a:bodyPr/>
          <a:lstStyle/>
          <a:p>
            <a:fld id="{4FAB73BC-B049-4115-A692-8D63A059BFB8}" type="slidenum">
              <a:rPr lang="en-US" smtClean="0"/>
              <a:t>3</a:t>
            </a:fld>
            <a:endParaRPr lang="en-US" dirty="0"/>
          </a:p>
        </p:txBody>
      </p:sp>
      <p:sp>
        <p:nvSpPr>
          <p:cNvPr id="7" name="Rectangle 6">
            <a:extLst>
              <a:ext uri="{FF2B5EF4-FFF2-40B4-BE49-F238E27FC236}">
                <a16:creationId xmlns:a16="http://schemas.microsoft.com/office/drawing/2014/main" id="{8D68965A-2BCC-410F-95EE-162C887EED46}"/>
              </a:ext>
            </a:extLst>
          </p:cNvPr>
          <p:cNvSpPr/>
          <p:nvPr/>
        </p:nvSpPr>
        <p:spPr>
          <a:xfrm>
            <a:off x="223121" y="45720"/>
            <a:ext cx="8217933" cy="6740307"/>
          </a:xfrm>
          <a:prstGeom prst="rect">
            <a:avLst/>
          </a:prstGeom>
        </p:spPr>
        <p:txBody>
          <a:bodyPr wrap="square">
            <a:spAutoFit/>
          </a:bodyPr>
          <a:lstStyle/>
          <a:p>
            <a:r>
              <a:rPr lang="en-US" sz="3600" dirty="0"/>
              <a:t>Bro. Barry</a:t>
            </a:r>
          </a:p>
          <a:p>
            <a:r>
              <a:rPr lang="en-US" sz="3600" dirty="0"/>
              <a:t>	I have a question that I’ve been really pondering over and have been confused on. Do you have to have the Seal of God, or the Holy Ghost to make it into heaven? 	And where do Jews, children, and those outside the city in heaven come into all of this? Because if everyone either has the mark of the beast or the seal of God then does everyone who’s not predestinated bride have the mark of the beast and don’t make it in?</a:t>
            </a:r>
          </a:p>
        </p:txBody>
      </p:sp>
    </p:spTree>
    <p:extLst>
      <p:ext uri="{BB962C8B-B14F-4D97-AF65-F5344CB8AC3E}">
        <p14:creationId xmlns:p14="http://schemas.microsoft.com/office/powerpoint/2010/main" val="2498652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816EC-0EDB-4984-BE75-C2BA9A18379C}"/>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ABDE8BFA-DDB3-40CA-9EEC-56A7DCCEB7E2}"/>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973B7272-756A-4E36-AC60-56E849C3364C}"/>
              </a:ext>
            </a:extLst>
          </p:cNvPr>
          <p:cNvSpPr>
            <a:spLocks noGrp="1"/>
          </p:cNvSpPr>
          <p:nvPr>
            <p:ph type="sldNum" sz="quarter" idx="12"/>
          </p:nvPr>
        </p:nvSpPr>
        <p:spPr/>
        <p:txBody>
          <a:bodyPr/>
          <a:lstStyle/>
          <a:p>
            <a:fld id="{4FAB73BC-B049-4115-A692-8D63A059BFB8}" type="slidenum">
              <a:rPr lang="en-US" smtClean="0"/>
              <a:t>30</a:t>
            </a:fld>
            <a:endParaRPr lang="en-US" dirty="0"/>
          </a:p>
        </p:txBody>
      </p:sp>
      <p:sp>
        <p:nvSpPr>
          <p:cNvPr id="5" name="Rectangle 4">
            <a:extLst>
              <a:ext uri="{FF2B5EF4-FFF2-40B4-BE49-F238E27FC236}">
                <a16:creationId xmlns:a16="http://schemas.microsoft.com/office/drawing/2014/main" id="{E2DA2D2A-B3AA-4FCE-A8B8-521E2A0CB0EE}"/>
              </a:ext>
            </a:extLst>
          </p:cNvPr>
          <p:cNvSpPr/>
          <p:nvPr/>
        </p:nvSpPr>
        <p:spPr>
          <a:xfrm>
            <a:off x="172321" y="50800"/>
            <a:ext cx="8217933" cy="6617196"/>
          </a:xfrm>
          <a:prstGeom prst="rect">
            <a:avLst/>
          </a:prstGeom>
        </p:spPr>
        <p:txBody>
          <a:bodyPr wrap="square">
            <a:spAutoFit/>
          </a:bodyPr>
          <a:lstStyle/>
          <a:p>
            <a:r>
              <a:rPr lang="en-US" sz="4000" b="1" dirty="0">
                <a:latin typeface="+mj-lt"/>
              </a:rPr>
              <a:t>CHURCH.AGE</a:t>
            </a:r>
          </a:p>
          <a:p>
            <a:r>
              <a:rPr lang="en-US" sz="3200" dirty="0">
                <a:latin typeface="+mj-lt"/>
              </a:rPr>
              <a:t>	293-3  The Jews back there in the time of Jesus did not want to accept that sacrifice. 	The blood of bulls and goats made nothing perfect. </a:t>
            </a:r>
            <a:r>
              <a:rPr lang="en-US" sz="3200" dirty="0">
                <a:solidFill>
                  <a:srgbClr val="FFFF00"/>
                </a:solidFill>
                <a:latin typeface="+mj-lt"/>
              </a:rPr>
              <a:t>It was once God's ordained method. 	</a:t>
            </a:r>
            <a:r>
              <a:rPr lang="en-US" sz="3200" dirty="0">
                <a:latin typeface="+mj-lt"/>
              </a:rPr>
              <a:t>But now Christ having appeared in the flesh, and by the shedding of His own blood has put away sin and by that offering of Himself has made us perfect. The Jews would not take that.</a:t>
            </a:r>
          </a:p>
          <a:p>
            <a:r>
              <a:rPr lang="en-US" sz="3200" dirty="0">
                <a:latin typeface="+mj-lt"/>
              </a:rPr>
              <a:t>	Now works are fine, but they don't save you. They don't make you perfect. It is Christ or perish. </a:t>
            </a:r>
          </a:p>
        </p:txBody>
      </p:sp>
    </p:spTree>
    <p:extLst>
      <p:ext uri="{BB962C8B-B14F-4D97-AF65-F5344CB8AC3E}">
        <p14:creationId xmlns:p14="http://schemas.microsoft.com/office/powerpoint/2010/main" val="7743347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94D9-BB64-44C2-9054-5D059F341B14}"/>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D6A44B6F-931C-4152-AD53-0EDC43016553}"/>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AB1D89A6-EF0F-494E-8B77-7B8575896288}"/>
              </a:ext>
            </a:extLst>
          </p:cNvPr>
          <p:cNvSpPr>
            <a:spLocks noGrp="1"/>
          </p:cNvSpPr>
          <p:nvPr>
            <p:ph type="sldNum" sz="quarter" idx="12"/>
          </p:nvPr>
        </p:nvSpPr>
        <p:spPr/>
        <p:txBody>
          <a:bodyPr/>
          <a:lstStyle/>
          <a:p>
            <a:fld id="{4FAB73BC-B049-4115-A692-8D63A059BFB8}" type="slidenum">
              <a:rPr lang="en-US" smtClean="0"/>
              <a:t>31</a:t>
            </a:fld>
            <a:endParaRPr lang="en-US" dirty="0"/>
          </a:p>
        </p:txBody>
      </p:sp>
      <p:sp>
        <p:nvSpPr>
          <p:cNvPr id="5" name="Rectangle 4">
            <a:extLst>
              <a:ext uri="{FF2B5EF4-FFF2-40B4-BE49-F238E27FC236}">
                <a16:creationId xmlns:a16="http://schemas.microsoft.com/office/drawing/2014/main" id="{CD92BC0D-9571-44F0-B314-4789A416E2DC}"/>
              </a:ext>
            </a:extLst>
          </p:cNvPr>
          <p:cNvSpPr/>
          <p:nvPr/>
        </p:nvSpPr>
        <p:spPr>
          <a:xfrm>
            <a:off x="223122" y="170558"/>
            <a:ext cx="8504120" cy="6001643"/>
          </a:xfrm>
          <a:prstGeom prst="rect">
            <a:avLst/>
          </a:prstGeom>
        </p:spPr>
        <p:txBody>
          <a:bodyPr wrap="square">
            <a:spAutoFit/>
          </a:bodyPr>
          <a:lstStyle/>
          <a:p>
            <a:r>
              <a:rPr lang="en-US" sz="3200" dirty="0">
                <a:latin typeface="+mj-lt"/>
              </a:rPr>
              <a:t>	And it is not even Christ AND works. It is Christ alone. </a:t>
            </a:r>
            <a:r>
              <a:rPr lang="en-US" sz="2400" dirty="0">
                <a:latin typeface="+mj-lt"/>
              </a:rPr>
              <a:t>(Arminianism)</a:t>
            </a:r>
            <a:r>
              <a:rPr lang="en-US" sz="3200" dirty="0">
                <a:latin typeface="+mj-lt"/>
              </a:rPr>
              <a:t> It does not sing of "Nothing but the Blood," for it sings of "Nothing but the blood AND my own conduct". Now I believe in good conduct… But salvation is NOT Jesus PLUS. It is Jesus ALONE. SALVATION IS OF THE LORD. From start to finish it is all GOD. Let His life be in me. Let it be His blood that cleanses me. Let it be His Spirit that fills me. Let it be His Word in my heart and mouth. Let it be His stripes that heal me. Let it be Jesus, and Jesus Alone. </a:t>
            </a:r>
          </a:p>
        </p:txBody>
      </p:sp>
    </p:spTree>
    <p:extLst>
      <p:ext uri="{BB962C8B-B14F-4D97-AF65-F5344CB8AC3E}">
        <p14:creationId xmlns:p14="http://schemas.microsoft.com/office/powerpoint/2010/main" val="429989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DF2FB8-0458-4916-9507-859726F70B79}"/>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0481616A-5D05-473F-B44F-C5DDAE9EE375}"/>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D49D68E9-26FE-45B0-A2E9-2A8CFD484636}"/>
              </a:ext>
            </a:extLst>
          </p:cNvPr>
          <p:cNvSpPr>
            <a:spLocks noGrp="1"/>
          </p:cNvSpPr>
          <p:nvPr>
            <p:ph type="sldNum" sz="quarter" idx="12"/>
          </p:nvPr>
        </p:nvSpPr>
        <p:spPr/>
        <p:txBody>
          <a:bodyPr/>
          <a:lstStyle/>
          <a:p>
            <a:fld id="{4FAB73BC-B049-4115-A692-8D63A059BFB8}" type="slidenum">
              <a:rPr lang="en-US" smtClean="0"/>
              <a:t>32</a:t>
            </a:fld>
            <a:endParaRPr lang="en-US" dirty="0"/>
          </a:p>
        </p:txBody>
      </p:sp>
      <p:sp>
        <p:nvSpPr>
          <p:cNvPr id="6" name="Rectangle 5">
            <a:extLst>
              <a:ext uri="{FF2B5EF4-FFF2-40B4-BE49-F238E27FC236}">
                <a16:creationId xmlns:a16="http://schemas.microsoft.com/office/drawing/2014/main" id="{BA053FE3-3F81-4387-A395-4119BB1FC371}"/>
              </a:ext>
            </a:extLst>
          </p:cNvPr>
          <p:cNvSpPr/>
          <p:nvPr/>
        </p:nvSpPr>
        <p:spPr>
          <a:xfrm>
            <a:off x="223123" y="314960"/>
            <a:ext cx="8217932" cy="4708981"/>
          </a:xfrm>
          <a:prstGeom prst="rect">
            <a:avLst/>
          </a:prstGeom>
        </p:spPr>
        <p:txBody>
          <a:bodyPr wrap="square">
            <a:spAutoFit/>
          </a:bodyPr>
          <a:lstStyle/>
          <a:p>
            <a:pPr marL="742950" indent="-742950">
              <a:buAutoNum type="arabicPeriod"/>
            </a:pPr>
            <a:r>
              <a:rPr lang="en-US" sz="6000" dirty="0">
                <a:solidFill>
                  <a:srgbClr val="00B0F0"/>
                </a:solidFill>
              </a:rPr>
              <a:t>Those Outside the City</a:t>
            </a:r>
          </a:p>
          <a:p>
            <a:pPr marL="742950" indent="-742950">
              <a:buAutoNum type="arabicPeriod"/>
            </a:pPr>
            <a:r>
              <a:rPr lang="en-US" sz="6000" dirty="0">
                <a:solidFill>
                  <a:srgbClr val="00B0F0"/>
                </a:solidFill>
              </a:rPr>
              <a:t>Babies</a:t>
            </a:r>
          </a:p>
          <a:p>
            <a:pPr marL="742950" indent="-742950">
              <a:buAutoNum type="arabicPeriod"/>
            </a:pPr>
            <a:r>
              <a:rPr lang="en-US" sz="6000" dirty="0">
                <a:solidFill>
                  <a:srgbClr val="00B0F0"/>
                </a:solidFill>
              </a:rPr>
              <a:t>The Jews</a:t>
            </a:r>
          </a:p>
          <a:p>
            <a:pPr marL="742950" indent="-742950">
              <a:buAutoNum type="arabicPeriod"/>
            </a:pPr>
            <a:r>
              <a:rPr lang="en-US" sz="6000" dirty="0">
                <a:solidFill>
                  <a:srgbClr val="00B0F0"/>
                </a:solidFill>
                <a:latin typeface="Book Antiqua" pitchFamily="18" charset="0"/>
              </a:rPr>
              <a:t>True Salvation &amp; the Promise of the Spirit</a:t>
            </a:r>
            <a:endParaRPr lang="en-US" sz="6000" dirty="0">
              <a:solidFill>
                <a:srgbClr val="00B0F0"/>
              </a:solidFill>
            </a:endParaRPr>
          </a:p>
        </p:txBody>
      </p:sp>
    </p:spTree>
    <p:extLst>
      <p:ext uri="{BB962C8B-B14F-4D97-AF65-F5344CB8AC3E}">
        <p14:creationId xmlns:p14="http://schemas.microsoft.com/office/powerpoint/2010/main" val="2326599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228600" y="2971800"/>
            <a:ext cx="8534400" cy="685800"/>
          </a:xfrm>
          <a:prstGeom prst="flowChartPunchedTap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God’s Righteous Requirement</a:t>
            </a:r>
          </a:p>
        </p:txBody>
      </p:sp>
      <p:sp>
        <p:nvSpPr>
          <p:cNvPr id="6" name="TextBox 5"/>
          <p:cNvSpPr txBox="1"/>
          <p:nvPr/>
        </p:nvSpPr>
        <p:spPr>
          <a:xfrm>
            <a:off x="1967345" y="4666673"/>
            <a:ext cx="2373366" cy="1107996"/>
          </a:xfrm>
          <a:prstGeom prst="rect">
            <a:avLst/>
          </a:prstGeom>
          <a:noFill/>
        </p:spPr>
        <p:txBody>
          <a:bodyPr wrap="none" rtlCol="0">
            <a:spAutoFit/>
          </a:bodyPr>
          <a:lstStyle/>
          <a:p>
            <a:r>
              <a:rPr lang="en-US" sz="6600" dirty="0">
                <a:solidFill>
                  <a:srgbClr val="CCFFCC"/>
                </a:solidFill>
              </a:rPr>
              <a:t>Sinner</a:t>
            </a:r>
          </a:p>
        </p:txBody>
      </p:sp>
      <p:cxnSp>
        <p:nvCxnSpPr>
          <p:cNvPr id="9" name="Straight Arrow Connector 8"/>
          <p:cNvCxnSpPr/>
          <p:nvPr/>
        </p:nvCxnSpPr>
        <p:spPr>
          <a:xfrm flipV="1">
            <a:off x="4398818" y="3734595"/>
            <a:ext cx="21577" cy="2938678"/>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4824" y="267855"/>
            <a:ext cx="7887854" cy="1692771"/>
          </a:xfrm>
          <a:prstGeom prst="rect">
            <a:avLst/>
          </a:prstGeom>
          <a:noFill/>
        </p:spPr>
        <p:txBody>
          <a:bodyPr wrap="square" rtlCol="0">
            <a:spAutoFit/>
          </a:bodyPr>
          <a:lstStyle/>
          <a:p>
            <a:pPr algn="ctr"/>
            <a:r>
              <a:rPr lang="en-US" sz="3200" i="1" dirty="0">
                <a:latin typeface="+mj-lt"/>
              </a:rPr>
              <a:t>As it is written, </a:t>
            </a:r>
          </a:p>
          <a:p>
            <a:pPr algn="ctr"/>
            <a:r>
              <a:rPr lang="en-US" sz="3200" i="1" dirty="0">
                <a:latin typeface="+mj-lt"/>
              </a:rPr>
              <a:t>There is none righteous, no, not one:</a:t>
            </a:r>
          </a:p>
          <a:p>
            <a:pPr algn="ctr"/>
            <a:r>
              <a:rPr lang="en-US" dirty="0">
                <a:latin typeface="+mj-lt"/>
              </a:rPr>
              <a:t>Romans  3:10</a:t>
            </a:r>
          </a:p>
          <a:p>
            <a:pPr algn="ctr"/>
            <a:endParaRPr lang="en-US" dirty="0">
              <a:latin typeface="+mj-lt"/>
            </a:endParaRPr>
          </a:p>
        </p:txBody>
      </p:sp>
      <p:sp>
        <p:nvSpPr>
          <p:cNvPr id="7" name="Date Placeholder 6"/>
          <p:cNvSpPr>
            <a:spLocks noGrp="1"/>
          </p:cNvSpPr>
          <p:nvPr>
            <p:ph type="dt" sz="half" idx="10"/>
          </p:nvPr>
        </p:nvSpPr>
        <p:spPr/>
        <p:txBody>
          <a:bodyPr/>
          <a:lstStyle/>
          <a:p>
            <a:r>
              <a:rPr lang="en-US"/>
              <a:t>9-5-2018</a:t>
            </a:r>
            <a:endParaRPr lang="en-US" dirty="0"/>
          </a:p>
        </p:txBody>
      </p:sp>
      <p:sp>
        <p:nvSpPr>
          <p:cNvPr id="10" name="Slide Number Placeholder 9"/>
          <p:cNvSpPr>
            <a:spLocks noGrp="1"/>
          </p:cNvSpPr>
          <p:nvPr>
            <p:ph type="sldNum" sz="quarter" idx="12"/>
          </p:nvPr>
        </p:nvSpPr>
        <p:spPr/>
        <p:txBody>
          <a:bodyPr/>
          <a:lstStyle/>
          <a:p>
            <a:fld id="{2EEEBE0C-1283-4468-8F83-D642339BC5F2}" type="slidenum">
              <a:rPr lang="en-US" smtClean="0"/>
              <a:pPr/>
              <a:t>33</a:t>
            </a:fld>
            <a:endParaRPr lang="en-US"/>
          </a:p>
        </p:txBody>
      </p:sp>
      <p:sp>
        <p:nvSpPr>
          <p:cNvPr id="12" name="Rectangle 11"/>
          <p:cNvSpPr/>
          <p:nvPr/>
        </p:nvSpPr>
        <p:spPr>
          <a:xfrm>
            <a:off x="4705927" y="3941618"/>
            <a:ext cx="3505200" cy="2123658"/>
          </a:xfrm>
          <a:prstGeom prst="rect">
            <a:avLst/>
          </a:prstGeom>
        </p:spPr>
        <p:txBody>
          <a:bodyPr wrap="square">
            <a:spAutoFit/>
          </a:bodyPr>
          <a:lstStyle/>
          <a:p>
            <a:pPr algn="ctr"/>
            <a:r>
              <a:rPr lang="en-US" sz="2800" i="1" dirty="0"/>
              <a:t>For all have sinned, and come short of the glory of God; </a:t>
            </a:r>
          </a:p>
          <a:p>
            <a:pPr algn="ctr"/>
            <a:r>
              <a:rPr lang="en-US" sz="2000" dirty="0"/>
              <a:t>ROMANS 3:23</a:t>
            </a:r>
          </a:p>
          <a:p>
            <a:pPr algn="ctr"/>
            <a:endParaRPr lang="en-US" sz="2800" i="1" dirty="0"/>
          </a:p>
        </p:txBody>
      </p:sp>
      <p:sp>
        <p:nvSpPr>
          <p:cNvPr id="13" name="Footer Placeholder 12"/>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7676054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871121BF-DA7A-4536-91BA-2BA55F2BB313}" type="slidenum">
              <a:rPr lang="en-US" smtClean="0"/>
              <a:pPr/>
              <a:t>34</a:t>
            </a:fld>
            <a:endParaRPr lang="en-US"/>
          </a:p>
        </p:txBody>
      </p:sp>
      <p:sp>
        <p:nvSpPr>
          <p:cNvPr id="5" name="Rectangle 4"/>
          <p:cNvSpPr/>
          <p:nvPr/>
        </p:nvSpPr>
        <p:spPr>
          <a:xfrm>
            <a:off x="177805" y="101605"/>
            <a:ext cx="8308104" cy="6186309"/>
          </a:xfrm>
          <a:prstGeom prst="rect">
            <a:avLst/>
          </a:prstGeom>
        </p:spPr>
        <p:txBody>
          <a:bodyPr wrap="square">
            <a:spAutoFit/>
          </a:bodyPr>
          <a:lstStyle/>
          <a:p>
            <a:pPr lvl="0" fontAlgn="base">
              <a:spcBef>
                <a:spcPct val="0"/>
              </a:spcBef>
              <a:spcAft>
                <a:spcPct val="0"/>
              </a:spcAft>
            </a:pPr>
            <a:r>
              <a:rPr lang="en-US" sz="4000" b="1" dirty="0">
                <a:latin typeface="Cambria" pitchFamily="18" charset="0"/>
                <a:ea typeface="Calibri" pitchFamily="34" charset="0"/>
                <a:cs typeface="Times New Roman" pitchFamily="18" charset="0"/>
              </a:rPr>
              <a:t>THE.LAW.HAVING.A.SHADOW</a:t>
            </a:r>
            <a:endParaRPr lang="en-US" sz="2000" dirty="0">
              <a:latin typeface="Arial" pitchFamily="34" charset="0"/>
            </a:endParaRPr>
          </a:p>
          <a:p>
            <a:pPr lvl="0" eaLnBrk="0" fontAlgn="base" hangingPunct="0">
              <a:spcBef>
                <a:spcPct val="0"/>
              </a:spcBef>
              <a:spcAft>
                <a:spcPct val="0"/>
              </a:spcAft>
            </a:pPr>
            <a:r>
              <a:rPr lang="en-US" sz="2800" b="1" dirty="0">
                <a:latin typeface="Cambria" pitchFamily="18" charset="0"/>
                <a:ea typeface="Calibri" pitchFamily="34" charset="0"/>
                <a:cs typeface="Times New Roman" pitchFamily="18" charset="0"/>
              </a:rPr>
              <a:t>	</a:t>
            </a:r>
            <a:r>
              <a:rPr lang="en-US" sz="2800" dirty="0">
                <a:latin typeface="Cambria" pitchFamily="18" charset="0"/>
                <a:ea typeface="Calibri" pitchFamily="34" charset="0"/>
                <a:cs typeface="Times New Roman" pitchFamily="18" charset="0"/>
              </a:rPr>
              <a:t>30  Notice, in the Old Testament the believer, when he come and maybe committed adultery, told a lie or something. He came with a lamb… testified [of] the Lamb slain the foundation of the world. The first thing, the lamb must be perfect. The lamb must be without a blemish for the sin offering. </a:t>
            </a:r>
          </a:p>
          <a:p>
            <a:pPr lvl="0" eaLnBrk="0" fontAlgn="base" hangingPunct="0">
              <a:spcBef>
                <a:spcPct val="0"/>
              </a:spcBef>
              <a:spcAft>
                <a:spcPct val="0"/>
              </a:spcAft>
            </a:pPr>
            <a:r>
              <a:rPr lang="en-US" sz="2800" dirty="0">
                <a:latin typeface="Cambria" pitchFamily="18" charset="0"/>
                <a:ea typeface="Calibri" pitchFamily="34" charset="0"/>
                <a:cs typeface="Times New Roman" pitchFamily="18" charset="0"/>
              </a:rPr>
              <a:t>	A lot of people think, </a:t>
            </a:r>
            <a:r>
              <a:rPr lang="en-US" sz="2800" i="1" dirty="0">
                <a:latin typeface="Cambria" pitchFamily="18" charset="0"/>
                <a:ea typeface="Calibri" pitchFamily="34" charset="0"/>
                <a:cs typeface="Times New Roman" pitchFamily="18" charset="0"/>
              </a:rPr>
              <a:t>"Well, I could be a Christian if I'd just could quit this. If I could just be a better man. If I could be a better woman." </a:t>
            </a:r>
            <a:r>
              <a:rPr lang="en-US" sz="2800" dirty="0">
                <a:latin typeface="Cambria" pitchFamily="18" charset="0"/>
                <a:ea typeface="Calibri" pitchFamily="34" charset="0"/>
                <a:cs typeface="Times New Roman" pitchFamily="18" charset="0"/>
              </a:rPr>
              <a:t>You'll never be better in that estate. </a:t>
            </a:r>
            <a:r>
              <a:rPr lang="en-US" sz="2800" dirty="0">
                <a:solidFill>
                  <a:srgbClr val="FFFF00"/>
                </a:solidFill>
                <a:latin typeface="Cambria" pitchFamily="18" charset="0"/>
                <a:ea typeface="Calibri" pitchFamily="34" charset="0"/>
                <a:cs typeface="Times New Roman" pitchFamily="18" charset="0"/>
              </a:rPr>
              <a:t>You can never get better until something comes in you to make you better, and then you're </a:t>
            </a:r>
            <a:r>
              <a:rPr lang="en-US" sz="2800" dirty="0" err="1">
                <a:solidFill>
                  <a:srgbClr val="FFFF00"/>
                </a:solidFill>
                <a:latin typeface="Cambria" pitchFamily="18" charset="0"/>
                <a:ea typeface="Calibri" pitchFamily="34" charset="0"/>
                <a:cs typeface="Times New Roman" pitchFamily="18" charset="0"/>
              </a:rPr>
              <a:t>borned</a:t>
            </a:r>
            <a:r>
              <a:rPr lang="en-US" sz="2800" dirty="0">
                <a:solidFill>
                  <a:srgbClr val="FFFF00"/>
                </a:solidFill>
                <a:latin typeface="Cambria" pitchFamily="18" charset="0"/>
                <a:ea typeface="Calibri" pitchFamily="34" charset="0"/>
                <a:cs typeface="Times New Roman" pitchFamily="18" charset="0"/>
              </a:rPr>
              <a:t> again. You can't do it.</a:t>
            </a:r>
          </a:p>
          <a:p>
            <a:pPr lvl="0" algn="r" eaLnBrk="0" fontAlgn="base" hangingPunct="0">
              <a:spcBef>
                <a:spcPct val="0"/>
              </a:spcBef>
              <a:spcAft>
                <a:spcPct val="0"/>
              </a:spcAft>
            </a:pPr>
            <a:r>
              <a:rPr lang="en-US" sz="2000" dirty="0">
                <a:latin typeface="Cambria" pitchFamily="18" charset="0"/>
                <a:ea typeface="Calibri" pitchFamily="34" charset="0"/>
                <a:cs typeface="Times New Roman" pitchFamily="18" charset="0"/>
              </a:rPr>
              <a:t>54-1203</a:t>
            </a:r>
            <a:endParaRPr lang="en-US" sz="2000" dirty="0">
              <a:solidFill>
                <a:srgbClr val="FFFF00"/>
              </a:solidFill>
              <a:latin typeface="Arial" pitchFamily="34" charset="0"/>
            </a:endParaRPr>
          </a:p>
        </p:txBody>
      </p:sp>
    </p:spTree>
    <p:extLst>
      <p:ext uri="{BB962C8B-B14F-4D97-AF65-F5344CB8AC3E}">
        <p14:creationId xmlns:p14="http://schemas.microsoft.com/office/powerpoint/2010/main" val="812779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609600" y="2971800"/>
            <a:ext cx="8153400" cy="685800"/>
          </a:xfrm>
          <a:prstGeom prst="flowChartPunchedTap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5943600" y="2743200"/>
            <a:ext cx="2696829" cy="738664"/>
          </a:xfrm>
          <a:prstGeom prst="rect">
            <a:avLst/>
          </a:prstGeom>
          <a:noFill/>
        </p:spPr>
        <p:txBody>
          <a:bodyPr wrap="none" rtlCol="0">
            <a:spAutoFit/>
          </a:bodyPr>
          <a:lstStyle/>
          <a:p>
            <a:endParaRPr lang="en-US" dirty="0"/>
          </a:p>
          <a:p>
            <a:r>
              <a:rPr lang="en-US" sz="2400" dirty="0">
                <a:latin typeface="Arial Black" pitchFamily="34" charset="0"/>
              </a:rPr>
              <a:t>Blood of Christ</a:t>
            </a:r>
          </a:p>
        </p:txBody>
      </p:sp>
      <p:sp>
        <p:nvSpPr>
          <p:cNvPr id="6" name="TextBox 5"/>
          <p:cNvSpPr txBox="1"/>
          <p:nvPr/>
        </p:nvSpPr>
        <p:spPr>
          <a:xfrm>
            <a:off x="1032164" y="3927763"/>
            <a:ext cx="2174393" cy="1015663"/>
          </a:xfrm>
          <a:prstGeom prst="rect">
            <a:avLst/>
          </a:prstGeom>
          <a:noFill/>
        </p:spPr>
        <p:txBody>
          <a:bodyPr wrap="none" rtlCol="0">
            <a:spAutoFit/>
          </a:bodyPr>
          <a:lstStyle/>
          <a:p>
            <a:r>
              <a:rPr lang="en-US" sz="6000" dirty="0"/>
              <a:t>Sinner</a:t>
            </a:r>
          </a:p>
        </p:txBody>
      </p:sp>
      <p:sp>
        <p:nvSpPr>
          <p:cNvPr id="7" name="TextBox 6"/>
          <p:cNvSpPr txBox="1"/>
          <p:nvPr/>
        </p:nvSpPr>
        <p:spPr>
          <a:xfrm>
            <a:off x="1032164" y="1898073"/>
            <a:ext cx="2227067" cy="1107996"/>
          </a:xfrm>
          <a:prstGeom prst="rect">
            <a:avLst/>
          </a:prstGeom>
          <a:noFill/>
        </p:spPr>
        <p:txBody>
          <a:bodyPr wrap="none" rtlCol="0">
            <a:spAutoFit/>
          </a:bodyPr>
          <a:lstStyle/>
          <a:p>
            <a:r>
              <a:rPr lang="en-US" sz="6600" dirty="0"/>
              <a:t>Saved</a:t>
            </a:r>
          </a:p>
        </p:txBody>
      </p:sp>
      <p:cxnSp>
        <p:nvCxnSpPr>
          <p:cNvPr id="9" name="Straight Arrow Connector 8"/>
          <p:cNvCxnSpPr/>
          <p:nvPr/>
        </p:nvCxnSpPr>
        <p:spPr>
          <a:xfrm flipV="1">
            <a:off x="4418806" y="346364"/>
            <a:ext cx="3103" cy="6283830"/>
          </a:xfrm>
          <a:prstGeom prst="straightConnector1">
            <a:avLst/>
          </a:prstGeom>
          <a:ln w="117475">
            <a:tailEnd type="arrow"/>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r>
              <a:rPr lang="en-US"/>
              <a:t>9-5-2018</a:t>
            </a:r>
          </a:p>
        </p:txBody>
      </p:sp>
      <p:sp>
        <p:nvSpPr>
          <p:cNvPr id="10" name="Slide Number Placeholder 9"/>
          <p:cNvSpPr>
            <a:spLocks noGrp="1"/>
          </p:cNvSpPr>
          <p:nvPr>
            <p:ph type="sldNum" sz="quarter" idx="12"/>
          </p:nvPr>
        </p:nvSpPr>
        <p:spPr/>
        <p:txBody>
          <a:bodyPr/>
          <a:lstStyle/>
          <a:p>
            <a:fld id="{2EEEBE0C-1283-4468-8F83-D642339BC5F2}" type="slidenum">
              <a:rPr lang="en-US" smtClean="0"/>
              <a:pPr/>
              <a:t>35</a:t>
            </a:fld>
            <a:endParaRPr lang="en-US"/>
          </a:p>
        </p:txBody>
      </p:sp>
      <p:sp>
        <p:nvSpPr>
          <p:cNvPr id="11" name="Footer Placeholder 10"/>
          <p:cNvSpPr>
            <a:spLocks noGrp="1"/>
          </p:cNvSpPr>
          <p:nvPr>
            <p:ph type="ftr" sz="quarter" idx="11"/>
          </p:nvPr>
        </p:nvSpPr>
        <p:spPr/>
        <p:txBody>
          <a:bodyPr/>
          <a:lstStyle/>
          <a:p>
            <a:r>
              <a:rPr lang="en-US"/>
              <a:t>Sealed</a:t>
            </a:r>
          </a:p>
        </p:txBody>
      </p:sp>
      <p:sp>
        <p:nvSpPr>
          <p:cNvPr id="12" name="Rectangle 11"/>
          <p:cNvSpPr/>
          <p:nvPr/>
        </p:nvSpPr>
        <p:spPr>
          <a:xfrm>
            <a:off x="4689763" y="554181"/>
            <a:ext cx="4338782" cy="2123658"/>
          </a:xfrm>
          <a:prstGeom prst="rect">
            <a:avLst/>
          </a:prstGeom>
          <a:solidFill>
            <a:schemeClr val="bg1"/>
          </a:solidFill>
        </p:spPr>
        <p:txBody>
          <a:bodyPr wrap="square">
            <a:spAutoFit/>
          </a:bodyPr>
          <a:lstStyle/>
          <a:p>
            <a:pPr algn="ctr"/>
            <a:r>
              <a:rPr lang="en-US" sz="2800" i="1" dirty="0">
                <a:latin typeface="+mj-lt"/>
              </a:rPr>
              <a:t>For by grace are ye saved through faith; and that not of yourselves: it is the gift of God: </a:t>
            </a:r>
          </a:p>
          <a:p>
            <a:pPr algn="ctr"/>
            <a:r>
              <a:rPr lang="en-US" sz="2000" dirty="0">
                <a:latin typeface="+mj-lt"/>
              </a:rPr>
              <a:t>EPHESIANS 2:8</a:t>
            </a:r>
          </a:p>
        </p:txBody>
      </p:sp>
    </p:spTree>
    <p:extLst>
      <p:ext uri="{BB962C8B-B14F-4D97-AF65-F5344CB8AC3E}">
        <p14:creationId xmlns:p14="http://schemas.microsoft.com/office/powerpoint/2010/main" val="3242786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36</a:t>
            </a:fld>
            <a:endParaRPr lang="en-US"/>
          </a:p>
        </p:txBody>
      </p:sp>
      <p:sp>
        <p:nvSpPr>
          <p:cNvPr id="5" name="Rectangle 4"/>
          <p:cNvSpPr/>
          <p:nvPr/>
        </p:nvSpPr>
        <p:spPr>
          <a:xfrm>
            <a:off x="219364" y="184728"/>
            <a:ext cx="8162636" cy="5755422"/>
          </a:xfrm>
          <a:prstGeom prst="rect">
            <a:avLst/>
          </a:prstGeom>
        </p:spPr>
        <p:txBody>
          <a:bodyPr wrap="square">
            <a:spAutoFit/>
          </a:bodyPr>
          <a:lstStyle/>
          <a:p>
            <a:r>
              <a:rPr lang="en-US" sz="4000" b="1" dirty="0">
                <a:latin typeface="+mj-lt"/>
              </a:rPr>
              <a:t>CHRIST.IS.THE.MYSTERY </a:t>
            </a:r>
            <a:r>
              <a:rPr lang="en-US" sz="3200" b="1" dirty="0">
                <a:latin typeface="+mj-lt"/>
              </a:rPr>
              <a:t>  (</a:t>
            </a:r>
            <a:r>
              <a:rPr lang="en-US" sz="2800" dirty="0">
                <a:latin typeface="+mj-lt"/>
              </a:rPr>
              <a:t>63-0728)</a:t>
            </a:r>
          </a:p>
          <a:p>
            <a:r>
              <a:rPr lang="en-US" sz="3200" dirty="0">
                <a:latin typeface="+mj-lt"/>
              </a:rPr>
              <a:t>	36-4  You say, "Well, Bro. Branham, what is the new birth?" </a:t>
            </a:r>
            <a:r>
              <a:rPr lang="en-US" sz="3200" dirty="0">
                <a:solidFill>
                  <a:srgbClr val="FFFF00"/>
                </a:solidFill>
                <a:latin typeface="+mj-lt"/>
              </a:rPr>
              <a:t>It is the revelation of Jesus Christ personally to you. </a:t>
            </a:r>
            <a:r>
              <a:rPr lang="en-US" sz="3200" dirty="0">
                <a:latin typeface="+mj-lt"/>
              </a:rPr>
              <a:t>Amen. Not you joined a church, shook a hand… you promised to live by a code of rules; </a:t>
            </a:r>
            <a:r>
              <a:rPr lang="en-US" sz="3200" b="1" dirty="0">
                <a:latin typeface="+mj-lt"/>
              </a:rPr>
              <a:t>but Christ…</a:t>
            </a:r>
          </a:p>
          <a:p>
            <a:endParaRPr lang="en-US" sz="3200" b="1" dirty="0">
              <a:latin typeface="+mj-lt"/>
            </a:endParaRPr>
          </a:p>
          <a:p>
            <a:r>
              <a:rPr lang="en-US" sz="4000" b="1" dirty="0">
                <a:latin typeface="+mj-lt"/>
              </a:rPr>
              <a:t>II CORINTHIANS 5:17</a:t>
            </a:r>
            <a:endParaRPr lang="en-US" sz="4000" i="1" dirty="0">
              <a:latin typeface="+mj-lt"/>
            </a:endParaRPr>
          </a:p>
          <a:p>
            <a:r>
              <a:rPr lang="en-US" sz="3200" i="1" dirty="0">
                <a:latin typeface="+mj-lt"/>
              </a:rPr>
              <a:t>  	Therefore if any man be in Christ, he is a new creature: old things are passed away; behold, all things are become new.</a:t>
            </a:r>
          </a:p>
        </p:txBody>
      </p:sp>
    </p:spTree>
    <p:extLst>
      <p:ext uri="{BB962C8B-B14F-4D97-AF65-F5344CB8AC3E}">
        <p14:creationId xmlns:p14="http://schemas.microsoft.com/office/powerpoint/2010/main" val="1811264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871121BF-DA7A-4536-91BA-2BA55F2BB313}" type="slidenum">
              <a:rPr lang="en-US" smtClean="0"/>
              <a:pPr/>
              <a:t>37</a:t>
            </a:fld>
            <a:endParaRPr lang="en-US"/>
          </a:p>
        </p:txBody>
      </p:sp>
      <p:sp>
        <p:nvSpPr>
          <p:cNvPr id="6" name="Rectangle 5"/>
          <p:cNvSpPr/>
          <p:nvPr/>
        </p:nvSpPr>
        <p:spPr>
          <a:xfrm>
            <a:off x="173182" y="127001"/>
            <a:ext cx="8185727" cy="5693866"/>
          </a:xfrm>
          <a:prstGeom prst="rect">
            <a:avLst/>
          </a:prstGeom>
        </p:spPr>
        <p:txBody>
          <a:bodyPr wrap="square">
            <a:spAutoFit/>
          </a:bodyPr>
          <a:lstStyle/>
          <a:p>
            <a:r>
              <a:rPr lang="en-US" sz="4400" b="1" dirty="0">
                <a:latin typeface="Cambria" pitchFamily="18" charset="0"/>
              </a:rPr>
              <a:t>ABRAHAM'S.SEED</a:t>
            </a:r>
          </a:p>
          <a:p>
            <a:r>
              <a:rPr lang="en-US" sz="3200" dirty="0">
                <a:latin typeface="Cambria" pitchFamily="18" charset="0"/>
              </a:rPr>
              <a:t>	   20 We're imperfect, </a:t>
            </a:r>
            <a:r>
              <a:rPr lang="en-US" sz="3200" dirty="0" err="1">
                <a:latin typeface="Cambria" pitchFamily="18" charset="0"/>
              </a:rPr>
              <a:t>borned</a:t>
            </a:r>
            <a:r>
              <a:rPr lang="en-US" sz="3200" dirty="0">
                <a:latin typeface="Cambria" pitchFamily="18" charset="0"/>
              </a:rPr>
              <a:t> in sin, shaped in iniquity, come to the world speaking lies. We're no good to begin with. </a:t>
            </a:r>
            <a:r>
              <a:rPr lang="en-US" sz="3200" dirty="0">
                <a:solidFill>
                  <a:srgbClr val="FFFF00"/>
                </a:solidFill>
                <a:latin typeface="Cambria" pitchFamily="18" charset="0"/>
              </a:rPr>
              <a:t>But God don't look at you; He looks at the sacrifice. </a:t>
            </a:r>
            <a:r>
              <a:rPr lang="en-US" sz="3200" dirty="0">
                <a:latin typeface="Cambria" pitchFamily="18" charset="0"/>
              </a:rPr>
              <a:t>He looks at the Lamb.</a:t>
            </a:r>
            <a:r>
              <a:rPr lang="en-US" sz="3200" dirty="0">
                <a:solidFill>
                  <a:srgbClr val="FFFF00"/>
                </a:solidFill>
                <a:latin typeface="Cambria" pitchFamily="18" charset="0"/>
              </a:rPr>
              <a:t> He doesn't see you, because He sees Christ. </a:t>
            </a:r>
            <a:r>
              <a:rPr lang="en-US" sz="3200" dirty="0">
                <a:latin typeface="Cambria" pitchFamily="18" charset="0"/>
              </a:rPr>
              <a:t>Jesus died for you.</a:t>
            </a:r>
          </a:p>
          <a:p>
            <a:r>
              <a:rPr lang="en-US" sz="3200" dirty="0">
                <a:latin typeface="Cambria" pitchFamily="18" charset="0"/>
              </a:rPr>
              <a:t>	 Now, if you can find some fault with Jesus, then your healing might not be right. But if you don't find no fault with Him, it's perfect. </a:t>
            </a:r>
          </a:p>
          <a:p>
            <a:pPr algn="r"/>
            <a:r>
              <a:rPr lang="en-US" sz="3200" dirty="0">
                <a:latin typeface="Cambria" pitchFamily="18" charset="0"/>
              </a:rPr>
              <a:t>59-0423</a:t>
            </a:r>
          </a:p>
        </p:txBody>
      </p:sp>
    </p:spTree>
    <p:extLst>
      <p:ext uri="{BB962C8B-B14F-4D97-AF65-F5344CB8AC3E}">
        <p14:creationId xmlns:p14="http://schemas.microsoft.com/office/powerpoint/2010/main" val="16959984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8133E312-B0AB-47B4-A199-7B5FF76AB7A0}" type="slidenum">
              <a:rPr lang="en-US" smtClean="0"/>
              <a:pPr/>
              <a:t>38</a:t>
            </a:fld>
            <a:endParaRPr lang="en-US"/>
          </a:p>
        </p:txBody>
      </p:sp>
      <p:pic>
        <p:nvPicPr>
          <p:cNvPr id="5" name="Picture 4" descr="Earth_Creation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6" name="Rectangle 5"/>
          <p:cNvSpPr/>
          <p:nvPr/>
        </p:nvSpPr>
        <p:spPr>
          <a:xfrm>
            <a:off x="184728" y="519535"/>
            <a:ext cx="4872181" cy="5632311"/>
          </a:xfrm>
          <a:prstGeom prst="rect">
            <a:avLst/>
          </a:prstGeom>
          <a:solidFill>
            <a:schemeClr val="bg1">
              <a:alpha val="38000"/>
            </a:schemeClr>
          </a:solidFill>
          <a:ln>
            <a:solidFill>
              <a:schemeClr val="bg2"/>
            </a:solidFill>
          </a:ln>
        </p:spPr>
        <p:txBody>
          <a:bodyPr wrap="square">
            <a:spAutoFit/>
          </a:bodyPr>
          <a:lstStyle/>
          <a:p>
            <a:r>
              <a:rPr lang="en-US" sz="4000" b="1" dirty="0">
                <a:latin typeface="+mj-lt"/>
              </a:rPr>
              <a:t>GENESIS 1:1</a:t>
            </a:r>
          </a:p>
          <a:p>
            <a:r>
              <a:rPr lang="en-US" sz="3200" i="1" dirty="0">
                <a:latin typeface="+mj-lt"/>
              </a:rPr>
              <a:t>	1 In the beginning God created the heaven and </a:t>
            </a:r>
          </a:p>
          <a:p>
            <a:r>
              <a:rPr lang="en-US" sz="3200" i="1" dirty="0">
                <a:latin typeface="+mj-lt"/>
              </a:rPr>
              <a:t>the earth. 2 And the</a:t>
            </a:r>
          </a:p>
          <a:p>
            <a:r>
              <a:rPr lang="en-US" sz="3200" i="1" dirty="0">
                <a:latin typeface="+mj-lt"/>
              </a:rPr>
              <a:t> earth was without</a:t>
            </a:r>
          </a:p>
          <a:p>
            <a:r>
              <a:rPr lang="en-US" sz="3200" i="1" dirty="0">
                <a:latin typeface="+mj-lt"/>
              </a:rPr>
              <a:t> form, and void; </a:t>
            </a:r>
          </a:p>
          <a:p>
            <a:r>
              <a:rPr lang="en-US" sz="3200" i="1" dirty="0">
                <a:latin typeface="+mj-lt"/>
              </a:rPr>
              <a:t>and darkness was</a:t>
            </a:r>
          </a:p>
          <a:p>
            <a:r>
              <a:rPr lang="en-US" sz="3200" i="1" dirty="0">
                <a:latin typeface="+mj-lt"/>
              </a:rPr>
              <a:t>upon the face of the </a:t>
            </a:r>
          </a:p>
          <a:p>
            <a:r>
              <a:rPr lang="en-US" sz="3200" i="1" dirty="0">
                <a:latin typeface="+mj-lt"/>
              </a:rPr>
              <a:t>deep. And the Spirit of </a:t>
            </a:r>
          </a:p>
          <a:p>
            <a:r>
              <a:rPr lang="en-US" sz="3200" i="1" dirty="0">
                <a:latin typeface="+mj-lt"/>
              </a:rPr>
              <a:t>God moved upon the face of the waters.</a:t>
            </a:r>
          </a:p>
        </p:txBody>
      </p:sp>
    </p:spTree>
    <p:extLst>
      <p:ext uri="{BB962C8B-B14F-4D97-AF65-F5344CB8AC3E}">
        <p14:creationId xmlns:p14="http://schemas.microsoft.com/office/powerpoint/2010/main" val="1854551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39</a:t>
            </a:fld>
            <a:endParaRPr lang="en-US"/>
          </a:p>
        </p:txBody>
      </p:sp>
      <p:sp>
        <p:nvSpPr>
          <p:cNvPr id="5" name="Rectangle 4"/>
          <p:cNvSpPr/>
          <p:nvPr/>
        </p:nvSpPr>
        <p:spPr>
          <a:xfrm>
            <a:off x="184727" y="103910"/>
            <a:ext cx="8462305" cy="6555641"/>
          </a:xfrm>
          <a:prstGeom prst="rect">
            <a:avLst/>
          </a:prstGeom>
        </p:spPr>
        <p:txBody>
          <a:bodyPr wrap="square">
            <a:spAutoFit/>
          </a:bodyPr>
          <a:lstStyle/>
          <a:p>
            <a:r>
              <a:rPr lang="en-US" sz="4800" b="1" dirty="0">
                <a:latin typeface="+mj-lt"/>
              </a:rPr>
              <a:t>FOURTH.SEAL</a:t>
            </a:r>
          </a:p>
          <a:p>
            <a:r>
              <a:rPr lang="en-US" sz="2800" dirty="0">
                <a:latin typeface="+mj-lt"/>
              </a:rPr>
              <a:t>	</a:t>
            </a:r>
            <a:r>
              <a:rPr lang="en-US" sz="3200" dirty="0">
                <a:latin typeface="+mj-lt"/>
              </a:rPr>
              <a:t>292-1  I said, </a:t>
            </a:r>
            <a:r>
              <a:rPr lang="en-US" sz="3200" i="1" dirty="0">
                <a:latin typeface="+mj-lt"/>
              </a:rPr>
              <a:t>"I believe every seed was laying there from some other civilization or something, and as soon as the water lifted off and the light struck it, up come the trees and everything."</a:t>
            </a:r>
          </a:p>
          <a:p>
            <a:r>
              <a:rPr lang="en-US" sz="3200" dirty="0">
                <a:latin typeface="+mj-lt"/>
              </a:rPr>
              <a:t>	</a:t>
            </a:r>
            <a:r>
              <a:rPr lang="en-US" sz="3200" dirty="0">
                <a:solidFill>
                  <a:srgbClr val="FFFF00"/>
                </a:solidFill>
                <a:latin typeface="+mj-lt"/>
              </a:rPr>
              <a:t>The same thing with the human being; it's a type. </a:t>
            </a:r>
            <a:r>
              <a:rPr lang="en-US" sz="3200" dirty="0">
                <a:latin typeface="+mj-lt"/>
              </a:rPr>
              <a:t>When all the mist is moved away, and the revealed Truth to that real seed laying there still </a:t>
            </a:r>
            <a:r>
              <a:rPr lang="en-US" sz="3200" dirty="0" err="1">
                <a:latin typeface="+mj-lt"/>
              </a:rPr>
              <a:t>germitized</a:t>
            </a:r>
            <a:r>
              <a:rPr lang="en-US" sz="3200" dirty="0">
                <a:latin typeface="+mj-lt"/>
              </a:rPr>
              <a:t>, and the Light of the Gospel can strike it by true a-vindication of the Word, it'll live; it's got Life in it... Outside of that it can't live. It hasn't got no Life in it.</a:t>
            </a:r>
          </a:p>
          <a:p>
            <a:pPr algn="r"/>
            <a:r>
              <a:rPr lang="en-US" sz="2000" dirty="0">
                <a:latin typeface="+mj-lt"/>
              </a:rPr>
              <a:t>63-0321</a:t>
            </a:r>
          </a:p>
        </p:txBody>
      </p:sp>
    </p:spTree>
    <p:extLst>
      <p:ext uri="{BB962C8B-B14F-4D97-AF65-F5344CB8AC3E}">
        <p14:creationId xmlns:p14="http://schemas.microsoft.com/office/powerpoint/2010/main" val="23413021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FC46B-C81D-448F-9330-6C73B22F8A98}"/>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BB742343-368C-4F6D-8816-84432E6072DD}"/>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64A18BBA-4DC1-4EE6-A018-9B239E3399A8}"/>
              </a:ext>
            </a:extLst>
          </p:cNvPr>
          <p:cNvSpPr>
            <a:spLocks noGrp="1"/>
          </p:cNvSpPr>
          <p:nvPr>
            <p:ph type="sldNum" sz="quarter" idx="12"/>
          </p:nvPr>
        </p:nvSpPr>
        <p:spPr/>
        <p:txBody>
          <a:bodyPr/>
          <a:lstStyle/>
          <a:p>
            <a:fld id="{4FAB73BC-B049-4115-A692-8D63A059BFB8}" type="slidenum">
              <a:rPr lang="en-US" smtClean="0"/>
              <a:t>4</a:t>
            </a:fld>
            <a:endParaRPr lang="en-US" dirty="0"/>
          </a:p>
        </p:txBody>
      </p:sp>
      <p:sp>
        <p:nvSpPr>
          <p:cNvPr id="5" name="Rectangle 4">
            <a:extLst>
              <a:ext uri="{FF2B5EF4-FFF2-40B4-BE49-F238E27FC236}">
                <a16:creationId xmlns:a16="http://schemas.microsoft.com/office/drawing/2014/main" id="{13DB10F5-2C1A-43AC-A97A-37527347AB04}"/>
              </a:ext>
            </a:extLst>
          </p:cNvPr>
          <p:cNvSpPr/>
          <p:nvPr/>
        </p:nvSpPr>
        <p:spPr>
          <a:xfrm>
            <a:off x="335280" y="304800"/>
            <a:ext cx="7955280" cy="4647426"/>
          </a:xfrm>
          <a:prstGeom prst="rect">
            <a:avLst/>
          </a:prstGeom>
        </p:spPr>
        <p:txBody>
          <a:bodyPr wrap="square">
            <a:spAutoFit/>
          </a:bodyPr>
          <a:lstStyle/>
          <a:p>
            <a:r>
              <a:rPr lang="en-US" sz="4000" b="1" dirty="0">
                <a:latin typeface="+mj-lt"/>
              </a:rPr>
              <a:t>MATTHEW 25:31-46</a:t>
            </a:r>
          </a:p>
          <a:p>
            <a:r>
              <a:rPr lang="en-US" sz="3200" i="1" dirty="0">
                <a:latin typeface="+mj-lt"/>
              </a:rPr>
              <a:t>	When the Son of man shall come in his glory, and all the holy angels with him, then shall he sit upon the throne of his glory: 32 And before him shall be gathered all nations: and he shall separate them one from another, as a shepherd </a:t>
            </a:r>
            <a:r>
              <a:rPr lang="en-US" sz="3200" i="1" dirty="0" err="1">
                <a:latin typeface="+mj-lt"/>
              </a:rPr>
              <a:t>divideth</a:t>
            </a:r>
            <a:r>
              <a:rPr lang="en-US" sz="3200" i="1" dirty="0">
                <a:latin typeface="+mj-lt"/>
              </a:rPr>
              <a:t> his sheep from the goats:  33 And he shall set the sheep on his right hand, but the goats on the left.</a:t>
            </a:r>
          </a:p>
        </p:txBody>
      </p:sp>
    </p:spTree>
    <p:extLst>
      <p:ext uri="{BB962C8B-B14F-4D97-AF65-F5344CB8AC3E}">
        <p14:creationId xmlns:p14="http://schemas.microsoft.com/office/powerpoint/2010/main" val="36766960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8133E312-B0AB-47B4-A199-7B5FF76AB7A0}" type="slidenum">
              <a:rPr lang="en-US" smtClean="0"/>
              <a:pPr/>
              <a:t>40</a:t>
            </a:fld>
            <a:endParaRPr lang="en-US"/>
          </a:p>
        </p:txBody>
      </p:sp>
      <p:pic>
        <p:nvPicPr>
          <p:cNvPr id="5" name="Picture 4" descr="Earth_Creation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4470" y="11545"/>
            <a:ext cx="8875059" cy="6858000"/>
          </a:xfrm>
          <a:prstGeom prst="rect">
            <a:avLst/>
          </a:prstGeom>
          <a:ln>
            <a:noFill/>
          </a:ln>
          <a:effectLst>
            <a:softEdge rad="112500"/>
          </a:effectLst>
        </p:spPr>
      </p:pic>
      <p:sp>
        <p:nvSpPr>
          <p:cNvPr id="7" name="Rectangle 6"/>
          <p:cNvSpPr/>
          <p:nvPr/>
        </p:nvSpPr>
        <p:spPr>
          <a:xfrm>
            <a:off x="1119910" y="4780063"/>
            <a:ext cx="7631545" cy="1815882"/>
          </a:xfrm>
          <a:prstGeom prst="rect">
            <a:avLst/>
          </a:prstGeom>
        </p:spPr>
        <p:txBody>
          <a:bodyPr wrap="square">
            <a:spAutoFit/>
          </a:bodyPr>
          <a:lstStyle/>
          <a:p>
            <a:pPr algn="ctr"/>
            <a:r>
              <a:rPr lang="en-US" sz="2800" i="1" dirty="0">
                <a:latin typeface="+mj-lt"/>
              </a:rPr>
              <a:t>And the earth was without form, and void; and darkness was upon the face of the deep. And the Spirit of God moved upon the face of the waters.</a:t>
            </a:r>
          </a:p>
          <a:p>
            <a:pPr algn="ctr"/>
            <a:r>
              <a:rPr lang="en-US" sz="2800" b="1" dirty="0">
                <a:latin typeface="+mj-lt"/>
              </a:rPr>
              <a:t>GENESIS 1:2</a:t>
            </a:r>
          </a:p>
        </p:txBody>
      </p:sp>
    </p:spTree>
    <p:extLst>
      <p:ext uri="{BB962C8B-B14F-4D97-AF65-F5344CB8AC3E}">
        <p14:creationId xmlns:p14="http://schemas.microsoft.com/office/powerpoint/2010/main" val="3659635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8133E312-B0AB-47B4-A199-7B5FF76AB7A0}" type="slidenum">
              <a:rPr lang="en-US" smtClean="0"/>
              <a:pPr/>
              <a:t>41</a:t>
            </a:fld>
            <a:endParaRPr lang="en-US"/>
          </a:p>
        </p:txBody>
      </p:sp>
      <p:pic>
        <p:nvPicPr>
          <p:cNvPr id="5" name="Picture 4" descr="Earth_Creation3.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
        <p:nvSpPr>
          <p:cNvPr id="6" name="Rectangle 5"/>
          <p:cNvSpPr/>
          <p:nvPr/>
        </p:nvSpPr>
        <p:spPr>
          <a:xfrm>
            <a:off x="184726" y="2389909"/>
            <a:ext cx="3729183" cy="4154984"/>
          </a:xfrm>
          <a:prstGeom prst="rect">
            <a:avLst/>
          </a:prstGeom>
          <a:solidFill>
            <a:schemeClr val="bg1">
              <a:alpha val="70000"/>
            </a:schemeClr>
          </a:solidFill>
        </p:spPr>
        <p:txBody>
          <a:bodyPr wrap="square">
            <a:spAutoFit/>
          </a:bodyPr>
          <a:lstStyle/>
          <a:p>
            <a:r>
              <a:rPr lang="en-US" sz="4000" b="1" dirty="0">
                <a:latin typeface="+mj-lt"/>
              </a:rPr>
              <a:t>I JOHN 1:7</a:t>
            </a:r>
            <a:r>
              <a:rPr lang="en-US" sz="4000" i="1" dirty="0">
                <a:latin typeface="+mj-lt"/>
              </a:rPr>
              <a:t>  </a:t>
            </a:r>
          </a:p>
          <a:p>
            <a:r>
              <a:rPr lang="en-US" sz="2800" i="1" dirty="0">
                <a:latin typeface="+mj-lt"/>
              </a:rPr>
              <a:t>	But if we walk in the light</a:t>
            </a:r>
            <a:r>
              <a:rPr lang="en-US" sz="2800" i="1" dirty="0">
                <a:solidFill>
                  <a:srgbClr val="FFFF00"/>
                </a:solidFill>
                <a:latin typeface="+mj-lt"/>
              </a:rPr>
              <a:t>, as he is in the light</a:t>
            </a:r>
            <a:r>
              <a:rPr lang="en-US" sz="2800" i="1" dirty="0">
                <a:latin typeface="+mj-lt"/>
              </a:rPr>
              <a:t>, we have fellowship one with another, and the blood of Jesus Christ his Son </a:t>
            </a:r>
            <a:r>
              <a:rPr lang="en-US" sz="2800" i="1" dirty="0" err="1">
                <a:latin typeface="+mj-lt"/>
              </a:rPr>
              <a:t>cleanseth</a:t>
            </a:r>
            <a:r>
              <a:rPr lang="en-US" sz="2800" i="1" dirty="0">
                <a:latin typeface="+mj-lt"/>
              </a:rPr>
              <a:t> us from all sin.</a:t>
            </a:r>
            <a:endParaRPr lang="en-US" sz="2800" dirty="0">
              <a:latin typeface="+mj-lt"/>
            </a:endParaRPr>
          </a:p>
        </p:txBody>
      </p:sp>
    </p:spTree>
    <p:extLst>
      <p:ext uri="{BB962C8B-B14F-4D97-AF65-F5344CB8AC3E}">
        <p14:creationId xmlns:p14="http://schemas.microsoft.com/office/powerpoint/2010/main" val="3409548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3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42</a:t>
            </a:fld>
            <a:endParaRPr lang="en-US"/>
          </a:p>
        </p:txBody>
      </p:sp>
      <p:sp>
        <p:nvSpPr>
          <p:cNvPr id="5" name="Rectangle 4"/>
          <p:cNvSpPr/>
          <p:nvPr/>
        </p:nvSpPr>
        <p:spPr>
          <a:xfrm>
            <a:off x="228600" y="129310"/>
            <a:ext cx="8164945" cy="5632311"/>
          </a:xfrm>
          <a:prstGeom prst="rect">
            <a:avLst/>
          </a:prstGeom>
        </p:spPr>
        <p:txBody>
          <a:bodyPr wrap="square">
            <a:spAutoFit/>
          </a:bodyPr>
          <a:lstStyle/>
          <a:p>
            <a:r>
              <a:rPr lang="en-US" sz="4000" b="1" dirty="0">
                <a:latin typeface="+mj-lt"/>
              </a:rPr>
              <a:t>IS.YOUR.LIFE.WORTHY</a:t>
            </a:r>
          </a:p>
          <a:p>
            <a:r>
              <a:rPr lang="en-US" sz="3200" dirty="0">
                <a:latin typeface="+mj-lt"/>
              </a:rPr>
              <a:t>  		138  Christians, you must have a personal relationship to God... </a:t>
            </a:r>
            <a:r>
              <a:rPr lang="en-US" sz="3200" dirty="0">
                <a:solidFill>
                  <a:srgbClr val="FFFF00"/>
                </a:solidFill>
                <a:latin typeface="+mj-lt"/>
              </a:rPr>
              <a:t>There's only thing that will produce that; that's the new birth. </a:t>
            </a:r>
          </a:p>
          <a:p>
            <a:pPr algn="r"/>
            <a:r>
              <a:rPr lang="en-US" sz="2800" dirty="0">
                <a:latin typeface="+mj-lt"/>
              </a:rPr>
              <a:t>63-0630</a:t>
            </a:r>
          </a:p>
          <a:p>
            <a:r>
              <a:rPr lang="en-US" sz="4000" b="1" spc="-150" dirty="0">
                <a:latin typeface="+mj-lt"/>
              </a:rPr>
              <a:t>GOD'S.CHOSEN.PLACE.OF.WORSHIP</a:t>
            </a:r>
            <a:endParaRPr lang="en-US" sz="4000" spc="-150" dirty="0">
              <a:latin typeface="+mj-lt"/>
            </a:endParaRPr>
          </a:p>
          <a:p>
            <a:r>
              <a:rPr lang="en-US" sz="3200" dirty="0">
                <a:latin typeface="+mj-lt"/>
              </a:rPr>
              <a:t>	88  …when you are truly baptized into Him, </a:t>
            </a:r>
            <a:r>
              <a:rPr lang="en-US" sz="3200" dirty="0">
                <a:solidFill>
                  <a:srgbClr val="FFFF00"/>
                </a:solidFill>
                <a:latin typeface="+mj-lt"/>
              </a:rPr>
              <a:t>the true evidence </a:t>
            </a:r>
            <a:r>
              <a:rPr lang="en-US" sz="3200" dirty="0">
                <a:latin typeface="+mj-lt"/>
              </a:rPr>
              <a:t>is that you believe Him, the Word.	</a:t>
            </a:r>
            <a:r>
              <a:rPr lang="en-US" sz="2800" dirty="0">
                <a:latin typeface="+mj-lt"/>
              </a:rPr>
              <a:t>									 				   65-0220</a:t>
            </a:r>
          </a:p>
        </p:txBody>
      </p:sp>
    </p:spTree>
    <p:extLst>
      <p:ext uri="{BB962C8B-B14F-4D97-AF65-F5344CB8AC3E}">
        <p14:creationId xmlns:p14="http://schemas.microsoft.com/office/powerpoint/2010/main" val="38116818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71876054-AF7E-4301-BC4F-3F90B9D20A1F}" type="slidenum">
              <a:rPr lang="en-US" smtClean="0"/>
              <a:pPr/>
              <a:t>43</a:t>
            </a:fld>
            <a:endParaRPr lang="en-US"/>
          </a:p>
        </p:txBody>
      </p:sp>
      <p:pic>
        <p:nvPicPr>
          <p:cNvPr id="5" name="Picture 4" descr="Ma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07024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71876054-AF7E-4301-BC4F-3F90B9D20A1F}" type="slidenum">
              <a:rPr lang="en-US" smtClean="0"/>
              <a:pPr/>
              <a:t>44</a:t>
            </a:fld>
            <a:endParaRPr lang="en-US"/>
          </a:p>
        </p:txBody>
      </p:sp>
      <p:pic>
        <p:nvPicPr>
          <p:cNvPr id="5" name="Picture 4" descr="Man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15251222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45</a:t>
            </a:fld>
            <a:endParaRPr lang="en-US"/>
          </a:p>
        </p:txBody>
      </p:sp>
      <p:sp>
        <p:nvSpPr>
          <p:cNvPr id="5" name="Rectangle 4"/>
          <p:cNvSpPr/>
          <p:nvPr/>
        </p:nvSpPr>
        <p:spPr>
          <a:xfrm>
            <a:off x="242455" y="103910"/>
            <a:ext cx="8215745" cy="4031873"/>
          </a:xfrm>
          <a:prstGeom prst="rect">
            <a:avLst/>
          </a:prstGeom>
        </p:spPr>
        <p:txBody>
          <a:bodyPr wrap="square">
            <a:spAutoFit/>
          </a:bodyPr>
          <a:lstStyle/>
          <a:p>
            <a:r>
              <a:rPr lang="en-US" sz="4000" b="1" dirty="0">
                <a:latin typeface="+mj-lt"/>
              </a:rPr>
              <a:t>KNOWETH.IT.NOT</a:t>
            </a:r>
          </a:p>
          <a:p>
            <a:r>
              <a:rPr lang="en-US" sz="3200" dirty="0">
                <a:latin typeface="+mj-lt"/>
              </a:rPr>
              <a:t>	   17-5 Now, inside of that is a spirit, which you become when you're </a:t>
            </a:r>
            <a:r>
              <a:rPr lang="en-US" sz="3200" dirty="0" err="1">
                <a:latin typeface="+mj-lt"/>
              </a:rPr>
              <a:t>borned</a:t>
            </a:r>
            <a:r>
              <a:rPr lang="en-US" sz="3200" dirty="0">
                <a:latin typeface="+mj-lt"/>
              </a:rPr>
              <a:t> in here and the breath of life is breathed into you, that spirit is of a worldly nature, </a:t>
            </a:r>
            <a:r>
              <a:rPr lang="en-US" sz="3200" dirty="0">
                <a:solidFill>
                  <a:srgbClr val="FFFF00"/>
                </a:solidFill>
                <a:latin typeface="+mj-lt"/>
              </a:rPr>
              <a:t>because it was not given from God, but it was given, permitted by God. </a:t>
            </a:r>
          </a:p>
          <a:p>
            <a:pPr algn="r"/>
            <a:r>
              <a:rPr lang="en-US" sz="2400" dirty="0">
                <a:latin typeface="+mj-lt"/>
              </a:rPr>
              <a:t>65-0815</a:t>
            </a:r>
          </a:p>
        </p:txBody>
      </p:sp>
    </p:spTree>
    <p:extLst>
      <p:ext uri="{BB962C8B-B14F-4D97-AF65-F5344CB8AC3E}">
        <p14:creationId xmlns:p14="http://schemas.microsoft.com/office/powerpoint/2010/main" val="4144437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71876054-AF7E-4301-BC4F-3F90B9D20A1F}" type="slidenum">
              <a:rPr lang="en-US" smtClean="0"/>
              <a:pPr/>
              <a:t>46</a:t>
            </a:fld>
            <a:endParaRPr lang="en-US"/>
          </a:p>
        </p:txBody>
      </p:sp>
      <p:pic>
        <p:nvPicPr>
          <p:cNvPr id="5" name="Picture 4" descr="Man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a:solidFill>
            <a:schemeClr val="accent1"/>
          </a:solidFill>
        </p:spPr>
      </p:pic>
      <p:sp>
        <p:nvSpPr>
          <p:cNvPr id="6" name="Rectangle 5"/>
          <p:cNvSpPr/>
          <p:nvPr/>
        </p:nvSpPr>
        <p:spPr>
          <a:xfrm>
            <a:off x="565730" y="4268385"/>
            <a:ext cx="8312725" cy="2492990"/>
          </a:xfrm>
          <a:prstGeom prst="rect">
            <a:avLst/>
          </a:prstGeom>
          <a:solidFill>
            <a:srgbClr val="0070C0">
              <a:alpha val="38000"/>
            </a:srgbClr>
          </a:solidFill>
        </p:spPr>
        <p:txBody>
          <a:bodyPr wrap="square">
            <a:spAutoFit/>
          </a:bodyPr>
          <a:lstStyle/>
          <a:p>
            <a:pPr lvl="0" fontAlgn="base">
              <a:spcBef>
                <a:spcPct val="0"/>
              </a:spcBef>
              <a:spcAft>
                <a:spcPct val="0"/>
              </a:spcAft>
            </a:pPr>
            <a:r>
              <a:rPr lang="en-US" sz="3200" b="1" dirty="0">
                <a:solidFill>
                  <a:schemeClr val="bg1"/>
                </a:solidFill>
                <a:latin typeface="+mj-lt"/>
                <a:ea typeface="Times New Roman" pitchFamily="18" charset="0"/>
              </a:rPr>
              <a:t>I PETER 1:22-23</a:t>
            </a:r>
            <a:endParaRPr lang="en-US" sz="3200" dirty="0">
              <a:solidFill>
                <a:schemeClr val="bg1"/>
              </a:solidFill>
              <a:latin typeface="+mj-lt"/>
            </a:endParaRPr>
          </a:p>
          <a:p>
            <a:pPr lvl="0" eaLnBrk="0" fontAlgn="base" hangingPunct="0">
              <a:spcBef>
                <a:spcPct val="0"/>
              </a:spcBef>
              <a:spcAft>
                <a:spcPct val="0"/>
              </a:spcAft>
            </a:pPr>
            <a:r>
              <a:rPr lang="en-US" sz="2800" dirty="0">
                <a:solidFill>
                  <a:schemeClr val="bg1"/>
                </a:solidFill>
                <a:latin typeface="+mj-lt"/>
                <a:ea typeface="Times New Roman" pitchFamily="18" charset="0"/>
              </a:rPr>
              <a:t>	</a:t>
            </a:r>
            <a:r>
              <a:rPr lang="en-US" sz="2400" i="1" dirty="0">
                <a:solidFill>
                  <a:schemeClr val="bg1"/>
                </a:solidFill>
                <a:latin typeface="+mj-lt"/>
                <a:ea typeface="Times New Roman" pitchFamily="18" charset="0"/>
              </a:rPr>
              <a:t>22 Seeing ye have purified your souls in obeying the truth through the Spirit unto unfeigned love of the brethren, see that ye love one another with a pure heart fervently: Being born again, not of corruptible seed, but of incorruptible, by the word of God, which </a:t>
            </a:r>
            <a:r>
              <a:rPr lang="en-US" sz="2400" i="1" dirty="0" err="1">
                <a:solidFill>
                  <a:schemeClr val="bg1"/>
                </a:solidFill>
                <a:latin typeface="+mj-lt"/>
                <a:ea typeface="Times New Roman" pitchFamily="18" charset="0"/>
              </a:rPr>
              <a:t>liveth</a:t>
            </a:r>
            <a:r>
              <a:rPr lang="en-US" sz="2400" i="1" dirty="0">
                <a:solidFill>
                  <a:schemeClr val="bg1"/>
                </a:solidFill>
                <a:latin typeface="+mj-lt"/>
                <a:ea typeface="Times New Roman" pitchFamily="18" charset="0"/>
              </a:rPr>
              <a:t> and </a:t>
            </a:r>
            <a:r>
              <a:rPr lang="en-US" sz="2400" i="1" dirty="0" err="1">
                <a:solidFill>
                  <a:schemeClr val="bg1"/>
                </a:solidFill>
                <a:latin typeface="+mj-lt"/>
                <a:ea typeface="Times New Roman" pitchFamily="18" charset="0"/>
              </a:rPr>
              <a:t>abideth</a:t>
            </a:r>
            <a:r>
              <a:rPr lang="en-US" sz="2400" i="1" dirty="0">
                <a:solidFill>
                  <a:schemeClr val="bg1"/>
                </a:solidFill>
                <a:latin typeface="+mj-lt"/>
                <a:ea typeface="Times New Roman" pitchFamily="18" charset="0"/>
              </a:rPr>
              <a:t> for ever.</a:t>
            </a:r>
            <a:endParaRPr lang="en-US" sz="2800" dirty="0">
              <a:solidFill>
                <a:schemeClr val="bg1"/>
              </a:solidFill>
              <a:latin typeface="+mj-lt"/>
            </a:endParaRPr>
          </a:p>
        </p:txBody>
      </p:sp>
    </p:spTree>
    <p:extLst>
      <p:ext uri="{BB962C8B-B14F-4D97-AF65-F5344CB8AC3E}">
        <p14:creationId xmlns:p14="http://schemas.microsoft.com/office/powerpoint/2010/main" val="2518757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47</a:t>
            </a:fld>
            <a:endParaRPr lang="en-US"/>
          </a:p>
        </p:txBody>
      </p:sp>
      <p:sp>
        <p:nvSpPr>
          <p:cNvPr id="5" name="Rectangle 4"/>
          <p:cNvSpPr/>
          <p:nvPr/>
        </p:nvSpPr>
        <p:spPr>
          <a:xfrm>
            <a:off x="127000" y="0"/>
            <a:ext cx="8312727" cy="6801863"/>
          </a:xfrm>
          <a:prstGeom prst="rect">
            <a:avLst/>
          </a:prstGeom>
        </p:spPr>
        <p:txBody>
          <a:bodyPr wrap="square">
            <a:spAutoFit/>
          </a:bodyPr>
          <a:lstStyle/>
          <a:p>
            <a:r>
              <a:rPr lang="en-US" sz="3600" b="1" dirty="0">
                <a:latin typeface="+mj-lt"/>
              </a:rPr>
              <a:t>EXPECTATION</a:t>
            </a:r>
          </a:p>
          <a:p>
            <a:r>
              <a:rPr lang="en-US" sz="2800" dirty="0">
                <a:latin typeface="+mj-lt"/>
              </a:rPr>
              <a:t>	22   …See, your church doesn't save you</a:t>
            </a:r>
            <a:r>
              <a:rPr lang="en-US" sz="2800" dirty="0">
                <a:solidFill>
                  <a:srgbClr val="FFFF00"/>
                </a:solidFill>
                <a:latin typeface="+mj-lt"/>
              </a:rPr>
              <a:t>. Jesus is your </a:t>
            </a:r>
            <a:r>
              <a:rPr lang="en-US" sz="2800" dirty="0" err="1">
                <a:solidFill>
                  <a:srgbClr val="FFFF00"/>
                </a:solidFill>
                <a:latin typeface="+mj-lt"/>
              </a:rPr>
              <a:t>Saviour</a:t>
            </a:r>
            <a:r>
              <a:rPr lang="en-US" sz="2800" dirty="0">
                <a:solidFill>
                  <a:srgbClr val="FFFF00"/>
                </a:solidFill>
                <a:latin typeface="+mj-lt"/>
              </a:rPr>
              <a:t>. </a:t>
            </a:r>
            <a:r>
              <a:rPr lang="en-US" sz="2800" dirty="0">
                <a:latin typeface="+mj-lt"/>
              </a:rPr>
              <a:t>You know, people say</a:t>
            </a:r>
            <a:r>
              <a:rPr lang="en-US" sz="2800" i="1" dirty="0">
                <a:latin typeface="+mj-lt"/>
              </a:rPr>
              <a:t>, "Do I have to quit this, Bro. Branham… Will I have to give up shows, dances, and so forth?" </a:t>
            </a:r>
            <a:r>
              <a:rPr lang="en-US" sz="2800" dirty="0">
                <a:solidFill>
                  <a:srgbClr val="FFFF00"/>
                </a:solidFill>
                <a:latin typeface="+mj-lt"/>
              </a:rPr>
              <a:t>No. </a:t>
            </a:r>
            <a:r>
              <a:rPr lang="en-US" sz="2800" b="1" dirty="0">
                <a:solidFill>
                  <a:srgbClr val="FFFF00"/>
                </a:solidFill>
                <a:latin typeface="+mj-lt"/>
              </a:rPr>
              <a:t>Don't have to give up anything. Not a thing.</a:t>
            </a:r>
          </a:p>
          <a:p>
            <a:r>
              <a:rPr lang="en-US" sz="2800" dirty="0">
                <a:latin typeface="+mj-lt"/>
              </a:rPr>
              <a:t>	We're nearly all northern people here. </a:t>
            </a:r>
            <a:r>
              <a:rPr lang="en-US" sz="2800" i="1" dirty="0">
                <a:latin typeface="+mj-lt"/>
              </a:rPr>
              <a:t>(Scrub oaks)</a:t>
            </a:r>
            <a:r>
              <a:rPr lang="en-US" sz="2800" dirty="0">
                <a:latin typeface="+mj-lt"/>
              </a:rPr>
              <a:t> When springtime comes, you all don't have to go out and take off the old leaves so the new ones can come on. Just let the new life come up, and the old leaves goes off anyhow. </a:t>
            </a:r>
            <a:r>
              <a:rPr lang="en-US" sz="2800" dirty="0">
                <a:solidFill>
                  <a:srgbClr val="FFFF00"/>
                </a:solidFill>
                <a:latin typeface="+mj-lt"/>
              </a:rPr>
              <a:t>You don't have to have a measuring stick; just get new life in there; it'll take care of itself.</a:t>
            </a:r>
            <a:r>
              <a:rPr lang="en-US" sz="2800" dirty="0">
                <a:latin typeface="+mj-lt"/>
              </a:rPr>
              <a:t> The old things just fade away and the new life comes on.</a:t>
            </a:r>
            <a:endParaRPr lang="en-US" sz="2800" b="1" dirty="0">
              <a:latin typeface="+mj-lt"/>
            </a:endParaRPr>
          </a:p>
          <a:p>
            <a:pPr algn="r"/>
            <a:r>
              <a:rPr lang="en-US" sz="2800" b="1" dirty="0">
                <a:latin typeface="+mj-lt"/>
              </a:rPr>
              <a:t>54-0220</a:t>
            </a:r>
          </a:p>
        </p:txBody>
      </p:sp>
    </p:spTree>
    <p:extLst>
      <p:ext uri="{BB962C8B-B14F-4D97-AF65-F5344CB8AC3E}">
        <p14:creationId xmlns:p14="http://schemas.microsoft.com/office/powerpoint/2010/main" val="3571284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48</a:t>
            </a:fld>
            <a:endParaRPr lang="en-US"/>
          </a:p>
        </p:txBody>
      </p:sp>
      <p:sp>
        <p:nvSpPr>
          <p:cNvPr id="23553" name="Rectangle 1"/>
          <p:cNvSpPr>
            <a:spLocks noChangeArrowheads="1"/>
          </p:cNvSpPr>
          <p:nvPr/>
        </p:nvSpPr>
        <p:spPr bwMode="auto">
          <a:xfrm>
            <a:off x="177800" y="216127"/>
            <a:ext cx="8158018" cy="43704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Cambria" pitchFamily="18" charset="0"/>
                <a:ea typeface="Times New Roman" pitchFamily="18" charset="0"/>
              </a:rPr>
              <a:t>CHURCH.AGE.BOOK</a:t>
            </a:r>
            <a:r>
              <a:rPr kumimoji="0" lang="en-US" sz="3400" b="1" i="0" u="none" strike="noStrike" cap="none" normalizeH="0" baseline="0" dirty="0">
                <a:ln>
                  <a:noFill/>
                </a:ln>
                <a:solidFill>
                  <a:schemeClr val="tx1"/>
                </a:solidFill>
                <a:effectLst/>
                <a:latin typeface="Cambria" pitchFamily="18" charset="0"/>
                <a:ea typeface="Times New Roman" pitchFamily="18" charset="0"/>
              </a:rPr>
              <a:t>     </a:t>
            </a:r>
            <a:endParaRPr kumimoji="0" lang="en-US" sz="3400" b="1" i="0" u="none" strike="noStrike" cap="none" normalizeH="0" baseline="0" dirty="0">
              <a:ln>
                <a:noFill/>
              </a:ln>
              <a:solidFill>
                <a:schemeClr val="tx1"/>
              </a:solidFill>
              <a:effectLst/>
              <a:latin typeface="Arial" pitchFamily="34" charset="0"/>
            </a:endParaRPr>
          </a:p>
          <a:p>
            <a:pPr lvl="0" defTabSz="914400" eaLnBrk="0" fontAlgn="base" hangingPunct="0">
              <a:spcBef>
                <a:spcPct val="0"/>
              </a:spcBef>
              <a:spcAft>
                <a:spcPct val="0"/>
              </a:spcAft>
            </a:pPr>
            <a:r>
              <a:rPr kumimoji="0" lang="en-US" sz="3400" b="0" i="0" u="none" strike="noStrike" cap="none" normalizeH="0" baseline="0" dirty="0">
                <a:ln>
                  <a:noFill/>
                </a:ln>
                <a:solidFill>
                  <a:schemeClr val="tx1"/>
                </a:solidFill>
                <a:effectLst/>
                <a:latin typeface="Cambria" pitchFamily="18" charset="0"/>
                <a:ea typeface="Times New Roman" pitchFamily="18" charset="0"/>
              </a:rPr>
              <a:t>	</a:t>
            </a:r>
            <a:r>
              <a:rPr lang="en-US" sz="3400" b="1" dirty="0">
                <a:latin typeface="Cambria" pitchFamily="18" charset="0"/>
                <a:ea typeface="Times New Roman" pitchFamily="18" charset="0"/>
              </a:rPr>
              <a:t>144-1  </a:t>
            </a:r>
            <a:r>
              <a:rPr kumimoji="0" lang="en-US" sz="3400" b="0" i="0" u="none" strike="noStrike" cap="none" normalizeH="0" baseline="0" dirty="0">
                <a:ln>
                  <a:noFill/>
                </a:ln>
                <a:solidFill>
                  <a:schemeClr val="tx1"/>
                </a:solidFill>
                <a:effectLst/>
                <a:latin typeface="Cambria" pitchFamily="18" charset="0"/>
                <a:ea typeface="Times New Roman" pitchFamily="18" charset="0"/>
              </a:rPr>
              <a:t>When Scripture teaches us that the work of the Holy Spirit, and the manifestation of that Blessed Person is </a:t>
            </a:r>
            <a:r>
              <a:rPr kumimoji="0" lang="en-US" sz="3400" b="0" i="0" u="none" strike="noStrike" cap="none" normalizeH="0" baseline="0" dirty="0">
                <a:ln>
                  <a:noFill/>
                </a:ln>
                <a:solidFill>
                  <a:srgbClr val="FFFF00"/>
                </a:solidFill>
                <a:effectLst/>
                <a:latin typeface="Cambria" pitchFamily="18" charset="0"/>
                <a:ea typeface="Times New Roman" pitchFamily="18" charset="0"/>
              </a:rPr>
              <a:t>to bring the truth of each age to the true seed of that age, then we know that the Spirit has to be abiding in the person or he cannot receive the truth for that time.</a:t>
            </a:r>
            <a:endParaRPr kumimoji="0" lang="en-US" sz="3400" b="0" i="0" u="none" strike="noStrike" cap="none" normalizeH="0" baseline="0" dirty="0">
              <a:ln>
                <a:noFill/>
              </a:ln>
              <a:solidFill>
                <a:srgbClr val="FFFF00"/>
              </a:solidFill>
              <a:effectLst/>
              <a:latin typeface="Arial" pitchFamily="34" charset="0"/>
            </a:endParaRPr>
          </a:p>
        </p:txBody>
      </p:sp>
    </p:spTree>
    <p:extLst>
      <p:ext uri="{BB962C8B-B14F-4D97-AF65-F5344CB8AC3E}">
        <p14:creationId xmlns:p14="http://schemas.microsoft.com/office/powerpoint/2010/main" val="2305290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49</a:t>
            </a:fld>
            <a:endParaRPr lang="en-US"/>
          </a:p>
        </p:txBody>
      </p:sp>
      <p:sp>
        <p:nvSpPr>
          <p:cNvPr id="5" name="Rectangle 4"/>
          <p:cNvSpPr/>
          <p:nvPr/>
        </p:nvSpPr>
        <p:spPr>
          <a:xfrm>
            <a:off x="228600" y="152400"/>
            <a:ext cx="8188036" cy="5262979"/>
          </a:xfrm>
          <a:prstGeom prst="rect">
            <a:avLst/>
          </a:prstGeom>
        </p:spPr>
        <p:txBody>
          <a:bodyPr wrap="square">
            <a:spAutoFit/>
          </a:bodyPr>
          <a:lstStyle/>
          <a:p>
            <a:r>
              <a:rPr lang="en-US" sz="4800" b="1" dirty="0">
                <a:latin typeface="+mj-lt"/>
              </a:rPr>
              <a:t>CHURCH.AGE    </a:t>
            </a:r>
            <a:r>
              <a:rPr lang="en-US" sz="4000" b="1" dirty="0">
                <a:latin typeface="+mj-lt"/>
              </a:rPr>
              <a:t>    </a:t>
            </a:r>
          </a:p>
          <a:p>
            <a:r>
              <a:rPr lang="en-US" sz="3600" dirty="0">
                <a:latin typeface="+mj-lt"/>
              </a:rPr>
              <a:t>		</a:t>
            </a:r>
            <a:r>
              <a:rPr lang="en-US" sz="3200" dirty="0">
                <a:latin typeface="+mj-lt"/>
              </a:rPr>
              <a:t>154-3  </a:t>
            </a:r>
            <a:r>
              <a:rPr lang="en-US" sz="3600" dirty="0">
                <a:solidFill>
                  <a:srgbClr val="FFFF00"/>
                </a:solidFill>
                <a:latin typeface="+mj-lt"/>
              </a:rPr>
              <a:t>If you are true seed, you will hear that Word; the Spirit will baptize you into the body of Christ, filling you and empowering you, and you will receive the Word for your day and age. 	</a:t>
            </a:r>
            <a:r>
              <a:rPr lang="en-US" sz="3600" dirty="0">
                <a:latin typeface="+mj-lt"/>
              </a:rPr>
              <a:t>See how clear the true evidence becomes when the Word is revealed to you?</a:t>
            </a:r>
            <a:endParaRPr lang="en-US" sz="4000" dirty="0">
              <a:latin typeface="+mj-lt"/>
            </a:endParaRPr>
          </a:p>
        </p:txBody>
      </p:sp>
    </p:spTree>
    <p:extLst>
      <p:ext uri="{BB962C8B-B14F-4D97-AF65-F5344CB8AC3E}">
        <p14:creationId xmlns:p14="http://schemas.microsoft.com/office/powerpoint/2010/main" val="1554001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F1666C-5253-41BC-BF87-1D89D98CAEF9}"/>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FE161055-0424-487C-ABA9-AF4A5FD38086}"/>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410E32AF-F37D-4CB8-B515-A1D288140C68}"/>
              </a:ext>
            </a:extLst>
          </p:cNvPr>
          <p:cNvSpPr>
            <a:spLocks noGrp="1"/>
          </p:cNvSpPr>
          <p:nvPr>
            <p:ph type="sldNum" sz="quarter" idx="12"/>
          </p:nvPr>
        </p:nvSpPr>
        <p:spPr/>
        <p:txBody>
          <a:bodyPr/>
          <a:lstStyle/>
          <a:p>
            <a:fld id="{4FAB73BC-B049-4115-A692-8D63A059BFB8}" type="slidenum">
              <a:rPr lang="en-US" smtClean="0"/>
              <a:t>5</a:t>
            </a:fld>
            <a:endParaRPr lang="en-US" dirty="0"/>
          </a:p>
        </p:txBody>
      </p:sp>
      <p:sp>
        <p:nvSpPr>
          <p:cNvPr id="5" name="Rectangle 4">
            <a:extLst>
              <a:ext uri="{FF2B5EF4-FFF2-40B4-BE49-F238E27FC236}">
                <a16:creationId xmlns:a16="http://schemas.microsoft.com/office/drawing/2014/main" id="{5F2CE1B7-39FE-4CF2-8761-7DAF29045747}"/>
              </a:ext>
            </a:extLst>
          </p:cNvPr>
          <p:cNvSpPr/>
          <p:nvPr/>
        </p:nvSpPr>
        <p:spPr>
          <a:xfrm>
            <a:off x="325120" y="228600"/>
            <a:ext cx="7945120" cy="5632311"/>
          </a:xfrm>
          <a:prstGeom prst="rect">
            <a:avLst/>
          </a:prstGeom>
        </p:spPr>
        <p:txBody>
          <a:bodyPr wrap="square">
            <a:spAutoFit/>
          </a:bodyPr>
          <a:lstStyle/>
          <a:p>
            <a:r>
              <a:rPr lang="en-US" sz="4000" b="1" dirty="0">
                <a:latin typeface="+mj-lt"/>
              </a:rPr>
              <a:t>THE.TRUE.EASTER.SEAL</a:t>
            </a:r>
          </a:p>
          <a:p>
            <a:r>
              <a:rPr lang="en-US" sz="3200" dirty="0">
                <a:latin typeface="+mj-lt"/>
              </a:rPr>
              <a:t>	198  And Satan's sons will be sealed in this last days. </a:t>
            </a:r>
            <a:r>
              <a:rPr lang="en-US" sz="3200" dirty="0">
                <a:solidFill>
                  <a:srgbClr val="FFFF00"/>
                </a:solidFill>
                <a:latin typeface="+mj-lt"/>
              </a:rPr>
              <a:t>There's a time now, that the Bible spoke of, that all that did not have the Seal of God took the mark of the beast. </a:t>
            </a:r>
            <a:r>
              <a:rPr lang="en-US" sz="3200" dirty="0">
                <a:latin typeface="+mj-lt"/>
              </a:rPr>
              <a:t>And we know that the mark of the beast is disbelief. "</a:t>
            </a:r>
            <a:r>
              <a:rPr lang="en-US" sz="3200" i="1" dirty="0">
                <a:latin typeface="+mj-lt"/>
              </a:rPr>
              <a:t>Where'd you say the mark of the beast begin?" </a:t>
            </a:r>
            <a:r>
              <a:rPr lang="en-US" sz="3200" dirty="0">
                <a:latin typeface="+mj-lt"/>
              </a:rPr>
              <a:t>In the garden of Eden. Mark of the beast and the Seal of God was performed in the garden of Eden. </a:t>
            </a:r>
          </a:p>
          <a:p>
            <a:pPr algn="r"/>
            <a:r>
              <a:rPr lang="en-US" sz="3200" dirty="0">
                <a:latin typeface="+mj-lt"/>
              </a:rPr>
              <a:t>61-0402</a:t>
            </a:r>
          </a:p>
        </p:txBody>
      </p:sp>
    </p:spTree>
    <p:extLst>
      <p:ext uri="{BB962C8B-B14F-4D97-AF65-F5344CB8AC3E}">
        <p14:creationId xmlns:p14="http://schemas.microsoft.com/office/powerpoint/2010/main" val="37978061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50</a:t>
            </a:fld>
            <a:endParaRPr lang="en-US"/>
          </a:p>
        </p:txBody>
      </p:sp>
      <p:sp>
        <p:nvSpPr>
          <p:cNvPr id="5" name="Rectangle 4"/>
          <p:cNvSpPr/>
          <p:nvPr/>
        </p:nvSpPr>
        <p:spPr>
          <a:xfrm>
            <a:off x="213360" y="-20320"/>
            <a:ext cx="8146473" cy="6555641"/>
          </a:xfrm>
          <a:prstGeom prst="rect">
            <a:avLst/>
          </a:prstGeom>
        </p:spPr>
        <p:txBody>
          <a:bodyPr wrap="square">
            <a:spAutoFit/>
          </a:bodyPr>
          <a:lstStyle/>
          <a:p>
            <a:r>
              <a:rPr lang="en-US" sz="4000" b="1" dirty="0">
                <a:latin typeface="+mj-lt"/>
              </a:rPr>
              <a:t>TOKEN.THE</a:t>
            </a:r>
          </a:p>
          <a:p>
            <a:r>
              <a:rPr lang="en-US" sz="3200" dirty="0">
                <a:latin typeface="+mj-lt"/>
              </a:rPr>
              <a:t>	153  The Holy Spirit, the Word has been quickened to you by the Holy Spirit to vindicate this age, that you have passed from death unto Life, and now you are His. Oh, because He is, we have the right to all that He has purchased for us. Every promise in the Bible is yours.… </a:t>
            </a:r>
            <a:r>
              <a:rPr lang="en-US" sz="3200" dirty="0">
                <a:solidFill>
                  <a:srgbClr val="FFFF00"/>
                </a:solidFill>
                <a:latin typeface="+mj-lt"/>
              </a:rPr>
              <a:t>When God has give you the true baptism of the Holy Spirit, then the Life of Jesus Christ is within you. </a:t>
            </a:r>
            <a:r>
              <a:rPr lang="en-US" sz="3200" dirty="0">
                <a:latin typeface="+mj-lt"/>
              </a:rPr>
              <a:t>Now, that's true; every theologian will have to admit that to be the truth; it's the new birth. </a:t>
            </a:r>
          </a:p>
          <a:p>
            <a:pPr algn="r"/>
            <a:r>
              <a:rPr lang="en-US" sz="2800" dirty="0"/>
              <a:t>63-1128</a:t>
            </a:r>
            <a:endParaRPr lang="en-US" sz="2800" dirty="0">
              <a:latin typeface="+mj-lt"/>
            </a:endParaRPr>
          </a:p>
        </p:txBody>
      </p:sp>
    </p:spTree>
    <p:extLst>
      <p:ext uri="{BB962C8B-B14F-4D97-AF65-F5344CB8AC3E}">
        <p14:creationId xmlns:p14="http://schemas.microsoft.com/office/powerpoint/2010/main" val="285390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180109"/>
            <a:ext cx="8229600" cy="4093428"/>
          </a:xfrm>
          <a:prstGeom prst="rect">
            <a:avLst/>
          </a:prstGeom>
        </p:spPr>
        <p:txBody>
          <a:bodyPr wrap="square">
            <a:spAutoFit/>
          </a:bodyPr>
          <a:lstStyle/>
          <a:p>
            <a:r>
              <a:rPr lang="en-US" sz="4400" b="1" spc="-150" dirty="0">
                <a:latin typeface="Cambria" pitchFamily="18" charset="0"/>
              </a:rPr>
              <a:t>CALLING.JESUS.ON.THE.SCENE</a:t>
            </a:r>
            <a:r>
              <a:rPr lang="en-US" sz="4000" spc="-150" dirty="0">
                <a:latin typeface="Cambria" pitchFamily="18" charset="0"/>
              </a:rPr>
              <a:t> </a:t>
            </a:r>
            <a:r>
              <a:rPr lang="en-US" sz="3200" dirty="0">
                <a:latin typeface="Cambria" pitchFamily="18" charset="0"/>
              </a:rPr>
              <a:t> </a:t>
            </a:r>
          </a:p>
          <a:p>
            <a:r>
              <a:rPr lang="en-US" sz="3200" dirty="0">
                <a:latin typeface="Cambria" pitchFamily="18" charset="0"/>
              </a:rPr>
              <a:t>		72  …Oh, if we tonight could only catch that vision: the very Jehovah that made the heavens and earth is right in this little vessel of ours, while we're sailing life's solemn main. </a:t>
            </a:r>
            <a:r>
              <a:rPr lang="en-US" sz="3200" dirty="0">
                <a:solidFill>
                  <a:srgbClr val="FFFF00"/>
                </a:solidFill>
                <a:latin typeface="Cambria" pitchFamily="18" charset="0"/>
              </a:rPr>
              <a:t>For the Holy Ghost is Jehovah in Spirit form in you.</a:t>
            </a:r>
          </a:p>
          <a:p>
            <a:pPr algn="r"/>
            <a:r>
              <a:rPr lang="en-US" sz="2400" dirty="0">
                <a:latin typeface="Cambria" pitchFamily="18" charset="0"/>
              </a:rPr>
              <a:t>63-0804  </a:t>
            </a:r>
          </a:p>
        </p:txBody>
      </p:sp>
      <p:sp>
        <p:nvSpPr>
          <p:cNvPr id="4" name="Slide Number Placeholder 3"/>
          <p:cNvSpPr>
            <a:spLocks noGrp="1"/>
          </p:cNvSpPr>
          <p:nvPr>
            <p:ph type="sldNum" sz="quarter" idx="12"/>
          </p:nvPr>
        </p:nvSpPr>
        <p:spPr/>
        <p:txBody>
          <a:bodyPr/>
          <a:lstStyle/>
          <a:p>
            <a:fld id="{1D21B9B7-B5B5-4F4F-92F5-A2CCDB90BFDE}" type="slidenum">
              <a:rPr lang="en-US" smtClean="0"/>
              <a:pPr/>
              <a:t>51</a:t>
            </a:fld>
            <a:endParaRPr lang="en-US"/>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547393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273194-B7BC-4E46-8D91-AE147DE652F6}"/>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3D06A62D-5071-43A5-BEA5-FEB598DB7668}"/>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3E4F357B-265A-41D0-BA80-1C737899159A}"/>
              </a:ext>
            </a:extLst>
          </p:cNvPr>
          <p:cNvSpPr>
            <a:spLocks noGrp="1"/>
          </p:cNvSpPr>
          <p:nvPr>
            <p:ph type="sldNum" sz="quarter" idx="12"/>
          </p:nvPr>
        </p:nvSpPr>
        <p:spPr/>
        <p:txBody>
          <a:bodyPr/>
          <a:lstStyle/>
          <a:p>
            <a:fld id="{4FAB73BC-B049-4115-A692-8D63A059BFB8}" type="slidenum">
              <a:rPr lang="en-US" smtClean="0"/>
              <a:t>52</a:t>
            </a:fld>
            <a:endParaRPr lang="en-US" dirty="0"/>
          </a:p>
        </p:txBody>
      </p:sp>
    </p:spTree>
    <p:extLst>
      <p:ext uri="{BB962C8B-B14F-4D97-AF65-F5344CB8AC3E}">
        <p14:creationId xmlns:p14="http://schemas.microsoft.com/office/powerpoint/2010/main" val="8418777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38BF1-6AF9-4BBE-ABBD-BBAFA7F26FC9}"/>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00C8680D-D021-46CA-B11F-501F1533675C}"/>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CB10EF44-2BE0-4D0D-9DCE-667C3A5020B9}"/>
              </a:ext>
            </a:extLst>
          </p:cNvPr>
          <p:cNvSpPr>
            <a:spLocks noGrp="1"/>
          </p:cNvSpPr>
          <p:nvPr>
            <p:ph type="sldNum" sz="quarter" idx="12"/>
          </p:nvPr>
        </p:nvSpPr>
        <p:spPr/>
        <p:txBody>
          <a:bodyPr/>
          <a:lstStyle/>
          <a:p>
            <a:fld id="{4FAB73BC-B049-4115-A692-8D63A059BFB8}" type="slidenum">
              <a:rPr lang="en-US" smtClean="0"/>
              <a:t>53</a:t>
            </a:fld>
            <a:endParaRPr lang="en-US" dirty="0"/>
          </a:p>
        </p:txBody>
      </p:sp>
      <p:sp>
        <p:nvSpPr>
          <p:cNvPr id="5" name="Rectangle 4">
            <a:extLst>
              <a:ext uri="{FF2B5EF4-FFF2-40B4-BE49-F238E27FC236}">
                <a16:creationId xmlns:a16="http://schemas.microsoft.com/office/drawing/2014/main" id="{0F4D7421-07DE-4330-A435-A23D8F7FEC56}"/>
              </a:ext>
            </a:extLst>
          </p:cNvPr>
          <p:cNvSpPr/>
          <p:nvPr/>
        </p:nvSpPr>
        <p:spPr>
          <a:xfrm>
            <a:off x="223122" y="0"/>
            <a:ext cx="8168640" cy="7109639"/>
          </a:xfrm>
          <a:prstGeom prst="rect">
            <a:avLst/>
          </a:prstGeom>
        </p:spPr>
        <p:txBody>
          <a:bodyPr wrap="square">
            <a:spAutoFit/>
          </a:bodyPr>
          <a:lstStyle/>
          <a:p>
            <a:r>
              <a:rPr lang="en-US" sz="3600" b="1" dirty="0">
                <a:latin typeface="+mj-lt"/>
              </a:rPr>
              <a:t>CHURCH.AGE.BOOK</a:t>
            </a:r>
          </a:p>
          <a:p>
            <a:r>
              <a:rPr lang="en-US" sz="2800" dirty="0">
                <a:latin typeface="+mj-lt"/>
              </a:rPr>
              <a:t>	When Israel rejected the leadership of God in the pillar of fire, and turned to worship the golden calves their names were removed from the Book of Life. Exodus 32:33. (Whosoever has sinned against Me, him will I blot out of My book.) If such turning to idols demands the penalty of the removal of names from the Book of Life, then most assuredly Israel's rejection of Jesus Christ as Messiah would demand as severe a penalty. </a:t>
            </a:r>
          </a:p>
          <a:p>
            <a:r>
              <a:rPr lang="en-US" sz="2800" dirty="0">
                <a:latin typeface="+mj-lt"/>
              </a:rPr>
              <a:t>	In Psalms 69:21-28 </a:t>
            </a:r>
            <a:r>
              <a:rPr lang="en-US" sz="2800" i="1" dirty="0">
                <a:latin typeface="+mj-lt"/>
              </a:rPr>
              <a:t>Let them be blotted out of the Book of the Living, and not be written with the righteous.</a:t>
            </a:r>
            <a:r>
              <a:rPr lang="en-US" sz="2800" dirty="0">
                <a:latin typeface="+mj-lt"/>
              </a:rPr>
              <a:t>“  When the Jews rejected Jesus there was a literal turning away of God from them to the Gentiles.</a:t>
            </a:r>
          </a:p>
          <a:p>
            <a:r>
              <a:rPr lang="en-US" sz="2800" dirty="0">
                <a:latin typeface="+mj-lt"/>
              </a:rPr>
              <a:t>	</a:t>
            </a:r>
          </a:p>
        </p:txBody>
      </p:sp>
    </p:spTree>
    <p:extLst>
      <p:ext uri="{BB962C8B-B14F-4D97-AF65-F5344CB8AC3E}">
        <p14:creationId xmlns:p14="http://schemas.microsoft.com/office/powerpoint/2010/main" val="1792079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7BE02-4D99-4DE4-B656-0F3A9F64411D}"/>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E5B4B74D-633D-46B7-B6AF-ADB20C4B6146}"/>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4D4DC050-0F8B-432F-A878-E1378D3AEF51}"/>
              </a:ext>
            </a:extLst>
          </p:cNvPr>
          <p:cNvSpPr>
            <a:spLocks noGrp="1"/>
          </p:cNvSpPr>
          <p:nvPr>
            <p:ph type="sldNum" sz="quarter" idx="12"/>
          </p:nvPr>
        </p:nvSpPr>
        <p:spPr/>
        <p:txBody>
          <a:bodyPr/>
          <a:lstStyle/>
          <a:p>
            <a:fld id="{4FAB73BC-B049-4115-A692-8D63A059BFB8}" type="slidenum">
              <a:rPr lang="en-US" smtClean="0"/>
              <a:t>54</a:t>
            </a:fld>
            <a:endParaRPr lang="en-US" dirty="0"/>
          </a:p>
        </p:txBody>
      </p:sp>
      <p:sp>
        <p:nvSpPr>
          <p:cNvPr id="5" name="Rectangle 4">
            <a:extLst>
              <a:ext uri="{FF2B5EF4-FFF2-40B4-BE49-F238E27FC236}">
                <a16:creationId xmlns:a16="http://schemas.microsoft.com/office/drawing/2014/main" id="{4C8DBA2C-B130-469E-8754-E46750257251}"/>
              </a:ext>
            </a:extLst>
          </p:cNvPr>
          <p:cNvSpPr/>
          <p:nvPr/>
        </p:nvSpPr>
        <p:spPr>
          <a:xfrm>
            <a:off x="223121" y="45721"/>
            <a:ext cx="8217933" cy="6555641"/>
          </a:xfrm>
          <a:prstGeom prst="rect">
            <a:avLst/>
          </a:prstGeom>
        </p:spPr>
        <p:txBody>
          <a:bodyPr wrap="square">
            <a:spAutoFit/>
          </a:bodyPr>
          <a:lstStyle/>
          <a:p>
            <a:r>
              <a:rPr lang="en-US" sz="2800" dirty="0">
                <a:latin typeface="+mj-lt"/>
              </a:rPr>
              <a:t>	Acts 13:46-48, “…lo, we turn to the Gentiles.” This is not to suggest that there will be no more names from the tribes of Israel remaining in the Book of Life, for many (but not multitudes) through the principle of election will be in the Gentile church age and come into the body of Jesus Christ, showing that their names did indeed remain in the Book of Life. 	Also, according to the fifth seal multitudes of martyred Jews will be given white robes and eternal life by the Lord. Also 144,000 will be sealed at His coming, proving that their names were not deleted either. But it is even as most accurately set forth in Psalms 69 that it is the wicked or unrighteous rejecters of Christ and the destroyers of His people whose names are removed.</a:t>
            </a:r>
          </a:p>
        </p:txBody>
      </p:sp>
    </p:spTree>
    <p:extLst>
      <p:ext uri="{BB962C8B-B14F-4D97-AF65-F5344CB8AC3E}">
        <p14:creationId xmlns:p14="http://schemas.microsoft.com/office/powerpoint/2010/main" val="5681924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endParaRPr lang="en-US" dirty="0"/>
          </a:p>
        </p:txBody>
      </p:sp>
      <p:sp>
        <p:nvSpPr>
          <p:cNvPr id="3" name="Footer Placeholder 2"/>
          <p:cNvSpPr>
            <a:spLocks noGrp="1"/>
          </p:cNvSpPr>
          <p:nvPr>
            <p:ph type="ftr" sz="quarter" idx="11"/>
          </p:nvPr>
        </p:nvSpPr>
        <p:spPr/>
        <p:txBody>
          <a:bodyPr/>
          <a:lstStyle/>
          <a:p>
            <a:r>
              <a:rPr lang="en-US"/>
              <a:t>Sealed</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55</a:t>
            </a:fld>
            <a:endParaRPr lang="en-US" dirty="0"/>
          </a:p>
        </p:txBody>
      </p:sp>
      <p:sp>
        <p:nvSpPr>
          <p:cNvPr id="5" name="Rectangle 4"/>
          <p:cNvSpPr/>
          <p:nvPr/>
        </p:nvSpPr>
        <p:spPr>
          <a:xfrm>
            <a:off x="223121" y="160615"/>
            <a:ext cx="8217933" cy="5632311"/>
          </a:xfrm>
          <a:prstGeom prst="rect">
            <a:avLst/>
          </a:prstGeom>
        </p:spPr>
        <p:txBody>
          <a:bodyPr wrap="square">
            <a:spAutoFit/>
          </a:bodyPr>
          <a:lstStyle/>
          <a:p>
            <a:r>
              <a:rPr lang="en-US" sz="4400" b="1" dirty="0">
                <a:latin typeface="Cambria" panose="02040503050406030204" pitchFamily="18" charset="0"/>
              </a:rPr>
              <a:t>TRYING.TO.DO.GOD.A.SERVICE</a:t>
            </a:r>
            <a:endParaRPr lang="en-US" sz="3600" dirty="0">
              <a:latin typeface="Cambria" panose="02040503050406030204" pitchFamily="18" charset="0"/>
            </a:endParaRPr>
          </a:p>
          <a:p>
            <a:r>
              <a:rPr lang="en-US" sz="3200" dirty="0">
                <a:latin typeface="Cambria" panose="02040503050406030204" pitchFamily="18" charset="0"/>
              </a:rPr>
              <a:t>	250 </a:t>
            </a:r>
            <a:r>
              <a:rPr lang="en-US" sz="3600" dirty="0">
                <a:latin typeface="Cambria" panose="02040503050406030204" pitchFamily="18" charset="0"/>
              </a:rPr>
              <a:t>And you say, </a:t>
            </a:r>
            <a:r>
              <a:rPr lang="en-US" sz="3600" i="1" dirty="0">
                <a:latin typeface="Cambria" panose="02040503050406030204" pitchFamily="18" charset="0"/>
              </a:rPr>
              <a:t>"Glory to God! The Holy Ghost fell on me, hallelujah, just like It did on the Day of Pentecost."</a:t>
            </a:r>
            <a:r>
              <a:rPr lang="en-US" sz="3600" dirty="0">
                <a:latin typeface="Cambria" panose="02040503050406030204" pitchFamily="18" charset="0"/>
              </a:rPr>
              <a:t> </a:t>
            </a:r>
            <a:r>
              <a:rPr lang="en-US" sz="3600" b="1" dirty="0">
                <a:solidFill>
                  <a:srgbClr val="FFFF00"/>
                </a:solidFill>
                <a:latin typeface="Cambria" panose="02040503050406030204" pitchFamily="18" charset="0"/>
              </a:rPr>
              <a:t>But that might be different today. </a:t>
            </a:r>
            <a:r>
              <a:rPr lang="en-US" sz="3600" dirty="0">
                <a:latin typeface="Cambria" panose="02040503050406030204" pitchFamily="18" charset="0"/>
              </a:rPr>
              <a:t>It fell on David, too, didn't it? Sure. Fell on </a:t>
            </a:r>
            <a:r>
              <a:rPr lang="en-US" sz="3600" dirty="0" err="1">
                <a:latin typeface="Cambria" panose="02040503050406030204" pitchFamily="18" charset="0"/>
              </a:rPr>
              <a:t>Uzziah</a:t>
            </a:r>
            <a:r>
              <a:rPr lang="en-US" sz="3600" dirty="0">
                <a:latin typeface="Cambria" panose="02040503050406030204" pitchFamily="18" charset="0"/>
              </a:rPr>
              <a:t>, but it was wrong! See, you got to go deeper than that now. </a:t>
            </a:r>
          </a:p>
          <a:p>
            <a:r>
              <a:rPr lang="en-US" sz="3600" dirty="0">
                <a:latin typeface="Cambria" panose="02040503050406030204" pitchFamily="18" charset="0"/>
              </a:rPr>
              <a:t>He don't need our wisdom, it's nonsense.  </a:t>
            </a:r>
            <a:r>
              <a:rPr lang="en-US" sz="2800" dirty="0">
                <a:latin typeface="Cambria" panose="02040503050406030204" pitchFamily="18" charset="0"/>
              </a:rPr>
              <a:t>														65-1127</a:t>
            </a:r>
          </a:p>
        </p:txBody>
      </p:sp>
    </p:spTree>
    <p:extLst>
      <p:ext uri="{BB962C8B-B14F-4D97-AF65-F5344CB8AC3E}">
        <p14:creationId xmlns:p14="http://schemas.microsoft.com/office/powerpoint/2010/main" val="31152623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22C8A-E5DD-467A-BE7E-C5261CD83014}"/>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B974DCE2-1C81-4E23-A043-FD6C68DBE21A}"/>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4539FF2E-6819-49ED-92B8-3939C07CAF0A}"/>
              </a:ext>
            </a:extLst>
          </p:cNvPr>
          <p:cNvSpPr>
            <a:spLocks noGrp="1"/>
          </p:cNvSpPr>
          <p:nvPr>
            <p:ph type="sldNum" sz="quarter" idx="12"/>
          </p:nvPr>
        </p:nvSpPr>
        <p:spPr/>
        <p:txBody>
          <a:bodyPr/>
          <a:lstStyle/>
          <a:p>
            <a:fld id="{4FAB73BC-B049-4115-A692-8D63A059BFB8}" type="slidenum">
              <a:rPr lang="en-US" smtClean="0"/>
              <a:t>56</a:t>
            </a:fld>
            <a:endParaRPr lang="en-US" dirty="0"/>
          </a:p>
        </p:txBody>
      </p:sp>
      <p:sp>
        <p:nvSpPr>
          <p:cNvPr id="5" name="Rectangle 4">
            <a:extLst>
              <a:ext uri="{FF2B5EF4-FFF2-40B4-BE49-F238E27FC236}">
                <a16:creationId xmlns:a16="http://schemas.microsoft.com/office/drawing/2014/main" id="{6EDC3D5C-E45B-4733-953D-72C6196DBCF6}"/>
              </a:ext>
            </a:extLst>
          </p:cNvPr>
          <p:cNvSpPr/>
          <p:nvPr/>
        </p:nvSpPr>
        <p:spPr>
          <a:xfrm>
            <a:off x="223122" y="110490"/>
            <a:ext cx="8057278" cy="7109639"/>
          </a:xfrm>
          <a:prstGeom prst="rect">
            <a:avLst/>
          </a:prstGeom>
        </p:spPr>
        <p:txBody>
          <a:bodyPr wrap="square">
            <a:spAutoFit/>
          </a:bodyPr>
          <a:lstStyle/>
          <a:p>
            <a:r>
              <a:rPr lang="en-US" sz="4000" b="1" dirty="0">
                <a:latin typeface="+mj-lt"/>
              </a:rPr>
              <a:t>BE.NOT.AFRAID</a:t>
            </a:r>
          </a:p>
          <a:p>
            <a:r>
              <a:rPr lang="en-US" sz="3200" dirty="0">
                <a:latin typeface="+mj-lt"/>
              </a:rPr>
              <a:t>	355  Now, while they're laying hands upon the sick, if there's a sinner, or a person that wants to be saved, that wants to come up around the altar now, next, rise right up and come forward now. We're here to minister. If the personal workers come with them, who rise up and come. </a:t>
            </a:r>
          </a:p>
          <a:p>
            <a:r>
              <a:rPr lang="en-US" sz="3200" dirty="0">
                <a:latin typeface="+mj-lt"/>
              </a:rPr>
              <a:t>	357 If there's any of you that's needy, needs the Holy Ghost, needs salvation, Divine healing, we are here, as ministers of Christ, to serve you in the capacity of laying on of hands, and seeing you filled with the Spirit.</a:t>
            </a:r>
          </a:p>
          <a:p>
            <a:r>
              <a:rPr lang="en-US" sz="3200" dirty="0">
                <a:latin typeface="+mj-lt"/>
              </a:rPr>
              <a:t>	</a:t>
            </a:r>
            <a:endParaRPr lang="en-US" sz="2400" dirty="0"/>
          </a:p>
        </p:txBody>
      </p:sp>
    </p:spTree>
    <p:extLst>
      <p:ext uri="{BB962C8B-B14F-4D97-AF65-F5344CB8AC3E}">
        <p14:creationId xmlns:p14="http://schemas.microsoft.com/office/powerpoint/2010/main" val="1126656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70518-C6C5-42E6-AE64-A4CB4C6A92E5}"/>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AA4B2E41-7CFA-40D5-B5A2-EE70685450B3}"/>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1D84F2B1-1770-42B9-9E5C-95077EFE49E6}"/>
              </a:ext>
            </a:extLst>
          </p:cNvPr>
          <p:cNvSpPr>
            <a:spLocks noGrp="1"/>
          </p:cNvSpPr>
          <p:nvPr>
            <p:ph type="sldNum" sz="quarter" idx="12"/>
          </p:nvPr>
        </p:nvSpPr>
        <p:spPr/>
        <p:txBody>
          <a:bodyPr/>
          <a:lstStyle/>
          <a:p>
            <a:fld id="{4FAB73BC-B049-4115-A692-8D63A059BFB8}" type="slidenum">
              <a:rPr lang="en-US" smtClean="0"/>
              <a:t>57</a:t>
            </a:fld>
            <a:endParaRPr lang="en-US" dirty="0"/>
          </a:p>
        </p:txBody>
      </p:sp>
      <p:sp>
        <p:nvSpPr>
          <p:cNvPr id="5" name="Rectangle 4">
            <a:extLst>
              <a:ext uri="{FF2B5EF4-FFF2-40B4-BE49-F238E27FC236}">
                <a16:creationId xmlns:a16="http://schemas.microsoft.com/office/drawing/2014/main" id="{ED737D6E-5C2C-419D-A4BF-0B389748DF90}"/>
              </a:ext>
            </a:extLst>
          </p:cNvPr>
          <p:cNvSpPr/>
          <p:nvPr/>
        </p:nvSpPr>
        <p:spPr>
          <a:xfrm>
            <a:off x="172321" y="60960"/>
            <a:ext cx="8217933" cy="6863417"/>
          </a:xfrm>
          <a:prstGeom prst="rect">
            <a:avLst/>
          </a:prstGeom>
        </p:spPr>
        <p:txBody>
          <a:bodyPr wrap="square">
            <a:spAutoFit/>
          </a:bodyPr>
          <a:lstStyle/>
          <a:p>
            <a:r>
              <a:rPr lang="en-US" sz="3200" dirty="0">
                <a:latin typeface="+mj-lt"/>
              </a:rPr>
              <a:t>	358 Everybody would like to have this Jesus that knows the secret of your heart! You people who doesn't know Him, and feel that funny little feeling around your heart, Come up here now, say, </a:t>
            </a:r>
            <a:r>
              <a:rPr lang="en-US" sz="3200" i="1" dirty="0">
                <a:latin typeface="+mj-lt"/>
              </a:rPr>
              <a:t>"Lord Jesus, I come because I need You, and I'm coming to receive You," </a:t>
            </a:r>
            <a:r>
              <a:rPr lang="en-US" sz="3200" dirty="0">
                <a:latin typeface="+mj-lt"/>
              </a:rPr>
              <a:t>God will grant you your request if you won't doubt. And believe with all your heart that the things you see right now is the works of Jesus Christ! If you're Methodist, Baptist, Roman Catholic, orthodox Jew, a rank sinner, atheist; I don't care who you are. Walk up here, believing God, and see what happens right now.</a:t>
            </a:r>
          </a:p>
          <a:p>
            <a:pPr algn="r"/>
            <a:r>
              <a:rPr lang="en-US" sz="2400" dirty="0">
                <a:latin typeface="+mj-lt"/>
              </a:rPr>
              <a:t>63-0607</a:t>
            </a:r>
          </a:p>
        </p:txBody>
      </p:sp>
    </p:spTree>
    <p:extLst>
      <p:ext uri="{BB962C8B-B14F-4D97-AF65-F5344CB8AC3E}">
        <p14:creationId xmlns:p14="http://schemas.microsoft.com/office/powerpoint/2010/main" val="1758123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9-5-2018</a:t>
            </a:r>
            <a:endParaRPr lang="en-US" dirty="0"/>
          </a:p>
        </p:txBody>
      </p:sp>
      <p:sp>
        <p:nvSpPr>
          <p:cNvPr id="5" name="Footer Placeholder 4"/>
          <p:cNvSpPr>
            <a:spLocks noGrp="1"/>
          </p:cNvSpPr>
          <p:nvPr>
            <p:ph type="ftr" sz="quarter" idx="11"/>
          </p:nvPr>
        </p:nvSpPr>
        <p:spPr/>
        <p:txBody>
          <a:bodyPr/>
          <a:lstStyle/>
          <a:p>
            <a:r>
              <a:rPr lang="en-US"/>
              <a:t>Sealed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58</a:t>
            </a:fld>
            <a:endParaRPr lang="en-US" dirty="0"/>
          </a:p>
        </p:txBody>
      </p:sp>
      <p:sp>
        <p:nvSpPr>
          <p:cNvPr id="7" name="Rectangle 6"/>
          <p:cNvSpPr/>
          <p:nvPr/>
        </p:nvSpPr>
        <p:spPr>
          <a:xfrm>
            <a:off x="173181" y="-21928"/>
            <a:ext cx="8231909" cy="5878533"/>
          </a:xfrm>
          <a:prstGeom prst="rect">
            <a:avLst/>
          </a:prstGeom>
        </p:spPr>
        <p:txBody>
          <a:bodyPr wrap="square">
            <a:spAutoFit/>
          </a:bodyPr>
          <a:lstStyle/>
          <a:p>
            <a:r>
              <a:rPr lang="en-US" sz="4000" b="1" dirty="0">
                <a:latin typeface="+mj-lt"/>
              </a:rPr>
              <a:t>LUKE 11:9-13</a:t>
            </a:r>
          </a:p>
          <a:p>
            <a:r>
              <a:rPr lang="en-US" sz="2800" i="1" dirty="0">
                <a:latin typeface="+mj-lt"/>
              </a:rPr>
              <a:t>	9 And I say unto you, Ask, and it shall be given you; seek, and ye shall find; knock, and it shall be opened unto you. 10 For every one that </a:t>
            </a:r>
            <a:r>
              <a:rPr lang="en-US" sz="2800" i="1" dirty="0" err="1">
                <a:latin typeface="+mj-lt"/>
              </a:rPr>
              <a:t>asketh</a:t>
            </a:r>
            <a:r>
              <a:rPr lang="en-US" sz="2800" i="1" dirty="0">
                <a:latin typeface="+mj-lt"/>
              </a:rPr>
              <a:t> </a:t>
            </a:r>
            <a:r>
              <a:rPr lang="en-US" sz="2800" i="1" dirty="0" err="1">
                <a:latin typeface="+mj-lt"/>
              </a:rPr>
              <a:t>receiveth</a:t>
            </a:r>
            <a:r>
              <a:rPr lang="en-US" sz="2800" i="1" dirty="0">
                <a:latin typeface="+mj-lt"/>
              </a:rPr>
              <a:t>; and he that </a:t>
            </a:r>
            <a:r>
              <a:rPr lang="en-US" sz="2800" i="1" dirty="0" err="1">
                <a:latin typeface="+mj-lt"/>
              </a:rPr>
              <a:t>seeketh</a:t>
            </a:r>
            <a:r>
              <a:rPr lang="en-US" sz="2800" i="1" dirty="0">
                <a:latin typeface="+mj-lt"/>
              </a:rPr>
              <a:t> </a:t>
            </a:r>
            <a:r>
              <a:rPr lang="en-US" sz="2800" i="1" dirty="0" err="1">
                <a:latin typeface="+mj-lt"/>
              </a:rPr>
              <a:t>findeth</a:t>
            </a:r>
            <a:r>
              <a:rPr lang="en-US" sz="2800" i="1" dirty="0">
                <a:latin typeface="+mj-lt"/>
              </a:rPr>
              <a:t>; and to him that </a:t>
            </a:r>
            <a:r>
              <a:rPr lang="en-US" sz="2800" i="1" dirty="0" err="1">
                <a:latin typeface="+mj-lt"/>
              </a:rPr>
              <a:t>knocketh</a:t>
            </a:r>
            <a:r>
              <a:rPr lang="en-US" sz="2800" i="1" dirty="0">
                <a:latin typeface="+mj-lt"/>
              </a:rPr>
              <a:t> it shall be opened. 11 If a son shall ask bread of any of you that is a father, will he give him a stone? or if he ask a fish, will he for a fish give him a serpent?  12 Or if he shall ask an egg, will he offer him a scorpion? </a:t>
            </a:r>
          </a:p>
          <a:p>
            <a:r>
              <a:rPr lang="en-US" sz="2800" i="1" dirty="0">
                <a:latin typeface="+mj-lt"/>
              </a:rPr>
              <a:t>	</a:t>
            </a:r>
            <a:r>
              <a:rPr lang="en-US" sz="2800" i="1" dirty="0">
                <a:solidFill>
                  <a:srgbClr val="FFFF00"/>
                </a:solidFill>
                <a:latin typeface="+mj-lt"/>
              </a:rPr>
              <a:t>13 If ye then, being evil, know how to give good gifts unto your children: how much more shall your heavenly Father give the Holy Spirit to them that ask him? </a:t>
            </a:r>
          </a:p>
        </p:txBody>
      </p:sp>
    </p:spTree>
    <p:extLst>
      <p:ext uri="{BB962C8B-B14F-4D97-AF65-F5344CB8AC3E}">
        <p14:creationId xmlns:p14="http://schemas.microsoft.com/office/powerpoint/2010/main" val="1035710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59</a:t>
            </a:fld>
            <a:endParaRPr lang="en-US"/>
          </a:p>
        </p:txBody>
      </p:sp>
      <p:sp>
        <p:nvSpPr>
          <p:cNvPr id="1025" name="Rectangle 1"/>
          <p:cNvSpPr>
            <a:spLocks noChangeArrowheads="1"/>
          </p:cNvSpPr>
          <p:nvPr/>
        </p:nvSpPr>
        <p:spPr bwMode="auto">
          <a:xfrm>
            <a:off x="207815" y="59970"/>
            <a:ext cx="8081821" cy="49552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spc="-150" normalizeH="0" baseline="0" dirty="0">
                <a:ln>
                  <a:noFill/>
                </a:ln>
                <a:effectLst/>
                <a:latin typeface="+mj-lt"/>
                <a:ea typeface="Times New Roman" pitchFamily="18" charset="0"/>
              </a:rPr>
              <a:t>ONLY.ONE.WAY.PROVIDED.BY.GOD</a:t>
            </a:r>
            <a:endParaRPr kumimoji="0" lang="en-US" sz="3600" i="0" u="none" strike="noStrike" cap="none" spc="-150" normalizeH="0" baseline="0" dirty="0">
              <a:ln>
                <a:noFill/>
              </a:ln>
              <a:effectLst/>
              <a:latin typeface="+mj-lt"/>
              <a:ea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effectLst/>
                <a:latin typeface="+mj-lt"/>
                <a:ea typeface="Times New Roman" pitchFamily="18" charset="0"/>
              </a:rPr>
              <a:t>	140  </a:t>
            </a:r>
            <a:r>
              <a:rPr kumimoji="0" lang="en-US" sz="2800" b="0" i="0" u="none" strike="noStrike" cap="none" normalizeH="0" baseline="0" dirty="0">
                <a:ln>
                  <a:noFill/>
                </a:ln>
                <a:solidFill>
                  <a:srgbClr val="FFFF00"/>
                </a:solidFill>
                <a:effectLst/>
                <a:latin typeface="+mj-lt"/>
                <a:ea typeface="Times New Roman" pitchFamily="18" charset="0"/>
              </a:rPr>
              <a:t>The Hebrew children </a:t>
            </a:r>
            <a:r>
              <a:rPr kumimoji="0" lang="en-US" sz="2800" b="0" i="0" u="none" strike="noStrike" cap="none" normalizeH="0" baseline="0" dirty="0">
                <a:ln>
                  <a:noFill/>
                </a:ln>
                <a:effectLst/>
                <a:latin typeface="+mj-lt"/>
                <a:ea typeface="Times New Roman" pitchFamily="18" charset="0"/>
              </a:rPr>
              <a:t>needed some water... But God provided them a fourth Man. That's all they needed …There wasn't even the smell of fire on them. They went God's provided way. </a:t>
            </a:r>
            <a:r>
              <a:rPr kumimoji="0" lang="en-US" sz="2800" b="0" i="0" u="none" strike="noStrike" cap="none" normalizeH="0" baseline="0" dirty="0">
                <a:ln>
                  <a:noFill/>
                </a:ln>
                <a:solidFill>
                  <a:srgbClr val="FFFF00"/>
                </a:solidFill>
                <a:effectLst/>
                <a:latin typeface="+mj-lt"/>
                <a:ea typeface="Times New Roman" pitchFamily="18" charset="0"/>
              </a:rPr>
              <a:t>The wise men</a:t>
            </a:r>
            <a:r>
              <a:rPr kumimoji="0" lang="en-US" sz="2800" b="0" i="0" u="none" strike="noStrike" cap="none" normalizeH="0" baseline="0" dirty="0">
                <a:ln>
                  <a:noFill/>
                </a:ln>
                <a:effectLst/>
                <a:latin typeface="+mj-lt"/>
                <a:ea typeface="Times New Roman" pitchFamily="18" charset="0"/>
              </a:rPr>
              <a:t> needed a compass to guide them to the newborn Babe, but God provided a Star. </a:t>
            </a:r>
            <a:r>
              <a:rPr kumimoji="0" lang="en-US" sz="2800" b="0" i="0" u="none" strike="noStrike" cap="none" normalizeH="0" baseline="0" dirty="0">
                <a:ln>
                  <a:noFill/>
                </a:ln>
                <a:solidFill>
                  <a:srgbClr val="FFFF00"/>
                </a:solidFill>
                <a:effectLst/>
                <a:latin typeface="+mj-lt"/>
                <a:ea typeface="Times New Roman" pitchFamily="18" charset="0"/>
              </a:rPr>
              <a:t>The world </a:t>
            </a:r>
            <a:r>
              <a:rPr kumimoji="0" lang="en-US" sz="2800" b="0" i="0" u="none" strike="noStrike" cap="none" normalizeH="0" baseline="0" dirty="0">
                <a:ln>
                  <a:noFill/>
                </a:ln>
                <a:effectLst/>
                <a:latin typeface="+mj-lt"/>
                <a:ea typeface="Times New Roman" pitchFamily="18" charset="0"/>
              </a:rPr>
              <a:t>needed a </a:t>
            </a:r>
            <a:r>
              <a:rPr kumimoji="0" lang="en-US" sz="2800" b="0" i="0" u="none" strike="noStrike" cap="none" normalizeH="0" baseline="0" dirty="0" err="1">
                <a:ln>
                  <a:noFill/>
                </a:ln>
                <a:effectLst/>
                <a:latin typeface="+mj-lt"/>
                <a:ea typeface="Times New Roman" pitchFamily="18" charset="0"/>
              </a:rPr>
              <a:t>Saviour</a:t>
            </a:r>
            <a:r>
              <a:rPr kumimoji="0" lang="en-US" sz="2800" b="0" i="0" u="none" strike="noStrike" cap="none" normalizeH="0" baseline="0" dirty="0">
                <a:ln>
                  <a:noFill/>
                </a:ln>
                <a:effectLst/>
                <a:latin typeface="+mj-lt"/>
                <a:ea typeface="Times New Roman" pitchFamily="18" charset="0"/>
              </a:rPr>
              <a:t>. God provided a Son.</a:t>
            </a:r>
            <a:endParaRPr kumimoji="0" lang="en-US" sz="2800" b="0" i="0" u="none" strike="noStrike" cap="none" normalizeH="0" baseline="0" dirty="0">
              <a:ln>
                <a:noFill/>
              </a:ln>
              <a:effectLst/>
              <a:latin typeface="+mj-l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effectLst/>
                <a:latin typeface="+mj-lt"/>
                <a:ea typeface="Times New Roman" pitchFamily="18" charset="0"/>
              </a:rPr>
              <a:t>144  </a:t>
            </a:r>
            <a:r>
              <a:rPr kumimoji="0" lang="en-US" sz="2800" b="0" i="0" strike="noStrike" cap="none" normalizeH="0" baseline="0" dirty="0">
                <a:ln>
                  <a:noFill/>
                </a:ln>
                <a:solidFill>
                  <a:srgbClr val="FFFF00"/>
                </a:solidFill>
                <a:effectLst/>
                <a:latin typeface="+mj-lt"/>
                <a:ea typeface="Times New Roman" pitchFamily="18" charset="0"/>
              </a:rPr>
              <a:t>The church</a:t>
            </a:r>
            <a:r>
              <a:rPr kumimoji="0" lang="en-US" sz="2800" b="0" i="0" strike="noStrike" cap="none" normalizeH="0" baseline="0" dirty="0">
                <a:ln>
                  <a:noFill/>
                </a:ln>
                <a:effectLst/>
                <a:latin typeface="+mj-lt"/>
                <a:ea typeface="Times New Roman" pitchFamily="18" charset="0"/>
              </a:rPr>
              <a:t> needed power. God provided…?..... </a:t>
            </a:r>
          </a:p>
          <a:p>
            <a:pPr marL="0" marR="0" lvl="0" indent="457200" algn="r" defTabSz="914400" rtl="0" eaLnBrk="0" fontAlgn="base" latinLnBrk="0" hangingPunct="0">
              <a:lnSpc>
                <a:spcPct val="100000"/>
              </a:lnSpc>
              <a:spcBef>
                <a:spcPct val="0"/>
              </a:spcBef>
              <a:spcAft>
                <a:spcPct val="0"/>
              </a:spcAft>
              <a:buClrTx/>
              <a:buSzTx/>
              <a:buFontTx/>
              <a:buNone/>
              <a:tabLst/>
            </a:pPr>
            <a:r>
              <a:rPr lang="en-US" sz="2000" dirty="0">
                <a:latin typeface="+mj-lt"/>
                <a:ea typeface="Times New Roman" pitchFamily="18" charset="0"/>
              </a:rPr>
              <a:t>63-0731</a:t>
            </a:r>
            <a:endParaRPr kumimoji="0" lang="en-US" sz="2000" i="0" strike="noStrike" cap="none" normalizeH="0" baseline="0" dirty="0">
              <a:ln>
                <a:noFill/>
              </a:ln>
              <a:effectLst/>
              <a:latin typeface="+mj-lt"/>
            </a:endParaRPr>
          </a:p>
        </p:txBody>
      </p:sp>
    </p:spTree>
    <p:extLst>
      <p:ext uri="{BB962C8B-B14F-4D97-AF65-F5344CB8AC3E}">
        <p14:creationId xmlns:p14="http://schemas.microsoft.com/office/powerpoint/2010/main" val="877148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75207-E1BA-406A-9801-ACCA9DA8434B}"/>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45D92BFB-1A63-4A86-91EF-AD2F20B68509}"/>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2FA3BB4B-0909-4A89-9544-1E13791D222E}"/>
              </a:ext>
            </a:extLst>
          </p:cNvPr>
          <p:cNvSpPr>
            <a:spLocks noGrp="1"/>
          </p:cNvSpPr>
          <p:nvPr>
            <p:ph type="sldNum" sz="quarter" idx="12"/>
          </p:nvPr>
        </p:nvSpPr>
        <p:spPr/>
        <p:txBody>
          <a:bodyPr/>
          <a:lstStyle/>
          <a:p>
            <a:fld id="{4FAB73BC-B049-4115-A692-8D63A059BFB8}" type="slidenum">
              <a:rPr lang="en-US" smtClean="0"/>
              <a:t>6</a:t>
            </a:fld>
            <a:endParaRPr lang="en-US" dirty="0"/>
          </a:p>
        </p:txBody>
      </p:sp>
      <p:sp>
        <p:nvSpPr>
          <p:cNvPr id="5" name="TextBox 4">
            <a:extLst>
              <a:ext uri="{FF2B5EF4-FFF2-40B4-BE49-F238E27FC236}">
                <a16:creationId xmlns:a16="http://schemas.microsoft.com/office/drawing/2014/main" id="{0F48D768-6F99-48BE-A415-A08F7BA3F0DA}"/>
              </a:ext>
            </a:extLst>
          </p:cNvPr>
          <p:cNvSpPr txBox="1"/>
          <p:nvPr/>
        </p:nvSpPr>
        <p:spPr>
          <a:xfrm>
            <a:off x="223122" y="157530"/>
            <a:ext cx="7660165" cy="923330"/>
          </a:xfrm>
          <a:prstGeom prst="rect">
            <a:avLst/>
          </a:prstGeom>
          <a:noFill/>
        </p:spPr>
        <p:txBody>
          <a:bodyPr wrap="square" rtlCol="0">
            <a:spAutoFit/>
          </a:bodyPr>
          <a:lstStyle/>
          <a:p>
            <a:r>
              <a:rPr lang="en-US" sz="4000" dirty="0">
                <a:solidFill>
                  <a:srgbClr val="00B0F0"/>
                </a:solidFill>
              </a:rPr>
              <a:t>1</a:t>
            </a:r>
            <a:r>
              <a:rPr lang="en-US" sz="5400" dirty="0">
                <a:solidFill>
                  <a:srgbClr val="00B0F0"/>
                </a:solidFill>
              </a:rPr>
              <a:t>. Those Outside the City</a:t>
            </a:r>
          </a:p>
        </p:txBody>
      </p:sp>
      <p:sp>
        <p:nvSpPr>
          <p:cNvPr id="6" name="Rectangle 5">
            <a:extLst>
              <a:ext uri="{FF2B5EF4-FFF2-40B4-BE49-F238E27FC236}">
                <a16:creationId xmlns:a16="http://schemas.microsoft.com/office/drawing/2014/main" id="{04688610-5170-4468-9666-0B59DB388238}"/>
              </a:ext>
            </a:extLst>
          </p:cNvPr>
          <p:cNvSpPr/>
          <p:nvPr/>
        </p:nvSpPr>
        <p:spPr>
          <a:xfrm>
            <a:off x="995680" y="1452880"/>
            <a:ext cx="7366000" cy="4893647"/>
          </a:xfrm>
          <a:prstGeom prst="rect">
            <a:avLst/>
          </a:prstGeom>
        </p:spPr>
        <p:txBody>
          <a:bodyPr wrap="square">
            <a:spAutoFit/>
          </a:bodyPr>
          <a:lstStyle/>
          <a:p>
            <a:r>
              <a:rPr lang="en-US" sz="3200" b="1" dirty="0">
                <a:latin typeface="+mj-lt"/>
              </a:rPr>
              <a:t>REVELATION 21:1-26</a:t>
            </a:r>
          </a:p>
          <a:p>
            <a:r>
              <a:rPr lang="en-US" sz="2800" i="1" dirty="0">
                <a:latin typeface="+mj-lt"/>
              </a:rPr>
              <a:t>	And I saw a new heaven and a new earth: for the first heaven and the first earth were passed away; and there was no more sea. </a:t>
            </a:r>
          </a:p>
          <a:p>
            <a:r>
              <a:rPr lang="en-US" sz="2800" i="1" dirty="0">
                <a:latin typeface="+mj-lt"/>
              </a:rPr>
              <a:t>	24 And the nations of them which are saved shall walk in the light of it: and the kings of the earth do bring their glory and </a:t>
            </a:r>
            <a:r>
              <a:rPr lang="en-US" sz="2800" i="1" dirty="0" err="1">
                <a:latin typeface="+mj-lt"/>
              </a:rPr>
              <a:t>honour</a:t>
            </a:r>
            <a:r>
              <a:rPr lang="en-US" sz="2800" i="1" dirty="0">
                <a:latin typeface="+mj-lt"/>
              </a:rPr>
              <a:t> into it. 25 And the gates of it shall not be shut at all by day: for there shall be no night there. 26 And they shall bring the glory and </a:t>
            </a:r>
            <a:r>
              <a:rPr lang="en-US" sz="2800" i="1" dirty="0" err="1">
                <a:latin typeface="+mj-lt"/>
              </a:rPr>
              <a:t>honour</a:t>
            </a:r>
            <a:r>
              <a:rPr lang="en-US" sz="2800" i="1" dirty="0">
                <a:latin typeface="+mj-lt"/>
              </a:rPr>
              <a:t> of the nations into it.</a:t>
            </a:r>
          </a:p>
        </p:txBody>
      </p:sp>
    </p:spTree>
    <p:extLst>
      <p:ext uri="{BB962C8B-B14F-4D97-AF65-F5344CB8AC3E}">
        <p14:creationId xmlns:p14="http://schemas.microsoft.com/office/powerpoint/2010/main" val="3501376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60</a:t>
            </a:fld>
            <a:endParaRPr lang="en-US"/>
          </a:p>
        </p:txBody>
      </p:sp>
      <p:sp>
        <p:nvSpPr>
          <p:cNvPr id="1025" name="Rectangle 1"/>
          <p:cNvSpPr>
            <a:spLocks noChangeArrowheads="1"/>
          </p:cNvSpPr>
          <p:nvPr/>
        </p:nvSpPr>
        <p:spPr bwMode="auto">
          <a:xfrm>
            <a:off x="103910" y="90906"/>
            <a:ext cx="8174182" cy="5816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effectLst/>
                <a:latin typeface="+mj-lt"/>
                <a:ea typeface="Times New Roman" pitchFamily="18" charset="0"/>
              </a:rPr>
              <a:t>ONLY.ONE.WAY.PROVIDED.BY.GOD</a:t>
            </a:r>
            <a:endParaRPr kumimoji="0" lang="en-US" sz="3600" i="0" u="none" strike="noStrike" cap="none" normalizeH="0" baseline="0" dirty="0">
              <a:ln>
                <a:noFill/>
              </a:ln>
              <a:effectLst/>
              <a:latin typeface="+mj-lt"/>
              <a:ea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effectLst/>
                <a:latin typeface="+mj-lt"/>
                <a:ea typeface="Times New Roman" pitchFamily="18" charset="0"/>
              </a:rPr>
              <a:t>	140  </a:t>
            </a:r>
            <a:r>
              <a:rPr kumimoji="0" lang="en-US" sz="2800" b="0" i="0" u="none" strike="noStrike" cap="none" normalizeH="0" baseline="0" dirty="0">
                <a:ln>
                  <a:noFill/>
                </a:ln>
                <a:solidFill>
                  <a:srgbClr val="FFFF00"/>
                </a:solidFill>
                <a:effectLst/>
                <a:latin typeface="+mj-lt"/>
                <a:ea typeface="Times New Roman" pitchFamily="18" charset="0"/>
              </a:rPr>
              <a:t>The Hebrew children </a:t>
            </a:r>
            <a:r>
              <a:rPr kumimoji="0" lang="en-US" sz="2800" b="0" i="0" u="none" strike="noStrike" cap="none" normalizeH="0" baseline="0" dirty="0">
                <a:ln>
                  <a:noFill/>
                </a:ln>
                <a:effectLst/>
                <a:latin typeface="+mj-lt"/>
                <a:ea typeface="Times New Roman" pitchFamily="18" charset="0"/>
              </a:rPr>
              <a:t>needed some water... But God provided them a fourth Man. That's all they needed …There wasn't even the smell of fire on them. They went God's provided way. </a:t>
            </a:r>
            <a:r>
              <a:rPr kumimoji="0" lang="en-US" sz="2800" b="0" i="0" u="none" strike="noStrike" cap="none" normalizeH="0" baseline="0" dirty="0">
                <a:ln>
                  <a:noFill/>
                </a:ln>
                <a:solidFill>
                  <a:srgbClr val="FFFF00"/>
                </a:solidFill>
                <a:effectLst/>
                <a:latin typeface="+mj-lt"/>
                <a:ea typeface="Times New Roman" pitchFamily="18" charset="0"/>
              </a:rPr>
              <a:t>The wise men</a:t>
            </a:r>
            <a:r>
              <a:rPr kumimoji="0" lang="en-US" sz="2800" b="0" i="0" u="none" strike="noStrike" cap="none" normalizeH="0" baseline="0" dirty="0">
                <a:ln>
                  <a:noFill/>
                </a:ln>
                <a:effectLst/>
                <a:latin typeface="+mj-lt"/>
                <a:ea typeface="Times New Roman" pitchFamily="18" charset="0"/>
              </a:rPr>
              <a:t> needed a compass to guide them to the newborn Babe, but God provided a Star. </a:t>
            </a:r>
            <a:r>
              <a:rPr kumimoji="0" lang="en-US" sz="2800" b="0" i="0" u="none" strike="noStrike" cap="none" normalizeH="0" baseline="0" dirty="0">
                <a:ln>
                  <a:noFill/>
                </a:ln>
                <a:solidFill>
                  <a:srgbClr val="FFFF00"/>
                </a:solidFill>
                <a:effectLst/>
                <a:latin typeface="+mj-lt"/>
                <a:ea typeface="Times New Roman" pitchFamily="18" charset="0"/>
              </a:rPr>
              <a:t>The world </a:t>
            </a:r>
            <a:r>
              <a:rPr kumimoji="0" lang="en-US" sz="2800" b="0" i="0" u="none" strike="noStrike" cap="none" normalizeH="0" baseline="0" dirty="0">
                <a:ln>
                  <a:noFill/>
                </a:ln>
                <a:effectLst/>
                <a:latin typeface="+mj-lt"/>
                <a:ea typeface="Times New Roman" pitchFamily="18" charset="0"/>
              </a:rPr>
              <a:t>needed a </a:t>
            </a:r>
            <a:r>
              <a:rPr kumimoji="0" lang="en-US" sz="2800" b="0" i="0" u="none" strike="noStrike" cap="none" normalizeH="0" baseline="0" dirty="0" err="1">
                <a:ln>
                  <a:noFill/>
                </a:ln>
                <a:effectLst/>
                <a:latin typeface="+mj-lt"/>
                <a:ea typeface="Times New Roman" pitchFamily="18" charset="0"/>
              </a:rPr>
              <a:t>Saviour</a:t>
            </a:r>
            <a:r>
              <a:rPr kumimoji="0" lang="en-US" sz="2800" b="0" i="0" u="none" strike="noStrike" cap="none" normalizeH="0" baseline="0" dirty="0">
                <a:ln>
                  <a:noFill/>
                </a:ln>
                <a:effectLst/>
                <a:latin typeface="+mj-lt"/>
                <a:ea typeface="Times New Roman" pitchFamily="18" charset="0"/>
              </a:rPr>
              <a:t>. God provided a Son.</a:t>
            </a:r>
            <a:endParaRPr kumimoji="0" lang="en-US" sz="2800" b="0" i="0" u="none" strike="noStrike" cap="none" normalizeH="0" baseline="0" dirty="0">
              <a:ln>
                <a:noFill/>
              </a:ln>
              <a:effectLst/>
              <a:latin typeface="+mj-l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effectLst/>
                <a:latin typeface="+mj-lt"/>
                <a:ea typeface="Times New Roman" pitchFamily="18" charset="0"/>
              </a:rPr>
              <a:t>144  </a:t>
            </a:r>
            <a:r>
              <a:rPr kumimoji="0" lang="en-US" sz="2800" b="0" i="0" strike="noStrike" cap="none" normalizeH="0" baseline="0" dirty="0">
                <a:ln>
                  <a:noFill/>
                </a:ln>
                <a:solidFill>
                  <a:srgbClr val="FFFF00"/>
                </a:solidFill>
                <a:effectLst/>
                <a:latin typeface="+mj-lt"/>
                <a:ea typeface="Times New Roman" pitchFamily="18" charset="0"/>
              </a:rPr>
              <a:t>The church</a:t>
            </a:r>
            <a:r>
              <a:rPr kumimoji="0" lang="en-US" sz="2800" b="0" i="0" strike="noStrike" cap="none" normalizeH="0" baseline="0" dirty="0">
                <a:ln>
                  <a:noFill/>
                </a:ln>
                <a:effectLst/>
                <a:latin typeface="+mj-lt"/>
                <a:ea typeface="Times New Roman" pitchFamily="18" charset="0"/>
              </a:rPr>
              <a:t> needed power. </a:t>
            </a:r>
            <a:r>
              <a:rPr kumimoji="0" lang="en-US" sz="2800" b="0" i="0" strike="noStrike" cap="none" normalizeH="0" baseline="0" dirty="0">
                <a:ln>
                  <a:noFill/>
                </a:ln>
                <a:solidFill>
                  <a:srgbClr val="FFFF00"/>
                </a:solidFill>
                <a:effectLst/>
                <a:latin typeface="+mj-lt"/>
                <a:ea typeface="Times New Roman" pitchFamily="18" charset="0"/>
              </a:rPr>
              <a:t>God provided the Holy Ghost. He didn't provide a book of ethics. He didn't provide a Christian government. He provided the Holy Ghost.</a:t>
            </a:r>
          </a:p>
          <a:p>
            <a:pPr lvl="0" indent="457200" algn="r" defTabSz="914400" eaLnBrk="0" fontAlgn="base" hangingPunct="0">
              <a:spcBef>
                <a:spcPct val="0"/>
              </a:spcBef>
              <a:spcAft>
                <a:spcPct val="0"/>
              </a:spcAft>
            </a:pPr>
            <a:r>
              <a:rPr lang="en-US" sz="2000" dirty="0">
                <a:latin typeface="+mj-lt"/>
                <a:ea typeface="Times New Roman" pitchFamily="18" charset="0"/>
              </a:rPr>
              <a:t>63-0731</a:t>
            </a:r>
            <a:endParaRPr kumimoji="0" lang="en-US" sz="2000" b="0" i="0" strike="noStrike" cap="none" normalizeH="0" baseline="0" dirty="0">
              <a:ln>
                <a:noFill/>
              </a:ln>
              <a:effectLst/>
              <a:latin typeface="+mj-lt"/>
            </a:endParaRPr>
          </a:p>
        </p:txBody>
      </p:sp>
    </p:spTree>
    <p:extLst>
      <p:ext uri="{BB962C8B-B14F-4D97-AF65-F5344CB8AC3E}">
        <p14:creationId xmlns:p14="http://schemas.microsoft.com/office/powerpoint/2010/main" val="1169790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61</a:t>
            </a:fld>
            <a:endParaRPr lang="en-US"/>
          </a:p>
        </p:txBody>
      </p:sp>
      <p:sp>
        <p:nvSpPr>
          <p:cNvPr id="5" name="Rectangle 4"/>
          <p:cNvSpPr/>
          <p:nvPr/>
        </p:nvSpPr>
        <p:spPr>
          <a:xfrm>
            <a:off x="196274" y="150092"/>
            <a:ext cx="8243454" cy="4524316"/>
          </a:xfrm>
          <a:prstGeom prst="rect">
            <a:avLst/>
          </a:prstGeom>
        </p:spPr>
        <p:txBody>
          <a:bodyPr wrap="square">
            <a:spAutoFit/>
          </a:bodyPr>
          <a:lstStyle/>
          <a:p>
            <a:r>
              <a:rPr lang="en-US" sz="3600" b="1" dirty="0">
                <a:latin typeface="+mj-lt"/>
              </a:rPr>
              <a:t>SPIRITUAL.AMNESIA</a:t>
            </a:r>
          </a:p>
          <a:p>
            <a:r>
              <a:rPr lang="en-US" sz="2800" dirty="0">
                <a:latin typeface="+mj-lt"/>
              </a:rPr>
              <a:t>	29  You must be identified… You are identified either in Christ or out of Christ. You are not halfway. There's no such a thing as a drunk sober man. There's no black white bird</a:t>
            </a:r>
            <a:r>
              <a:rPr lang="en-US" sz="2800" dirty="0">
                <a:solidFill>
                  <a:srgbClr val="FFFF00"/>
                </a:solidFill>
                <a:latin typeface="+mj-lt"/>
              </a:rPr>
              <a:t>. </a:t>
            </a:r>
          </a:p>
          <a:p>
            <a:r>
              <a:rPr lang="en-US" sz="2800" dirty="0">
                <a:solidFill>
                  <a:srgbClr val="FFFF00"/>
                </a:solidFill>
                <a:latin typeface="+mj-lt"/>
              </a:rPr>
              <a:t>	You're either a saved, or you're not saved.</a:t>
            </a:r>
            <a:r>
              <a:rPr lang="en-US" sz="2800" dirty="0">
                <a:latin typeface="+mj-lt"/>
              </a:rPr>
              <a:t> You're a saint or a sinner, one or the other. </a:t>
            </a:r>
            <a:r>
              <a:rPr lang="en-US" sz="2800" dirty="0">
                <a:solidFill>
                  <a:srgbClr val="FFFF00"/>
                </a:solidFill>
                <a:latin typeface="+mj-lt"/>
              </a:rPr>
              <a:t>And your spiritual attitude towards God's Word identifies you, exactly where you're standing.</a:t>
            </a:r>
          </a:p>
          <a:p>
            <a:pPr algn="r"/>
            <a:r>
              <a:rPr lang="en-US" sz="2800" b="1" dirty="0">
                <a:latin typeface="+mj-lt"/>
              </a:rPr>
              <a:t>64-0411</a:t>
            </a:r>
            <a:endParaRPr lang="en-US" sz="2800" dirty="0">
              <a:solidFill>
                <a:srgbClr val="FF0000"/>
              </a:solidFill>
              <a:latin typeface="+mj-lt"/>
            </a:endParaRPr>
          </a:p>
        </p:txBody>
      </p:sp>
    </p:spTree>
    <p:extLst>
      <p:ext uri="{BB962C8B-B14F-4D97-AF65-F5344CB8AC3E}">
        <p14:creationId xmlns:p14="http://schemas.microsoft.com/office/powerpoint/2010/main" val="12022727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168940-7177-4259-ACC8-0A7771D303FC}"/>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9958286B-8E28-4CA2-9829-12AD1FE12799}"/>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CFBDF65F-FA20-42FF-9146-142CBA785146}"/>
              </a:ext>
            </a:extLst>
          </p:cNvPr>
          <p:cNvSpPr>
            <a:spLocks noGrp="1"/>
          </p:cNvSpPr>
          <p:nvPr>
            <p:ph type="sldNum" sz="quarter" idx="12"/>
          </p:nvPr>
        </p:nvSpPr>
        <p:spPr/>
        <p:txBody>
          <a:bodyPr/>
          <a:lstStyle/>
          <a:p>
            <a:fld id="{4FAB73BC-B049-4115-A692-8D63A059BFB8}" type="slidenum">
              <a:rPr lang="en-US" smtClean="0"/>
              <a:t>62</a:t>
            </a:fld>
            <a:endParaRPr lang="en-US" dirty="0"/>
          </a:p>
        </p:txBody>
      </p:sp>
      <p:sp>
        <p:nvSpPr>
          <p:cNvPr id="5" name="Rectangle 4">
            <a:extLst>
              <a:ext uri="{FF2B5EF4-FFF2-40B4-BE49-F238E27FC236}">
                <a16:creationId xmlns:a16="http://schemas.microsoft.com/office/drawing/2014/main" id="{1E4A7B2A-58DC-4DFE-9D68-038C1E73F7B9}"/>
              </a:ext>
            </a:extLst>
          </p:cNvPr>
          <p:cNvSpPr/>
          <p:nvPr/>
        </p:nvSpPr>
        <p:spPr>
          <a:xfrm>
            <a:off x="223122" y="-218152"/>
            <a:ext cx="8138558" cy="7848302"/>
          </a:xfrm>
          <a:prstGeom prst="rect">
            <a:avLst/>
          </a:prstGeom>
        </p:spPr>
        <p:txBody>
          <a:bodyPr wrap="square">
            <a:spAutoFit/>
          </a:bodyPr>
          <a:lstStyle/>
          <a:p>
            <a:r>
              <a:rPr lang="en-US" sz="2400" dirty="0">
                <a:latin typeface="+mj-lt"/>
              </a:rPr>
              <a:t>64-0823E  QUESTIONS.AND.ANSWERS.2_  JEFFERSONVILLE.IN  COD  SUNDAY_</a:t>
            </a:r>
          </a:p>
          <a:p>
            <a:r>
              <a:rPr lang="en-US" sz="2400" dirty="0">
                <a:latin typeface="+mj-lt"/>
              </a:rPr>
              <a:t>«  212       †        318. What is the evidence that a person is really filled with the Holy Ghost?</a:t>
            </a:r>
          </a:p>
          <a:p>
            <a:r>
              <a:rPr lang="en-US" sz="2400" dirty="0">
                <a:latin typeface="+mj-lt"/>
              </a:rPr>
              <a:t>John 14:26: He will... "When the Holy Ghost is come (See?), He will show you things to come." See? He'll be a... He'll perfect it; man-</a:t>
            </a:r>
            <a:r>
              <a:rPr lang="en-US" sz="2400" dirty="0" err="1">
                <a:latin typeface="+mj-lt"/>
              </a:rPr>
              <a:t>mades</a:t>
            </a:r>
            <a:r>
              <a:rPr lang="en-US" sz="2400" dirty="0">
                <a:latin typeface="+mj-lt"/>
              </a:rPr>
              <a:t> won't do it; and He is the Word. When He the Holy Ghost is come, He will identify Himself in you with the Scripture. And that is the true sign that the Holy Spirit is in you, because It is the Word.</a:t>
            </a:r>
          </a:p>
          <a:p>
            <a:r>
              <a:rPr lang="en-US" sz="2400" dirty="0">
                <a:latin typeface="+mj-lt"/>
              </a:rPr>
              <a:t>Now, look. What if you spoke with tongues? I just want to ask you that. Jesus said when the Holy Ghost come what He would do. And what if you spoke with tongues, jumped up-and-down, shouted, and everything else, and then come to the Word; and I'd tell you the baptism of--prove to you by the Scripture as I have, that the baptism using the title of Father, Son, and Holy Ghost is absolutely a misunderstanding in the Scripture; nobody was ever baptized like that, and you go ahead and hang with it anyhow? Could you tell me the Holy Spirit in you would do a thing like that? How can It deny It's own Word?</a:t>
            </a:r>
          </a:p>
        </p:txBody>
      </p:sp>
    </p:spTree>
    <p:extLst>
      <p:ext uri="{BB962C8B-B14F-4D97-AF65-F5344CB8AC3E}">
        <p14:creationId xmlns:p14="http://schemas.microsoft.com/office/powerpoint/2010/main" val="26277296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1B9B7-B5B5-4F4F-92F5-A2CCDB90BFDE}" type="slidenum">
              <a:rPr lang="en-US" smtClean="0"/>
              <a:pPr/>
              <a:t>63</a:t>
            </a:fld>
            <a:endParaRPr lang="en-US"/>
          </a:p>
        </p:txBody>
      </p:sp>
      <p:sp>
        <p:nvSpPr>
          <p:cNvPr id="5" name="TextBox 4"/>
          <p:cNvSpPr txBox="1"/>
          <p:nvPr/>
        </p:nvSpPr>
        <p:spPr>
          <a:xfrm>
            <a:off x="600364" y="494145"/>
            <a:ext cx="7363874" cy="2308324"/>
          </a:xfrm>
          <a:prstGeom prst="rect">
            <a:avLst/>
          </a:prstGeom>
          <a:noFill/>
        </p:spPr>
        <p:txBody>
          <a:bodyPr wrap="square" rtlCol="0">
            <a:spAutoFit/>
          </a:bodyPr>
          <a:lstStyle/>
          <a:p>
            <a:pPr algn="ctr"/>
            <a:r>
              <a:rPr lang="en-US" sz="7200" i="1" dirty="0">
                <a:solidFill>
                  <a:srgbClr val="CCFFCC"/>
                </a:solidFill>
                <a:latin typeface="+mj-lt"/>
              </a:rPr>
              <a:t>How could this </a:t>
            </a:r>
          </a:p>
          <a:p>
            <a:pPr algn="ctr"/>
            <a:r>
              <a:rPr lang="en-US" sz="7200" i="1" dirty="0">
                <a:solidFill>
                  <a:srgbClr val="CCFFCC"/>
                </a:solidFill>
                <a:latin typeface="+mj-lt"/>
              </a:rPr>
              <a:t>be possible?</a:t>
            </a:r>
          </a:p>
        </p:txBody>
      </p:sp>
      <p:sp>
        <p:nvSpPr>
          <p:cNvPr id="6" name="Date Placeholder 5"/>
          <p:cNvSpPr>
            <a:spLocks noGrp="1"/>
          </p:cNvSpPr>
          <p:nvPr>
            <p:ph type="dt" sz="half" idx="10"/>
          </p:nvPr>
        </p:nvSpPr>
        <p:spPr/>
        <p:txBody>
          <a:bodyPr/>
          <a:lstStyle/>
          <a:p>
            <a:r>
              <a:rPr lang="en-US"/>
              <a:t>9-5-2018</a:t>
            </a:r>
          </a:p>
        </p:txBody>
      </p:sp>
      <p:sp>
        <p:nvSpPr>
          <p:cNvPr id="7" name="Footer Placeholder 6"/>
          <p:cNvSpPr>
            <a:spLocks noGrp="1"/>
          </p:cNvSpPr>
          <p:nvPr>
            <p:ph type="ftr" sz="quarter" idx="11"/>
          </p:nvPr>
        </p:nvSpPr>
        <p:spPr/>
        <p:txBody>
          <a:bodyPr/>
          <a:lstStyle/>
          <a:p>
            <a:r>
              <a:rPr lang="en-US"/>
              <a:t>Sealed</a:t>
            </a:r>
          </a:p>
        </p:txBody>
      </p:sp>
      <p:sp>
        <p:nvSpPr>
          <p:cNvPr id="2" name="Rectangle 1"/>
          <p:cNvSpPr/>
          <p:nvPr/>
        </p:nvSpPr>
        <p:spPr>
          <a:xfrm>
            <a:off x="1489363" y="4064108"/>
            <a:ext cx="6500091" cy="1077218"/>
          </a:xfrm>
          <a:prstGeom prst="rect">
            <a:avLst/>
          </a:prstGeom>
        </p:spPr>
        <p:txBody>
          <a:bodyPr wrap="square">
            <a:spAutoFit/>
          </a:bodyPr>
          <a:lstStyle/>
          <a:p>
            <a:r>
              <a:rPr lang="en-US" sz="3200" dirty="0">
                <a:latin typeface="Cambria" pitchFamily="18" charset="0"/>
              </a:rPr>
              <a:t>“For the Holy Ghost is Jehovah in Spirit form in you.”</a:t>
            </a:r>
          </a:p>
        </p:txBody>
      </p:sp>
    </p:spTree>
    <p:extLst>
      <p:ext uri="{BB962C8B-B14F-4D97-AF65-F5344CB8AC3E}">
        <p14:creationId xmlns:p14="http://schemas.microsoft.com/office/powerpoint/2010/main" val="2448998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1B9B7-B5B5-4F4F-92F5-A2CCDB90BFDE}" type="slidenum">
              <a:rPr lang="en-US" smtClean="0"/>
              <a:pPr/>
              <a:t>64</a:t>
            </a:fld>
            <a:endParaRPr lang="en-US"/>
          </a:p>
        </p:txBody>
      </p:sp>
      <p:sp>
        <p:nvSpPr>
          <p:cNvPr id="5" name="Rectangle 4"/>
          <p:cNvSpPr/>
          <p:nvPr/>
        </p:nvSpPr>
        <p:spPr>
          <a:xfrm>
            <a:off x="184728" y="113146"/>
            <a:ext cx="8301181" cy="5632312"/>
          </a:xfrm>
          <a:prstGeom prst="rect">
            <a:avLst/>
          </a:prstGeom>
        </p:spPr>
        <p:txBody>
          <a:bodyPr wrap="square">
            <a:spAutoFit/>
          </a:bodyPr>
          <a:lstStyle/>
          <a:p>
            <a:r>
              <a:rPr lang="en-US" sz="4000" b="1" dirty="0">
                <a:latin typeface="+mj-lt"/>
              </a:rPr>
              <a:t>CHRIST.IS.IDENTIFIED.THE.SAME</a:t>
            </a:r>
          </a:p>
          <a:p>
            <a:r>
              <a:rPr lang="en-US" sz="4000" b="1" dirty="0">
                <a:latin typeface="+mj-lt"/>
              </a:rPr>
              <a:t>   IN.ALL.GENERATIONS</a:t>
            </a:r>
            <a:endParaRPr lang="en-US" sz="4000" dirty="0">
              <a:latin typeface="+mj-lt"/>
            </a:endParaRPr>
          </a:p>
          <a:p>
            <a:r>
              <a:rPr lang="en-US" sz="2800" dirty="0">
                <a:latin typeface="+mj-lt"/>
              </a:rPr>
              <a:t> 		71 He's Eternal, and He's the only source of Eternal Life… Now, therefore,</a:t>
            </a:r>
            <a:r>
              <a:rPr lang="en-US" sz="2800" dirty="0">
                <a:solidFill>
                  <a:srgbClr val="FFFF00"/>
                </a:solidFill>
                <a:latin typeface="+mj-lt"/>
              </a:rPr>
              <a:t> if we have Eternal Life, we have part of God in us...</a:t>
            </a:r>
            <a:r>
              <a:rPr lang="en-US" sz="2800" dirty="0">
                <a:latin typeface="+mj-lt"/>
              </a:rPr>
              <a:t> Then, that's the only way you could have Eternal Life. It isn't something that was manufactured, then given to you by some creed, or you lived into it, you grew into a better man or a better woman. </a:t>
            </a:r>
            <a:r>
              <a:rPr lang="en-US" sz="2800" dirty="0">
                <a:solidFill>
                  <a:srgbClr val="FFFF00"/>
                </a:solidFill>
                <a:latin typeface="+mj-lt"/>
              </a:rPr>
              <a:t>It's God Himself in you. Just like you're a part of your father here on earth; you're a part of your Heavenly Father. </a:t>
            </a:r>
          </a:p>
          <a:p>
            <a:pPr algn="r"/>
            <a:r>
              <a:rPr lang="en-US" sz="2800" dirty="0">
                <a:latin typeface="+mj-lt"/>
              </a:rPr>
              <a:t>64-0415</a:t>
            </a:r>
            <a:endParaRPr lang="en-US" sz="2800" dirty="0">
              <a:solidFill>
                <a:srgbClr val="FFFF00"/>
              </a:solidFill>
              <a:latin typeface="+mj-lt"/>
            </a:endParaRPr>
          </a:p>
        </p:txBody>
      </p:sp>
      <p:sp>
        <p:nvSpPr>
          <p:cNvPr id="6" name="Date Placeholder 5"/>
          <p:cNvSpPr>
            <a:spLocks noGrp="1"/>
          </p:cNvSpPr>
          <p:nvPr>
            <p:ph type="dt" sz="half" idx="10"/>
          </p:nvPr>
        </p:nvSpPr>
        <p:spPr/>
        <p:txBody>
          <a:bodyPr/>
          <a:lstStyle/>
          <a:p>
            <a:r>
              <a:rPr lang="en-US"/>
              <a:t>9-5-2018</a:t>
            </a:r>
          </a:p>
        </p:txBody>
      </p:sp>
      <p:sp>
        <p:nvSpPr>
          <p:cNvPr id="7" name="Footer Placeholder 6"/>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615586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 y="147008"/>
            <a:ext cx="8566726"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spc="-300" normalizeH="0" baseline="0" dirty="0">
                <a:ln>
                  <a:noFill/>
                </a:ln>
                <a:effectLst/>
                <a:latin typeface="Cambria" pitchFamily="18" charset="0"/>
                <a:ea typeface="Times New Roman" pitchFamily="18" charset="0"/>
              </a:rPr>
              <a:t>IT.WASN'T.SO.FROM.THE.BEGINNING</a:t>
            </a:r>
            <a:r>
              <a:rPr kumimoji="0" lang="en-US" sz="3200" b="1" i="0" u="none" strike="noStrike" cap="none" spc="-300" normalizeH="0" baseline="0" dirty="0">
                <a:ln>
                  <a:noFill/>
                </a:ln>
                <a:effectLst/>
                <a:latin typeface="Cambria" pitchFamily="18" charset="0"/>
                <a:ea typeface="Times New Roman" pitchFamily="18" charset="0"/>
              </a:rPr>
              <a:t>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spc="-300" normalizeH="0" baseline="0" dirty="0">
                <a:ln>
                  <a:noFill/>
                </a:ln>
                <a:effectLst/>
                <a:latin typeface="Cambria" pitchFamily="18" charset="0"/>
                <a:ea typeface="Times New Roman" pitchFamily="18" charset="0"/>
              </a:rPr>
              <a:t>    </a:t>
            </a:r>
            <a:r>
              <a:rPr lang="en-US" sz="2800" spc="-300" dirty="0">
                <a:latin typeface="Cambria" pitchFamily="18" charset="0"/>
                <a:ea typeface="Times New Roman" pitchFamily="18" charset="0"/>
              </a:rPr>
              <a:t>	</a:t>
            </a:r>
            <a:r>
              <a:rPr kumimoji="0" lang="en-US" sz="2800" b="0" i="0" u="none" strike="noStrike" cap="none" normalizeH="0" baseline="0" dirty="0">
                <a:ln>
                  <a:noFill/>
                </a:ln>
                <a:effectLst/>
                <a:latin typeface="Cambria" pitchFamily="18" charset="0"/>
                <a:ea typeface="Times New Roman" pitchFamily="18" charset="0"/>
              </a:rPr>
              <a:t>48   And</a:t>
            </a:r>
            <a:r>
              <a:rPr kumimoji="0" lang="en-US" sz="2800" b="0" i="0" u="none" strike="noStrike" cap="none" normalizeH="0" baseline="0" dirty="0">
                <a:ln>
                  <a:noFill/>
                </a:ln>
                <a:solidFill>
                  <a:srgbClr val="FFFF00"/>
                </a:solidFill>
                <a:effectLst/>
                <a:latin typeface="Cambria" pitchFamily="18" charset="0"/>
                <a:ea typeface="Times New Roman" pitchFamily="18" charset="0"/>
              </a:rPr>
              <a:t> </a:t>
            </a:r>
            <a:r>
              <a:rPr kumimoji="0" lang="en-US" sz="2800" b="0" i="0" u="none" strike="noStrike" cap="none" normalizeH="0" baseline="0" dirty="0" err="1">
                <a:ln>
                  <a:noFill/>
                </a:ln>
                <a:solidFill>
                  <a:srgbClr val="FFFF00"/>
                </a:solidFill>
                <a:effectLst/>
                <a:latin typeface="Cambria" pitchFamily="18" charset="0"/>
                <a:ea typeface="Times New Roman" pitchFamily="18" charset="0"/>
              </a:rPr>
              <a:t>hybriding</a:t>
            </a:r>
            <a:r>
              <a:rPr kumimoji="0" lang="en-US" sz="2800" b="0" i="0" u="none" strike="noStrike" cap="none" normalizeH="0" baseline="0" dirty="0">
                <a:ln>
                  <a:noFill/>
                </a:ln>
                <a:solidFill>
                  <a:srgbClr val="FFFF00"/>
                </a:solidFill>
                <a:effectLst/>
                <a:latin typeface="Cambria" pitchFamily="18" charset="0"/>
                <a:ea typeface="Times New Roman" pitchFamily="18" charset="0"/>
              </a:rPr>
              <a:t> </a:t>
            </a:r>
            <a:r>
              <a:rPr kumimoji="0" lang="en-US" sz="2800" b="0" i="0" u="none" strike="noStrike" cap="none" normalizeH="0" baseline="0" dirty="0">
                <a:ln>
                  <a:noFill/>
                </a:ln>
                <a:effectLst/>
                <a:latin typeface="Cambria" pitchFamily="18" charset="0"/>
                <a:ea typeface="Times New Roman" pitchFamily="18" charset="0"/>
              </a:rPr>
              <a:t>was such a horrible thing in the Old Testament… Think. Ten generations, 400 years before a illegitimate child could ever come into the Kingdom of God… He had to just breed it out through the family. </a:t>
            </a:r>
          </a:p>
          <a:p>
            <a:pPr marL="0" marR="0" lvl="0" indent="457200" algn="l" defTabSz="914400" rtl="0" eaLnBrk="1" fontAlgn="base" latinLnBrk="0" hangingPunct="1">
              <a:lnSpc>
                <a:spcPct val="100000"/>
              </a:lnSpc>
              <a:spcBef>
                <a:spcPct val="0"/>
              </a:spcBef>
              <a:spcAft>
                <a:spcPct val="0"/>
              </a:spcAft>
              <a:buClrTx/>
              <a:buSzTx/>
              <a:buFontTx/>
              <a:buNone/>
              <a:tabLst/>
            </a:pPr>
            <a:r>
              <a:rPr lang="en-US" sz="2800" dirty="0">
                <a:solidFill>
                  <a:srgbClr val="FFFF00"/>
                </a:solidFill>
                <a:latin typeface="Cambria" pitchFamily="18" charset="0"/>
                <a:ea typeface="Times New Roman" pitchFamily="18" charset="0"/>
              </a:rPr>
              <a:t>	</a:t>
            </a:r>
            <a:r>
              <a:rPr kumimoji="0" lang="en-US" sz="2800" b="1" i="0" strike="noStrike" cap="none" normalizeH="0" baseline="0" dirty="0">
                <a:ln>
                  <a:noFill/>
                </a:ln>
                <a:solidFill>
                  <a:srgbClr val="FFFF00"/>
                </a:solidFill>
                <a:effectLst/>
                <a:latin typeface="Cambria" pitchFamily="18" charset="0"/>
                <a:ea typeface="Times New Roman" pitchFamily="18" charset="0"/>
              </a:rPr>
              <a:t>But today, since the Blood of the Jesus Christ has been shed and you've been interbred by all different kinds of ideas, the Holy Spirit is here this morning to breed you back to the original, bring you back to Pentecost, breed you back.</a:t>
            </a:r>
          </a:p>
          <a:p>
            <a:pPr lvl="0" indent="457200" algn="r" defTabSz="914400" fontAlgn="base">
              <a:spcBef>
                <a:spcPct val="0"/>
              </a:spcBef>
              <a:spcAft>
                <a:spcPct val="0"/>
              </a:spcAft>
            </a:pPr>
            <a:r>
              <a:rPr lang="en-US" spc="-300" dirty="0">
                <a:latin typeface="Cambria" pitchFamily="18" charset="0"/>
                <a:ea typeface="Times New Roman" pitchFamily="18" charset="0"/>
              </a:rPr>
              <a:t>60-1127</a:t>
            </a:r>
            <a:endParaRPr kumimoji="0" lang="en-US" i="0" strike="noStrike" cap="none" spc="-300" normalizeH="0" baseline="0" dirty="0">
              <a:ln>
                <a:noFill/>
              </a:ln>
              <a:solidFill>
                <a:srgbClr val="FFFF00"/>
              </a:solidFill>
              <a:effectLst/>
              <a:latin typeface="Cambria" pitchFamily="18" charset="0"/>
            </a:endParaRPr>
          </a:p>
        </p:txBody>
      </p:sp>
      <p:sp>
        <p:nvSpPr>
          <p:cNvPr id="4" name="Slide Number Placeholder 3"/>
          <p:cNvSpPr>
            <a:spLocks noGrp="1"/>
          </p:cNvSpPr>
          <p:nvPr>
            <p:ph type="sldNum" sz="quarter" idx="12"/>
          </p:nvPr>
        </p:nvSpPr>
        <p:spPr/>
        <p:txBody>
          <a:bodyPr/>
          <a:lstStyle/>
          <a:p>
            <a:fld id="{1D21B9B7-B5B5-4F4F-92F5-A2CCDB90BFDE}" type="slidenum">
              <a:rPr lang="en-US" smtClean="0"/>
              <a:pPr/>
              <a:t>65</a:t>
            </a:fld>
            <a:endParaRPr lang="en-US"/>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536745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101600" y="-61261"/>
            <a:ext cx="8557491" cy="6555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effectLst/>
                <a:latin typeface="Cambria" pitchFamily="18" charset="0"/>
                <a:ea typeface="Times New Roman" pitchFamily="18" charset="0"/>
              </a:rPr>
              <a:t>GOD.PERFECTING.HIS.CHURCH</a:t>
            </a:r>
            <a:endParaRPr kumimoji="0" lang="en-US" sz="3200" b="0" i="0" u="none" strike="noStrike" cap="none" normalizeH="0" baseline="0" dirty="0">
              <a:ln>
                <a:noFill/>
              </a:ln>
              <a:effectLst/>
              <a:latin typeface="Cambria" pitchFamily="18"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2800" dirty="0">
                <a:latin typeface="Cambria" pitchFamily="18" charset="0"/>
                <a:ea typeface="Times New Roman" pitchFamily="18" charset="0"/>
              </a:rPr>
              <a:t>	</a:t>
            </a:r>
            <a:r>
              <a:rPr kumimoji="0" lang="en-US" sz="2800" b="0" i="0" u="none" strike="noStrike" cap="none" normalizeH="0" baseline="0" dirty="0">
                <a:ln>
                  <a:noFill/>
                </a:ln>
                <a:effectLst/>
                <a:latin typeface="Cambria" pitchFamily="18" charset="0"/>
                <a:ea typeface="Times New Roman" pitchFamily="18" charset="0"/>
              </a:rPr>
              <a:t>16  Then the next time God was manifested, was in His Son, Christ Jesus… a virgin birth. Conceived by a virgin, overshadowed by the Holy Spirit. </a:t>
            </a:r>
            <a:r>
              <a:rPr kumimoji="0" lang="en-US" sz="2800" b="1" i="0" u="none" strike="noStrike" cap="none" normalizeH="0" baseline="0" dirty="0">
                <a:ln>
                  <a:noFill/>
                </a:ln>
                <a:solidFill>
                  <a:srgbClr val="FFFF00"/>
                </a:solidFill>
                <a:effectLst/>
                <a:latin typeface="Cambria" pitchFamily="18" charset="0"/>
                <a:ea typeface="Times New Roman" pitchFamily="18" charset="0"/>
              </a:rPr>
              <a:t>God Himself came down into a blood cell and wrapped the Blood around Him</a:t>
            </a:r>
            <a:r>
              <a:rPr kumimoji="0" lang="en-US" sz="2800" b="0" i="0" u="none" strike="noStrike" cap="none" normalizeH="0" baseline="0" dirty="0">
                <a:ln>
                  <a:noFill/>
                </a:ln>
                <a:solidFill>
                  <a:srgbClr val="FFFF00"/>
                </a:solidFill>
                <a:effectLst/>
                <a:latin typeface="Cambria" pitchFamily="18" charset="0"/>
                <a:ea typeface="Times New Roman" pitchFamily="18" charset="0"/>
              </a:rPr>
              <a:t>. The Blood cell, the germ of Life of God Himself, wrapped in this Blood cell that brought forth the Son, Christ Jesus.</a:t>
            </a:r>
            <a:endParaRPr kumimoji="0" lang="en-US" sz="1600" b="0" i="0" u="none" strike="noStrike" cap="none" normalizeH="0" baseline="0" dirty="0">
              <a:ln>
                <a:noFill/>
              </a:ln>
              <a:solidFill>
                <a:srgbClr val="FFFF00"/>
              </a:solidFill>
              <a:effectLst/>
              <a:latin typeface="Cambria"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effectLst/>
                <a:latin typeface="Cambria" pitchFamily="18" charset="0"/>
                <a:ea typeface="Times New Roman" pitchFamily="18" charset="0"/>
              </a:rPr>
              <a:t>	Now, what He does by that</a:t>
            </a:r>
            <a:r>
              <a:rPr kumimoji="0" lang="en-US" sz="2800" b="0" i="0" u="none" strike="noStrike" cap="none" normalizeH="0" baseline="0" dirty="0">
                <a:ln>
                  <a:noFill/>
                </a:ln>
                <a:solidFill>
                  <a:schemeClr val="accent6">
                    <a:lumMod val="60000"/>
                    <a:lumOff val="40000"/>
                  </a:schemeClr>
                </a:solidFill>
                <a:effectLst/>
                <a:latin typeface="Cambria" pitchFamily="18" charset="0"/>
                <a:ea typeface="Times New Roman" pitchFamily="18" charset="0"/>
              </a:rPr>
              <a:t>,</a:t>
            </a:r>
            <a:r>
              <a:rPr kumimoji="0" lang="en-US" sz="2800" b="0" i="0" u="none" strike="noStrike" cap="none" normalizeH="0" baseline="0" dirty="0">
                <a:ln>
                  <a:noFill/>
                </a:ln>
                <a:solidFill>
                  <a:srgbClr val="FFFF00"/>
                </a:solidFill>
                <a:effectLst/>
                <a:latin typeface="Cambria" pitchFamily="18" charset="0"/>
                <a:ea typeface="Times New Roman" pitchFamily="18" charset="0"/>
              </a:rPr>
              <a:t> to make you perfect and to bring you back into fellowship, He brings you through that Blood cell into Himself.</a:t>
            </a:r>
            <a:r>
              <a:rPr kumimoji="0" lang="en-US" sz="2800" b="0" i="0" u="none" strike="noStrike" cap="none" normalizeH="0" baseline="0" dirty="0">
                <a:ln>
                  <a:noFill/>
                </a:ln>
                <a:effectLst/>
                <a:latin typeface="Cambria" pitchFamily="18" charset="0"/>
                <a:ea typeface="Times New Roman" pitchFamily="18" charset="0"/>
              </a:rPr>
              <a:t> </a:t>
            </a:r>
            <a:r>
              <a:rPr kumimoji="0" lang="en-US" sz="2800" b="0" i="0" strike="noStrike" cap="none" normalizeH="0" baseline="0" dirty="0">
                <a:ln>
                  <a:noFill/>
                </a:ln>
                <a:effectLst/>
                <a:latin typeface="Cambria" pitchFamily="18" charset="0"/>
                <a:ea typeface="Times New Roman" pitchFamily="18" charset="0"/>
              </a:rPr>
              <a:t>Through the Blood cell of the Lord Jesus that in-veiled the Life of Jehovah, and we, coming through the Blood cell, becomes a part of that Life. </a:t>
            </a:r>
            <a:endParaRPr kumimoji="0" lang="en-US" sz="1200" b="0" i="0" strike="noStrike" cap="none" normalizeH="0" baseline="0" dirty="0">
              <a:ln>
                <a:noFill/>
              </a:ln>
              <a:effectLst/>
              <a:latin typeface="Cambria" pitchFamily="18" charset="0"/>
              <a:ea typeface="Times New Roman" pitchFamily="18" charset="0"/>
            </a:endParaRPr>
          </a:p>
          <a:p>
            <a:pPr lvl="0" algn="r" defTabSz="914400" eaLnBrk="0" fontAlgn="base" hangingPunct="0">
              <a:spcBef>
                <a:spcPct val="0"/>
              </a:spcBef>
              <a:spcAft>
                <a:spcPct val="0"/>
              </a:spcAft>
            </a:pPr>
            <a:r>
              <a:rPr lang="en-US" dirty="0">
                <a:latin typeface="Cambria" pitchFamily="18" charset="0"/>
                <a:ea typeface="Times New Roman" pitchFamily="18" charset="0"/>
              </a:rPr>
              <a:t>54-1204</a:t>
            </a:r>
            <a:endParaRPr kumimoji="0" lang="en-US" b="0" i="0" u="none" strike="noStrike" cap="none" normalizeH="0" baseline="0" dirty="0">
              <a:ln>
                <a:noFill/>
              </a:ln>
              <a:effectLst/>
              <a:latin typeface="Cambria" pitchFamily="18" charset="0"/>
            </a:endParaRPr>
          </a:p>
        </p:txBody>
      </p:sp>
      <p:sp>
        <p:nvSpPr>
          <p:cNvPr id="4" name="Slide Number Placeholder 3"/>
          <p:cNvSpPr>
            <a:spLocks noGrp="1"/>
          </p:cNvSpPr>
          <p:nvPr>
            <p:ph type="sldNum" sz="quarter" idx="12"/>
          </p:nvPr>
        </p:nvSpPr>
        <p:spPr/>
        <p:txBody>
          <a:bodyPr/>
          <a:lstStyle/>
          <a:p>
            <a:fld id="{1D21B9B7-B5B5-4F4F-92F5-A2CCDB90BFDE}" type="slidenum">
              <a:rPr lang="en-US" smtClean="0"/>
              <a:pPr/>
              <a:t>66</a:t>
            </a:fld>
            <a:endParaRPr lang="en-US"/>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190298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273" y="115455"/>
            <a:ext cx="8278091" cy="5868567"/>
          </a:xfrm>
          <a:prstGeom prst="rect">
            <a:avLst/>
          </a:prstGeom>
        </p:spPr>
        <p:txBody>
          <a:bodyPr wrap="square">
            <a:spAutoFit/>
          </a:bodyPr>
          <a:lstStyle/>
          <a:p>
            <a:r>
              <a:rPr lang="en-US" sz="4000" b="1" dirty="0">
                <a:latin typeface="+mj-lt"/>
              </a:rPr>
              <a:t>HEBREWS 9:11-14</a:t>
            </a:r>
          </a:p>
          <a:p>
            <a:r>
              <a:rPr lang="en-US" sz="2800" i="1" dirty="0">
                <a:latin typeface="+mj-lt"/>
              </a:rPr>
              <a:t>     	    11 But Christ being come an high priest of good things to come, by a greater and more perfect tabernacle, not made with hands, that is to say, not of this building; 12 Neither by the blood of goats and calves, </a:t>
            </a:r>
            <a:r>
              <a:rPr lang="en-US" sz="2800" i="1" dirty="0">
                <a:solidFill>
                  <a:srgbClr val="FFFF00"/>
                </a:solidFill>
                <a:latin typeface="+mj-lt"/>
              </a:rPr>
              <a:t>but by his own blood </a:t>
            </a:r>
            <a:r>
              <a:rPr lang="en-US" sz="2800" i="1" dirty="0">
                <a:latin typeface="+mj-lt"/>
              </a:rPr>
              <a:t>he entered in once into the holy place, having obtained eternal redemption for us. 13 For if the blood of bulls and of goats, and the ashes of an heifer sprinkling the unclean, </a:t>
            </a:r>
            <a:r>
              <a:rPr lang="en-US" sz="2800" i="1" dirty="0" err="1">
                <a:latin typeface="+mj-lt"/>
              </a:rPr>
              <a:t>sanctifieth</a:t>
            </a:r>
            <a:r>
              <a:rPr lang="en-US" sz="2800" i="1" dirty="0">
                <a:latin typeface="+mj-lt"/>
              </a:rPr>
              <a:t> to the purifying of the flesh: 14 </a:t>
            </a:r>
            <a:r>
              <a:rPr lang="en-US" sz="2800" i="1" dirty="0">
                <a:solidFill>
                  <a:srgbClr val="FFFF00"/>
                </a:solidFill>
                <a:latin typeface="+mj-lt"/>
              </a:rPr>
              <a:t>How much more shall the blood of Christ, who through the eternal Spirit offered himself without spot to God, purge your conscience from dead works to serve the living God? </a:t>
            </a:r>
          </a:p>
        </p:txBody>
      </p:sp>
      <p:sp>
        <p:nvSpPr>
          <p:cNvPr id="4" name="Slide Number Placeholder 3"/>
          <p:cNvSpPr>
            <a:spLocks noGrp="1"/>
          </p:cNvSpPr>
          <p:nvPr>
            <p:ph type="sldNum" sz="quarter" idx="12"/>
          </p:nvPr>
        </p:nvSpPr>
        <p:spPr/>
        <p:txBody>
          <a:bodyPr/>
          <a:lstStyle/>
          <a:p>
            <a:fld id="{1D21B9B7-B5B5-4F4F-92F5-A2CCDB90BFDE}" type="slidenum">
              <a:rPr lang="en-US" smtClean="0"/>
              <a:pPr/>
              <a:t>67</a:t>
            </a:fld>
            <a:endParaRPr lang="en-US"/>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4673193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82225"/>
            <a:ext cx="8610600" cy="5570756"/>
          </a:xfrm>
          <a:prstGeom prst="rect">
            <a:avLst/>
          </a:prstGeom>
        </p:spPr>
        <p:txBody>
          <a:bodyPr wrap="square">
            <a:spAutoFit/>
          </a:bodyPr>
          <a:lstStyle/>
          <a:p>
            <a:r>
              <a:rPr lang="en-US" sz="3600" b="1" dirty="0">
                <a:latin typeface="Cambria" pitchFamily="18" charset="0"/>
              </a:rPr>
              <a:t>THE.LAW.HAVING.A.SHADOW  54-1203</a:t>
            </a:r>
          </a:p>
          <a:p>
            <a:r>
              <a:rPr lang="en-US" sz="2400" dirty="0">
                <a:latin typeface="Cambria" pitchFamily="18" charset="0"/>
              </a:rPr>
              <a:t>	</a:t>
            </a:r>
            <a:r>
              <a:rPr lang="en-US" sz="3200" dirty="0">
                <a:latin typeface="Cambria" pitchFamily="18" charset="0"/>
              </a:rPr>
              <a:t>42 …And God being manifested in the flesh with Christ Jesus the anointed, </a:t>
            </a:r>
            <a:r>
              <a:rPr lang="en-US" sz="3200" dirty="0">
                <a:solidFill>
                  <a:srgbClr val="FFFF00"/>
                </a:solidFill>
                <a:latin typeface="Cambria" pitchFamily="18" charset="0"/>
              </a:rPr>
              <a:t>wrapped Himself in a Blood cell in the womb of Mary, brought forth His Life</a:t>
            </a:r>
            <a:r>
              <a:rPr lang="en-US" sz="3200" dirty="0">
                <a:latin typeface="Cambria" pitchFamily="18" charset="0"/>
              </a:rPr>
              <a:t>. He lived a man; He died a man to give His Blood, that through His body, and the shedding of His Blood that every believer could be wrapped in that Blood cell with Him.... </a:t>
            </a:r>
            <a:r>
              <a:rPr lang="en-US" sz="3200" dirty="0">
                <a:solidFill>
                  <a:srgbClr val="FFFF00"/>
                </a:solidFill>
                <a:latin typeface="Cambria" pitchFamily="18" charset="0"/>
              </a:rPr>
              <a:t>And the Church is wrapped into the Blood cell of the Life of Jesus Christ</a:t>
            </a:r>
            <a:r>
              <a:rPr lang="en-US" sz="3200" dirty="0">
                <a:solidFill>
                  <a:schemeClr val="accent6">
                    <a:lumMod val="60000"/>
                    <a:lumOff val="40000"/>
                  </a:schemeClr>
                </a:solidFill>
                <a:latin typeface="Cambria" pitchFamily="18" charset="0"/>
              </a:rPr>
              <a:t>. </a:t>
            </a:r>
            <a:r>
              <a:rPr lang="en-US" sz="3200" dirty="0">
                <a:latin typeface="Cambria" pitchFamily="18" charset="0"/>
              </a:rPr>
              <a:t>Then we are sons of God, joint heirs with Jesus Christ in the Kingdom.</a:t>
            </a:r>
          </a:p>
        </p:txBody>
      </p:sp>
      <p:sp>
        <p:nvSpPr>
          <p:cNvPr id="4" name="Slide Number Placeholder 3"/>
          <p:cNvSpPr>
            <a:spLocks noGrp="1"/>
          </p:cNvSpPr>
          <p:nvPr>
            <p:ph type="sldNum" sz="quarter" idx="12"/>
          </p:nvPr>
        </p:nvSpPr>
        <p:spPr/>
        <p:txBody>
          <a:bodyPr/>
          <a:lstStyle/>
          <a:p>
            <a:fld id="{1D21B9B7-B5B5-4F4F-92F5-A2CCDB90BFDE}" type="slidenum">
              <a:rPr lang="en-US" smtClean="0"/>
              <a:pPr/>
              <a:t>68</a:t>
            </a:fld>
            <a:endParaRPr lang="en-US" dirty="0"/>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373090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Rectangle 13"/>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*•PIN • 1x *</a:t>
            </a:r>
            <a:endParaRPr lang="en-US"/>
          </a:p>
        </p:txBody>
      </p:sp>
      <p:sp>
        <p:nvSpPr>
          <p:cNvPr id="2050" name="Rectangle 2"/>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2063" name="Picture 15" descr="01.jpg                                                         002689D7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0825" cy="6892925"/>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69</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625128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7CC8D-A074-4B96-B0B7-83F270525E57}"/>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96B6EC8B-129F-4B37-A7EA-A5429FA5497D}"/>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6A2E09AE-B94C-46C5-BCE6-9A9094DE4BF8}"/>
              </a:ext>
            </a:extLst>
          </p:cNvPr>
          <p:cNvSpPr>
            <a:spLocks noGrp="1"/>
          </p:cNvSpPr>
          <p:nvPr>
            <p:ph type="sldNum" sz="quarter" idx="12"/>
          </p:nvPr>
        </p:nvSpPr>
        <p:spPr/>
        <p:txBody>
          <a:bodyPr/>
          <a:lstStyle/>
          <a:p>
            <a:fld id="{4FAB73BC-B049-4115-A692-8D63A059BFB8}" type="slidenum">
              <a:rPr lang="en-US" smtClean="0"/>
              <a:t>7</a:t>
            </a:fld>
            <a:endParaRPr lang="en-US" dirty="0"/>
          </a:p>
        </p:txBody>
      </p:sp>
      <p:sp>
        <p:nvSpPr>
          <p:cNvPr id="5" name="Rectangle 4">
            <a:extLst>
              <a:ext uri="{FF2B5EF4-FFF2-40B4-BE49-F238E27FC236}">
                <a16:creationId xmlns:a16="http://schemas.microsoft.com/office/drawing/2014/main" id="{23643C8B-4DA5-4FD5-9999-B45B5359AB08}"/>
              </a:ext>
            </a:extLst>
          </p:cNvPr>
          <p:cNvSpPr/>
          <p:nvPr/>
        </p:nvSpPr>
        <p:spPr>
          <a:xfrm>
            <a:off x="223122" y="121920"/>
            <a:ext cx="8108078" cy="6617196"/>
          </a:xfrm>
          <a:prstGeom prst="rect">
            <a:avLst/>
          </a:prstGeom>
        </p:spPr>
        <p:txBody>
          <a:bodyPr wrap="square">
            <a:spAutoFit/>
          </a:bodyPr>
          <a:lstStyle/>
          <a:p>
            <a:r>
              <a:rPr lang="en-US" sz="4000" b="1" dirty="0">
                <a:latin typeface="+mj-lt"/>
              </a:rPr>
              <a:t>QUESTIONS.AND.ANSWERS.4</a:t>
            </a:r>
          </a:p>
          <a:p>
            <a:r>
              <a:rPr lang="en-US" sz="3200" dirty="0">
                <a:latin typeface="+mj-lt"/>
              </a:rPr>
              <a:t>	</a:t>
            </a:r>
            <a:r>
              <a:rPr lang="en-US" sz="3200" i="1" dirty="0">
                <a:latin typeface="+mj-lt"/>
              </a:rPr>
              <a:t>380. Brother Branham, who will populate the earth outside the heavenly city?</a:t>
            </a:r>
          </a:p>
          <a:p>
            <a:r>
              <a:rPr lang="en-US" sz="3200" i="1" dirty="0">
                <a:latin typeface="+mj-lt"/>
              </a:rPr>
              <a:t>	</a:t>
            </a:r>
            <a:r>
              <a:rPr lang="en-US" sz="3200" dirty="0">
                <a:latin typeface="+mj-lt"/>
              </a:rPr>
              <a:t>I want my children to know these things. Now, “</a:t>
            </a:r>
            <a:r>
              <a:rPr lang="en-US" sz="3200" i="1" dirty="0">
                <a:latin typeface="+mj-lt"/>
              </a:rPr>
              <a:t>who will populate the earth outside of the city?" </a:t>
            </a:r>
            <a:r>
              <a:rPr lang="en-US" sz="3200" dirty="0">
                <a:latin typeface="+mj-lt"/>
              </a:rPr>
              <a:t>It will be the redeemed that will populate the earth outside the city, but they will not be the elected and called Bride. The Bride will live inside the Kingdom with the King. On the outside will be the kings of the earth that labor and bring their fruits into the city. And the doors will not be closed by night. 														</a:t>
            </a:r>
            <a:r>
              <a:rPr lang="en-US" sz="3200" dirty="0"/>
              <a:t>64-0830</a:t>
            </a:r>
            <a:endParaRPr lang="en-US" sz="3200" dirty="0">
              <a:latin typeface="+mj-lt"/>
            </a:endParaRPr>
          </a:p>
        </p:txBody>
      </p:sp>
    </p:spTree>
    <p:extLst>
      <p:ext uri="{BB962C8B-B14F-4D97-AF65-F5344CB8AC3E}">
        <p14:creationId xmlns:p14="http://schemas.microsoft.com/office/powerpoint/2010/main" val="345438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2x</a:t>
            </a:r>
            <a:endParaRPr lang="en-US"/>
          </a:p>
        </p:txBody>
      </p:sp>
      <p:sp>
        <p:nvSpPr>
          <p:cNvPr id="36867"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36870" name="Picture 6" descr="02.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175"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70</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2736159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4x</a:t>
            </a:r>
            <a:endParaRPr lang="en-US"/>
          </a:p>
        </p:txBody>
      </p:sp>
      <p:sp>
        <p:nvSpPr>
          <p:cNvPr id="37891"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37894" name="Picture 6" descr="03.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175"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71</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4854707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6x</a:t>
            </a:r>
            <a:endParaRPr lang="en-US"/>
          </a:p>
        </p:txBody>
      </p:sp>
      <p:sp>
        <p:nvSpPr>
          <p:cNvPr id="38915"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38918" name="Picture 6" descr="04.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175"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72</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13416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8x</a:t>
            </a:r>
            <a:endParaRPr lang="en-US"/>
          </a:p>
        </p:txBody>
      </p:sp>
      <p:sp>
        <p:nvSpPr>
          <p:cNvPr id="39939"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39942" name="Picture 6" descr="05.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175"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73</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384241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*10x *</a:t>
            </a:r>
            <a:endParaRPr lang="en-US"/>
          </a:p>
        </p:txBody>
      </p:sp>
      <p:sp>
        <p:nvSpPr>
          <p:cNvPr id="40963"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0966" name="Picture 6" descr="06.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175"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74</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4525921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•HAIR • 20x</a:t>
            </a:r>
            <a:endParaRPr lang="en-US"/>
          </a:p>
        </p:txBody>
      </p:sp>
      <p:sp>
        <p:nvSpPr>
          <p:cNvPr id="41987"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1992" name="Picture 8" descr="07.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175"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75</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8467767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40x</a:t>
            </a:r>
            <a:endParaRPr lang="en-US"/>
          </a:p>
        </p:txBody>
      </p:sp>
      <p:sp>
        <p:nvSpPr>
          <p:cNvPr id="43011"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3014" name="Picture 6" descr="08.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9525"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76</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609174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•DUST MITE• 60x</a:t>
            </a:r>
            <a:endParaRPr lang="en-US"/>
          </a:p>
        </p:txBody>
      </p:sp>
      <p:sp>
        <p:nvSpPr>
          <p:cNvPr id="44035"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4038" name="Picture 6" descr="09.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77</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528396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80x</a:t>
            </a:r>
            <a:endParaRPr lang="en-US"/>
          </a:p>
        </p:txBody>
      </p:sp>
      <p:sp>
        <p:nvSpPr>
          <p:cNvPr id="45059"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5064" name="Picture 8" descr="10.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78</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24377758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*100x *</a:t>
            </a:r>
            <a:endParaRPr lang="en-US"/>
          </a:p>
        </p:txBody>
      </p:sp>
      <p:sp>
        <p:nvSpPr>
          <p:cNvPr id="46083"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6086" name="Picture 6" descr="11.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79</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8446051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52AAA0-0EA4-45A2-98FC-B73783F0FE1E}"/>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D97D3F20-68BF-4C6C-8BF4-C347F8784ED4}"/>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9B8DB39D-B27E-4157-AE82-AFD2AC6CF479}"/>
              </a:ext>
            </a:extLst>
          </p:cNvPr>
          <p:cNvSpPr>
            <a:spLocks noGrp="1"/>
          </p:cNvSpPr>
          <p:nvPr>
            <p:ph type="sldNum" sz="quarter" idx="12"/>
          </p:nvPr>
        </p:nvSpPr>
        <p:spPr/>
        <p:txBody>
          <a:bodyPr/>
          <a:lstStyle/>
          <a:p>
            <a:fld id="{4FAB73BC-B049-4115-A692-8D63A059BFB8}" type="slidenum">
              <a:rPr lang="en-US" smtClean="0"/>
              <a:t>8</a:t>
            </a:fld>
            <a:endParaRPr lang="en-US" dirty="0"/>
          </a:p>
        </p:txBody>
      </p:sp>
      <p:sp>
        <p:nvSpPr>
          <p:cNvPr id="5" name="Rectangle 4">
            <a:extLst>
              <a:ext uri="{FF2B5EF4-FFF2-40B4-BE49-F238E27FC236}">
                <a16:creationId xmlns:a16="http://schemas.microsoft.com/office/drawing/2014/main" id="{82E265A4-E0BE-42A4-9651-75B783C2EA00}"/>
              </a:ext>
            </a:extLst>
          </p:cNvPr>
          <p:cNvSpPr/>
          <p:nvPr/>
        </p:nvSpPr>
        <p:spPr>
          <a:xfrm>
            <a:off x="223122" y="101600"/>
            <a:ext cx="8087758" cy="5509200"/>
          </a:xfrm>
          <a:prstGeom prst="rect">
            <a:avLst/>
          </a:prstGeom>
        </p:spPr>
        <p:txBody>
          <a:bodyPr wrap="square">
            <a:spAutoFit/>
          </a:bodyPr>
          <a:lstStyle/>
          <a:p>
            <a:r>
              <a:rPr lang="en-US" sz="3200" dirty="0">
                <a:latin typeface="+mj-lt"/>
              </a:rPr>
              <a:t>	49 …in the new world, that from one new moon to the other will the people come up before the Lord unto Zion--up to the city to worship.</a:t>
            </a:r>
          </a:p>
          <a:p>
            <a:r>
              <a:rPr lang="en-US" sz="3200" dirty="0">
                <a:latin typeface="+mj-lt"/>
              </a:rPr>
              <a:t>	And now, they will be outside the city, not the Bride, but the people that come up in the second resurrection that will be tillers of the soil, just like Adam was, and so forth, and </a:t>
            </a:r>
            <a:r>
              <a:rPr lang="en-US" sz="3200" dirty="0" err="1">
                <a:latin typeface="+mj-lt"/>
              </a:rPr>
              <a:t>carers</a:t>
            </a:r>
            <a:r>
              <a:rPr lang="en-US" sz="3200" dirty="0">
                <a:latin typeface="+mj-lt"/>
              </a:rPr>
              <a:t> of the garden. </a:t>
            </a:r>
          </a:p>
          <a:p>
            <a:r>
              <a:rPr lang="en-US" sz="3200" dirty="0">
                <a:latin typeface="+mj-lt"/>
              </a:rPr>
              <a:t>	But the King and Queen will remain in the city.</a:t>
            </a:r>
          </a:p>
        </p:txBody>
      </p:sp>
    </p:spTree>
    <p:extLst>
      <p:ext uri="{BB962C8B-B14F-4D97-AF65-F5344CB8AC3E}">
        <p14:creationId xmlns:p14="http://schemas.microsoft.com/office/powerpoint/2010/main" val="2869999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200x</a:t>
            </a:r>
            <a:endParaRPr lang="en-US"/>
          </a:p>
        </p:txBody>
      </p:sp>
      <p:sp>
        <p:nvSpPr>
          <p:cNvPr id="47107"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7110" name="Picture 6" descr="12.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80</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42488365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400x</a:t>
            </a:r>
            <a:endParaRPr lang="en-US"/>
          </a:p>
        </p:txBody>
      </p:sp>
      <p:sp>
        <p:nvSpPr>
          <p:cNvPr id="48131"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8134" name="Picture 6" descr="13.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81</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444623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600x</a:t>
            </a:r>
            <a:endParaRPr lang="en-US"/>
          </a:p>
        </p:txBody>
      </p:sp>
      <p:sp>
        <p:nvSpPr>
          <p:cNvPr id="49155"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49158" name="Picture 6" descr="14.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82</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2584596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•RAGWEED POLLEN • 800x</a:t>
            </a:r>
            <a:endParaRPr lang="en-US"/>
          </a:p>
        </p:txBody>
      </p:sp>
      <p:sp>
        <p:nvSpPr>
          <p:cNvPr id="51203"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51206" name="Picture 6" descr="15.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83</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508820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 1000x *</a:t>
            </a:r>
            <a:endParaRPr lang="en-US"/>
          </a:p>
        </p:txBody>
      </p:sp>
      <p:sp>
        <p:nvSpPr>
          <p:cNvPr id="52227"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52232" name="Picture 8" descr="16.jpg                                                         002689D7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0825" cy="6892925"/>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84</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5521362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 •LYMPHOCYTE • 2000x </a:t>
            </a:r>
            <a:endParaRPr lang="en-US"/>
          </a:p>
        </p:txBody>
      </p:sp>
      <p:sp>
        <p:nvSpPr>
          <p:cNvPr id="53251"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53254" name="Picture 6" descr="17.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85</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9865980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066800" y="228600"/>
            <a:ext cx="7010400" cy="228600"/>
          </a:xfrm>
        </p:spPr>
        <p:txBody>
          <a:bodyPr>
            <a:normAutofit fontScale="90000"/>
          </a:bodyPr>
          <a:lstStyle/>
          <a:p>
            <a:r>
              <a:rPr lang="en-US" sz="1800">
                <a:solidFill>
                  <a:schemeClr val="bg1"/>
                </a:solidFill>
              </a:rPr>
              <a:t> •RED BLOOD CELL • 4000x </a:t>
            </a:r>
            <a:endParaRPr lang="en-US"/>
          </a:p>
        </p:txBody>
      </p:sp>
      <p:sp>
        <p:nvSpPr>
          <p:cNvPr id="54275" name="Rectangle 3"/>
          <p:cNvSpPr>
            <a:spLocks noChangeArrowheads="1"/>
          </p:cNvSpPr>
          <p:nvPr/>
        </p:nvSpPr>
        <p:spPr bwMode="auto">
          <a:xfrm>
            <a:off x="3429000" y="2571750"/>
            <a:ext cx="184150" cy="457200"/>
          </a:xfrm>
          <a:prstGeom prst="rect">
            <a:avLst/>
          </a:prstGeom>
          <a:noFill/>
          <a:ln w="9525">
            <a:noFill/>
            <a:miter lim="800000"/>
            <a:headEnd/>
            <a:tailEnd/>
          </a:ln>
          <a:effectLst/>
        </p:spPr>
        <p:txBody>
          <a:bodyPr wrap="none">
            <a:spAutoFit/>
          </a:bodyPr>
          <a:lstStyle/>
          <a:p>
            <a:endParaRPr lang="en-US"/>
          </a:p>
        </p:txBody>
      </p:sp>
      <p:pic>
        <p:nvPicPr>
          <p:cNvPr id="54278" name="Picture 6" descr="18.JPG                                                         0026AB1AMacintosh HD                   BA80E3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7938"/>
            <a:ext cx="9140825" cy="6892926"/>
          </a:xfrm>
        </p:spPr>
      </p:pic>
      <p:sp>
        <p:nvSpPr>
          <p:cNvPr id="6" name="Slide Number Placeholder 5"/>
          <p:cNvSpPr>
            <a:spLocks noGrp="1"/>
          </p:cNvSpPr>
          <p:nvPr>
            <p:ph type="sldNum" sz="quarter" idx="12"/>
          </p:nvPr>
        </p:nvSpPr>
        <p:spPr/>
        <p:txBody>
          <a:bodyPr>
            <a:normAutofit fontScale="85000" lnSpcReduction="20000"/>
          </a:bodyPr>
          <a:lstStyle/>
          <a:p>
            <a:fld id="{730DF61C-48B1-4299-8A33-505D05609EFE}" type="slidenum">
              <a:rPr lang="en-US" smtClean="0"/>
              <a:pPr/>
              <a:t>86</a:t>
            </a:fld>
            <a:endParaRPr lang="en-US"/>
          </a:p>
        </p:txBody>
      </p:sp>
      <p:sp>
        <p:nvSpPr>
          <p:cNvPr id="7" name="Date Placeholder 6"/>
          <p:cNvSpPr>
            <a:spLocks noGrp="1"/>
          </p:cNvSpPr>
          <p:nvPr>
            <p:ph type="dt" sz="half" idx="10"/>
          </p:nvPr>
        </p:nvSpPr>
        <p:spPr/>
        <p:txBody>
          <a:bodyPr/>
          <a:lstStyle/>
          <a:p>
            <a:r>
              <a:rPr lang="en-US"/>
              <a:t>9-5-2018</a:t>
            </a:r>
          </a:p>
        </p:txBody>
      </p:sp>
      <p:sp>
        <p:nvSpPr>
          <p:cNvPr id="8" name="Footer Placeholder 7"/>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553349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7334"/>
            <a:ext cx="8245764" cy="5632311"/>
          </a:xfrm>
          <a:prstGeom prst="rect">
            <a:avLst/>
          </a:prstGeom>
        </p:spPr>
        <p:txBody>
          <a:bodyPr wrap="square">
            <a:spAutoFit/>
          </a:bodyPr>
          <a:lstStyle/>
          <a:p>
            <a:r>
              <a:rPr lang="en-US" sz="4000" b="1" dirty="0">
                <a:latin typeface="Cambria" pitchFamily="18" charset="0"/>
              </a:rPr>
              <a:t>LAW.HAVING.A.SHADOW</a:t>
            </a:r>
            <a:endParaRPr lang="en-US" sz="4000" dirty="0">
              <a:latin typeface="Cambria" pitchFamily="18" charset="0"/>
            </a:endParaRPr>
          </a:p>
          <a:p>
            <a:r>
              <a:rPr lang="en-US" sz="3200" dirty="0">
                <a:latin typeface="Cambria" pitchFamily="18" charset="0"/>
              </a:rPr>
              <a:t>	</a:t>
            </a:r>
            <a:r>
              <a:rPr lang="en-US" sz="2800" dirty="0">
                <a:latin typeface="Cambria" pitchFamily="18" charset="0"/>
              </a:rPr>
              <a:t>43  …</a:t>
            </a:r>
            <a:r>
              <a:rPr lang="en-US" sz="3200" dirty="0">
                <a:latin typeface="Cambria" pitchFamily="18" charset="0"/>
              </a:rPr>
              <a:t>And the Life that was in the Blood Cell of Christ, none other than God Himself, the Holy Spirit, </a:t>
            </a:r>
            <a:r>
              <a:rPr lang="en-US" sz="3200" dirty="0">
                <a:solidFill>
                  <a:srgbClr val="FFFF00"/>
                </a:solidFill>
                <a:latin typeface="Cambria" pitchFamily="18" charset="0"/>
              </a:rPr>
              <a:t>comes back into your life, </a:t>
            </a:r>
            <a:r>
              <a:rPr lang="en-US" sz="3200" dirty="0">
                <a:latin typeface="Cambria" pitchFamily="18" charset="0"/>
              </a:rPr>
              <a:t>and coincides with your body, and you act and walk as a Christian life till the day you leave the world. And the devil couldn't touch you if he had to.  Every promise in the Book is yours then. He can't do it, why? </a:t>
            </a:r>
            <a:r>
              <a:rPr lang="en-US" sz="3200" dirty="0">
                <a:solidFill>
                  <a:srgbClr val="FFFF00"/>
                </a:solidFill>
                <a:latin typeface="Cambria" pitchFamily="18" charset="0"/>
              </a:rPr>
              <a:t>The blood cell, where did it originate? 	</a:t>
            </a:r>
          </a:p>
          <a:p>
            <a:pPr algn="r"/>
            <a:r>
              <a:rPr lang="en-US" sz="3200" dirty="0">
                <a:latin typeface="Cambria" pitchFamily="18" charset="0"/>
              </a:rPr>
              <a:t>56-0621</a:t>
            </a:r>
          </a:p>
        </p:txBody>
      </p:sp>
      <p:sp>
        <p:nvSpPr>
          <p:cNvPr id="4" name="Slide Number Placeholder 3"/>
          <p:cNvSpPr>
            <a:spLocks noGrp="1"/>
          </p:cNvSpPr>
          <p:nvPr>
            <p:ph type="sldNum" sz="quarter" idx="12"/>
          </p:nvPr>
        </p:nvSpPr>
        <p:spPr/>
        <p:txBody>
          <a:bodyPr/>
          <a:lstStyle/>
          <a:p>
            <a:fld id="{1D21B9B7-B5B5-4F4F-92F5-A2CCDB90BFDE}" type="slidenum">
              <a:rPr lang="en-US" smtClean="0"/>
              <a:pPr/>
              <a:t>87</a:t>
            </a:fld>
            <a:endParaRPr lang="en-US"/>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2251553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30DF61C-48B1-4299-8A33-505D05609EFE}" type="slidenum">
              <a:rPr lang="en-US" smtClean="0"/>
              <a:pPr/>
              <a:t>88</a:t>
            </a:fld>
            <a:endParaRPr lang="en-US"/>
          </a:p>
        </p:txBody>
      </p:sp>
      <p:sp>
        <p:nvSpPr>
          <p:cNvPr id="6" name="Rectangle 5"/>
          <p:cNvSpPr/>
          <p:nvPr/>
        </p:nvSpPr>
        <p:spPr>
          <a:xfrm>
            <a:off x="270163" y="191654"/>
            <a:ext cx="8077200" cy="3477875"/>
          </a:xfrm>
          <a:prstGeom prst="rect">
            <a:avLst/>
          </a:prstGeom>
        </p:spPr>
        <p:txBody>
          <a:bodyPr wrap="square">
            <a:spAutoFit/>
          </a:bodyPr>
          <a:lstStyle/>
          <a:p>
            <a:r>
              <a:rPr lang="en-US" sz="4000" b="1" dirty="0">
                <a:latin typeface="Cambria" pitchFamily="18" charset="0"/>
              </a:rPr>
              <a:t>THE.LAW.HAVING.A.SHADOW </a:t>
            </a:r>
            <a:r>
              <a:rPr lang="en-US" sz="3600" dirty="0">
                <a:latin typeface="Cambria" pitchFamily="18" charset="0"/>
              </a:rPr>
              <a:t> </a:t>
            </a:r>
          </a:p>
          <a:p>
            <a:r>
              <a:rPr lang="en-US" sz="3600" dirty="0">
                <a:latin typeface="Cambria" pitchFamily="18" charset="0"/>
              </a:rPr>
              <a:t>		42  And God being manifested in the flesh with Christ Jesus the anointed, </a:t>
            </a:r>
            <a:r>
              <a:rPr lang="en-US" sz="3600" dirty="0">
                <a:solidFill>
                  <a:srgbClr val="FFFF00"/>
                </a:solidFill>
                <a:latin typeface="Cambria" pitchFamily="18" charset="0"/>
              </a:rPr>
              <a:t>wrapped Himself in a Blood cell in the womb of Mary, brought forth His Life… </a:t>
            </a:r>
          </a:p>
          <a:p>
            <a:pPr algn="r"/>
            <a:r>
              <a:rPr lang="en-US" sz="2800" dirty="0">
                <a:latin typeface="Cambria" pitchFamily="18" charset="0"/>
              </a:rPr>
              <a:t>54-1203</a:t>
            </a:r>
            <a:endParaRPr lang="en-US" sz="3200" dirty="0">
              <a:latin typeface="Cambria" pitchFamily="18" charset="0"/>
            </a:endParaRPr>
          </a:p>
        </p:txBody>
      </p:sp>
      <p:sp>
        <p:nvSpPr>
          <p:cNvPr id="4" name="Date Placeholder 3"/>
          <p:cNvSpPr>
            <a:spLocks noGrp="1"/>
          </p:cNvSpPr>
          <p:nvPr>
            <p:ph type="dt" sz="half" idx="10"/>
          </p:nvPr>
        </p:nvSpPr>
        <p:spPr/>
        <p:txBody>
          <a:bodyPr/>
          <a:lstStyle/>
          <a:p>
            <a:r>
              <a:rPr lang="en-US"/>
              <a:t>9-5-2018</a:t>
            </a:r>
          </a:p>
        </p:txBody>
      </p:sp>
      <p:sp>
        <p:nvSpPr>
          <p:cNvPr id="7" name="Footer Placeholder 6"/>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796004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82225"/>
            <a:ext cx="8181109" cy="5016757"/>
          </a:xfrm>
          <a:prstGeom prst="rect">
            <a:avLst/>
          </a:prstGeom>
        </p:spPr>
        <p:txBody>
          <a:bodyPr wrap="square">
            <a:spAutoFit/>
          </a:bodyPr>
          <a:lstStyle/>
          <a:p>
            <a:r>
              <a:rPr lang="en-US" sz="3200" dirty="0">
                <a:latin typeface="Cambria" pitchFamily="18" charset="0"/>
              </a:rPr>
              <a:t>	42  …Which if a </a:t>
            </a:r>
            <a:r>
              <a:rPr lang="en-US" sz="3200" dirty="0" err="1">
                <a:latin typeface="Cambria" pitchFamily="18" charset="0"/>
              </a:rPr>
              <a:t>borned</a:t>
            </a:r>
            <a:r>
              <a:rPr lang="en-US" sz="3200" dirty="0">
                <a:latin typeface="Cambria" pitchFamily="18" charset="0"/>
              </a:rPr>
              <a:t> again Spirit of a man is wrapped in the Blood cell of the Son of God, and God can no more deny you than He could deny Himself. For by one Spirit we're all baptized into one Body, and </a:t>
            </a:r>
            <a:r>
              <a:rPr lang="en-US" sz="3200" dirty="0">
                <a:solidFill>
                  <a:srgbClr val="FFFF00"/>
                </a:solidFill>
                <a:latin typeface="Cambria" pitchFamily="18" charset="0"/>
              </a:rPr>
              <a:t>become partakers of the same Spirit that's in this Blood cell. And the Church is wrapped into the Blood cell of the Life of Jesus Christ</a:t>
            </a:r>
            <a:r>
              <a:rPr lang="en-US" sz="3200" dirty="0">
                <a:latin typeface="Cambria" pitchFamily="18" charset="0"/>
              </a:rPr>
              <a:t>.</a:t>
            </a:r>
            <a:r>
              <a:rPr lang="en-US" sz="3200" dirty="0">
                <a:solidFill>
                  <a:schemeClr val="accent6">
                    <a:lumMod val="60000"/>
                    <a:lumOff val="40000"/>
                  </a:schemeClr>
                </a:solidFill>
                <a:latin typeface="Cambria" pitchFamily="18" charset="0"/>
              </a:rPr>
              <a:t> </a:t>
            </a:r>
            <a:r>
              <a:rPr lang="en-US" sz="3200" dirty="0">
                <a:latin typeface="Cambria" pitchFamily="18" charset="0"/>
              </a:rPr>
              <a:t>Then we are sons of God, joint heirs with Jesus Christ in the Kingdom.</a:t>
            </a:r>
          </a:p>
        </p:txBody>
      </p:sp>
      <p:sp>
        <p:nvSpPr>
          <p:cNvPr id="4" name="Slide Number Placeholder 3"/>
          <p:cNvSpPr>
            <a:spLocks noGrp="1"/>
          </p:cNvSpPr>
          <p:nvPr>
            <p:ph type="sldNum" sz="quarter" idx="12"/>
          </p:nvPr>
        </p:nvSpPr>
        <p:spPr/>
        <p:txBody>
          <a:bodyPr/>
          <a:lstStyle/>
          <a:p>
            <a:fld id="{1D21B9B7-B5B5-4F4F-92F5-A2CCDB90BFDE}" type="slidenum">
              <a:rPr lang="en-US" smtClean="0"/>
              <a:pPr/>
              <a:t>89</a:t>
            </a:fld>
            <a:endParaRPr lang="en-US" dirty="0"/>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1259294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4A450-0782-4AAF-B3A3-BF7BDADCC321}"/>
              </a:ext>
            </a:extLst>
          </p:cNvPr>
          <p:cNvSpPr>
            <a:spLocks noGrp="1"/>
          </p:cNvSpPr>
          <p:nvPr>
            <p:ph type="dt" sz="half" idx="10"/>
          </p:nvPr>
        </p:nvSpPr>
        <p:spPr/>
        <p:txBody>
          <a:bodyPr/>
          <a:lstStyle/>
          <a:p>
            <a:r>
              <a:rPr lang="en-US"/>
              <a:t>9-5-2018</a:t>
            </a:r>
            <a:endParaRPr lang="en-US" dirty="0"/>
          </a:p>
        </p:txBody>
      </p:sp>
      <p:sp>
        <p:nvSpPr>
          <p:cNvPr id="3" name="Footer Placeholder 2">
            <a:extLst>
              <a:ext uri="{FF2B5EF4-FFF2-40B4-BE49-F238E27FC236}">
                <a16:creationId xmlns:a16="http://schemas.microsoft.com/office/drawing/2014/main" id="{F0DC52EE-44B1-429C-B29F-6370D793C862}"/>
              </a:ext>
            </a:extLst>
          </p:cNvPr>
          <p:cNvSpPr>
            <a:spLocks noGrp="1"/>
          </p:cNvSpPr>
          <p:nvPr>
            <p:ph type="ftr" sz="quarter" idx="11"/>
          </p:nvPr>
        </p:nvSpPr>
        <p:spPr/>
        <p:txBody>
          <a:bodyPr/>
          <a:lstStyle/>
          <a:p>
            <a:r>
              <a:rPr lang="en-US"/>
              <a:t>Sealed</a:t>
            </a:r>
            <a:endParaRPr lang="en-US" dirty="0"/>
          </a:p>
        </p:txBody>
      </p:sp>
      <p:sp>
        <p:nvSpPr>
          <p:cNvPr id="4" name="Slide Number Placeholder 3">
            <a:extLst>
              <a:ext uri="{FF2B5EF4-FFF2-40B4-BE49-F238E27FC236}">
                <a16:creationId xmlns:a16="http://schemas.microsoft.com/office/drawing/2014/main" id="{D356453E-BBC6-4442-A02F-F78B87DE7CA0}"/>
              </a:ext>
            </a:extLst>
          </p:cNvPr>
          <p:cNvSpPr>
            <a:spLocks noGrp="1"/>
          </p:cNvSpPr>
          <p:nvPr>
            <p:ph type="sldNum" sz="quarter" idx="12"/>
          </p:nvPr>
        </p:nvSpPr>
        <p:spPr/>
        <p:txBody>
          <a:bodyPr/>
          <a:lstStyle/>
          <a:p>
            <a:fld id="{4FAB73BC-B049-4115-A692-8D63A059BFB8}" type="slidenum">
              <a:rPr lang="en-US" smtClean="0"/>
              <a:t>9</a:t>
            </a:fld>
            <a:endParaRPr lang="en-US" dirty="0"/>
          </a:p>
        </p:txBody>
      </p:sp>
      <p:sp>
        <p:nvSpPr>
          <p:cNvPr id="7" name="TextBox 6">
            <a:extLst>
              <a:ext uri="{FF2B5EF4-FFF2-40B4-BE49-F238E27FC236}">
                <a16:creationId xmlns:a16="http://schemas.microsoft.com/office/drawing/2014/main" id="{AE804872-244F-4A80-B4F0-10E5C5B1DACB}"/>
              </a:ext>
            </a:extLst>
          </p:cNvPr>
          <p:cNvSpPr txBox="1"/>
          <p:nvPr/>
        </p:nvSpPr>
        <p:spPr>
          <a:xfrm>
            <a:off x="375522" y="421690"/>
            <a:ext cx="7660165" cy="1754326"/>
          </a:xfrm>
          <a:prstGeom prst="rect">
            <a:avLst/>
          </a:prstGeom>
          <a:noFill/>
        </p:spPr>
        <p:txBody>
          <a:bodyPr wrap="square" rtlCol="0">
            <a:spAutoFit/>
          </a:bodyPr>
          <a:lstStyle/>
          <a:p>
            <a:pPr marL="742950" indent="-742950">
              <a:buAutoNum type="arabicPeriod"/>
            </a:pPr>
            <a:r>
              <a:rPr lang="en-US" sz="5400" dirty="0">
                <a:solidFill>
                  <a:srgbClr val="00B0F0"/>
                </a:solidFill>
              </a:rPr>
              <a:t>Those Outside the City</a:t>
            </a:r>
          </a:p>
          <a:p>
            <a:pPr marL="742950" indent="-742950">
              <a:buAutoNum type="arabicPeriod"/>
            </a:pPr>
            <a:r>
              <a:rPr lang="en-US" sz="5400" dirty="0">
                <a:solidFill>
                  <a:srgbClr val="00B0F0"/>
                </a:solidFill>
              </a:rPr>
              <a:t>Babies</a:t>
            </a:r>
          </a:p>
        </p:txBody>
      </p:sp>
    </p:spTree>
    <p:extLst>
      <p:ext uri="{BB962C8B-B14F-4D97-AF65-F5344CB8AC3E}">
        <p14:creationId xmlns:p14="http://schemas.microsoft.com/office/powerpoint/2010/main" val="2339977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205509" y="55572"/>
            <a:ext cx="8199582"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effectLst/>
                <a:latin typeface="Cambria" pitchFamily="18" charset="0"/>
                <a:ea typeface="Times New Roman" pitchFamily="18" charset="0"/>
              </a:rPr>
              <a:t>MARK.OF.THE.BEAST</a:t>
            </a:r>
            <a:endParaRPr kumimoji="0" lang="en-US" sz="4000" b="0" i="0" u="none" strike="noStrike" cap="none" normalizeH="0" baseline="0" dirty="0">
              <a:ln>
                <a:noFill/>
              </a:ln>
              <a:effectLst/>
              <a:latin typeface="Cambria" pitchFamily="18"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2800" dirty="0">
                <a:latin typeface="Cambria" pitchFamily="18" charset="0"/>
                <a:ea typeface="Times New Roman" pitchFamily="18" charset="0"/>
              </a:rPr>
              <a:t>	</a:t>
            </a:r>
            <a:r>
              <a:rPr kumimoji="0" lang="en-US" sz="2800" b="0" i="0" u="none" strike="noStrike" cap="none" normalizeH="0" baseline="0" dirty="0">
                <a:ln>
                  <a:noFill/>
                </a:ln>
                <a:effectLst/>
                <a:latin typeface="Cambria" pitchFamily="18" charset="0"/>
                <a:ea typeface="Times New Roman" pitchFamily="18" charset="0"/>
              </a:rPr>
              <a:t>28   …We find </a:t>
            </a:r>
            <a:r>
              <a:rPr kumimoji="0" lang="en-US" sz="2800" b="0" i="0" u="none" strike="noStrike" cap="none" normalizeH="0" baseline="0" dirty="0">
                <a:ln>
                  <a:noFill/>
                </a:ln>
                <a:solidFill>
                  <a:srgbClr val="FFFF00"/>
                </a:solidFill>
                <a:effectLst/>
                <a:latin typeface="Cambria" pitchFamily="18" charset="0"/>
                <a:ea typeface="Times New Roman" pitchFamily="18" charset="0"/>
              </a:rPr>
              <a:t>Israel</a:t>
            </a:r>
            <a:r>
              <a:rPr kumimoji="0" lang="en-US" sz="2800" b="0" i="0" u="none" strike="noStrike" cap="none" normalizeH="0" dirty="0">
                <a:ln>
                  <a:noFill/>
                </a:ln>
                <a:effectLst/>
                <a:latin typeface="Cambria" pitchFamily="18" charset="0"/>
                <a:ea typeface="Times New Roman" pitchFamily="18" charset="0"/>
              </a:rPr>
              <a:t> </a:t>
            </a:r>
            <a:r>
              <a:rPr kumimoji="0" lang="en-US" sz="2800" b="0" i="0" u="none" strike="noStrike" cap="none" normalizeH="0" baseline="0" dirty="0">
                <a:ln>
                  <a:noFill/>
                </a:ln>
                <a:effectLst/>
                <a:latin typeface="Cambria" pitchFamily="18" charset="0"/>
                <a:ea typeface="Times New Roman" pitchFamily="18" charset="0"/>
              </a:rPr>
              <a:t>and compared it with </a:t>
            </a:r>
            <a:r>
              <a:rPr kumimoji="0" lang="en-US" sz="2800" b="0" i="0" u="none" strike="noStrike" cap="none" normalizeH="0" baseline="0" dirty="0">
                <a:ln>
                  <a:noFill/>
                </a:ln>
                <a:solidFill>
                  <a:srgbClr val="FFFF00"/>
                </a:solidFill>
                <a:effectLst/>
                <a:latin typeface="Cambria" pitchFamily="18" charset="0"/>
                <a:ea typeface="Times New Roman" pitchFamily="18" charset="0"/>
              </a:rPr>
              <a:t>Moab,</a:t>
            </a:r>
            <a:r>
              <a:rPr kumimoji="0" lang="en-US" sz="2800" b="0" i="0" u="none" strike="noStrike" cap="none" normalizeH="0" baseline="0" dirty="0">
                <a:ln>
                  <a:noFill/>
                </a:ln>
                <a:effectLst/>
                <a:latin typeface="Cambria" pitchFamily="18" charset="0"/>
                <a:ea typeface="Times New Roman" pitchFamily="18" charset="0"/>
              </a:rPr>
              <a:t> how that Israel stayed true, </a:t>
            </a:r>
            <a:r>
              <a:rPr kumimoji="0" lang="en-US" sz="2800" b="0" i="0" u="none" strike="noStrike" cap="none" normalizeH="0" baseline="0" dirty="0">
                <a:ln>
                  <a:noFill/>
                </a:ln>
                <a:solidFill>
                  <a:srgbClr val="FFFF00"/>
                </a:solidFill>
                <a:effectLst/>
                <a:latin typeface="Cambria" pitchFamily="18" charset="0"/>
                <a:ea typeface="Times New Roman" pitchFamily="18" charset="0"/>
              </a:rPr>
              <a:t>the blood line</a:t>
            </a:r>
            <a:r>
              <a:rPr kumimoji="0" lang="en-US" sz="2800" b="0" i="0" u="none" strike="noStrike" cap="none" normalizeH="0" baseline="0" dirty="0">
                <a:ln>
                  <a:noFill/>
                </a:ln>
                <a:effectLst/>
                <a:latin typeface="Cambria" pitchFamily="18" charset="0"/>
                <a:ea typeface="Times New Roman" pitchFamily="18" charset="0"/>
              </a:rPr>
              <a:t>. </a:t>
            </a:r>
            <a:r>
              <a:rPr kumimoji="0" lang="en-US" sz="2800" b="0" i="0" strike="noStrike" cap="none" normalizeH="0" baseline="0" dirty="0">
                <a:ln>
                  <a:noFill/>
                </a:ln>
                <a:effectLst/>
                <a:latin typeface="Cambria" pitchFamily="18" charset="0"/>
                <a:ea typeface="Times New Roman" pitchFamily="18" charset="0"/>
              </a:rPr>
              <a:t>And we find out here that Moab, a illegitimate, all fundamental, just the same as Israel was. But Israel, who had the true bloodline, had signs and wonders following them.</a:t>
            </a:r>
            <a:r>
              <a:rPr kumimoji="0" lang="en-US" sz="2800" b="0" i="0" u="none" strike="noStrike" cap="none" normalizeH="0" baseline="0" dirty="0">
                <a:ln>
                  <a:noFill/>
                </a:ln>
                <a:effectLst/>
                <a:latin typeface="Cambria" pitchFamily="18" charset="0"/>
                <a:ea typeface="Times New Roman" pitchFamily="18" charset="0"/>
              </a:rPr>
              <a:t> They had a brass serpent, Divine healing… They were having a glorious time, not yoked up with nothing, just a interdenominational floating around. </a:t>
            </a:r>
          </a:p>
          <a:p>
            <a:pPr marL="0" marR="0" lvl="0" indent="0" algn="l" defTabSz="914400" rtl="0" eaLnBrk="1" fontAlgn="base" latinLnBrk="0" hangingPunct="1">
              <a:lnSpc>
                <a:spcPct val="100000"/>
              </a:lnSpc>
              <a:spcBef>
                <a:spcPct val="0"/>
              </a:spcBef>
              <a:spcAft>
                <a:spcPct val="0"/>
              </a:spcAft>
              <a:buClrTx/>
              <a:buSzTx/>
              <a:buFontTx/>
              <a:buNone/>
              <a:tabLst/>
            </a:pPr>
            <a:r>
              <a:rPr lang="en-US" sz="2800" dirty="0">
                <a:latin typeface="Cambria" pitchFamily="18" charset="0"/>
                <a:ea typeface="Times New Roman" pitchFamily="18" charset="0"/>
              </a:rPr>
              <a:t>	</a:t>
            </a:r>
            <a:r>
              <a:rPr kumimoji="0" lang="en-US" sz="2800" b="0" i="0" u="none" strike="noStrike" cap="none" normalizeH="0" baseline="0" dirty="0">
                <a:ln>
                  <a:noFill/>
                </a:ln>
                <a:solidFill>
                  <a:srgbClr val="FFFF00"/>
                </a:solidFill>
                <a:effectLst/>
                <a:latin typeface="Cambria" pitchFamily="18" charset="0"/>
                <a:ea typeface="Times New Roman" pitchFamily="18" charset="0"/>
              </a:rPr>
              <a:t>They were headed for their homeland, a perfect type of the true church today…</a:t>
            </a:r>
          </a:p>
          <a:p>
            <a:pPr lvl="0" algn="r" defTabSz="914400" fontAlgn="base">
              <a:spcBef>
                <a:spcPct val="0"/>
              </a:spcBef>
              <a:spcAft>
                <a:spcPct val="0"/>
              </a:spcAft>
            </a:pPr>
            <a:r>
              <a:rPr lang="en-US" sz="2400" dirty="0">
                <a:latin typeface="Cambria" pitchFamily="18" charset="0"/>
                <a:ea typeface="Times New Roman" pitchFamily="18" charset="0"/>
              </a:rPr>
              <a:t>61-0217</a:t>
            </a:r>
            <a:endParaRPr kumimoji="0" lang="en-US" sz="2400" i="0" u="none" strike="noStrike" cap="none" normalizeH="0" baseline="0" dirty="0">
              <a:ln>
                <a:noFill/>
              </a:ln>
              <a:solidFill>
                <a:schemeClr val="tx1">
                  <a:lumMod val="65000"/>
                </a:schemeClr>
              </a:solidFill>
              <a:effectLst/>
              <a:latin typeface="Cambria" pitchFamily="18" charset="0"/>
            </a:endParaRPr>
          </a:p>
        </p:txBody>
      </p:sp>
      <p:sp>
        <p:nvSpPr>
          <p:cNvPr id="4" name="Slide Number Placeholder 3"/>
          <p:cNvSpPr>
            <a:spLocks noGrp="1"/>
          </p:cNvSpPr>
          <p:nvPr>
            <p:ph type="sldNum" sz="quarter" idx="12"/>
          </p:nvPr>
        </p:nvSpPr>
        <p:spPr/>
        <p:txBody>
          <a:bodyPr/>
          <a:lstStyle/>
          <a:p>
            <a:fld id="{1D21B9B7-B5B5-4F4F-92F5-A2CCDB90BFDE}" type="slidenum">
              <a:rPr lang="en-US" smtClean="0"/>
              <a:pPr/>
              <a:t>90</a:t>
            </a:fld>
            <a:endParaRPr lang="en-US"/>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17905901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637" y="124691"/>
            <a:ext cx="8312727" cy="5816978"/>
          </a:xfrm>
          <a:prstGeom prst="rect">
            <a:avLst/>
          </a:prstGeom>
        </p:spPr>
        <p:txBody>
          <a:bodyPr wrap="square">
            <a:spAutoFit/>
          </a:bodyPr>
          <a:lstStyle/>
          <a:p>
            <a:r>
              <a:rPr lang="en-US" sz="3600" b="1" dirty="0">
                <a:latin typeface="Cambria" pitchFamily="18" charset="0"/>
              </a:rPr>
              <a:t>THE.BELIEVER'S.POSITION.IN.CHRIST</a:t>
            </a:r>
            <a:r>
              <a:rPr lang="en-US" sz="2800" dirty="0">
                <a:latin typeface="Cambria" pitchFamily="18" charset="0"/>
              </a:rPr>
              <a:t>   	  27 …Outside of Christ, without God, without hope, in the world condemned to die, then, God by grace, elects us, calls us to Christ. </a:t>
            </a:r>
            <a:r>
              <a:rPr lang="en-US" sz="2800" dirty="0">
                <a:solidFill>
                  <a:srgbClr val="FFFF00"/>
                </a:solidFill>
                <a:latin typeface="Cambria" pitchFamily="18" charset="0"/>
              </a:rPr>
              <a:t>We hear Him inside the Blood cell calling to us, Life.</a:t>
            </a:r>
            <a:r>
              <a:rPr lang="en-US" sz="2800" dirty="0">
                <a:latin typeface="Cambria" pitchFamily="18" charset="0"/>
              </a:rPr>
              <a:t> And we come then, confess our sins, and are baptized for the remission of our sins.</a:t>
            </a:r>
          </a:p>
          <a:p>
            <a:r>
              <a:rPr lang="en-US" sz="2800" dirty="0">
                <a:latin typeface="Cambria" pitchFamily="18" charset="0"/>
              </a:rPr>
              <a:t>	...</a:t>
            </a:r>
            <a:r>
              <a:rPr lang="en-US" sz="2800" dirty="0">
                <a:solidFill>
                  <a:srgbClr val="FFFF00"/>
                </a:solidFill>
                <a:latin typeface="Cambria" pitchFamily="18" charset="0"/>
              </a:rPr>
              <a:t>We come through the spray of Blood, then by the Holy Spirit are baptized inside this Blood cell</a:t>
            </a:r>
            <a:r>
              <a:rPr lang="en-US" sz="2800" dirty="0">
                <a:latin typeface="Cambria" pitchFamily="18" charset="0"/>
              </a:rPr>
              <a:t>; and we have fellowship one with another, while the Blood of Jesus Christ the Son of God cleanses from all unrighteousness. </a:t>
            </a:r>
          </a:p>
          <a:p>
            <a:pPr algn="r"/>
            <a:r>
              <a:rPr lang="en-US" sz="2800" dirty="0">
                <a:latin typeface="Cambria" pitchFamily="18" charset="0"/>
              </a:rPr>
              <a:t>55-0116</a:t>
            </a:r>
          </a:p>
        </p:txBody>
      </p:sp>
      <p:sp>
        <p:nvSpPr>
          <p:cNvPr id="4" name="Slide Number Placeholder 3"/>
          <p:cNvSpPr>
            <a:spLocks noGrp="1"/>
          </p:cNvSpPr>
          <p:nvPr>
            <p:ph type="sldNum" sz="quarter" idx="12"/>
          </p:nvPr>
        </p:nvSpPr>
        <p:spPr/>
        <p:txBody>
          <a:bodyPr/>
          <a:lstStyle/>
          <a:p>
            <a:fld id="{1D21B9B7-B5B5-4F4F-92F5-A2CCDB90BFDE}" type="slidenum">
              <a:rPr lang="en-US" smtClean="0"/>
              <a:pPr/>
              <a:t>91</a:t>
            </a:fld>
            <a:endParaRPr lang="en-US"/>
          </a:p>
        </p:txBody>
      </p:sp>
      <p:sp>
        <p:nvSpPr>
          <p:cNvPr id="5" name="Date Placeholder 4"/>
          <p:cNvSpPr>
            <a:spLocks noGrp="1"/>
          </p:cNvSpPr>
          <p:nvPr>
            <p:ph type="dt" sz="half" idx="10"/>
          </p:nvPr>
        </p:nvSpPr>
        <p:spPr/>
        <p:txBody>
          <a:bodyPr/>
          <a:lstStyle/>
          <a:p>
            <a:r>
              <a:rPr lang="en-US"/>
              <a:t>9-5-2018</a:t>
            </a:r>
          </a:p>
        </p:txBody>
      </p:sp>
      <p:sp>
        <p:nvSpPr>
          <p:cNvPr id="6" name="Footer Placeholder 5"/>
          <p:cNvSpPr>
            <a:spLocks noGrp="1"/>
          </p:cNvSpPr>
          <p:nvPr>
            <p:ph type="ftr" sz="quarter" idx="11"/>
          </p:nvPr>
        </p:nvSpPr>
        <p:spPr/>
        <p:txBody>
          <a:bodyPr/>
          <a:lstStyle/>
          <a:p>
            <a:r>
              <a:rPr lang="en-US"/>
              <a:t>Sealed</a:t>
            </a:r>
          </a:p>
        </p:txBody>
      </p:sp>
    </p:spTree>
    <p:extLst>
      <p:ext uri="{BB962C8B-B14F-4D97-AF65-F5344CB8AC3E}">
        <p14:creationId xmlns:p14="http://schemas.microsoft.com/office/powerpoint/2010/main" val="3189341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92</a:t>
            </a:fld>
            <a:endParaRPr lang="en-US"/>
          </a:p>
        </p:txBody>
      </p:sp>
      <p:sp>
        <p:nvSpPr>
          <p:cNvPr id="5" name="Rectangle 4"/>
          <p:cNvSpPr/>
          <p:nvPr/>
        </p:nvSpPr>
        <p:spPr>
          <a:xfrm>
            <a:off x="304800" y="152400"/>
            <a:ext cx="8169564" cy="6247864"/>
          </a:xfrm>
          <a:prstGeom prst="rect">
            <a:avLst/>
          </a:prstGeom>
        </p:spPr>
        <p:txBody>
          <a:bodyPr wrap="square">
            <a:spAutoFit/>
          </a:bodyPr>
          <a:lstStyle/>
          <a:p>
            <a:r>
              <a:rPr lang="en-US" sz="3600" b="1" dirty="0">
                <a:latin typeface="+mj-lt"/>
              </a:rPr>
              <a:t>FELLOWSHIP.BY.REDEMPTION</a:t>
            </a:r>
            <a:endParaRPr lang="en-US" sz="3600" dirty="0">
              <a:latin typeface="+mj-lt"/>
            </a:endParaRPr>
          </a:p>
          <a:p>
            <a:r>
              <a:rPr lang="en-US" sz="2800" dirty="0">
                <a:latin typeface="+mj-lt"/>
              </a:rPr>
              <a:t>	239  You may be ever so good. You may belong to a fine church… nothing against that. But have you ever come down to the fellowship yet with Him? And only way you'll do it, is through the Blood of His suffering. Then you come to the place and hear the Word, and say, "</a:t>
            </a:r>
            <a:r>
              <a:rPr lang="en-US" sz="2800" i="1" dirty="0">
                <a:latin typeface="+mj-lt"/>
              </a:rPr>
              <a:t>Yes, Jesus died in my stead. I believe that. Now, I've got to be cleansed from all this temper and all this stuff that I go on with. Now, Lord, take me through the Blood. Here I am."</a:t>
            </a:r>
          </a:p>
          <a:p>
            <a:r>
              <a:rPr lang="en-US" sz="2800" dirty="0">
                <a:latin typeface="+mj-lt"/>
              </a:rPr>
              <a:t>	And after while, the sweet peace that passes all understanding will come into the human heart. Then you'll look up there and you'll say</a:t>
            </a:r>
            <a:r>
              <a:rPr lang="en-US" sz="2800" i="1" dirty="0">
                <a:latin typeface="+mj-lt"/>
              </a:rPr>
              <a:t>, "Now, I'm living in the fellowship. </a:t>
            </a:r>
          </a:p>
        </p:txBody>
      </p:sp>
    </p:spTree>
    <p:extLst>
      <p:ext uri="{BB962C8B-B14F-4D97-AF65-F5344CB8AC3E}">
        <p14:creationId xmlns:p14="http://schemas.microsoft.com/office/powerpoint/2010/main" val="902860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p>
        </p:txBody>
      </p:sp>
      <p:sp>
        <p:nvSpPr>
          <p:cNvPr id="3" name="Footer Placeholder 2"/>
          <p:cNvSpPr>
            <a:spLocks noGrp="1"/>
          </p:cNvSpPr>
          <p:nvPr>
            <p:ph type="ftr" sz="quarter" idx="11"/>
          </p:nvPr>
        </p:nvSpPr>
        <p:spPr/>
        <p:txBody>
          <a:bodyPr/>
          <a:lstStyle/>
          <a:p>
            <a:r>
              <a:rPr lang="en-US"/>
              <a:t>Sealed</a:t>
            </a:r>
          </a:p>
        </p:txBody>
      </p:sp>
      <p:sp>
        <p:nvSpPr>
          <p:cNvPr id="4" name="Slide Number Placeholder 3"/>
          <p:cNvSpPr>
            <a:spLocks noGrp="1"/>
          </p:cNvSpPr>
          <p:nvPr>
            <p:ph type="sldNum" sz="quarter" idx="12"/>
          </p:nvPr>
        </p:nvSpPr>
        <p:spPr/>
        <p:txBody>
          <a:bodyPr/>
          <a:lstStyle/>
          <a:p>
            <a:fld id="{535242B5-0153-4170-8E04-84E67EE4A58C}" type="slidenum">
              <a:rPr lang="en-US" smtClean="0"/>
              <a:pPr/>
              <a:t>93</a:t>
            </a:fld>
            <a:endParaRPr lang="en-US"/>
          </a:p>
        </p:txBody>
      </p:sp>
      <p:sp>
        <p:nvSpPr>
          <p:cNvPr id="5" name="Rectangle 4"/>
          <p:cNvSpPr/>
          <p:nvPr/>
        </p:nvSpPr>
        <p:spPr>
          <a:xfrm>
            <a:off x="193963" y="140854"/>
            <a:ext cx="8153400" cy="5386090"/>
          </a:xfrm>
          <a:prstGeom prst="rect">
            <a:avLst/>
          </a:prstGeom>
        </p:spPr>
        <p:txBody>
          <a:bodyPr wrap="square">
            <a:spAutoFit/>
          </a:bodyPr>
          <a:lstStyle/>
          <a:p>
            <a:pPr lvl="0"/>
            <a:r>
              <a:rPr lang="en-US" sz="2800" dirty="0">
                <a:latin typeface="Cambria" pitchFamily="18" charset="0"/>
                <a:ea typeface="Calibri" pitchFamily="34" charset="0"/>
                <a:cs typeface="Times New Roman" pitchFamily="18" charset="0"/>
              </a:rPr>
              <a:t>	</a:t>
            </a:r>
            <a:r>
              <a:rPr lang="en-US" sz="2800" i="1" dirty="0">
                <a:latin typeface="Cambria" pitchFamily="18" charset="0"/>
                <a:ea typeface="Calibri" pitchFamily="34" charset="0"/>
                <a:cs typeface="Times New Roman" pitchFamily="18" charset="0"/>
              </a:rPr>
              <a:t>Wherever I go, whatever I do, I'm in this wonderful fellowship, peace that passes all understanding, the Holy Spirit's living in me.... </a:t>
            </a:r>
            <a:endParaRPr lang="en-US" sz="2800" i="1" dirty="0">
              <a:latin typeface="Arial" pitchFamily="34" charset="0"/>
            </a:endParaRPr>
          </a:p>
          <a:p>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If death comes, what can it do to me? Can't harm me." </a:t>
            </a: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Your soul longs for something out there… Your old tabernacle, your aches and groans and squeaks, and, the old birth pains are coming upon it... What does it mean? This old lump of clay </a:t>
            </a:r>
            <a:r>
              <a:rPr kumimoji="0" lang="en-US" sz="2800" b="0" i="0" u="none" strike="noStrike" cap="none" normalizeH="0" baseline="0" dirty="0" err="1">
                <a:ln>
                  <a:noFill/>
                </a:ln>
                <a:solidFill>
                  <a:schemeClr val="tx1"/>
                </a:solidFill>
                <a:effectLst/>
                <a:latin typeface="Cambria" pitchFamily="18" charset="0"/>
                <a:ea typeface="Calibri" pitchFamily="34" charset="0"/>
                <a:cs typeface="Times New Roman" pitchFamily="18" charset="0"/>
              </a:rPr>
              <a:t>someday's</a:t>
            </a: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going to fade away. </a:t>
            </a:r>
            <a:r>
              <a:rPr kumimoji="0" lang="en-US" sz="2800" b="1" i="0" u="none" strike="noStrike" cap="none" normalizeH="0" baseline="0" dirty="0">
                <a:ln>
                  <a:noFill/>
                </a:ln>
                <a:solidFill>
                  <a:srgbClr val="FFFF00"/>
                </a:solidFill>
                <a:effectLst/>
                <a:latin typeface="Cambria" pitchFamily="18" charset="0"/>
                <a:ea typeface="Calibri" pitchFamily="34" charset="0"/>
                <a:cs typeface="Times New Roman" pitchFamily="18" charset="0"/>
              </a:rPr>
              <a:t>But there's something inside of that little lump of clay there that's trying to get out, trying to liberate itself</a:t>
            </a:r>
            <a:r>
              <a:rPr kumimoji="0" lang="en-US" sz="2800" b="0" i="0" u="none" strike="noStrike" cap="none" normalizeH="0" baseline="0" dirty="0">
                <a:ln>
                  <a:noFill/>
                </a:ln>
                <a:solidFill>
                  <a:srgbClr val="FFFF00"/>
                </a:solidFill>
                <a:effectLst/>
                <a:latin typeface="Cambria" pitchFamily="18" charset="0"/>
                <a:ea typeface="Calibri" pitchFamily="34" charset="0"/>
                <a:cs typeface="Times New Roman" pitchFamily="18" charset="0"/>
              </a:rPr>
              <a:t>.</a:t>
            </a:r>
            <a:endParaRPr kumimoji="0" lang="en-US" sz="2000" b="0" i="0" u="none" strike="noStrike" cap="none" normalizeH="0" baseline="0" dirty="0">
              <a:ln>
                <a:noFill/>
              </a:ln>
              <a:solidFill>
                <a:srgbClr val="FFFF00"/>
              </a:solidFill>
              <a:effectLst/>
              <a:latin typeface="+mj-lt"/>
              <a:ea typeface="Calibri" pitchFamily="34" charset="0"/>
              <a:cs typeface="Times New Roman" pitchFamily="18" charset="0"/>
            </a:endParaRPr>
          </a:p>
          <a:p>
            <a:pPr algn="r"/>
            <a:r>
              <a:rPr lang="en-US" sz="2800" b="1" dirty="0">
                <a:latin typeface="+mj-lt"/>
              </a:rPr>
              <a:t> </a:t>
            </a:r>
            <a:r>
              <a:rPr lang="en-US" sz="2000" dirty="0">
                <a:latin typeface="+mj-lt"/>
              </a:rPr>
              <a:t>55-0403</a:t>
            </a:r>
            <a:endParaRPr lang="en-US" sz="2000" dirty="0">
              <a:solidFill>
                <a:srgbClr val="FFFF00"/>
              </a:solidFill>
              <a:latin typeface="+mj-lt"/>
            </a:endParaRPr>
          </a:p>
        </p:txBody>
      </p:sp>
    </p:spTree>
    <p:extLst>
      <p:ext uri="{BB962C8B-B14F-4D97-AF65-F5344CB8AC3E}">
        <p14:creationId xmlns:p14="http://schemas.microsoft.com/office/powerpoint/2010/main" val="11718404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9-5-2018</a:t>
            </a:r>
            <a:endParaRPr lang="en-US" dirty="0"/>
          </a:p>
        </p:txBody>
      </p:sp>
      <p:sp>
        <p:nvSpPr>
          <p:cNvPr id="3" name="Footer Placeholder 2"/>
          <p:cNvSpPr>
            <a:spLocks noGrp="1"/>
          </p:cNvSpPr>
          <p:nvPr>
            <p:ph type="ftr" sz="quarter" idx="11"/>
          </p:nvPr>
        </p:nvSpPr>
        <p:spPr/>
        <p:txBody>
          <a:bodyPr/>
          <a:lstStyle/>
          <a:p>
            <a:r>
              <a:rPr lang="en-US"/>
              <a:t>Sealed</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94</a:t>
            </a:fld>
            <a:endParaRPr lang="en-US" dirty="0"/>
          </a:p>
        </p:txBody>
      </p:sp>
      <p:sp>
        <p:nvSpPr>
          <p:cNvPr id="5" name="Rectangle 4"/>
          <p:cNvSpPr/>
          <p:nvPr/>
        </p:nvSpPr>
        <p:spPr>
          <a:xfrm>
            <a:off x="207817" y="138545"/>
            <a:ext cx="8116456" cy="6247865"/>
          </a:xfrm>
          <a:prstGeom prst="rect">
            <a:avLst/>
          </a:prstGeom>
        </p:spPr>
        <p:txBody>
          <a:bodyPr wrap="square">
            <a:spAutoFit/>
          </a:bodyPr>
          <a:lstStyle/>
          <a:p>
            <a:r>
              <a:rPr lang="en-US" sz="3600" b="1" dirty="0">
                <a:latin typeface="+mj-lt"/>
              </a:rPr>
              <a:t>CHURCH.AGE.BOOK</a:t>
            </a:r>
          </a:p>
          <a:p>
            <a:r>
              <a:rPr lang="en-US" sz="2800" dirty="0">
                <a:latin typeface="+mj-lt"/>
              </a:rPr>
              <a:t>	</a:t>
            </a:r>
            <a:r>
              <a:rPr lang="en-US" sz="2800" dirty="0"/>
              <a:t>155-1 </a:t>
            </a:r>
            <a:r>
              <a:rPr lang="en-US" sz="2800" dirty="0">
                <a:latin typeface="+mj-lt"/>
              </a:rPr>
              <a:t>Now we have been constantly saying that </a:t>
            </a:r>
            <a:r>
              <a:rPr lang="en-US" sz="2800" dirty="0">
                <a:solidFill>
                  <a:srgbClr val="FFFF00"/>
                </a:solidFill>
                <a:latin typeface="+mj-lt"/>
              </a:rPr>
              <a:t>the true evidence of being baptized with the Holy Ghost is for the believer to receive the Word for the age in which he lives. </a:t>
            </a:r>
            <a:r>
              <a:rPr lang="en-US" sz="2800" dirty="0">
                <a:latin typeface="+mj-lt"/>
              </a:rPr>
              <a:t>Let me show you most clearly.</a:t>
            </a:r>
          </a:p>
          <a:p>
            <a:r>
              <a:rPr lang="en-US" sz="2800" dirty="0">
                <a:latin typeface="+mj-lt"/>
              </a:rPr>
              <a:t>	In every single age, it says "</a:t>
            </a:r>
            <a:r>
              <a:rPr lang="en-US" sz="2800" i="1" dirty="0">
                <a:latin typeface="+mj-lt"/>
              </a:rPr>
              <a:t>... He that hath an ear, let him (singular) hear what the Spirit </a:t>
            </a:r>
            <a:r>
              <a:rPr lang="en-US" sz="2800" i="1" dirty="0" err="1">
                <a:latin typeface="+mj-lt"/>
              </a:rPr>
              <a:t>saith</a:t>
            </a:r>
            <a:r>
              <a:rPr lang="en-US" sz="2800" i="1" dirty="0">
                <a:latin typeface="+mj-lt"/>
              </a:rPr>
              <a:t> to the churches."</a:t>
            </a:r>
            <a:r>
              <a:rPr lang="en-US" sz="2800" dirty="0">
                <a:latin typeface="+mj-lt"/>
              </a:rPr>
              <a:t> Notice here that Jesus (by the Spirit) in EVERY age addresses Himself to ONLY ONE person relative to the Word for that age. Only ONE messenger for each age receives what the Spirit has to say to that age, and that ONE MESSENGER is the messenger to the true church. He speaks for God by revelation to the "churches", both true and false. </a:t>
            </a:r>
          </a:p>
        </p:txBody>
      </p:sp>
    </p:spTree>
    <p:extLst>
      <p:ext uri="{BB962C8B-B14F-4D97-AF65-F5344CB8AC3E}">
        <p14:creationId xmlns:p14="http://schemas.microsoft.com/office/powerpoint/2010/main" val="2612671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4108</TotalTime>
  <Words>1063</Words>
  <Application>Microsoft Office PowerPoint</Application>
  <PresentationFormat>On-screen Show (4:3)</PresentationFormat>
  <Paragraphs>529</Paragraphs>
  <Slides>94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Arial</vt:lpstr>
      <vt:lpstr>Arial Black</vt:lpstr>
      <vt:lpstr>Book Antiqua</vt:lpstr>
      <vt:lpstr>Calibri</vt:lpstr>
      <vt:lpstr>Cambria</vt:lpstr>
      <vt:lpstr>Times New Roman</vt:lpstr>
      <vt:lpstr>Wingdings 2</vt:lpstr>
      <vt:lpstr>View</vt:lpstr>
      <vt:lpstr>Sealed… with the Holy Spirit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 • 1x *</vt:lpstr>
      <vt:lpstr>2x</vt:lpstr>
      <vt:lpstr>4x</vt:lpstr>
      <vt:lpstr>6x</vt:lpstr>
      <vt:lpstr>8x</vt:lpstr>
      <vt:lpstr>*10x *</vt:lpstr>
      <vt:lpstr>•HAIR • 20x</vt:lpstr>
      <vt:lpstr>40x</vt:lpstr>
      <vt:lpstr>•DUST MITE• 60x</vt:lpstr>
      <vt:lpstr>80x</vt:lpstr>
      <vt:lpstr>*100x *</vt:lpstr>
      <vt:lpstr>200x</vt:lpstr>
      <vt:lpstr>400x</vt:lpstr>
      <vt:lpstr>600x</vt:lpstr>
      <vt:lpstr>•RAGWEED POLLEN • 800x</vt:lpstr>
      <vt:lpstr>* 1000x *</vt:lpstr>
      <vt:lpstr> •LYMPHOCYTE • 2000x </vt:lpstr>
      <vt:lpstr> •RED BLOOD CELL • 4000x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175</cp:revision>
  <dcterms:created xsi:type="dcterms:W3CDTF">2013-09-16T22:08:38Z</dcterms:created>
  <dcterms:modified xsi:type="dcterms:W3CDTF">2018-09-05T23:15:52Z</dcterms:modified>
</cp:coreProperties>
</file>