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1"/>
  </p:notesMasterIdLst>
  <p:sldIdLst>
    <p:sldId id="256" r:id="rId2"/>
    <p:sldId id="351" r:id="rId3"/>
    <p:sldId id="354" r:id="rId4"/>
    <p:sldId id="350" r:id="rId5"/>
    <p:sldId id="383" r:id="rId6"/>
    <p:sldId id="382" r:id="rId7"/>
    <p:sldId id="384" r:id="rId8"/>
    <p:sldId id="385" r:id="rId9"/>
    <p:sldId id="353" r:id="rId10"/>
    <p:sldId id="386" r:id="rId11"/>
    <p:sldId id="352" r:id="rId12"/>
    <p:sldId id="388" r:id="rId13"/>
    <p:sldId id="387" r:id="rId14"/>
    <p:sldId id="276" r:id="rId15"/>
    <p:sldId id="314" r:id="rId16"/>
    <p:sldId id="347" r:id="rId17"/>
    <p:sldId id="348" r:id="rId18"/>
    <p:sldId id="349" r:id="rId19"/>
    <p:sldId id="379" r:id="rId20"/>
    <p:sldId id="365" r:id="rId21"/>
    <p:sldId id="378" r:id="rId22"/>
    <p:sldId id="390" r:id="rId23"/>
    <p:sldId id="381" r:id="rId24"/>
    <p:sldId id="260" r:id="rId25"/>
    <p:sldId id="262" r:id="rId26"/>
    <p:sldId id="263" r:id="rId27"/>
    <p:sldId id="356" r:id="rId28"/>
    <p:sldId id="265" r:id="rId29"/>
    <p:sldId id="389" r:id="rId30"/>
    <p:sldId id="363" r:id="rId31"/>
    <p:sldId id="364" r:id="rId32"/>
    <p:sldId id="268" r:id="rId33"/>
    <p:sldId id="269" r:id="rId34"/>
    <p:sldId id="270" r:id="rId35"/>
    <p:sldId id="369" r:id="rId36"/>
    <p:sldId id="273" r:id="rId37"/>
    <p:sldId id="366" r:id="rId38"/>
    <p:sldId id="367" r:id="rId39"/>
    <p:sldId id="370"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27" autoAdjust="0"/>
    <p:restoredTop sz="94674"/>
  </p:normalViewPr>
  <p:slideViewPr>
    <p:cSldViewPr snapToGrid="0">
      <p:cViewPr varScale="1">
        <p:scale>
          <a:sx n="124" d="100"/>
          <a:sy n="124" d="100"/>
        </p:scale>
        <p:origin x="1784" y="168"/>
      </p:cViewPr>
      <p:guideLst/>
    </p:cSldViewPr>
  </p:slideViewPr>
  <p:notesTextViewPr>
    <p:cViewPr>
      <p:scale>
        <a:sx n="1" d="1"/>
        <a:sy n="1" d="1"/>
      </p:scale>
      <p:origin x="0" y="0"/>
    </p:cViewPr>
  </p:notesTextViewPr>
  <p:sorterViewPr>
    <p:cViewPr>
      <p:scale>
        <a:sx n="150" d="100"/>
        <a:sy n="150" d="100"/>
      </p:scale>
      <p:origin x="0" y="-18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19601A-C39F-4145-9E1E-4EE960FBF562}" type="datetimeFigureOut">
              <a:rPr lang="en-US" smtClean="0"/>
              <a:t>9/30/18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E196B6-D038-4987-95C5-E5E9300A8F09}" type="slidenum">
              <a:rPr lang="en-US" smtClean="0"/>
              <a:t>‹#›</a:t>
            </a:fld>
            <a:endParaRPr lang="en-US"/>
          </a:p>
        </p:txBody>
      </p:sp>
    </p:spTree>
    <p:extLst>
      <p:ext uri="{BB962C8B-B14F-4D97-AF65-F5344CB8AC3E}">
        <p14:creationId xmlns:p14="http://schemas.microsoft.com/office/powerpoint/2010/main" val="3471914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E196B6-D038-4987-95C5-E5E9300A8F09}" type="slidenum">
              <a:rPr lang="en-US" smtClean="0"/>
              <a:t>1</a:t>
            </a:fld>
            <a:endParaRPr lang="en-US"/>
          </a:p>
        </p:txBody>
      </p:sp>
    </p:spTree>
    <p:extLst>
      <p:ext uri="{BB962C8B-B14F-4D97-AF65-F5344CB8AC3E}">
        <p14:creationId xmlns:p14="http://schemas.microsoft.com/office/powerpoint/2010/main" val="3626005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9/30/2018</a:t>
            </a:r>
          </a:p>
        </p:txBody>
      </p:sp>
      <p:sp>
        <p:nvSpPr>
          <p:cNvPr id="5" name="Footer Placeholder 4"/>
          <p:cNvSpPr>
            <a:spLocks noGrp="1"/>
          </p:cNvSpPr>
          <p:nvPr>
            <p:ph type="ftr" sz="quarter" idx="11"/>
          </p:nvPr>
        </p:nvSpPr>
        <p:spPr/>
        <p:txBody>
          <a:bodyPr/>
          <a:lstStyle/>
          <a:p>
            <a:r>
              <a:rPr lang="en-US"/>
              <a:t>The Higher Way</a:t>
            </a:r>
          </a:p>
        </p:txBody>
      </p:sp>
      <p:sp>
        <p:nvSpPr>
          <p:cNvPr id="6" name="Slide Number Placeholder 5"/>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422053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9/30/2018</a:t>
            </a:r>
          </a:p>
        </p:txBody>
      </p:sp>
      <p:sp>
        <p:nvSpPr>
          <p:cNvPr id="5" name="Footer Placeholder 4"/>
          <p:cNvSpPr>
            <a:spLocks noGrp="1"/>
          </p:cNvSpPr>
          <p:nvPr>
            <p:ph type="ftr" sz="quarter" idx="11"/>
          </p:nvPr>
        </p:nvSpPr>
        <p:spPr/>
        <p:txBody>
          <a:bodyPr/>
          <a:lstStyle/>
          <a:p>
            <a:r>
              <a:rPr lang="en-US"/>
              <a:t>The Higher Way</a:t>
            </a:r>
          </a:p>
        </p:txBody>
      </p:sp>
      <p:sp>
        <p:nvSpPr>
          <p:cNvPr id="6" name="Slide Number Placeholder 5"/>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2559195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9/30/2018</a:t>
            </a:r>
          </a:p>
        </p:txBody>
      </p:sp>
      <p:sp>
        <p:nvSpPr>
          <p:cNvPr id="5" name="Footer Placeholder 4"/>
          <p:cNvSpPr>
            <a:spLocks noGrp="1"/>
          </p:cNvSpPr>
          <p:nvPr>
            <p:ph type="ftr" sz="quarter" idx="11"/>
          </p:nvPr>
        </p:nvSpPr>
        <p:spPr/>
        <p:txBody>
          <a:bodyPr/>
          <a:lstStyle/>
          <a:p>
            <a:r>
              <a:rPr lang="en-US"/>
              <a:t>The Higher Way</a:t>
            </a:r>
          </a:p>
        </p:txBody>
      </p:sp>
      <p:sp>
        <p:nvSpPr>
          <p:cNvPr id="6" name="Slide Number Placeholder 5"/>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3705515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9/30/2018</a:t>
            </a:r>
          </a:p>
        </p:txBody>
      </p:sp>
      <p:sp>
        <p:nvSpPr>
          <p:cNvPr id="5" name="Footer Placeholder 4"/>
          <p:cNvSpPr>
            <a:spLocks noGrp="1"/>
          </p:cNvSpPr>
          <p:nvPr>
            <p:ph type="ftr" sz="quarter" idx="11"/>
          </p:nvPr>
        </p:nvSpPr>
        <p:spPr/>
        <p:txBody>
          <a:bodyPr/>
          <a:lstStyle/>
          <a:p>
            <a:r>
              <a:rPr lang="en-US"/>
              <a:t>The Higher Way</a:t>
            </a:r>
          </a:p>
        </p:txBody>
      </p:sp>
      <p:sp>
        <p:nvSpPr>
          <p:cNvPr id="6" name="Slide Number Placeholder 5"/>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802185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9/30/2018</a:t>
            </a:r>
          </a:p>
        </p:txBody>
      </p:sp>
      <p:sp>
        <p:nvSpPr>
          <p:cNvPr id="5" name="Footer Placeholder 4"/>
          <p:cNvSpPr>
            <a:spLocks noGrp="1"/>
          </p:cNvSpPr>
          <p:nvPr>
            <p:ph type="ftr" sz="quarter" idx="11"/>
          </p:nvPr>
        </p:nvSpPr>
        <p:spPr/>
        <p:txBody>
          <a:bodyPr/>
          <a:lstStyle/>
          <a:p>
            <a:r>
              <a:rPr lang="en-US"/>
              <a:t>The Higher Way</a:t>
            </a:r>
          </a:p>
        </p:txBody>
      </p:sp>
      <p:sp>
        <p:nvSpPr>
          <p:cNvPr id="6" name="Slide Number Placeholder 5"/>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1520642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9/30/2018</a:t>
            </a:r>
          </a:p>
        </p:txBody>
      </p:sp>
      <p:sp>
        <p:nvSpPr>
          <p:cNvPr id="6" name="Footer Placeholder 5"/>
          <p:cNvSpPr>
            <a:spLocks noGrp="1"/>
          </p:cNvSpPr>
          <p:nvPr>
            <p:ph type="ftr" sz="quarter" idx="11"/>
          </p:nvPr>
        </p:nvSpPr>
        <p:spPr/>
        <p:txBody>
          <a:bodyPr/>
          <a:lstStyle/>
          <a:p>
            <a:r>
              <a:rPr lang="en-US"/>
              <a:t>The Higher Way</a:t>
            </a:r>
          </a:p>
        </p:txBody>
      </p:sp>
      <p:sp>
        <p:nvSpPr>
          <p:cNvPr id="7" name="Slide Number Placeholder 6"/>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243122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9/30/2018</a:t>
            </a:r>
          </a:p>
        </p:txBody>
      </p:sp>
      <p:sp>
        <p:nvSpPr>
          <p:cNvPr id="8" name="Footer Placeholder 7"/>
          <p:cNvSpPr>
            <a:spLocks noGrp="1"/>
          </p:cNvSpPr>
          <p:nvPr>
            <p:ph type="ftr" sz="quarter" idx="11"/>
          </p:nvPr>
        </p:nvSpPr>
        <p:spPr/>
        <p:txBody>
          <a:bodyPr/>
          <a:lstStyle/>
          <a:p>
            <a:r>
              <a:rPr lang="en-US"/>
              <a:t>The Higher Way</a:t>
            </a:r>
          </a:p>
        </p:txBody>
      </p:sp>
      <p:sp>
        <p:nvSpPr>
          <p:cNvPr id="9" name="Slide Number Placeholder 8"/>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1250805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9/30/2018</a:t>
            </a:r>
          </a:p>
        </p:txBody>
      </p:sp>
      <p:sp>
        <p:nvSpPr>
          <p:cNvPr id="4" name="Footer Placeholder 3"/>
          <p:cNvSpPr>
            <a:spLocks noGrp="1"/>
          </p:cNvSpPr>
          <p:nvPr>
            <p:ph type="ftr" sz="quarter" idx="11"/>
          </p:nvPr>
        </p:nvSpPr>
        <p:spPr/>
        <p:txBody>
          <a:bodyPr/>
          <a:lstStyle/>
          <a:p>
            <a:r>
              <a:rPr lang="en-US"/>
              <a:t>The Higher Way</a:t>
            </a:r>
          </a:p>
        </p:txBody>
      </p:sp>
      <p:sp>
        <p:nvSpPr>
          <p:cNvPr id="5" name="Slide Number Placeholder 4"/>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131107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9/30/2018</a:t>
            </a:r>
          </a:p>
        </p:txBody>
      </p:sp>
      <p:sp>
        <p:nvSpPr>
          <p:cNvPr id="3" name="Footer Placeholder 2"/>
          <p:cNvSpPr>
            <a:spLocks noGrp="1"/>
          </p:cNvSpPr>
          <p:nvPr>
            <p:ph type="ftr" sz="quarter" idx="11"/>
          </p:nvPr>
        </p:nvSpPr>
        <p:spPr/>
        <p:txBody>
          <a:bodyPr/>
          <a:lstStyle/>
          <a:p>
            <a:r>
              <a:rPr lang="en-US"/>
              <a:t>The Higher Way</a:t>
            </a:r>
          </a:p>
        </p:txBody>
      </p:sp>
      <p:sp>
        <p:nvSpPr>
          <p:cNvPr id="4" name="Slide Number Placeholder 3"/>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354708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9/30/2018</a:t>
            </a:r>
          </a:p>
        </p:txBody>
      </p:sp>
      <p:sp>
        <p:nvSpPr>
          <p:cNvPr id="6" name="Footer Placeholder 5"/>
          <p:cNvSpPr>
            <a:spLocks noGrp="1"/>
          </p:cNvSpPr>
          <p:nvPr>
            <p:ph type="ftr" sz="quarter" idx="11"/>
          </p:nvPr>
        </p:nvSpPr>
        <p:spPr/>
        <p:txBody>
          <a:bodyPr/>
          <a:lstStyle/>
          <a:p>
            <a:r>
              <a:rPr lang="en-US"/>
              <a:t>The Higher Way</a:t>
            </a:r>
          </a:p>
        </p:txBody>
      </p:sp>
      <p:sp>
        <p:nvSpPr>
          <p:cNvPr id="7" name="Slide Number Placeholder 6"/>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310862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9/30/2018</a:t>
            </a:r>
          </a:p>
        </p:txBody>
      </p:sp>
      <p:sp>
        <p:nvSpPr>
          <p:cNvPr id="6" name="Footer Placeholder 5"/>
          <p:cNvSpPr>
            <a:spLocks noGrp="1"/>
          </p:cNvSpPr>
          <p:nvPr>
            <p:ph type="ftr" sz="quarter" idx="11"/>
          </p:nvPr>
        </p:nvSpPr>
        <p:spPr/>
        <p:txBody>
          <a:bodyPr/>
          <a:lstStyle/>
          <a:p>
            <a:r>
              <a:rPr lang="en-US"/>
              <a:t>The Higher Way</a:t>
            </a:r>
          </a:p>
        </p:txBody>
      </p:sp>
      <p:sp>
        <p:nvSpPr>
          <p:cNvPr id="7" name="Slide Number Placeholder 6"/>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318853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9/30/2018</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The Higher Way</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EAED7-9305-46A5-8957-DB3C71D9356F}" type="slidenum">
              <a:rPr lang="en-US" smtClean="0"/>
              <a:t>‹#›</a:t>
            </a:fld>
            <a:endParaRPr lang="en-US"/>
          </a:p>
        </p:txBody>
      </p:sp>
    </p:spTree>
    <p:extLst>
      <p:ext uri="{BB962C8B-B14F-4D97-AF65-F5344CB8AC3E}">
        <p14:creationId xmlns:p14="http://schemas.microsoft.com/office/powerpoint/2010/main" val="313011455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D06A-DCB1-42B0-BE8E-608E241002BF}"/>
              </a:ext>
            </a:extLst>
          </p:cNvPr>
          <p:cNvSpPr>
            <a:spLocks noGrp="1"/>
          </p:cNvSpPr>
          <p:nvPr>
            <p:ph type="ctrTitle"/>
          </p:nvPr>
        </p:nvSpPr>
        <p:spPr>
          <a:xfrm>
            <a:off x="685800" y="421240"/>
            <a:ext cx="7772400" cy="2495055"/>
          </a:xfrm>
        </p:spPr>
        <p:txBody>
          <a:bodyPr>
            <a:normAutofit/>
          </a:bodyPr>
          <a:lstStyle/>
          <a:p>
            <a:r>
              <a:rPr lang="en-US" sz="7200" dirty="0"/>
              <a:t>The Higher Way II</a:t>
            </a:r>
          </a:p>
        </p:txBody>
      </p:sp>
      <p:sp>
        <p:nvSpPr>
          <p:cNvPr id="3" name="Subtitle 2">
            <a:extLst>
              <a:ext uri="{FF2B5EF4-FFF2-40B4-BE49-F238E27FC236}">
                <a16:creationId xmlns:a16="http://schemas.microsoft.com/office/drawing/2014/main" id="{E4401B7A-BBE7-4980-9C67-C3DEC67EB713}"/>
              </a:ext>
            </a:extLst>
          </p:cNvPr>
          <p:cNvSpPr>
            <a:spLocks noGrp="1"/>
          </p:cNvSpPr>
          <p:nvPr>
            <p:ph type="subTitle" idx="1"/>
          </p:nvPr>
        </p:nvSpPr>
        <p:spPr/>
        <p:txBody>
          <a:bodyPr>
            <a:normAutofit/>
          </a:bodyPr>
          <a:lstStyle/>
          <a:p>
            <a:r>
              <a:rPr lang="en-US" sz="3200" i="1" dirty="0"/>
              <a:t>When Bad Things Happen &amp; When Bad Things Happen to Good People</a:t>
            </a:r>
          </a:p>
        </p:txBody>
      </p:sp>
      <p:sp>
        <p:nvSpPr>
          <p:cNvPr id="4" name="Rectangle 3">
            <a:extLst>
              <a:ext uri="{FF2B5EF4-FFF2-40B4-BE49-F238E27FC236}">
                <a16:creationId xmlns:a16="http://schemas.microsoft.com/office/drawing/2014/main" id="{44F94CC0-9799-4BE5-B820-3C4CBAE64CBB}"/>
              </a:ext>
            </a:extLst>
          </p:cNvPr>
          <p:cNvSpPr/>
          <p:nvPr/>
        </p:nvSpPr>
        <p:spPr>
          <a:xfrm>
            <a:off x="1143000" y="5665618"/>
            <a:ext cx="6858000" cy="461665"/>
          </a:xfrm>
          <a:prstGeom prst="rect">
            <a:avLst/>
          </a:prstGeom>
        </p:spPr>
        <p:txBody>
          <a:bodyPr wrap="square">
            <a:spAutoFit/>
          </a:bodyPr>
          <a:lstStyle/>
          <a:p>
            <a:pPr algn="ctr"/>
            <a:r>
              <a:rPr lang="en-US" sz="2400" b="1" dirty="0"/>
              <a:t>ROMANS 8:19-23</a:t>
            </a:r>
          </a:p>
        </p:txBody>
      </p:sp>
    </p:spTree>
    <p:extLst>
      <p:ext uri="{BB962C8B-B14F-4D97-AF65-F5344CB8AC3E}">
        <p14:creationId xmlns:p14="http://schemas.microsoft.com/office/powerpoint/2010/main" val="2222629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AEE6B2-E444-4D52-A229-18749317C29F}"/>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4C238B23-754D-46E1-AE24-C658C072D753}"/>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7FD635C2-9823-455A-9459-F606B7531809}"/>
              </a:ext>
            </a:extLst>
          </p:cNvPr>
          <p:cNvSpPr>
            <a:spLocks noGrp="1"/>
          </p:cNvSpPr>
          <p:nvPr>
            <p:ph type="sldNum" sz="quarter" idx="12"/>
          </p:nvPr>
        </p:nvSpPr>
        <p:spPr/>
        <p:txBody>
          <a:bodyPr/>
          <a:lstStyle/>
          <a:p>
            <a:fld id="{FF6EAED7-9305-46A5-8957-DB3C71D9356F}" type="slidenum">
              <a:rPr lang="en-US" smtClean="0"/>
              <a:t>10</a:t>
            </a:fld>
            <a:endParaRPr lang="en-US"/>
          </a:p>
        </p:txBody>
      </p:sp>
      <p:sp>
        <p:nvSpPr>
          <p:cNvPr id="5" name="Rectangle 4">
            <a:extLst>
              <a:ext uri="{FF2B5EF4-FFF2-40B4-BE49-F238E27FC236}">
                <a16:creationId xmlns:a16="http://schemas.microsoft.com/office/drawing/2014/main" id="{7D58D496-F375-47F3-B097-80EE9047A72C}"/>
              </a:ext>
            </a:extLst>
          </p:cNvPr>
          <p:cNvSpPr/>
          <p:nvPr/>
        </p:nvSpPr>
        <p:spPr>
          <a:xfrm>
            <a:off x="223520" y="0"/>
            <a:ext cx="8666480" cy="7045703"/>
          </a:xfrm>
          <a:prstGeom prst="rect">
            <a:avLst/>
          </a:prstGeom>
        </p:spPr>
        <p:txBody>
          <a:bodyPr wrap="square">
            <a:spAutoFit/>
          </a:bodyPr>
          <a:lstStyle/>
          <a:p>
            <a:r>
              <a:rPr lang="en-US" sz="4400" b="1" dirty="0"/>
              <a:t>JOHN 6:28-29</a:t>
            </a:r>
          </a:p>
          <a:p>
            <a:r>
              <a:rPr lang="en-US" sz="3200" i="1" dirty="0"/>
              <a:t>	Then said they unto him, </a:t>
            </a:r>
            <a:r>
              <a:rPr lang="en-US" sz="3200" i="1" dirty="0">
                <a:solidFill>
                  <a:srgbClr val="FFFF00"/>
                </a:solidFill>
              </a:rPr>
              <a:t>What shall we do, that we might work the works of God? </a:t>
            </a:r>
            <a:r>
              <a:rPr lang="en-US" sz="3200" i="1" dirty="0"/>
              <a:t>29 Jesus answered and said unto them, This is the work of God, that ye believe on him whom he hath sent.</a:t>
            </a:r>
          </a:p>
          <a:p>
            <a:endParaRPr lang="en-US" sz="3200" i="1" dirty="0"/>
          </a:p>
          <a:p>
            <a:r>
              <a:rPr lang="en-US" sz="4000" b="1" dirty="0"/>
              <a:t>JOHN 8:39-41</a:t>
            </a:r>
          </a:p>
          <a:p>
            <a:r>
              <a:rPr lang="en-US" sz="3200" i="1" dirty="0"/>
              <a:t>	They answered and said unto him, Abraham is our father. Jesus saith unto them, If ye were Abraham's children, ye would do the works of Abraham. 41Ye do the deeds of your father. Then said they to him, We be not born of fornication; we have one Father, even God.</a:t>
            </a:r>
          </a:p>
        </p:txBody>
      </p:sp>
    </p:spTree>
    <p:extLst>
      <p:ext uri="{BB962C8B-B14F-4D97-AF65-F5344CB8AC3E}">
        <p14:creationId xmlns:p14="http://schemas.microsoft.com/office/powerpoint/2010/main" val="3836781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75244A-9C7A-4A69-9476-8C73D3EB845A}"/>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B662D1E6-E860-4336-BD43-B5BED8C146B1}"/>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CB6CFC95-62D9-48BC-83D9-9AD41DE0A3B7}"/>
              </a:ext>
            </a:extLst>
          </p:cNvPr>
          <p:cNvSpPr>
            <a:spLocks noGrp="1"/>
          </p:cNvSpPr>
          <p:nvPr>
            <p:ph type="sldNum" sz="quarter" idx="12"/>
          </p:nvPr>
        </p:nvSpPr>
        <p:spPr/>
        <p:txBody>
          <a:bodyPr/>
          <a:lstStyle/>
          <a:p>
            <a:fld id="{FF6EAED7-9305-46A5-8957-DB3C71D9356F}" type="slidenum">
              <a:rPr lang="en-US" smtClean="0"/>
              <a:t>11</a:t>
            </a:fld>
            <a:endParaRPr lang="en-US"/>
          </a:p>
        </p:txBody>
      </p:sp>
      <p:sp>
        <p:nvSpPr>
          <p:cNvPr id="5" name="Rectangle 4">
            <a:extLst>
              <a:ext uri="{FF2B5EF4-FFF2-40B4-BE49-F238E27FC236}">
                <a16:creationId xmlns:a16="http://schemas.microsoft.com/office/drawing/2014/main" id="{F41ABF9C-23BF-44C5-AB3A-359E59E2AF1F}"/>
              </a:ext>
            </a:extLst>
          </p:cNvPr>
          <p:cNvSpPr/>
          <p:nvPr/>
        </p:nvSpPr>
        <p:spPr>
          <a:xfrm>
            <a:off x="152782" y="0"/>
            <a:ext cx="8776789" cy="6924973"/>
          </a:xfrm>
          <a:prstGeom prst="rect">
            <a:avLst/>
          </a:prstGeom>
        </p:spPr>
        <p:txBody>
          <a:bodyPr wrap="square">
            <a:spAutoFit/>
          </a:bodyPr>
          <a:lstStyle/>
          <a:p>
            <a:r>
              <a:rPr lang="en-US" sz="4000" b="1" dirty="0"/>
              <a:t>I CHRONICLES 6:49</a:t>
            </a:r>
          </a:p>
          <a:p>
            <a:r>
              <a:rPr lang="en-US" sz="3000" i="1" dirty="0"/>
              <a:t>	But Aaron and his sons offered upon the altar of the burnt offering, and on the altar of incense, and were appointed for all the work of the place most holy, and to make an atonement for Israel, according to all that Moses the servant of God had commanded. </a:t>
            </a:r>
          </a:p>
          <a:p>
            <a:endParaRPr lang="en-US" sz="3000" i="1" dirty="0"/>
          </a:p>
          <a:p>
            <a:r>
              <a:rPr lang="en-US" sz="4000" b="1" dirty="0"/>
              <a:t>MATTHEW 23:3</a:t>
            </a:r>
          </a:p>
          <a:p>
            <a:r>
              <a:rPr lang="en-US" sz="3200" dirty="0"/>
              <a:t>	</a:t>
            </a:r>
            <a:r>
              <a:rPr lang="en-US" sz="3200" i="1" dirty="0"/>
              <a:t> All therefore whatsoever they bid you observe, that observe and do; </a:t>
            </a:r>
            <a:r>
              <a:rPr lang="en-US" sz="3200" i="1" dirty="0">
                <a:solidFill>
                  <a:srgbClr val="FFFF00"/>
                </a:solidFill>
              </a:rPr>
              <a:t>but do not ye after their works: </a:t>
            </a:r>
            <a:r>
              <a:rPr lang="en-US" sz="3200" i="1" dirty="0"/>
              <a:t>for they say, and do not. (5) But all their works they do for to be seen of men…</a:t>
            </a:r>
          </a:p>
          <a:p>
            <a:endParaRPr lang="en-US" sz="2800" i="1" dirty="0"/>
          </a:p>
          <a:p>
            <a:endParaRPr lang="en-US" sz="2800" i="1" dirty="0"/>
          </a:p>
        </p:txBody>
      </p:sp>
    </p:spTree>
    <p:extLst>
      <p:ext uri="{BB962C8B-B14F-4D97-AF65-F5344CB8AC3E}">
        <p14:creationId xmlns:p14="http://schemas.microsoft.com/office/powerpoint/2010/main" val="84818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AB3B11-49F5-A749-8AC6-1E645947514D}"/>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F594354C-3600-7541-8BFD-1A1CCA019759}"/>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35F214CD-7730-F446-966A-D28AF42B6518}"/>
              </a:ext>
            </a:extLst>
          </p:cNvPr>
          <p:cNvSpPr>
            <a:spLocks noGrp="1"/>
          </p:cNvSpPr>
          <p:nvPr>
            <p:ph type="sldNum" sz="quarter" idx="12"/>
          </p:nvPr>
        </p:nvSpPr>
        <p:spPr/>
        <p:txBody>
          <a:bodyPr/>
          <a:lstStyle/>
          <a:p>
            <a:fld id="{FF6EAED7-9305-46A5-8957-DB3C71D9356F}" type="slidenum">
              <a:rPr lang="en-US" smtClean="0"/>
              <a:t>12</a:t>
            </a:fld>
            <a:endParaRPr lang="en-US"/>
          </a:p>
        </p:txBody>
      </p:sp>
      <p:sp>
        <p:nvSpPr>
          <p:cNvPr id="5" name="Rectangle 4">
            <a:extLst>
              <a:ext uri="{FF2B5EF4-FFF2-40B4-BE49-F238E27FC236}">
                <a16:creationId xmlns:a16="http://schemas.microsoft.com/office/drawing/2014/main" id="{FA159916-BA90-A742-93B4-7AC7FB857E80}"/>
              </a:ext>
            </a:extLst>
          </p:cNvPr>
          <p:cNvSpPr/>
          <p:nvPr/>
        </p:nvSpPr>
        <p:spPr>
          <a:xfrm>
            <a:off x="297951" y="277402"/>
            <a:ext cx="8589195" cy="5139869"/>
          </a:xfrm>
          <a:prstGeom prst="rect">
            <a:avLst/>
          </a:prstGeom>
        </p:spPr>
        <p:txBody>
          <a:bodyPr wrap="square">
            <a:spAutoFit/>
          </a:bodyPr>
          <a:lstStyle/>
          <a:p>
            <a:r>
              <a:rPr lang="en-US" sz="4000" b="1" dirty="0"/>
              <a:t>DEUTERONOMY 17:14-15</a:t>
            </a:r>
          </a:p>
          <a:p>
            <a:r>
              <a:rPr lang="en-US" sz="3200" i="1" dirty="0"/>
              <a:t>	When thou art come unto the land which the LORD thy God giveth thee, and shalt possess it, and shalt dwell therein, and shalt say, </a:t>
            </a:r>
            <a:r>
              <a:rPr lang="en-US" sz="3200" i="1" dirty="0">
                <a:solidFill>
                  <a:srgbClr val="FFFF00"/>
                </a:solidFill>
              </a:rPr>
              <a:t>I will set a king over me, </a:t>
            </a:r>
            <a:r>
              <a:rPr lang="en-US" sz="3200" i="1" dirty="0"/>
              <a:t>like as all the nations that are about me; 15 Thou shalt in any wise set him king over thee, whom the LORD thy God shall choose: one from among thy brethren shalt thou set king over thee: thou mayest not set a stranger over thee, which is not thy brother.</a:t>
            </a:r>
          </a:p>
        </p:txBody>
      </p:sp>
    </p:spTree>
    <p:extLst>
      <p:ext uri="{BB962C8B-B14F-4D97-AF65-F5344CB8AC3E}">
        <p14:creationId xmlns:p14="http://schemas.microsoft.com/office/powerpoint/2010/main" val="4071451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32EBF7-B5B5-8E48-9100-290100F362F1}"/>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2537D710-D8FB-CA42-B124-D1ABE30053E8}"/>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3C6C4DAE-5BCA-884E-92D7-DE287286A35D}"/>
              </a:ext>
            </a:extLst>
          </p:cNvPr>
          <p:cNvSpPr>
            <a:spLocks noGrp="1"/>
          </p:cNvSpPr>
          <p:nvPr>
            <p:ph type="sldNum" sz="quarter" idx="12"/>
          </p:nvPr>
        </p:nvSpPr>
        <p:spPr/>
        <p:txBody>
          <a:bodyPr/>
          <a:lstStyle/>
          <a:p>
            <a:fld id="{FF6EAED7-9305-46A5-8957-DB3C71D9356F}" type="slidenum">
              <a:rPr lang="en-US" smtClean="0"/>
              <a:t>13</a:t>
            </a:fld>
            <a:endParaRPr lang="en-US"/>
          </a:p>
        </p:txBody>
      </p:sp>
      <p:sp>
        <p:nvSpPr>
          <p:cNvPr id="5" name="Rectangle 4">
            <a:extLst>
              <a:ext uri="{FF2B5EF4-FFF2-40B4-BE49-F238E27FC236}">
                <a16:creationId xmlns:a16="http://schemas.microsoft.com/office/drawing/2014/main" id="{D64ED547-B8E2-D44A-9DB1-0C2AC1CECB9C}"/>
              </a:ext>
            </a:extLst>
          </p:cNvPr>
          <p:cNvSpPr/>
          <p:nvPr/>
        </p:nvSpPr>
        <p:spPr>
          <a:xfrm>
            <a:off x="215757" y="184935"/>
            <a:ext cx="8702212" cy="6309420"/>
          </a:xfrm>
          <a:prstGeom prst="rect">
            <a:avLst/>
          </a:prstGeom>
        </p:spPr>
        <p:txBody>
          <a:bodyPr wrap="square">
            <a:spAutoFit/>
          </a:bodyPr>
          <a:lstStyle/>
          <a:p>
            <a:r>
              <a:rPr lang="en-US" sz="4400" b="1" dirty="0"/>
              <a:t>DEUTERONOMY 17:18-20</a:t>
            </a:r>
          </a:p>
          <a:p>
            <a:r>
              <a:rPr lang="en-US" sz="2800" dirty="0"/>
              <a:t>	</a:t>
            </a:r>
            <a:r>
              <a:rPr lang="en-US" sz="3000" i="1" dirty="0"/>
              <a:t>And it shall be, when he </a:t>
            </a:r>
            <a:r>
              <a:rPr lang="en-US" sz="3000" i="1" dirty="0" err="1"/>
              <a:t>sitteth</a:t>
            </a:r>
            <a:r>
              <a:rPr lang="en-US" sz="3000" i="1" dirty="0"/>
              <a:t> upon the throne of his kingdom, </a:t>
            </a:r>
            <a:r>
              <a:rPr lang="en-US" sz="3000" i="1" dirty="0">
                <a:solidFill>
                  <a:srgbClr val="FFFF00"/>
                </a:solidFill>
              </a:rPr>
              <a:t>that he shall write him a copy of this law in a book out of that which is before the priests the Levites: </a:t>
            </a:r>
            <a:r>
              <a:rPr lang="en-US" sz="3000" i="1" dirty="0"/>
              <a:t>19 And it shall be with him, and he shall read therein all the days of his life: </a:t>
            </a:r>
            <a:r>
              <a:rPr lang="en-US" sz="3000" i="1" dirty="0">
                <a:solidFill>
                  <a:srgbClr val="FFFF00"/>
                </a:solidFill>
              </a:rPr>
              <a:t>that he may learn to fear the LORD his God, to keep all the words of this law and these statutes, to do them: </a:t>
            </a:r>
            <a:r>
              <a:rPr lang="en-US" sz="3000" i="1" dirty="0"/>
              <a:t>20 That his heart be not lifted up above his brethren, and that he turn not aside from the commandment, to the right hand, or to the left: to the end that he may prolong his days in his kingdom, he, and his children, in the midst of Israel.</a:t>
            </a:r>
          </a:p>
        </p:txBody>
      </p:sp>
    </p:spTree>
    <p:extLst>
      <p:ext uri="{BB962C8B-B14F-4D97-AF65-F5344CB8AC3E}">
        <p14:creationId xmlns:p14="http://schemas.microsoft.com/office/powerpoint/2010/main" val="1539864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5EAA8B-A5E6-49A4-938E-154216E398F0}"/>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D1C5863C-6438-4786-94FC-B9476473B0C7}"/>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10D05DDA-1385-4A2B-9CAF-66CCBC4B956B}"/>
              </a:ext>
            </a:extLst>
          </p:cNvPr>
          <p:cNvSpPr>
            <a:spLocks noGrp="1"/>
          </p:cNvSpPr>
          <p:nvPr>
            <p:ph type="sldNum" sz="quarter" idx="12"/>
          </p:nvPr>
        </p:nvSpPr>
        <p:spPr/>
        <p:txBody>
          <a:bodyPr/>
          <a:lstStyle/>
          <a:p>
            <a:fld id="{FF6EAED7-9305-46A5-8957-DB3C71D9356F}" type="slidenum">
              <a:rPr lang="en-US" smtClean="0"/>
              <a:t>14</a:t>
            </a:fld>
            <a:endParaRPr lang="en-US"/>
          </a:p>
        </p:txBody>
      </p:sp>
      <p:sp>
        <p:nvSpPr>
          <p:cNvPr id="5" name="Rectangle 4">
            <a:extLst>
              <a:ext uri="{FF2B5EF4-FFF2-40B4-BE49-F238E27FC236}">
                <a16:creationId xmlns:a16="http://schemas.microsoft.com/office/drawing/2014/main" id="{3C7D1138-90D3-48CF-81F8-758257985E63}"/>
              </a:ext>
            </a:extLst>
          </p:cNvPr>
          <p:cNvSpPr/>
          <p:nvPr/>
        </p:nvSpPr>
        <p:spPr>
          <a:xfrm>
            <a:off x="203200" y="191938"/>
            <a:ext cx="8737600" cy="5940088"/>
          </a:xfrm>
          <a:prstGeom prst="rect">
            <a:avLst/>
          </a:prstGeom>
        </p:spPr>
        <p:txBody>
          <a:bodyPr wrap="square">
            <a:spAutoFit/>
          </a:bodyPr>
          <a:lstStyle/>
          <a:p>
            <a:r>
              <a:rPr lang="en-US" sz="4000" b="1" dirty="0"/>
              <a:t>I KINGS 3:14 </a:t>
            </a:r>
          </a:p>
          <a:p>
            <a:r>
              <a:rPr lang="en-US" sz="3200" b="1" dirty="0"/>
              <a:t>	 </a:t>
            </a:r>
            <a:r>
              <a:rPr lang="en-US" sz="3000" i="1" dirty="0"/>
              <a:t>And if thou </a:t>
            </a:r>
            <a:r>
              <a:rPr lang="en-US" sz="2400" dirty="0"/>
              <a:t>(Solomon) </a:t>
            </a:r>
            <a:r>
              <a:rPr lang="en-US" sz="3000" i="1" dirty="0"/>
              <a:t>wilt walk in </a:t>
            </a:r>
            <a:r>
              <a:rPr lang="en-US" sz="3000" i="1" dirty="0">
                <a:solidFill>
                  <a:srgbClr val="FFFF00"/>
                </a:solidFill>
              </a:rPr>
              <a:t>my ways, </a:t>
            </a:r>
            <a:r>
              <a:rPr lang="en-US" sz="3000" i="1" dirty="0"/>
              <a:t>to keep my statutes and my commandments, as thy father David did walk, then I will lengthen thy days...</a:t>
            </a:r>
          </a:p>
          <a:p>
            <a:endParaRPr lang="en-US" sz="3200" dirty="0"/>
          </a:p>
          <a:p>
            <a:r>
              <a:rPr lang="en-US" sz="3600" b="1" dirty="0"/>
              <a:t>I KINGS 11:33 </a:t>
            </a:r>
            <a:r>
              <a:rPr lang="en-US" sz="3200" dirty="0"/>
              <a:t>	</a:t>
            </a:r>
            <a:r>
              <a:rPr lang="en-US" sz="3000" i="1" dirty="0"/>
              <a:t>Because that they </a:t>
            </a:r>
            <a:r>
              <a:rPr lang="en-US" sz="2000" dirty="0"/>
              <a:t>(Solomon’s wives) </a:t>
            </a:r>
            <a:r>
              <a:rPr lang="en-US" sz="3000" i="1" dirty="0"/>
              <a:t>have forsaken me, and have worshipped Ashtoreth the goddess of the </a:t>
            </a:r>
            <a:r>
              <a:rPr lang="en-US" sz="3000" i="1" dirty="0" err="1"/>
              <a:t>Zidonians</a:t>
            </a:r>
            <a:r>
              <a:rPr lang="en-US" sz="3000" i="1" dirty="0"/>
              <a:t>, </a:t>
            </a:r>
            <a:r>
              <a:rPr lang="en-US" sz="3000" i="1" dirty="0" err="1"/>
              <a:t>Chemosh</a:t>
            </a:r>
            <a:r>
              <a:rPr lang="en-US" sz="3000" i="1" dirty="0"/>
              <a:t> the god of the Moabites, and </a:t>
            </a:r>
            <a:r>
              <a:rPr lang="en-US" sz="3000" i="1" dirty="0" err="1"/>
              <a:t>Milcom</a:t>
            </a:r>
            <a:r>
              <a:rPr lang="en-US" sz="3000" i="1" dirty="0"/>
              <a:t> the god of the children of Ammon, and </a:t>
            </a:r>
            <a:r>
              <a:rPr lang="en-US" sz="3000" i="1" dirty="0">
                <a:solidFill>
                  <a:srgbClr val="FFFF00"/>
                </a:solidFill>
              </a:rPr>
              <a:t>have not walked in my ways, </a:t>
            </a:r>
            <a:r>
              <a:rPr lang="en-US" sz="3000" i="1" dirty="0"/>
              <a:t>to do that which is right in mine eyes, and to keep my statutes and my judgments, as did David his father.</a:t>
            </a:r>
          </a:p>
        </p:txBody>
      </p:sp>
    </p:spTree>
    <p:extLst>
      <p:ext uri="{BB962C8B-B14F-4D97-AF65-F5344CB8AC3E}">
        <p14:creationId xmlns:p14="http://schemas.microsoft.com/office/powerpoint/2010/main" val="231230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9/30/2018</a:t>
            </a:r>
          </a:p>
        </p:txBody>
      </p:sp>
      <p:sp>
        <p:nvSpPr>
          <p:cNvPr id="3" name="Footer Placeholder 2"/>
          <p:cNvSpPr>
            <a:spLocks noGrp="1"/>
          </p:cNvSpPr>
          <p:nvPr>
            <p:ph type="ftr" sz="quarter" idx="11"/>
          </p:nvPr>
        </p:nvSpPr>
        <p:spPr/>
        <p:txBody>
          <a:bodyPr/>
          <a:lstStyle/>
          <a:p>
            <a:r>
              <a:rPr lang="en-US"/>
              <a:t>The Higher Way</a:t>
            </a:r>
          </a:p>
        </p:txBody>
      </p:sp>
      <p:sp>
        <p:nvSpPr>
          <p:cNvPr id="4" name="Slide Number Placeholder 3"/>
          <p:cNvSpPr>
            <a:spLocks noGrp="1"/>
          </p:cNvSpPr>
          <p:nvPr>
            <p:ph type="sldNum" sz="quarter" idx="12"/>
          </p:nvPr>
        </p:nvSpPr>
        <p:spPr/>
        <p:txBody>
          <a:bodyPr/>
          <a:lstStyle/>
          <a:p>
            <a:fld id="{07593014-058B-48E3-975B-E8D5DD85F60A}" type="slidenum">
              <a:rPr lang="en-US" smtClean="0"/>
              <a:t>15</a:t>
            </a:fld>
            <a:endParaRPr lang="en-US"/>
          </a:p>
        </p:txBody>
      </p:sp>
      <p:sp>
        <p:nvSpPr>
          <p:cNvPr id="5" name="Rectangle 4"/>
          <p:cNvSpPr/>
          <p:nvPr/>
        </p:nvSpPr>
        <p:spPr>
          <a:xfrm>
            <a:off x="195209" y="133564"/>
            <a:ext cx="8815227" cy="6429856"/>
          </a:xfrm>
          <a:prstGeom prst="rect">
            <a:avLst/>
          </a:prstGeom>
        </p:spPr>
        <p:txBody>
          <a:bodyPr wrap="square">
            <a:spAutoFit/>
          </a:bodyPr>
          <a:lstStyle/>
          <a:p>
            <a:r>
              <a:rPr lang="en-US" sz="4400" b="1" dirty="0"/>
              <a:t>PSALM 81:13-16</a:t>
            </a:r>
          </a:p>
          <a:p>
            <a:r>
              <a:rPr lang="en-US" sz="3600" i="1" dirty="0"/>
              <a:t>	13 Oh that my people had hearkened unto me, and Israel had walked in </a:t>
            </a:r>
            <a:r>
              <a:rPr lang="en-US" sz="3600" i="1" dirty="0">
                <a:solidFill>
                  <a:srgbClr val="FFFF00"/>
                </a:solidFill>
              </a:rPr>
              <a:t>my ways! </a:t>
            </a:r>
            <a:r>
              <a:rPr lang="en-US" sz="3600" i="1" dirty="0"/>
              <a:t>14 I should soon have subdued their enemies, and turned my hand against their adversaries. 15 The haters of the LORD should have submitted themselves to him: but their time should have endured for ever. 16 He should have fed them also with the finest of the wheat: and with honey out of the rock should I have satisfied thee.</a:t>
            </a:r>
          </a:p>
        </p:txBody>
      </p:sp>
    </p:spTree>
    <p:extLst>
      <p:ext uri="{BB962C8B-B14F-4D97-AF65-F5344CB8AC3E}">
        <p14:creationId xmlns:p14="http://schemas.microsoft.com/office/powerpoint/2010/main" val="2068676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9/30/2018</a:t>
            </a:r>
          </a:p>
        </p:txBody>
      </p:sp>
      <p:sp>
        <p:nvSpPr>
          <p:cNvPr id="3" name="Footer Placeholder 2"/>
          <p:cNvSpPr>
            <a:spLocks noGrp="1"/>
          </p:cNvSpPr>
          <p:nvPr>
            <p:ph type="ftr" sz="quarter" idx="11"/>
          </p:nvPr>
        </p:nvSpPr>
        <p:spPr/>
        <p:txBody>
          <a:bodyPr/>
          <a:lstStyle/>
          <a:p>
            <a:r>
              <a:rPr lang="en-US"/>
              <a:t>The Higher Way</a:t>
            </a:r>
          </a:p>
        </p:txBody>
      </p:sp>
      <p:sp>
        <p:nvSpPr>
          <p:cNvPr id="4" name="Slide Number Placeholder 3"/>
          <p:cNvSpPr>
            <a:spLocks noGrp="1"/>
          </p:cNvSpPr>
          <p:nvPr>
            <p:ph type="sldNum" sz="quarter" idx="12"/>
          </p:nvPr>
        </p:nvSpPr>
        <p:spPr/>
        <p:txBody>
          <a:bodyPr/>
          <a:lstStyle/>
          <a:p>
            <a:fld id="{07593014-058B-48E3-975B-E8D5DD85F60A}" type="slidenum">
              <a:rPr lang="en-US" smtClean="0"/>
              <a:t>16</a:t>
            </a:fld>
            <a:endParaRPr lang="en-US"/>
          </a:p>
        </p:txBody>
      </p:sp>
      <p:sp>
        <p:nvSpPr>
          <p:cNvPr id="5" name="Rectangle 4"/>
          <p:cNvSpPr/>
          <p:nvPr/>
        </p:nvSpPr>
        <p:spPr>
          <a:xfrm>
            <a:off x="283029" y="217714"/>
            <a:ext cx="8596811" cy="4764992"/>
          </a:xfrm>
          <a:prstGeom prst="rect">
            <a:avLst/>
          </a:prstGeom>
        </p:spPr>
        <p:txBody>
          <a:bodyPr wrap="square">
            <a:spAutoFit/>
          </a:bodyPr>
          <a:lstStyle/>
          <a:p>
            <a:r>
              <a:rPr lang="en-US" sz="4000" b="1" dirty="0"/>
              <a:t>THE.POWER.OF.DECISION</a:t>
            </a:r>
          </a:p>
          <a:p>
            <a:r>
              <a:rPr lang="en-US" sz="3200" b="1" dirty="0"/>
              <a:t>	</a:t>
            </a:r>
            <a:r>
              <a:rPr lang="en-US" sz="3200" dirty="0"/>
              <a:t>23  Look like God led them right into the trap. You know, </a:t>
            </a:r>
            <a:r>
              <a:rPr lang="en-US" sz="3200" dirty="0">
                <a:solidFill>
                  <a:srgbClr val="FFFF00"/>
                </a:solidFill>
              </a:rPr>
              <a:t>we find out that God sometime leads us right into a great thing, and then to show His power and His glory to deliver us. </a:t>
            </a:r>
          </a:p>
          <a:p>
            <a:r>
              <a:rPr lang="en-US" sz="3200" dirty="0">
                <a:solidFill>
                  <a:srgbClr val="FFFF00"/>
                </a:solidFill>
              </a:rPr>
              <a:t>	</a:t>
            </a:r>
            <a:r>
              <a:rPr lang="en-US" sz="3200" dirty="0"/>
              <a:t>And when Moses called to God, God said, </a:t>
            </a:r>
            <a:r>
              <a:rPr lang="en-US" sz="3200" i="1" dirty="0"/>
              <a:t>"Stand still, and see the salvation of God." </a:t>
            </a:r>
            <a:r>
              <a:rPr lang="en-US" sz="3200" dirty="0"/>
              <a:t>My, isn't that a encouragement? "Stand still.“</a:t>
            </a:r>
          </a:p>
          <a:p>
            <a:pPr algn="r"/>
            <a:r>
              <a:rPr lang="en-US" sz="3200" dirty="0"/>
              <a:t>55-1007</a:t>
            </a:r>
          </a:p>
        </p:txBody>
      </p:sp>
    </p:spTree>
    <p:extLst>
      <p:ext uri="{BB962C8B-B14F-4D97-AF65-F5344CB8AC3E}">
        <p14:creationId xmlns:p14="http://schemas.microsoft.com/office/powerpoint/2010/main" val="1541613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9/30/2018</a:t>
            </a:r>
          </a:p>
        </p:txBody>
      </p:sp>
      <p:sp>
        <p:nvSpPr>
          <p:cNvPr id="3" name="Footer Placeholder 2"/>
          <p:cNvSpPr>
            <a:spLocks noGrp="1"/>
          </p:cNvSpPr>
          <p:nvPr>
            <p:ph type="ftr" sz="quarter" idx="11"/>
          </p:nvPr>
        </p:nvSpPr>
        <p:spPr/>
        <p:txBody>
          <a:bodyPr/>
          <a:lstStyle/>
          <a:p>
            <a:r>
              <a:rPr lang="en-US"/>
              <a:t>The Higher Way</a:t>
            </a:r>
          </a:p>
        </p:txBody>
      </p:sp>
      <p:sp>
        <p:nvSpPr>
          <p:cNvPr id="4" name="Slide Number Placeholder 3"/>
          <p:cNvSpPr>
            <a:spLocks noGrp="1"/>
          </p:cNvSpPr>
          <p:nvPr>
            <p:ph type="sldNum" sz="quarter" idx="12"/>
          </p:nvPr>
        </p:nvSpPr>
        <p:spPr/>
        <p:txBody>
          <a:bodyPr/>
          <a:lstStyle/>
          <a:p>
            <a:fld id="{07593014-058B-48E3-975B-E8D5DD85F60A}" type="slidenum">
              <a:rPr lang="en-US" smtClean="0"/>
              <a:t>17</a:t>
            </a:fld>
            <a:endParaRPr lang="en-US" dirty="0"/>
          </a:p>
        </p:txBody>
      </p:sp>
      <p:sp>
        <p:nvSpPr>
          <p:cNvPr id="5" name="Rectangle 4"/>
          <p:cNvSpPr/>
          <p:nvPr/>
        </p:nvSpPr>
        <p:spPr>
          <a:xfrm>
            <a:off x="206829" y="136524"/>
            <a:ext cx="8652691" cy="5632311"/>
          </a:xfrm>
          <a:prstGeom prst="rect">
            <a:avLst/>
          </a:prstGeom>
        </p:spPr>
        <p:txBody>
          <a:bodyPr wrap="square">
            <a:spAutoFit/>
          </a:bodyPr>
          <a:lstStyle/>
          <a:p>
            <a:r>
              <a:rPr lang="en-US" sz="4000" b="1" dirty="0"/>
              <a:t>REDEMPTION.BY.POWER</a:t>
            </a:r>
          </a:p>
          <a:p>
            <a:r>
              <a:rPr lang="en-US" sz="3200" dirty="0"/>
              <a:t>	137 Standing there, the Angel of God went before the camp of Israel, and removed, and went and stood between them and the enemy. </a:t>
            </a:r>
            <a:r>
              <a:rPr lang="en-US" sz="3200" dirty="0">
                <a:solidFill>
                  <a:srgbClr val="FFFF00"/>
                </a:solidFill>
              </a:rPr>
              <a:t>And the Angel of God is standing tonight between every individual here and the enemy.</a:t>
            </a:r>
            <a:r>
              <a:rPr lang="en-US" sz="3200" dirty="0"/>
              <a:t> </a:t>
            </a:r>
          </a:p>
          <a:p>
            <a:r>
              <a:rPr lang="en-US" sz="3200" dirty="0"/>
              <a:t>	I know what I'm speaking of… I know that God has condescended, coming down from glory, standing in this building now. If you'll only dare to move out on God's Word, see if He don't move before you now. </a:t>
            </a:r>
          </a:p>
        </p:txBody>
      </p:sp>
    </p:spTree>
    <p:extLst>
      <p:ext uri="{BB962C8B-B14F-4D97-AF65-F5344CB8AC3E}">
        <p14:creationId xmlns:p14="http://schemas.microsoft.com/office/powerpoint/2010/main" val="246717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9/30/2018</a:t>
            </a:r>
          </a:p>
        </p:txBody>
      </p:sp>
      <p:sp>
        <p:nvSpPr>
          <p:cNvPr id="3" name="Footer Placeholder 2"/>
          <p:cNvSpPr>
            <a:spLocks noGrp="1"/>
          </p:cNvSpPr>
          <p:nvPr>
            <p:ph type="ftr" sz="quarter" idx="11"/>
          </p:nvPr>
        </p:nvSpPr>
        <p:spPr/>
        <p:txBody>
          <a:bodyPr/>
          <a:lstStyle/>
          <a:p>
            <a:r>
              <a:rPr lang="en-US"/>
              <a:t>The Higher Way</a:t>
            </a:r>
          </a:p>
        </p:txBody>
      </p:sp>
      <p:sp>
        <p:nvSpPr>
          <p:cNvPr id="4" name="Slide Number Placeholder 3"/>
          <p:cNvSpPr>
            <a:spLocks noGrp="1"/>
          </p:cNvSpPr>
          <p:nvPr>
            <p:ph type="sldNum" sz="quarter" idx="12"/>
          </p:nvPr>
        </p:nvSpPr>
        <p:spPr/>
        <p:txBody>
          <a:bodyPr/>
          <a:lstStyle/>
          <a:p>
            <a:fld id="{07593014-058B-48E3-975B-E8D5DD85F60A}" type="slidenum">
              <a:rPr lang="en-US" smtClean="0"/>
              <a:t>18</a:t>
            </a:fld>
            <a:endParaRPr lang="en-US"/>
          </a:p>
        </p:txBody>
      </p:sp>
      <p:sp>
        <p:nvSpPr>
          <p:cNvPr id="5" name="Rectangle 4"/>
          <p:cNvSpPr/>
          <p:nvPr/>
        </p:nvSpPr>
        <p:spPr>
          <a:xfrm>
            <a:off x="304800" y="213360"/>
            <a:ext cx="8544560" cy="5016758"/>
          </a:xfrm>
          <a:prstGeom prst="rect">
            <a:avLst/>
          </a:prstGeom>
        </p:spPr>
        <p:txBody>
          <a:bodyPr wrap="square">
            <a:spAutoFit/>
          </a:bodyPr>
          <a:lstStyle/>
          <a:p>
            <a:r>
              <a:rPr lang="en-US" sz="3200" dirty="0"/>
              <a:t>	And It came between the camp and the Egyptians. He's coming between you and your </a:t>
            </a:r>
            <a:r>
              <a:rPr lang="en-US" sz="3200" b="1" dirty="0"/>
              <a:t>sickness</a:t>
            </a:r>
            <a:r>
              <a:rPr lang="en-US" sz="3200" dirty="0"/>
              <a:t>. He's standing between you and your </a:t>
            </a:r>
            <a:r>
              <a:rPr lang="en-US" sz="3200" b="1" dirty="0"/>
              <a:t>sins</a:t>
            </a:r>
            <a:r>
              <a:rPr lang="en-US" sz="3200" dirty="0"/>
              <a:t> right now. Why? </a:t>
            </a:r>
            <a:r>
              <a:rPr lang="en-US" sz="3200" dirty="0">
                <a:solidFill>
                  <a:srgbClr val="FFFF00"/>
                </a:solidFill>
              </a:rPr>
              <a:t>We are in the exodus of the Church. </a:t>
            </a:r>
            <a:r>
              <a:rPr lang="en-US" sz="3200" dirty="0"/>
              <a:t>Egypt was always called the world. And when Israel come out of... </a:t>
            </a:r>
          </a:p>
          <a:p>
            <a:r>
              <a:rPr lang="en-US" sz="3200" dirty="0"/>
              <a:t>	Remember, they were church members down there. But after the blood and the atonement was made, they become the circumcised of God.</a:t>
            </a:r>
          </a:p>
          <a:p>
            <a:pPr algn="r"/>
            <a:r>
              <a:rPr lang="en-US" sz="3200" dirty="0"/>
              <a:t>54-0329</a:t>
            </a:r>
          </a:p>
        </p:txBody>
      </p:sp>
    </p:spTree>
    <p:extLst>
      <p:ext uri="{BB962C8B-B14F-4D97-AF65-F5344CB8AC3E}">
        <p14:creationId xmlns:p14="http://schemas.microsoft.com/office/powerpoint/2010/main" val="970950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B91483-FCF1-484A-8E0E-4E28EC023AA7}"/>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3BBC7173-3FF9-F048-9050-37FF657FA368}"/>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67B7AF71-83D5-304C-9CC2-BBC7E98D483E}"/>
              </a:ext>
            </a:extLst>
          </p:cNvPr>
          <p:cNvSpPr>
            <a:spLocks noGrp="1"/>
          </p:cNvSpPr>
          <p:nvPr>
            <p:ph type="sldNum" sz="quarter" idx="12"/>
          </p:nvPr>
        </p:nvSpPr>
        <p:spPr/>
        <p:txBody>
          <a:bodyPr/>
          <a:lstStyle/>
          <a:p>
            <a:fld id="{FF6EAED7-9305-46A5-8957-DB3C71D9356F}" type="slidenum">
              <a:rPr lang="en-US" smtClean="0"/>
              <a:t>19</a:t>
            </a:fld>
            <a:endParaRPr lang="en-US"/>
          </a:p>
        </p:txBody>
      </p:sp>
      <p:sp>
        <p:nvSpPr>
          <p:cNvPr id="5" name="Rectangle 4">
            <a:extLst>
              <a:ext uri="{FF2B5EF4-FFF2-40B4-BE49-F238E27FC236}">
                <a16:creationId xmlns:a16="http://schemas.microsoft.com/office/drawing/2014/main" id="{EDAE2806-81FA-BA40-A24E-1F6B032362E3}"/>
              </a:ext>
            </a:extLst>
          </p:cNvPr>
          <p:cNvSpPr/>
          <p:nvPr/>
        </p:nvSpPr>
        <p:spPr>
          <a:xfrm>
            <a:off x="256853" y="113016"/>
            <a:ext cx="8702211" cy="5632311"/>
          </a:xfrm>
          <a:prstGeom prst="rect">
            <a:avLst/>
          </a:prstGeom>
        </p:spPr>
        <p:txBody>
          <a:bodyPr wrap="square">
            <a:spAutoFit/>
          </a:bodyPr>
          <a:lstStyle/>
          <a:p>
            <a:r>
              <a:rPr lang="en-US" sz="4000" b="1" dirty="0"/>
              <a:t>I COR. 10:11-13</a:t>
            </a:r>
          </a:p>
          <a:p>
            <a:r>
              <a:rPr lang="en-US" sz="3200" i="1" dirty="0"/>
              <a:t>     		Now all these things happened unto them for ensamples: and they are written for our admonition, upon whom the ends of the world are come. 12 Wherefore let him that thinketh he </a:t>
            </a:r>
            <a:r>
              <a:rPr lang="en-US" sz="3200" i="1" dirty="0" err="1"/>
              <a:t>standeth</a:t>
            </a:r>
            <a:r>
              <a:rPr lang="en-US" sz="3200" i="1" dirty="0"/>
              <a:t> take heed lest he fall. 13 There hath no temptation taken you but such as is common to man: but God is faithful, who will not suffer you to be tempted above that ye are able; </a:t>
            </a:r>
            <a:r>
              <a:rPr lang="en-US" sz="3200" i="1" dirty="0">
                <a:solidFill>
                  <a:srgbClr val="FFFF00"/>
                </a:solidFill>
              </a:rPr>
              <a:t>but will with the temptation </a:t>
            </a:r>
            <a:r>
              <a:rPr lang="en-US" sz="3200" i="1" dirty="0"/>
              <a:t>also make a way to escape, that ye may be able to bear it. </a:t>
            </a:r>
          </a:p>
        </p:txBody>
      </p:sp>
    </p:spTree>
    <p:extLst>
      <p:ext uri="{BB962C8B-B14F-4D97-AF65-F5344CB8AC3E}">
        <p14:creationId xmlns:p14="http://schemas.microsoft.com/office/powerpoint/2010/main" val="1160062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28FF94-1416-4F81-98B8-451FBC4FD349}"/>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84868B09-7D9C-4374-83F8-59EB41078327}"/>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57A8A523-64D2-47CA-AEFD-1130CCBDAB5E}"/>
              </a:ext>
            </a:extLst>
          </p:cNvPr>
          <p:cNvSpPr>
            <a:spLocks noGrp="1"/>
          </p:cNvSpPr>
          <p:nvPr>
            <p:ph type="sldNum" sz="quarter" idx="12"/>
          </p:nvPr>
        </p:nvSpPr>
        <p:spPr/>
        <p:txBody>
          <a:bodyPr/>
          <a:lstStyle/>
          <a:p>
            <a:fld id="{FF6EAED7-9305-46A5-8957-DB3C71D9356F}" type="slidenum">
              <a:rPr lang="en-US" smtClean="0"/>
              <a:t>2</a:t>
            </a:fld>
            <a:endParaRPr lang="en-US"/>
          </a:p>
        </p:txBody>
      </p:sp>
      <p:sp>
        <p:nvSpPr>
          <p:cNvPr id="5" name="Rectangle 4">
            <a:extLst>
              <a:ext uri="{FF2B5EF4-FFF2-40B4-BE49-F238E27FC236}">
                <a16:creationId xmlns:a16="http://schemas.microsoft.com/office/drawing/2014/main" id="{D479B771-0CCA-4370-B78D-434E83305474}"/>
              </a:ext>
            </a:extLst>
          </p:cNvPr>
          <p:cNvSpPr/>
          <p:nvPr/>
        </p:nvSpPr>
        <p:spPr>
          <a:xfrm>
            <a:off x="283029" y="136524"/>
            <a:ext cx="8599714" cy="6063198"/>
          </a:xfrm>
          <a:prstGeom prst="rect">
            <a:avLst/>
          </a:prstGeom>
        </p:spPr>
        <p:txBody>
          <a:bodyPr wrap="square">
            <a:spAutoFit/>
          </a:bodyPr>
          <a:lstStyle/>
          <a:p>
            <a:r>
              <a:rPr lang="en-US" sz="4800" b="1" dirty="0"/>
              <a:t>JAMES 4:14-15</a:t>
            </a:r>
          </a:p>
          <a:p>
            <a:r>
              <a:rPr lang="en-US" sz="3200" i="1" dirty="0"/>
              <a:t>	Whereas ye know not what shall be on the morrow. For what is your life? It is even a </a:t>
            </a:r>
            <a:r>
              <a:rPr lang="en-US" sz="3200" i="1" dirty="0" err="1"/>
              <a:t>vapour</a:t>
            </a:r>
            <a:r>
              <a:rPr lang="en-US" sz="3200" i="1" dirty="0"/>
              <a:t>, that </a:t>
            </a:r>
            <a:r>
              <a:rPr lang="en-US" sz="3200" i="1" dirty="0" err="1"/>
              <a:t>appeareth</a:t>
            </a:r>
            <a:r>
              <a:rPr lang="en-US" sz="3200" i="1" dirty="0"/>
              <a:t> for a little time, and then </a:t>
            </a:r>
            <a:r>
              <a:rPr lang="en-US" sz="3200" i="1" dirty="0" err="1"/>
              <a:t>vanisheth</a:t>
            </a:r>
            <a:r>
              <a:rPr lang="en-US" sz="3200" i="1" dirty="0"/>
              <a:t> away. 15 For that ye ought to say, If the Lord will, we shall live, and do this, or that. </a:t>
            </a:r>
          </a:p>
          <a:p>
            <a:endParaRPr lang="en-US" sz="3600" b="1" dirty="0"/>
          </a:p>
          <a:p>
            <a:r>
              <a:rPr lang="en-US" sz="3600" b="1" dirty="0"/>
              <a:t>PSALM 2:11</a:t>
            </a:r>
          </a:p>
          <a:p>
            <a:r>
              <a:rPr lang="en-US" sz="3600" i="1" dirty="0"/>
              <a:t>	Serve the LORD with fear, and rejoice with trembling.</a:t>
            </a:r>
          </a:p>
          <a:p>
            <a:endParaRPr lang="en-US" sz="3600" i="1" dirty="0"/>
          </a:p>
        </p:txBody>
      </p:sp>
    </p:spTree>
    <p:extLst>
      <p:ext uri="{BB962C8B-B14F-4D97-AF65-F5344CB8AC3E}">
        <p14:creationId xmlns:p14="http://schemas.microsoft.com/office/powerpoint/2010/main" val="1130793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dissolve">
                                      <p:cBhvr>
                                        <p:cTn id="7" dur="500"/>
                                        <p:tgtEl>
                                          <p:spTgt spid="5">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dissolve">
                                      <p:cBhvr>
                                        <p:cTn id="1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23C6B1-AACC-4BC7-8A83-91174D48F640}"/>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682350DB-F9F6-45F2-BF5A-2061BD3B02D7}"/>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D58BDCF6-200C-4781-AE6E-DAFFA38431BD}"/>
              </a:ext>
            </a:extLst>
          </p:cNvPr>
          <p:cNvSpPr>
            <a:spLocks noGrp="1"/>
          </p:cNvSpPr>
          <p:nvPr>
            <p:ph type="sldNum" sz="quarter" idx="12"/>
          </p:nvPr>
        </p:nvSpPr>
        <p:spPr/>
        <p:txBody>
          <a:bodyPr/>
          <a:lstStyle/>
          <a:p>
            <a:fld id="{FF6EAED7-9305-46A5-8957-DB3C71D9356F}" type="slidenum">
              <a:rPr lang="en-US" smtClean="0"/>
              <a:t>20</a:t>
            </a:fld>
            <a:endParaRPr lang="en-US"/>
          </a:p>
        </p:txBody>
      </p:sp>
      <p:sp>
        <p:nvSpPr>
          <p:cNvPr id="5" name="Rectangle 4">
            <a:extLst>
              <a:ext uri="{FF2B5EF4-FFF2-40B4-BE49-F238E27FC236}">
                <a16:creationId xmlns:a16="http://schemas.microsoft.com/office/drawing/2014/main" id="{24B93478-45AD-42F5-905D-4A79DC159D3B}"/>
              </a:ext>
            </a:extLst>
          </p:cNvPr>
          <p:cNvSpPr/>
          <p:nvPr/>
        </p:nvSpPr>
        <p:spPr>
          <a:xfrm>
            <a:off x="238759" y="104879"/>
            <a:ext cx="8740853" cy="5632311"/>
          </a:xfrm>
          <a:prstGeom prst="rect">
            <a:avLst/>
          </a:prstGeom>
        </p:spPr>
        <p:txBody>
          <a:bodyPr wrap="square">
            <a:spAutoFit/>
          </a:bodyPr>
          <a:lstStyle/>
          <a:p>
            <a:r>
              <a:rPr lang="en-US" sz="4000" b="1" dirty="0"/>
              <a:t>HIDDEN.LIFE.WITH.CHRIST</a:t>
            </a:r>
          </a:p>
          <a:p>
            <a:r>
              <a:rPr lang="en-US" sz="3200" dirty="0"/>
              <a:t>	60 And a man or woman who consecrates </a:t>
            </a:r>
            <a:r>
              <a:rPr lang="en-US" sz="3200" dirty="0" err="1"/>
              <a:t>themself</a:t>
            </a:r>
            <a:r>
              <a:rPr lang="en-US" sz="3200" dirty="0"/>
              <a:t> and forsakes the things of the world and gives their life entirely over to the Lord Jesus Christ, is eating off of the manna day and night. </a:t>
            </a:r>
            <a:r>
              <a:rPr lang="en-US" sz="3200" dirty="0">
                <a:solidFill>
                  <a:srgbClr val="FFFF00"/>
                </a:solidFill>
              </a:rPr>
              <a:t>Whether the storms are flying outside or what was he's hid in Christ. </a:t>
            </a:r>
            <a:r>
              <a:rPr lang="en-US" sz="3200" dirty="0"/>
              <a:t>Amen. </a:t>
            </a:r>
          </a:p>
          <a:p>
            <a:r>
              <a:rPr lang="en-US" sz="3200" dirty="0"/>
              <a:t>	Make any difference whether there's sickness in the house, or trouble on the line, doesn't make a bit of difference, he's hid in Christ Jesus.</a:t>
            </a:r>
          </a:p>
          <a:p>
            <a:pPr algn="r"/>
            <a:r>
              <a:rPr lang="en-US" sz="3200" dirty="0"/>
              <a:t>56-0213</a:t>
            </a:r>
          </a:p>
        </p:txBody>
      </p:sp>
    </p:spTree>
    <p:extLst>
      <p:ext uri="{BB962C8B-B14F-4D97-AF65-F5344CB8AC3E}">
        <p14:creationId xmlns:p14="http://schemas.microsoft.com/office/powerpoint/2010/main" val="4063576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38570B-2E6F-4F99-8EE1-8A6F411925F6}"/>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9105AA8D-BE99-49AF-85C3-A3DDCB942CB9}"/>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F6550098-10B2-40B9-B714-37D99141581E}"/>
              </a:ext>
            </a:extLst>
          </p:cNvPr>
          <p:cNvSpPr>
            <a:spLocks noGrp="1"/>
          </p:cNvSpPr>
          <p:nvPr>
            <p:ph type="sldNum" sz="quarter" idx="12"/>
          </p:nvPr>
        </p:nvSpPr>
        <p:spPr/>
        <p:txBody>
          <a:bodyPr/>
          <a:lstStyle/>
          <a:p>
            <a:fld id="{FF6EAED7-9305-46A5-8957-DB3C71D9356F}" type="slidenum">
              <a:rPr lang="en-US" smtClean="0"/>
              <a:t>21</a:t>
            </a:fld>
            <a:endParaRPr lang="en-US"/>
          </a:p>
        </p:txBody>
      </p:sp>
      <p:sp>
        <p:nvSpPr>
          <p:cNvPr id="5" name="Rectangle 4">
            <a:extLst>
              <a:ext uri="{FF2B5EF4-FFF2-40B4-BE49-F238E27FC236}">
                <a16:creationId xmlns:a16="http://schemas.microsoft.com/office/drawing/2014/main" id="{B336C600-8536-4398-AB2B-6D32B6F163E2}"/>
              </a:ext>
            </a:extLst>
          </p:cNvPr>
          <p:cNvSpPr/>
          <p:nvPr/>
        </p:nvSpPr>
        <p:spPr>
          <a:xfrm>
            <a:off x="326571" y="217714"/>
            <a:ext cx="8588829" cy="5201424"/>
          </a:xfrm>
          <a:prstGeom prst="rect">
            <a:avLst/>
          </a:prstGeom>
        </p:spPr>
        <p:txBody>
          <a:bodyPr wrap="square">
            <a:spAutoFit/>
          </a:bodyPr>
          <a:lstStyle/>
          <a:p>
            <a:r>
              <a:rPr lang="en-US" sz="4400" b="1" dirty="0"/>
              <a:t>A.PRISONER</a:t>
            </a:r>
          </a:p>
          <a:p>
            <a:r>
              <a:rPr lang="en-US" sz="3200" dirty="0"/>
              <a:t>	197 And let God take His Word, yoking us up together with It, God's Word. And may the Holy Spirit take us now, as we hear the yoke click around our hearts, "From tonight on, I take you at your word. Now don't think your own thinking. </a:t>
            </a:r>
            <a:r>
              <a:rPr lang="en-US" sz="3200" dirty="0">
                <a:solidFill>
                  <a:srgbClr val="FFFF00"/>
                </a:solidFill>
              </a:rPr>
              <a:t>Think My thoughts. Think My will. I will lead you." </a:t>
            </a:r>
            <a:r>
              <a:rPr lang="en-US" sz="3200" dirty="0"/>
              <a:t>God, grant that it'll be an experience to every one of us.</a:t>
            </a:r>
          </a:p>
          <a:p>
            <a:pPr algn="r"/>
            <a:r>
              <a:rPr lang="en-US" sz="3200" dirty="0"/>
              <a:t>63-0717</a:t>
            </a:r>
          </a:p>
        </p:txBody>
      </p:sp>
    </p:spTree>
    <p:extLst>
      <p:ext uri="{BB962C8B-B14F-4D97-AF65-F5344CB8AC3E}">
        <p14:creationId xmlns:p14="http://schemas.microsoft.com/office/powerpoint/2010/main" val="2489106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80F02D-E8CF-EC4A-9720-F538DF241BF3}"/>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1A30D61F-4EB4-724E-B365-8D301DC1C096}"/>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0F2377D1-A57E-8444-9C3F-6AEFA7CEE595}"/>
              </a:ext>
            </a:extLst>
          </p:cNvPr>
          <p:cNvSpPr>
            <a:spLocks noGrp="1"/>
          </p:cNvSpPr>
          <p:nvPr>
            <p:ph type="sldNum" sz="quarter" idx="12"/>
          </p:nvPr>
        </p:nvSpPr>
        <p:spPr/>
        <p:txBody>
          <a:bodyPr/>
          <a:lstStyle/>
          <a:p>
            <a:fld id="{FF6EAED7-9305-46A5-8957-DB3C71D9356F}" type="slidenum">
              <a:rPr lang="en-US" smtClean="0"/>
              <a:t>22</a:t>
            </a:fld>
            <a:endParaRPr lang="en-US"/>
          </a:p>
        </p:txBody>
      </p:sp>
      <p:sp>
        <p:nvSpPr>
          <p:cNvPr id="5" name="Rectangle 4">
            <a:extLst>
              <a:ext uri="{FF2B5EF4-FFF2-40B4-BE49-F238E27FC236}">
                <a16:creationId xmlns:a16="http://schemas.microsoft.com/office/drawing/2014/main" id="{7FFF6529-7F5C-3B46-BAA9-1E9DD08DD71C}"/>
              </a:ext>
            </a:extLst>
          </p:cNvPr>
          <p:cNvSpPr/>
          <p:nvPr/>
        </p:nvSpPr>
        <p:spPr>
          <a:xfrm>
            <a:off x="241442" y="215757"/>
            <a:ext cx="8661115" cy="5940088"/>
          </a:xfrm>
          <a:prstGeom prst="rect">
            <a:avLst/>
          </a:prstGeom>
        </p:spPr>
        <p:txBody>
          <a:bodyPr wrap="square">
            <a:spAutoFit/>
          </a:bodyPr>
          <a:lstStyle/>
          <a:p>
            <a:r>
              <a:rPr lang="en-US" sz="4400" b="1" dirty="0"/>
              <a:t>I.KNOW</a:t>
            </a:r>
          </a:p>
          <a:p>
            <a:r>
              <a:rPr lang="en-US" sz="3600" dirty="0"/>
              <a:t>	</a:t>
            </a:r>
            <a:r>
              <a:rPr lang="en-US" sz="3000" dirty="0"/>
              <a:t>43 And why does God let troubles come? </a:t>
            </a:r>
            <a:r>
              <a:rPr lang="en-US" sz="3000" dirty="0">
                <a:solidFill>
                  <a:srgbClr val="FFFF00"/>
                </a:solidFill>
              </a:rPr>
              <a:t>God harnesses trouble, puts bits in its mouth, and makes it obey Him, and those troubles bring us into a closer fellowship with God. </a:t>
            </a:r>
            <a:r>
              <a:rPr lang="en-US" sz="3000" dirty="0"/>
              <a:t>There had been no rainbow until the flood came. But after Noah was pressed into that condition that he was in… it was after the flood was over that he saw the rainbow for its first time, the covenant of hope, promise. After he'd went through the tribulation, then he saw the promise. That's the way you see the promise, after you've gone through the tribulation. 		60-0417</a:t>
            </a:r>
          </a:p>
        </p:txBody>
      </p:sp>
    </p:spTree>
    <p:extLst>
      <p:ext uri="{BB962C8B-B14F-4D97-AF65-F5344CB8AC3E}">
        <p14:creationId xmlns:p14="http://schemas.microsoft.com/office/powerpoint/2010/main" val="4061819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2F4F43-AFCF-415F-90FC-D9476697C964}"/>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3DA8979B-F87E-4CB5-BA36-DEDCBFD9C040}"/>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A7F0AFE9-B84A-4C4C-8E88-1068BA1954EE}"/>
              </a:ext>
            </a:extLst>
          </p:cNvPr>
          <p:cNvSpPr>
            <a:spLocks noGrp="1"/>
          </p:cNvSpPr>
          <p:nvPr>
            <p:ph type="sldNum" sz="quarter" idx="12"/>
          </p:nvPr>
        </p:nvSpPr>
        <p:spPr/>
        <p:txBody>
          <a:bodyPr/>
          <a:lstStyle/>
          <a:p>
            <a:fld id="{FF6EAED7-9305-46A5-8957-DB3C71D9356F}" type="slidenum">
              <a:rPr lang="en-US" smtClean="0"/>
              <a:t>23</a:t>
            </a:fld>
            <a:endParaRPr lang="en-US"/>
          </a:p>
        </p:txBody>
      </p:sp>
      <p:pic>
        <p:nvPicPr>
          <p:cNvPr id="1026" name="Picture 2" descr="pariwisata swara.jpg">
            <a:extLst>
              <a:ext uri="{FF2B5EF4-FFF2-40B4-BE49-F238E27FC236}">
                <a16:creationId xmlns:a16="http://schemas.microsoft.com/office/drawing/2014/main" id="{A9BAA897-0D58-42FE-82B6-C0D6B665E0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499508"/>
            <a:ext cx="9183370" cy="439166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C0B9B28-3976-4B6A-80E7-52EC24072F39}"/>
              </a:ext>
            </a:extLst>
          </p:cNvPr>
          <p:cNvSpPr txBox="1"/>
          <p:nvPr/>
        </p:nvSpPr>
        <p:spPr>
          <a:xfrm flipH="1">
            <a:off x="289557" y="0"/>
            <a:ext cx="8783321" cy="830997"/>
          </a:xfrm>
          <a:prstGeom prst="rect">
            <a:avLst/>
          </a:prstGeom>
          <a:noFill/>
        </p:spPr>
        <p:txBody>
          <a:bodyPr wrap="square" rtlCol="0">
            <a:spAutoFit/>
          </a:bodyPr>
          <a:lstStyle/>
          <a:p>
            <a:r>
              <a:rPr lang="en-US" sz="4800" dirty="0"/>
              <a:t>The Lisbon, Portugal Earthquake</a:t>
            </a:r>
          </a:p>
        </p:txBody>
      </p:sp>
      <p:sp>
        <p:nvSpPr>
          <p:cNvPr id="6" name="Rectangle 5">
            <a:extLst>
              <a:ext uri="{FF2B5EF4-FFF2-40B4-BE49-F238E27FC236}">
                <a16:creationId xmlns:a16="http://schemas.microsoft.com/office/drawing/2014/main" id="{214815ED-75A2-4F30-ACFF-E4234ECDB7C4}"/>
              </a:ext>
            </a:extLst>
          </p:cNvPr>
          <p:cNvSpPr/>
          <p:nvPr/>
        </p:nvSpPr>
        <p:spPr>
          <a:xfrm>
            <a:off x="289557" y="944820"/>
            <a:ext cx="8672829" cy="1384995"/>
          </a:xfrm>
          <a:prstGeom prst="rect">
            <a:avLst/>
          </a:prstGeom>
        </p:spPr>
        <p:txBody>
          <a:bodyPr wrap="square">
            <a:spAutoFit/>
          </a:bodyPr>
          <a:lstStyle/>
          <a:p>
            <a:r>
              <a:rPr lang="en-US" sz="2800" dirty="0"/>
              <a:t>The 1755 Great Lisbon earthquake, occurred in the Kingdom of Portugal on the morning of Saturday, 1 Nov., 1755 on the holy day of All Saints' Day, at 9:40 am.</a:t>
            </a:r>
          </a:p>
        </p:txBody>
      </p:sp>
    </p:spTree>
    <p:extLst>
      <p:ext uri="{BB962C8B-B14F-4D97-AF65-F5344CB8AC3E}">
        <p14:creationId xmlns:p14="http://schemas.microsoft.com/office/powerpoint/2010/main" val="1696330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8171C8-B256-40CA-95E1-24EC2FB90A22}"/>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FD54F787-FCF7-4C4E-92FF-75148E7BA122}"/>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75E47799-AE6C-48FA-A7B4-F53CECDDCCAA}"/>
              </a:ext>
            </a:extLst>
          </p:cNvPr>
          <p:cNvSpPr>
            <a:spLocks noGrp="1"/>
          </p:cNvSpPr>
          <p:nvPr>
            <p:ph type="sldNum" sz="quarter" idx="12"/>
          </p:nvPr>
        </p:nvSpPr>
        <p:spPr/>
        <p:txBody>
          <a:bodyPr/>
          <a:lstStyle/>
          <a:p>
            <a:fld id="{FF6EAED7-9305-46A5-8957-DB3C71D9356F}" type="slidenum">
              <a:rPr lang="en-US" smtClean="0"/>
              <a:t>24</a:t>
            </a:fld>
            <a:endParaRPr lang="en-US"/>
          </a:p>
        </p:txBody>
      </p:sp>
      <p:sp>
        <p:nvSpPr>
          <p:cNvPr id="5" name="TextBox 4">
            <a:extLst>
              <a:ext uri="{FF2B5EF4-FFF2-40B4-BE49-F238E27FC236}">
                <a16:creationId xmlns:a16="http://schemas.microsoft.com/office/drawing/2014/main" id="{42468D96-CFD1-4CF6-B0FA-2D03953C7976}"/>
              </a:ext>
            </a:extLst>
          </p:cNvPr>
          <p:cNvSpPr txBox="1"/>
          <p:nvPr/>
        </p:nvSpPr>
        <p:spPr>
          <a:xfrm>
            <a:off x="364490" y="457200"/>
            <a:ext cx="8464550" cy="4154984"/>
          </a:xfrm>
          <a:prstGeom prst="rect">
            <a:avLst/>
          </a:prstGeom>
          <a:noFill/>
        </p:spPr>
        <p:txBody>
          <a:bodyPr wrap="square" rtlCol="0">
            <a:spAutoFit/>
          </a:bodyPr>
          <a:lstStyle/>
          <a:p>
            <a:r>
              <a:rPr lang="en-US" sz="4000" dirty="0"/>
              <a:t>“The Inquisition has become too lax!”</a:t>
            </a:r>
          </a:p>
          <a:p>
            <a:pPr algn="r"/>
            <a:r>
              <a:rPr lang="en-US" sz="3200" dirty="0"/>
              <a:t>Roman Catholics</a:t>
            </a:r>
          </a:p>
          <a:p>
            <a:endParaRPr lang="en-US" sz="4000" dirty="0"/>
          </a:p>
          <a:p>
            <a:r>
              <a:rPr lang="en-US" sz="4000" dirty="0"/>
              <a:t>“This is God’s judgement for the Inquisition in the first place.”</a:t>
            </a:r>
          </a:p>
          <a:p>
            <a:pPr algn="r"/>
            <a:r>
              <a:rPr lang="en-US" sz="3200" dirty="0"/>
              <a:t>Protestant Church Leaders</a:t>
            </a:r>
          </a:p>
          <a:p>
            <a:endParaRPr lang="en-US" dirty="0"/>
          </a:p>
          <a:p>
            <a:endParaRPr lang="en-US" dirty="0"/>
          </a:p>
        </p:txBody>
      </p:sp>
    </p:spTree>
    <p:extLst>
      <p:ext uri="{BB962C8B-B14F-4D97-AF65-F5344CB8AC3E}">
        <p14:creationId xmlns:p14="http://schemas.microsoft.com/office/powerpoint/2010/main" val="618099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7B1652-5ECD-4117-B365-1C4702440B11}"/>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4B663CB5-C0D6-44E3-A6E2-534B5BB79118}"/>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D6CA4D92-F672-4C2D-9EDB-9C8BCE27180C}"/>
              </a:ext>
            </a:extLst>
          </p:cNvPr>
          <p:cNvSpPr>
            <a:spLocks noGrp="1"/>
          </p:cNvSpPr>
          <p:nvPr>
            <p:ph type="sldNum" sz="quarter" idx="12"/>
          </p:nvPr>
        </p:nvSpPr>
        <p:spPr/>
        <p:txBody>
          <a:bodyPr/>
          <a:lstStyle/>
          <a:p>
            <a:fld id="{FF6EAED7-9305-46A5-8957-DB3C71D9356F}" type="slidenum">
              <a:rPr lang="en-US" smtClean="0"/>
              <a:t>25</a:t>
            </a:fld>
            <a:endParaRPr lang="en-US"/>
          </a:p>
        </p:txBody>
      </p:sp>
      <p:sp>
        <p:nvSpPr>
          <p:cNvPr id="5" name="Rectangle 4">
            <a:extLst>
              <a:ext uri="{FF2B5EF4-FFF2-40B4-BE49-F238E27FC236}">
                <a16:creationId xmlns:a16="http://schemas.microsoft.com/office/drawing/2014/main" id="{04147431-DEFA-4FA8-9AD7-65D3ED4B3CDD}"/>
              </a:ext>
            </a:extLst>
          </p:cNvPr>
          <p:cNvSpPr/>
          <p:nvPr/>
        </p:nvSpPr>
        <p:spPr>
          <a:xfrm>
            <a:off x="264160" y="264160"/>
            <a:ext cx="8757920" cy="6186309"/>
          </a:xfrm>
          <a:prstGeom prst="rect">
            <a:avLst/>
          </a:prstGeom>
        </p:spPr>
        <p:txBody>
          <a:bodyPr wrap="square">
            <a:spAutoFit/>
          </a:bodyPr>
          <a:lstStyle/>
          <a:p>
            <a:r>
              <a:rPr lang="en-US" sz="3600" dirty="0"/>
              <a:t>	</a:t>
            </a:r>
            <a:r>
              <a:rPr lang="en-US" sz="3600" dirty="0">
                <a:solidFill>
                  <a:srgbClr val="FFFF00"/>
                </a:solidFill>
              </a:rPr>
              <a:t>The Enlightenment, </a:t>
            </a:r>
            <a:r>
              <a:rPr lang="en-US" sz="3600" dirty="0"/>
              <a:t>sometimes called the </a:t>
            </a:r>
            <a:r>
              <a:rPr lang="en-US" sz="3600" i="1" dirty="0"/>
              <a:t>'Age of Enlightenment</a:t>
            </a:r>
            <a:r>
              <a:rPr lang="en-US" sz="3600" dirty="0"/>
              <a:t>', was a late 17th-18</a:t>
            </a:r>
            <a:r>
              <a:rPr lang="en-US" sz="3600" baseline="30000" dirty="0"/>
              <a:t>th</a:t>
            </a:r>
            <a:r>
              <a:rPr lang="en-US" sz="3600" dirty="0"/>
              <a:t> century intellectual movement emphasizing reason, individualism, and skepticism. 	The Enlightenment presented a challenge to traditional religious views. 	Enlightenment thinkers were the liberals of their day.</a:t>
            </a:r>
            <a:r>
              <a:rPr lang="en-US" sz="3600" dirty="0">
                <a:solidFill>
                  <a:srgbClr val="FFFF00"/>
                </a:solidFill>
              </a:rPr>
              <a:t> </a:t>
            </a:r>
            <a:r>
              <a:rPr lang="en-US" sz="3600" dirty="0"/>
              <a:t>The Age of Reason, spread rapidly across Europe and eventually to America.</a:t>
            </a:r>
          </a:p>
          <a:p>
            <a:endParaRPr lang="en-US" sz="3600" dirty="0"/>
          </a:p>
        </p:txBody>
      </p:sp>
    </p:spTree>
    <p:extLst>
      <p:ext uri="{BB962C8B-B14F-4D97-AF65-F5344CB8AC3E}">
        <p14:creationId xmlns:p14="http://schemas.microsoft.com/office/powerpoint/2010/main" val="1710457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058D5A-FD83-43A1-A0DC-820416140874}"/>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9EE89110-DE2A-4BFF-BB55-5356FEFD6A72}"/>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E4371D39-5180-46B4-8532-70195FAA0709}"/>
              </a:ext>
            </a:extLst>
          </p:cNvPr>
          <p:cNvSpPr>
            <a:spLocks noGrp="1"/>
          </p:cNvSpPr>
          <p:nvPr>
            <p:ph type="sldNum" sz="quarter" idx="12"/>
          </p:nvPr>
        </p:nvSpPr>
        <p:spPr/>
        <p:txBody>
          <a:bodyPr/>
          <a:lstStyle/>
          <a:p>
            <a:fld id="{FF6EAED7-9305-46A5-8957-DB3C71D9356F}" type="slidenum">
              <a:rPr lang="en-US" smtClean="0"/>
              <a:t>26</a:t>
            </a:fld>
            <a:endParaRPr lang="en-US"/>
          </a:p>
        </p:txBody>
      </p:sp>
      <p:sp>
        <p:nvSpPr>
          <p:cNvPr id="5" name="Rectangle 4">
            <a:extLst>
              <a:ext uri="{FF2B5EF4-FFF2-40B4-BE49-F238E27FC236}">
                <a16:creationId xmlns:a16="http://schemas.microsoft.com/office/drawing/2014/main" id="{10866460-06BA-4AD1-907B-92A16C1E0275}"/>
              </a:ext>
            </a:extLst>
          </p:cNvPr>
          <p:cNvSpPr/>
          <p:nvPr/>
        </p:nvSpPr>
        <p:spPr>
          <a:xfrm>
            <a:off x="233680" y="0"/>
            <a:ext cx="8625840" cy="5139869"/>
          </a:xfrm>
          <a:prstGeom prst="rect">
            <a:avLst/>
          </a:prstGeom>
        </p:spPr>
        <p:txBody>
          <a:bodyPr wrap="square">
            <a:spAutoFit/>
          </a:bodyPr>
          <a:lstStyle/>
          <a:p>
            <a:r>
              <a:rPr lang="en-US" sz="4000" spc="-150" dirty="0">
                <a:solidFill>
                  <a:srgbClr val="FFFF00"/>
                </a:solidFill>
              </a:rPr>
              <a:t>The Impact of Enlightenment in Europe: </a:t>
            </a:r>
            <a:r>
              <a:rPr lang="en-US" sz="3600" dirty="0"/>
              <a:t>		 In the late 17th century, scientists like Isaac Newton and writers like John Locke were challenging the old order.... 	Europe (and America) would be forever changed by these ideas.</a:t>
            </a:r>
          </a:p>
          <a:p>
            <a:r>
              <a:rPr lang="en-US" sz="3600" dirty="0"/>
              <a:t>	Spawned “Deism,” the belief that God exists and made the Universe but that it operates under natural laws and forces.</a:t>
            </a:r>
          </a:p>
        </p:txBody>
      </p:sp>
    </p:spTree>
    <p:extLst>
      <p:ext uri="{BB962C8B-B14F-4D97-AF65-F5344CB8AC3E}">
        <p14:creationId xmlns:p14="http://schemas.microsoft.com/office/powerpoint/2010/main" val="1426511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7894D0-8B03-4BBC-9B5F-D2C7CB9A34F9}"/>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299F81A7-858B-451F-8FF0-429039CBC0AC}"/>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FF9CED61-8502-4761-8E90-6D9BBE8CF91B}"/>
              </a:ext>
            </a:extLst>
          </p:cNvPr>
          <p:cNvSpPr>
            <a:spLocks noGrp="1"/>
          </p:cNvSpPr>
          <p:nvPr>
            <p:ph type="sldNum" sz="quarter" idx="12"/>
          </p:nvPr>
        </p:nvSpPr>
        <p:spPr/>
        <p:txBody>
          <a:bodyPr/>
          <a:lstStyle/>
          <a:p>
            <a:fld id="{FF6EAED7-9305-46A5-8957-DB3C71D9356F}" type="slidenum">
              <a:rPr lang="en-US" smtClean="0"/>
              <a:t>27</a:t>
            </a:fld>
            <a:endParaRPr lang="en-US"/>
          </a:p>
        </p:txBody>
      </p:sp>
      <p:sp>
        <p:nvSpPr>
          <p:cNvPr id="5" name="Rectangle 4">
            <a:extLst>
              <a:ext uri="{FF2B5EF4-FFF2-40B4-BE49-F238E27FC236}">
                <a16:creationId xmlns:a16="http://schemas.microsoft.com/office/drawing/2014/main" id="{62973AD6-573D-4AE9-BF62-B68AADE60B82}"/>
              </a:ext>
            </a:extLst>
          </p:cNvPr>
          <p:cNvSpPr/>
          <p:nvPr/>
        </p:nvSpPr>
        <p:spPr>
          <a:xfrm>
            <a:off x="172720" y="136524"/>
            <a:ext cx="8727440" cy="4647426"/>
          </a:xfrm>
          <a:prstGeom prst="rect">
            <a:avLst/>
          </a:prstGeom>
        </p:spPr>
        <p:txBody>
          <a:bodyPr wrap="square">
            <a:spAutoFit/>
          </a:bodyPr>
          <a:lstStyle/>
          <a:p>
            <a:r>
              <a:rPr lang="en-US" sz="4000" b="1" dirty="0"/>
              <a:t>GOD.HIDING.HIMSELF.IN.SIMPLICITY</a:t>
            </a:r>
          </a:p>
          <a:p>
            <a:r>
              <a:rPr lang="en-US" sz="3200" dirty="0"/>
              <a:t>	  204  And those </a:t>
            </a:r>
            <a:r>
              <a:rPr lang="en-US" sz="3200" dirty="0">
                <a:solidFill>
                  <a:srgbClr val="FFFF00"/>
                </a:solidFill>
              </a:rPr>
              <a:t>great early reformers </a:t>
            </a:r>
            <a:r>
              <a:rPr lang="en-US" sz="3200" dirty="0"/>
              <a:t>and men back in those days, how they taught the baptism of the Holy Ghost! How Saint Martin, Irenaeus, those great men, taught the baptism of the Holy Ghost! They wouldn't let their people be comfortable, and set around in plush, and things like we do today. </a:t>
            </a:r>
          </a:p>
          <a:p>
            <a:pPr algn="r"/>
            <a:r>
              <a:rPr lang="en-US" sz="3200" dirty="0"/>
              <a:t>63-0412</a:t>
            </a:r>
          </a:p>
        </p:txBody>
      </p:sp>
    </p:spTree>
    <p:extLst>
      <p:ext uri="{BB962C8B-B14F-4D97-AF65-F5344CB8AC3E}">
        <p14:creationId xmlns:p14="http://schemas.microsoft.com/office/powerpoint/2010/main" val="726900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FDCC5F-93DC-46D2-B383-546DC5B0F887}"/>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3939E0A7-9236-4F65-80A6-DD8A5C8B0078}"/>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580C5527-5947-4938-B643-0066B7479656}"/>
              </a:ext>
            </a:extLst>
          </p:cNvPr>
          <p:cNvSpPr>
            <a:spLocks noGrp="1"/>
          </p:cNvSpPr>
          <p:nvPr>
            <p:ph type="sldNum" sz="quarter" idx="12"/>
          </p:nvPr>
        </p:nvSpPr>
        <p:spPr/>
        <p:txBody>
          <a:bodyPr/>
          <a:lstStyle/>
          <a:p>
            <a:fld id="{FF6EAED7-9305-46A5-8957-DB3C71D9356F}" type="slidenum">
              <a:rPr lang="en-US" smtClean="0"/>
              <a:t>28</a:t>
            </a:fld>
            <a:endParaRPr lang="en-US"/>
          </a:p>
        </p:txBody>
      </p:sp>
      <p:sp>
        <p:nvSpPr>
          <p:cNvPr id="5" name="Rectangle 4">
            <a:extLst>
              <a:ext uri="{FF2B5EF4-FFF2-40B4-BE49-F238E27FC236}">
                <a16:creationId xmlns:a16="http://schemas.microsoft.com/office/drawing/2014/main" id="{370A7695-E0C0-4E8F-B51D-3E66A828B26F}"/>
              </a:ext>
            </a:extLst>
          </p:cNvPr>
          <p:cNvSpPr/>
          <p:nvPr/>
        </p:nvSpPr>
        <p:spPr>
          <a:xfrm>
            <a:off x="187960" y="55244"/>
            <a:ext cx="8768080" cy="6447919"/>
          </a:xfrm>
          <a:prstGeom prst="rect">
            <a:avLst/>
          </a:prstGeom>
        </p:spPr>
        <p:txBody>
          <a:bodyPr wrap="square">
            <a:spAutoFit/>
          </a:bodyPr>
          <a:lstStyle/>
          <a:p>
            <a:r>
              <a:rPr lang="en-US" sz="4000" b="1" dirty="0"/>
              <a:t>ROMANS 8:19-23</a:t>
            </a:r>
          </a:p>
          <a:p>
            <a:r>
              <a:rPr lang="en-US" sz="3200" i="1" dirty="0"/>
              <a:t>	</a:t>
            </a:r>
            <a:r>
              <a:rPr lang="en-US" sz="3100" i="1" dirty="0"/>
              <a:t>For the earnest expectation of the creature </a:t>
            </a:r>
            <a:r>
              <a:rPr lang="en-US" sz="3100" i="1" dirty="0" err="1"/>
              <a:t>waiteth</a:t>
            </a:r>
            <a:r>
              <a:rPr lang="en-US" sz="3100" i="1" dirty="0"/>
              <a:t> for the manifestation of the sons of God. 20 For the creature was made subject to vanity, not willingly, but by reason of him who hath subjected the same in hope, 21 Because the creature itself also shall be delivered from the bondage of corruption into the glorious liberty of the children of God. 22 For we know that the whole creation </a:t>
            </a:r>
            <a:r>
              <a:rPr lang="en-US" sz="3100" i="1" dirty="0" err="1"/>
              <a:t>groaneth</a:t>
            </a:r>
            <a:r>
              <a:rPr lang="en-US" sz="3100" i="1" dirty="0"/>
              <a:t> and </a:t>
            </a:r>
            <a:r>
              <a:rPr lang="en-US" sz="3100" i="1" dirty="0" err="1"/>
              <a:t>travaileth</a:t>
            </a:r>
            <a:r>
              <a:rPr lang="en-US" sz="3100" i="1" dirty="0"/>
              <a:t> in pain together until now. </a:t>
            </a:r>
            <a:r>
              <a:rPr lang="en-US" sz="3100" i="1" spc="-150" dirty="0"/>
              <a:t>23 And not only they, but ourselves also, which have the </a:t>
            </a:r>
            <a:r>
              <a:rPr lang="en-US" sz="3100" i="1" spc="-150" dirty="0" err="1"/>
              <a:t>firstfruits</a:t>
            </a:r>
            <a:r>
              <a:rPr lang="en-US" sz="3100" i="1" spc="-150" dirty="0"/>
              <a:t> of the Spirit, even we ourselves groan within ourselves, waiting for the adoption, to wit, the redemption of our body. </a:t>
            </a:r>
          </a:p>
        </p:txBody>
      </p:sp>
    </p:spTree>
    <p:extLst>
      <p:ext uri="{BB962C8B-B14F-4D97-AF65-F5344CB8AC3E}">
        <p14:creationId xmlns:p14="http://schemas.microsoft.com/office/powerpoint/2010/main" val="396850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DDDDA0-2A04-5B43-B5F7-57E2155A834D}"/>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44470DA2-65E8-0B43-AAF9-9E9D71D9D7E4}"/>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335EBEC2-F7BB-9E4E-9280-5F37DF32C61F}"/>
              </a:ext>
            </a:extLst>
          </p:cNvPr>
          <p:cNvSpPr>
            <a:spLocks noGrp="1"/>
          </p:cNvSpPr>
          <p:nvPr>
            <p:ph type="sldNum" sz="quarter" idx="12"/>
          </p:nvPr>
        </p:nvSpPr>
        <p:spPr/>
        <p:txBody>
          <a:bodyPr/>
          <a:lstStyle/>
          <a:p>
            <a:fld id="{FF6EAED7-9305-46A5-8957-DB3C71D9356F}" type="slidenum">
              <a:rPr lang="en-US" smtClean="0"/>
              <a:t>29</a:t>
            </a:fld>
            <a:endParaRPr lang="en-US"/>
          </a:p>
        </p:txBody>
      </p:sp>
      <p:sp>
        <p:nvSpPr>
          <p:cNvPr id="5" name="Rectangle 4">
            <a:extLst>
              <a:ext uri="{FF2B5EF4-FFF2-40B4-BE49-F238E27FC236}">
                <a16:creationId xmlns:a16="http://schemas.microsoft.com/office/drawing/2014/main" id="{B1052521-A11E-0D40-829A-6E59431D118D}"/>
              </a:ext>
            </a:extLst>
          </p:cNvPr>
          <p:cNvSpPr/>
          <p:nvPr/>
        </p:nvSpPr>
        <p:spPr>
          <a:xfrm>
            <a:off x="231168" y="0"/>
            <a:ext cx="8681663" cy="6124754"/>
          </a:xfrm>
          <a:prstGeom prst="rect">
            <a:avLst/>
          </a:prstGeom>
        </p:spPr>
        <p:txBody>
          <a:bodyPr wrap="square">
            <a:spAutoFit/>
          </a:bodyPr>
          <a:lstStyle/>
          <a:p>
            <a:r>
              <a:rPr lang="en-US" sz="4000" b="1" dirty="0"/>
              <a:t>DESPERATIONS</a:t>
            </a:r>
          </a:p>
          <a:p>
            <a:r>
              <a:rPr lang="en-US" sz="3200" dirty="0"/>
              <a:t>	45 Now we're going to talk on Desperation now. Usually, it takes a state of emergency, to throw us into desperation. It's too bad it has to do that, but human beings are so slothful in their mind, that it takes an emergency. Something arises, and when they do, then it throws them into that desperation. </a:t>
            </a:r>
            <a:r>
              <a:rPr lang="en-US" sz="3200" dirty="0">
                <a:solidFill>
                  <a:srgbClr val="FFFF00"/>
                </a:solidFill>
              </a:rPr>
              <a:t>And really, in doing that in desperation, it brings out that real thing that you are. It shows what you're made out of, in the time of desperation. It usually pulls out all the good things that's in you.	</a:t>
            </a:r>
            <a:r>
              <a:rPr lang="en-US" sz="3200" dirty="0"/>
              <a:t>				 63-0901</a:t>
            </a:r>
          </a:p>
        </p:txBody>
      </p:sp>
    </p:spTree>
    <p:extLst>
      <p:ext uri="{BB962C8B-B14F-4D97-AF65-F5344CB8AC3E}">
        <p14:creationId xmlns:p14="http://schemas.microsoft.com/office/powerpoint/2010/main" val="28611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905CA9-9A23-4ADD-B8D8-BECE7A1A1D56}"/>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A48E8061-7A56-409B-85CE-5B6D90DCCB4A}"/>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ACC38BB8-605C-443B-B07D-05188615E253}"/>
              </a:ext>
            </a:extLst>
          </p:cNvPr>
          <p:cNvSpPr>
            <a:spLocks noGrp="1"/>
          </p:cNvSpPr>
          <p:nvPr>
            <p:ph type="sldNum" sz="quarter" idx="12"/>
          </p:nvPr>
        </p:nvSpPr>
        <p:spPr/>
        <p:txBody>
          <a:bodyPr/>
          <a:lstStyle/>
          <a:p>
            <a:fld id="{FF6EAED7-9305-46A5-8957-DB3C71D9356F}" type="slidenum">
              <a:rPr lang="en-US" smtClean="0"/>
              <a:t>3</a:t>
            </a:fld>
            <a:endParaRPr lang="en-US"/>
          </a:p>
        </p:txBody>
      </p:sp>
      <p:sp>
        <p:nvSpPr>
          <p:cNvPr id="5" name="Rectangle 4">
            <a:extLst>
              <a:ext uri="{FF2B5EF4-FFF2-40B4-BE49-F238E27FC236}">
                <a16:creationId xmlns:a16="http://schemas.microsoft.com/office/drawing/2014/main" id="{C5D555D2-C6E5-44C7-B7E0-C42770444F93}"/>
              </a:ext>
            </a:extLst>
          </p:cNvPr>
          <p:cNvSpPr/>
          <p:nvPr/>
        </p:nvSpPr>
        <p:spPr>
          <a:xfrm>
            <a:off x="362857" y="504371"/>
            <a:ext cx="8418286" cy="5724644"/>
          </a:xfrm>
          <a:prstGeom prst="rect">
            <a:avLst/>
          </a:prstGeom>
        </p:spPr>
        <p:txBody>
          <a:bodyPr wrap="square">
            <a:spAutoFit/>
          </a:bodyPr>
          <a:lstStyle/>
          <a:p>
            <a:r>
              <a:rPr lang="en-US" sz="5400" dirty="0">
                <a:solidFill>
                  <a:srgbClr val="FFFF00"/>
                </a:solidFill>
              </a:rPr>
              <a:t>His Ways vs. His Works</a:t>
            </a:r>
          </a:p>
          <a:p>
            <a:endParaRPr lang="en-US" sz="3200" dirty="0"/>
          </a:p>
          <a:p>
            <a:endParaRPr lang="en-US" sz="3200" dirty="0"/>
          </a:p>
          <a:p>
            <a:endParaRPr lang="en-US" sz="3200" dirty="0"/>
          </a:p>
          <a:p>
            <a:endParaRPr lang="en-US" sz="3200" dirty="0"/>
          </a:p>
          <a:p>
            <a:endParaRPr lang="en-US" sz="3200" dirty="0"/>
          </a:p>
          <a:p>
            <a:r>
              <a:rPr lang="en-US" sz="4400" b="1" dirty="0"/>
              <a:t>DEUT. 8:6</a:t>
            </a:r>
          </a:p>
          <a:p>
            <a:r>
              <a:rPr lang="en-US" sz="3600" dirty="0"/>
              <a:t>	</a:t>
            </a:r>
            <a:r>
              <a:rPr lang="en-US" sz="3600" i="1" dirty="0"/>
              <a:t>Therefore thou shalt keep the command-</a:t>
            </a:r>
            <a:r>
              <a:rPr lang="en-US" sz="3600" i="1" dirty="0" err="1"/>
              <a:t>ments</a:t>
            </a:r>
            <a:r>
              <a:rPr lang="en-US" sz="3600" i="1" dirty="0"/>
              <a:t> of the LORD thy God, to walk in his ways, and to fear him.</a:t>
            </a:r>
          </a:p>
        </p:txBody>
      </p:sp>
    </p:spTree>
    <p:extLst>
      <p:ext uri="{BB962C8B-B14F-4D97-AF65-F5344CB8AC3E}">
        <p14:creationId xmlns:p14="http://schemas.microsoft.com/office/powerpoint/2010/main" val="1117047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7C2AE5-010F-4982-BF8C-94DCCAAC8BBD}"/>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F035A243-E244-4B95-BE98-FB98F4DF1E38}"/>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0E2AA5AB-1B92-45F6-BF0A-13CDB0604CBB}"/>
              </a:ext>
            </a:extLst>
          </p:cNvPr>
          <p:cNvSpPr>
            <a:spLocks noGrp="1"/>
          </p:cNvSpPr>
          <p:nvPr>
            <p:ph type="sldNum" sz="quarter" idx="12"/>
          </p:nvPr>
        </p:nvSpPr>
        <p:spPr/>
        <p:txBody>
          <a:bodyPr/>
          <a:lstStyle/>
          <a:p>
            <a:fld id="{FF6EAED7-9305-46A5-8957-DB3C71D9356F}" type="slidenum">
              <a:rPr lang="en-US" smtClean="0"/>
              <a:t>30</a:t>
            </a:fld>
            <a:endParaRPr lang="en-US"/>
          </a:p>
        </p:txBody>
      </p:sp>
      <p:sp>
        <p:nvSpPr>
          <p:cNvPr id="5" name="TextBox 4">
            <a:extLst>
              <a:ext uri="{FF2B5EF4-FFF2-40B4-BE49-F238E27FC236}">
                <a16:creationId xmlns:a16="http://schemas.microsoft.com/office/drawing/2014/main" id="{607D6115-D733-427C-87BB-BC07DC9C83EF}"/>
              </a:ext>
            </a:extLst>
          </p:cNvPr>
          <p:cNvSpPr txBox="1"/>
          <p:nvPr/>
        </p:nvSpPr>
        <p:spPr>
          <a:xfrm>
            <a:off x="467360" y="406400"/>
            <a:ext cx="8442960" cy="2308324"/>
          </a:xfrm>
          <a:prstGeom prst="rect">
            <a:avLst/>
          </a:prstGeom>
          <a:noFill/>
        </p:spPr>
        <p:txBody>
          <a:bodyPr wrap="square" rtlCol="0">
            <a:spAutoFit/>
          </a:bodyPr>
          <a:lstStyle/>
          <a:p>
            <a:r>
              <a:rPr lang="en-US" sz="3600" dirty="0"/>
              <a:t>Natural Disasters reveal people’s values.</a:t>
            </a:r>
          </a:p>
          <a:p>
            <a:endParaRPr lang="en-US" sz="3600" dirty="0"/>
          </a:p>
          <a:p>
            <a:r>
              <a:rPr lang="en-US" sz="3600" dirty="0"/>
              <a:t>6,000 people die per hour on Earth. </a:t>
            </a:r>
          </a:p>
          <a:p>
            <a:r>
              <a:rPr lang="en-US" sz="3600" dirty="0"/>
              <a:t> </a:t>
            </a:r>
          </a:p>
        </p:txBody>
      </p:sp>
      <p:sp>
        <p:nvSpPr>
          <p:cNvPr id="6" name="TextBox 5">
            <a:extLst>
              <a:ext uri="{FF2B5EF4-FFF2-40B4-BE49-F238E27FC236}">
                <a16:creationId xmlns:a16="http://schemas.microsoft.com/office/drawing/2014/main" id="{683560FC-985A-48F8-8E5F-E11C8FA1FDB0}"/>
              </a:ext>
            </a:extLst>
          </p:cNvPr>
          <p:cNvSpPr txBox="1"/>
          <p:nvPr/>
        </p:nvSpPr>
        <p:spPr>
          <a:xfrm>
            <a:off x="789214" y="4463143"/>
            <a:ext cx="7565571" cy="1200329"/>
          </a:xfrm>
          <a:prstGeom prst="rect">
            <a:avLst/>
          </a:prstGeom>
          <a:noFill/>
        </p:spPr>
        <p:txBody>
          <a:bodyPr wrap="square" rtlCol="0">
            <a:spAutoFit/>
          </a:bodyPr>
          <a:lstStyle/>
          <a:p>
            <a:r>
              <a:rPr lang="en-US" sz="3600" i="1" dirty="0"/>
              <a:t>“Even the Devil is God’s Devil.”</a:t>
            </a:r>
          </a:p>
          <a:p>
            <a:pPr algn="r"/>
            <a:r>
              <a:rPr lang="en-US" sz="3600" dirty="0"/>
              <a:t>Martin Luther</a:t>
            </a:r>
          </a:p>
        </p:txBody>
      </p:sp>
    </p:spTree>
    <p:extLst>
      <p:ext uri="{BB962C8B-B14F-4D97-AF65-F5344CB8AC3E}">
        <p14:creationId xmlns:p14="http://schemas.microsoft.com/office/powerpoint/2010/main" val="1758190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1B0F4F-DB46-43DA-9514-2EE90EF2AB12}"/>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A664A8ED-B7FD-48B8-AAC1-2E794D4A1EB2}"/>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F74E160C-38A1-4FAA-8B31-57B24E0A1131}"/>
              </a:ext>
            </a:extLst>
          </p:cNvPr>
          <p:cNvSpPr>
            <a:spLocks noGrp="1"/>
          </p:cNvSpPr>
          <p:nvPr>
            <p:ph type="sldNum" sz="quarter" idx="12"/>
          </p:nvPr>
        </p:nvSpPr>
        <p:spPr/>
        <p:txBody>
          <a:bodyPr/>
          <a:lstStyle/>
          <a:p>
            <a:fld id="{FF6EAED7-9305-46A5-8957-DB3C71D9356F}" type="slidenum">
              <a:rPr lang="en-US" smtClean="0"/>
              <a:t>31</a:t>
            </a:fld>
            <a:endParaRPr lang="en-US"/>
          </a:p>
        </p:txBody>
      </p:sp>
      <p:sp>
        <p:nvSpPr>
          <p:cNvPr id="5" name="Rectangle 4">
            <a:extLst>
              <a:ext uri="{FF2B5EF4-FFF2-40B4-BE49-F238E27FC236}">
                <a16:creationId xmlns:a16="http://schemas.microsoft.com/office/drawing/2014/main" id="{324A375D-9C6C-4028-A85F-0CEED5296302}"/>
              </a:ext>
            </a:extLst>
          </p:cNvPr>
          <p:cNvSpPr/>
          <p:nvPr/>
        </p:nvSpPr>
        <p:spPr>
          <a:xfrm>
            <a:off x="218440" y="136524"/>
            <a:ext cx="8707120" cy="6247864"/>
          </a:xfrm>
          <a:prstGeom prst="rect">
            <a:avLst/>
          </a:prstGeom>
        </p:spPr>
        <p:txBody>
          <a:bodyPr wrap="square">
            <a:spAutoFit/>
          </a:bodyPr>
          <a:lstStyle/>
          <a:p>
            <a:r>
              <a:rPr lang="en-US" sz="3600" b="1" dirty="0"/>
              <a:t>JOB 1:18-22</a:t>
            </a:r>
          </a:p>
          <a:p>
            <a:r>
              <a:rPr lang="en-US" sz="2800" i="1" dirty="0"/>
              <a:t>	 While he was yet speaking, there came also another, and said, Thy sons and thy daughters were eating and drinking wine in their eldest brother's house: 19 And, behold, there came a great wind from the wilderness, and smote the four corners of the house, and it fell upon the young men, and they are dead; and I only am escaped alone to tell thee. 20 Then Job arose, and rent his mantle, and shaved his head, and fell down upon the ground, and worshipped, 21  And said, Naked came I out of my mother's womb, and naked shall I return thither: the LORD gave, and the LORD hath taken away; blessed be the name of the LORD. 22 In all this Job sinned not, nor charged God foolishly.</a:t>
            </a:r>
          </a:p>
        </p:txBody>
      </p:sp>
    </p:spTree>
    <p:extLst>
      <p:ext uri="{BB962C8B-B14F-4D97-AF65-F5344CB8AC3E}">
        <p14:creationId xmlns:p14="http://schemas.microsoft.com/office/powerpoint/2010/main" val="1904441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C40CCA-A125-49C9-AFAE-505E2C75C8AC}"/>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2969D94A-6F2A-45A9-97ED-8A50AA5FB3C7}"/>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0DD97C2E-1FC1-455E-BC00-1C7E3CB726F2}"/>
              </a:ext>
            </a:extLst>
          </p:cNvPr>
          <p:cNvSpPr>
            <a:spLocks noGrp="1"/>
          </p:cNvSpPr>
          <p:nvPr>
            <p:ph type="sldNum" sz="quarter" idx="12"/>
          </p:nvPr>
        </p:nvSpPr>
        <p:spPr/>
        <p:txBody>
          <a:bodyPr/>
          <a:lstStyle/>
          <a:p>
            <a:fld id="{FF6EAED7-9305-46A5-8957-DB3C71D9356F}" type="slidenum">
              <a:rPr lang="en-US" smtClean="0"/>
              <a:t>32</a:t>
            </a:fld>
            <a:endParaRPr lang="en-US"/>
          </a:p>
        </p:txBody>
      </p:sp>
      <p:sp>
        <p:nvSpPr>
          <p:cNvPr id="5" name="Rectangle 4">
            <a:extLst>
              <a:ext uri="{FF2B5EF4-FFF2-40B4-BE49-F238E27FC236}">
                <a16:creationId xmlns:a16="http://schemas.microsoft.com/office/drawing/2014/main" id="{D897CE55-0D5F-4537-8549-CBDD0F4DA0F9}"/>
              </a:ext>
            </a:extLst>
          </p:cNvPr>
          <p:cNvSpPr/>
          <p:nvPr/>
        </p:nvSpPr>
        <p:spPr>
          <a:xfrm>
            <a:off x="213360" y="0"/>
            <a:ext cx="8717280" cy="6594495"/>
          </a:xfrm>
          <a:prstGeom prst="rect">
            <a:avLst/>
          </a:prstGeom>
        </p:spPr>
        <p:txBody>
          <a:bodyPr wrap="square">
            <a:spAutoFit/>
          </a:bodyPr>
          <a:lstStyle/>
          <a:p>
            <a:r>
              <a:rPr lang="en-US" sz="4800" b="1" dirty="0"/>
              <a:t>PSALM 135:6-9</a:t>
            </a:r>
          </a:p>
          <a:p>
            <a:r>
              <a:rPr lang="en-US" sz="3600" dirty="0"/>
              <a:t>	</a:t>
            </a:r>
            <a:r>
              <a:rPr lang="en-US" sz="3600" i="1" dirty="0"/>
              <a:t>Whatsoever the LORD pleased, that did he in heaven, and in earth, in the seas, and all deep places. 7 He </a:t>
            </a:r>
            <a:r>
              <a:rPr lang="en-US" sz="3600" i="1" dirty="0" err="1"/>
              <a:t>causeth</a:t>
            </a:r>
            <a:r>
              <a:rPr lang="en-US" sz="3600" i="1" dirty="0"/>
              <a:t> the </a:t>
            </a:r>
            <a:r>
              <a:rPr lang="en-US" sz="3600" i="1" dirty="0" err="1"/>
              <a:t>vapours</a:t>
            </a:r>
            <a:r>
              <a:rPr lang="en-US" sz="3600" i="1" dirty="0"/>
              <a:t> to ascend from the ends of the earth; he </a:t>
            </a:r>
            <a:r>
              <a:rPr lang="en-US" sz="3600" i="1" dirty="0" err="1"/>
              <a:t>maketh</a:t>
            </a:r>
            <a:r>
              <a:rPr lang="en-US" sz="3600" i="1" dirty="0"/>
              <a:t> lightnings for the rain; he bringeth the wind out of his treasuries. 8 Who smote the first-born of Egypt, both of man and beast. 9 Who sent tokens and wonders into the midst of thee, O Egypt, upon Pharaoh, and upon all his servants.</a:t>
            </a:r>
          </a:p>
        </p:txBody>
      </p:sp>
    </p:spTree>
    <p:extLst>
      <p:ext uri="{BB962C8B-B14F-4D97-AF65-F5344CB8AC3E}">
        <p14:creationId xmlns:p14="http://schemas.microsoft.com/office/powerpoint/2010/main" val="1665334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3C2B95-BAE3-46B2-84D4-2ACB0CCBD04A}"/>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FF0A96F7-A050-466E-88FB-21C1417382FE}"/>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4AEDE82C-8665-4AA0-9CC1-F8B7E229CA0D}"/>
              </a:ext>
            </a:extLst>
          </p:cNvPr>
          <p:cNvSpPr>
            <a:spLocks noGrp="1"/>
          </p:cNvSpPr>
          <p:nvPr>
            <p:ph type="sldNum" sz="quarter" idx="12"/>
          </p:nvPr>
        </p:nvSpPr>
        <p:spPr/>
        <p:txBody>
          <a:bodyPr/>
          <a:lstStyle/>
          <a:p>
            <a:fld id="{FF6EAED7-9305-46A5-8957-DB3C71D9356F}" type="slidenum">
              <a:rPr lang="en-US" smtClean="0"/>
              <a:t>33</a:t>
            </a:fld>
            <a:endParaRPr lang="en-US"/>
          </a:p>
        </p:txBody>
      </p:sp>
      <p:sp>
        <p:nvSpPr>
          <p:cNvPr id="5" name="Rectangle 4">
            <a:extLst>
              <a:ext uri="{FF2B5EF4-FFF2-40B4-BE49-F238E27FC236}">
                <a16:creationId xmlns:a16="http://schemas.microsoft.com/office/drawing/2014/main" id="{BF4FD8C2-B894-47F0-9831-09FA96656255}"/>
              </a:ext>
            </a:extLst>
          </p:cNvPr>
          <p:cNvSpPr/>
          <p:nvPr/>
        </p:nvSpPr>
        <p:spPr>
          <a:xfrm>
            <a:off x="232954" y="136524"/>
            <a:ext cx="8524240" cy="5755422"/>
          </a:xfrm>
          <a:prstGeom prst="rect">
            <a:avLst/>
          </a:prstGeom>
        </p:spPr>
        <p:txBody>
          <a:bodyPr wrap="square">
            <a:spAutoFit/>
          </a:bodyPr>
          <a:lstStyle/>
          <a:p>
            <a:r>
              <a:rPr lang="en-US" sz="4400" b="1" dirty="0"/>
              <a:t>JONAH 1:4-5</a:t>
            </a:r>
          </a:p>
          <a:p>
            <a:r>
              <a:rPr lang="en-US" sz="3600" i="1" dirty="0"/>
              <a:t>	But the LORD sent out a great wind into the sea, and there was a mighty tempest in the sea, so that the ship was like to be broken. 5 Then the mariners were afraid, and cried every man unto his god, and cast forth the wares that were in the ship into the sea, to lighten it of them. But Jonah was gone down into the sides of the ship; and he lay, and was fast asleep.</a:t>
            </a:r>
          </a:p>
        </p:txBody>
      </p:sp>
    </p:spTree>
    <p:extLst>
      <p:ext uri="{BB962C8B-B14F-4D97-AF65-F5344CB8AC3E}">
        <p14:creationId xmlns:p14="http://schemas.microsoft.com/office/powerpoint/2010/main" val="27796352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E097C2-F086-473B-9CBD-ABC581B8858A}"/>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D69AD001-17D5-4425-B701-855FC5BFF721}"/>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0FAE7497-EC99-4731-BD42-D7F0F88A2FAD}"/>
              </a:ext>
            </a:extLst>
          </p:cNvPr>
          <p:cNvSpPr>
            <a:spLocks noGrp="1"/>
          </p:cNvSpPr>
          <p:nvPr>
            <p:ph type="sldNum" sz="quarter" idx="12"/>
          </p:nvPr>
        </p:nvSpPr>
        <p:spPr/>
        <p:txBody>
          <a:bodyPr/>
          <a:lstStyle/>
          <a:p>
            <a:fld id="{FF6EAED7-9305-46A5-8957-DB3C71D9356F}" type="slidenum">
              <a:rPr lang="en-US" smtClean="0"/>
              <a:t>34</a:t>
            </a:fld>
            <a:endParaRPr lang="en-US"/>
          </a:p>
        </p:txBody>
      </p:sp>
      <p:sp>
        <p:nvSpPr>
          <p:cNvPr id="5" name="Rectangle 4">
            <a:extLst>
              <a:ext uri="{FF2B5EF4-FFF2-40B4-BE49-F238E27FC236}">
                <a16:creationId xmlns:a16="http://schemas.microsoft.com/office/drawing/2014/main" id="{58D70948-D1F2-4437-A4F5-17B9244A46D4}"/>
              </a:ext>
            </a:extLst>
          </p:cNvPr>
          <p:cNvSpPr/>
          <p:nvPr/>
        </p:nvSpPr>
        <p:spPr>
          <a:xfrm>
            <a:off x="187960" y="0"/>
            <a:ext cx="8768080" cy="6032421"/>
          </a:xfrm>
          <a:prstGeom prst="rect">
            <a:avLst/>
          </a:prstGeom>
        </p:spPr>
        <p:txBody>
          <a:bodyPr wrap="square">
            <a:spAutoFit/>
          </a:bodyPr>
          <a:lstStyle/>
          <a:p>
            <a:r>
              <a:rPr lang="en-US" sz="4000" b="1" dirty="0"/>
              <a:t>GENESIS 7:11</a:t>
            </a:r>
          </a:p>
          <a:p>
            <a:r>
              <a:rPr lang="en-US" sz="3200" i="1" dirty="0"/>
              <a:t>	</a:t>
            </a:r>
            <a:r>
              <a:rPr lang="en-US" sz="3000" i="1" dirty="0"/>
              <a:t>In the six hundredth year of Noah's life, in the second month, the seventeenth day of the month, the same day were all the fountains of the great deep broken up, and the windows of heaven were opened. </a:t>
            </a:r>
            <a:endParaRPr lang="en-US" sz="3000" dirty="0"/>
          </a:p>
          <a:p>
            <a:r>
              <a:rPr lang="en-US" sz="3200" b="1" dirty="0"/>
              <a:t>GENESIS 8:1-2</a:t>
            </a:r>
          </a:p>
          <a:p>
            <a:r>
              <a:rPr lang="en-US" sz="3200" i="1" dirty="0"/>
              <a:t>	</a:t>
            </a:r>
            <a:r>
              <a:rPr lang="en-US" sz="3000" i="1" dirty="0"/>
              <a:t>And God remembered Noah, and every living thing, and all the cattle that was with him in the ark: and God made a wind to pass over the earth, and the waters </a:t>
            </a:r>
            <a:r>
              <a:rPr lang="en-US" sz="3000" i="1" dirty="0" err="1"/>
              <a:t>asswaged</a:t>
            </a:r>
            <a:r>
              <a:rPr lang="en-US" sz="3000" i="1" dirty="0"/>
              <a:t>; 2 The fountains also of the deep and the windows of heaven were stopped, and the rain from heaven was restrained;</a:t>
            </a:r>
          </a:p>
        </p:txBody>
      </p:sp>
    </p:spTree>
    <p:extLst>
      <p:ext uri="{BB962C8B-B14F-4D97-AF65-F5344CB8AC3E}">
        <p14:creationId xmlns:p14="http://schemas.microsoft.com/office/powerpoint/2010/main" val="4162227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A7351A-059F-4920-9402-9B55C4B5816B}"/>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9FD192E5-291F-4B18-9D65-4CE374B30ECD}"/>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B301F179-5636-4E9F-B953-DACCFD470CF4}"/>
              </a:ext>
            </a:extLst>
          </p:cNvPr>
          <p:cNvSpPr>
            <a:spLocks noGrp="1"/>
          </p:cNvSpPr>
          <p:nvPr>
            <p:ph type="sldNum" sz="quarter" idx="12"/>
          </p:nvPr>
        </p:nvSpPr>
        <p:spPr/>
        <p:txBody>
          <a:bodyPr/>
          <a:lstStyle/>
          <a:p>
            <a:fld id="{FF6EAED7-9305-46A5-8957-DB3C71D9356F}" type="slidenum">
              <a:rPr lang="en-US" smtClean="0"/>
              <a:t>35</a:t>
            </a:fld>
            <a:endParaRPr lang="en-US"/>
          </a:p>
        </p:txBody>
      </p:sp>
      <p:sp>
        <p:nvSpPr>
          <p:cNvPr id="5" name="Rectangle 4">
            <a:extLst>
              <a:ext uri="{FF2B5EF4-FFF2-40B4-BE49-F238E27FC236}">
                <a16:creationId xmlns:a16="http://schemas.microsoft.com/office/drawing/2014/main" id="{DACCCCF0-7D05-4A91-B12D-DA5D8417C7C7}"/>
              </a:ext>
            </a:extLst>
          </p:cNvPr>
          <p:cNvSpPr/>
          <p:nvPr/>
        </p:nvSpPr>
        <p:spPr>
          <a:xfrm>
            <a:off x="228600" y="66219"/>
            <a:ext cx="8686800" cy="6124754"/>
          </a:xfrm>
          <a:prstGeom prst="rect">
            <a:avLst/>
          </a:prstGeom>
        </p:spPr>
        <p:txBody>
          <a:bodyPr wrap="square">
            <a:spAutoFit/>
          </a:bodyPr>
          <a:lstStyle/>
          <a:p>
            <a:r>
              <a:rPr lang="en-US" sz="4000" b="1" dirty="0"/>
              <a:t>RESPECTS</a:t>
            </a:r>
          </a:p>
          <a:p>
            <a:r>
              <a:rPr lang="en-US" sz="3200" dirty="0"/>
              <a:t>	56 You can only do two things; either mercy or judgment. You have to accept one or the other. 	There's where we stand tonight. We either take God's mercy or we stand His judgment. God always makes a way of escape for those who desire to escape. What's left over has to stand the judgment, not because that God wants them to, but because they have chosen that way themselves… Because all that refuse the way of escape will have to come under judgment.</a:t>
            </a:r>
          </a:p>
          <a:p>
            <a:pPr algn="r"/>
            <a:r>
              <a:rPr lang="en-US" sz="3200" dirty="0"/>
              <a:t>61-1015</a:t>
            </a:r>
          </a:p>
        </p:txBody>
      </p:sp>
    </p:spTree>
    <p:extLst>
      <p:ext uri="{BB962C8B-B14F-4D97-AF65-F5344CB8AC3E}">
        <p14:creationId xmlns:p14="http://schemas.microsoft.com/office/powerpoint/2010/main" val="29085564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7538FA-464F-4374-A321-2019923C3BC1}"/>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3717D082-6B7E-4172-A4A4-7300B1F32C36}"/>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C7886298-9935-450F-BEC9-3BA48F07DE9B}"/>
              </a:ext>
            </a:extLst>
          </p:cNvPr>
          <p:cNvSpPr>
            <a:spLocks noGrp="1"/>
          </p:cNvSpPr>
          <p:nvPr>
            <p:ph type="sldNum" sz="quarter" idx="12"/>
          </p:nvPr>
        </p:nvSpPr>
        <p:spPr/>
        <p:txBody>
          <a:bodyPr/>
          <a:lstStyle/>
          <a:p>
            <a:fld id="{FF6EAED7-9305-46A5-8957-DB3C71D9356F}" type="slidenum">
              <a:rPr lang="en-US" smtClean="0"/>
              <a:t>36</a:t>
            </a:fld>
            <a:endParaRPr lang="en-US"/>
          </a:p>
        </p:txBody>
      </p:sp>
      <p:sp>
        <p:nvSpPr>
          <p:cNvPr id="5" name="Rectangle 4">
            <a:extLst>
              <a:ext uri="{FF2B5EF4-FFF2-40B4-BE49-F238E27FC236}">
                <a16:creationId xmlns:a16="http://schemas.microsoft.com/office/drawing/2014/main" id="{B5037C50-488C-4F9F-A821-D00D810B9915}"/>
              </a:ext>
            </a:extLst>
          </p:cNvPr>
          <p:cNvSpPr/>
          <p:nvPr/>
        </p:nvSpPr>
        <p:spPr>
          <a:xfrm>
            <a:off x="243840" y="136524"/>
            <a:ext cx="8656320" cy="6309420"/>
          </a:xfrm>
          <a:prstGeom prst="rect">
            <a:avLst/>
          </a:prstGeom>
        </p:spPr>
        <p:txBody>
          <a:bodyPr wrap="square">
            <a:spAutoFit/>
          </a:bodyPr>
          <a:lstStyle/>
          <a:p>
            <a:r>
              <a:rPr lang="en-US" sz="4000" b="1" dirty="0"/>
              <a:t>JOB 37:6-13</a:t>
            </a:r>
          </a:p>
          <a:p>
            <a:r>
              <a:rPr lang="en-US" sz="2800" i="1" dirty="0"/>
              <a:t>	For he saith to the snow, Be thou on the earth; likewise to the small rain, and to the great rain of his strength. 7 He </a:t>
            </a:r>
            <a:r>
              <a:rPr lang="en-US" sz="2800" i="1" dirty="0" err="1"/>
              <a:t>sealeth</a:t>
            </a:r>
            <a:r>
              <a:rPr lang="en-US" sz="2800" i="1" dirty="0"/>
              <a:t> up the hand of every man; that all men may know his work. 8  Then the beasts go into dens, and remain in their places. 9 Out of the south cometh the whirlwind: and cold out of the north. 10 By the breath of God frost is given: and the breadth of the waters is straitened. 11 Also by watering he </a:t>
            </a:r>
            <a:r>
              <a:rPr lang="en-US" sz="2800" i="1" dirty="0" err="1"/>
              <a:t>wearieth</a:t>
            </a:r>
            <a:r>
              <a:rPr lang="en-US" sz="2800" i="1" dirty="0"/>
              <a:t> the thick cloud: he </a:t>
            </a:r>
            <a:r>
              <a:rPr lang="en-US" sz="2800" i="1" dirty="0" err="1"/>
              <a:t>scattereth</a:t>
            </a:r>
            <a:r>
              <a:rPr lang="en-US" sz="2800" i="1" dirty="0"/>
              <a:t> his bright cloud: 12 And it is turned round about by his counsels: that they may do what-</a:t>
            </a:r>
            <a:r>
              <a:rPr lang="en-US" sz="2800" i="1" dirty="0" err="1"/>
              <a:t>soever</a:t>
            </a:r>
            <a:r>
              <a:rPr lang="en-US" sz="2800" i="1" dirty="0"/>
              <a:t> he </a:t>
            </a:r>
            <a:r>
              <a:rPr lang="en-US" sz="2800" i="1" dirty="0" err="1"/>
              <a:t>commandeth</a:t>
            </a:r>
            <a:r>
              <a:rPr lang="en-US" sz="2800" i="1" dirty="0"/>
              <a:t> them upon the face of the world in the earth. 13 He </a:t>
            </a:r>
            <a:r>
              <a:rPr lang="en-US" sz="2800" i="1" dirty="0" err="1"/>
              <a:t>causeth</a:t>
            </a:r>
            <a:r>
              <a:rPr lang="en-US" sz="2800" i="1" dirty="0"/>
              <a:t> it to come, whether for correction, or for his land, or for mercy.</a:t>
            </a:r>
          </a:p>
        </p:txBody>
      </p:sp>
    </p:spTree>
    <p:extLst>
      <p:ext uri="{BB962C8B-B14F-4D97-AF65-F5344CB8AC3E}">
        <p14:creationId xmlns:p14="http://schemas.microsoft.com/office/powerpoint/2010/main" val="21554156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B9F893-6DE7-41EA-8C9C-C12A903D9161}"/>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6516EFA4-8414-4052-9721-47432D314BF0}"/>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D6AD8296-D358-48CB-9B33-E70A8189F8A1}"/>
              </a:ext>
            </a:extLst>
          </p:cNvPr>
          <p:cNvSpPr>
            <a:spLocks noGrp="1"/>
          </p:cNvSpPr>
          <p:nvPr>
            <p:ph type="sldNum" sz="quarter" idx="12"/>
          </p:nvPr>
        </p:nvSpPr>
        <p:spPr/>
        <p:txBody>
          <a:bodyPr/>
          <a:lstStyle/>
          <a:p>
            <a:fld id="{FF6EAED7-9305-46A5-8957-DB3C71D9356F}" type="slidenum">
              <a:rPr lang="en-US" smtClean="0"/>
              <a:t>37</a:t>
            </a:fld>
            <a:endParaRPr lang="en-US"/>
          </a:p>
        </p:txBody>
      </p:sp>
      <p:sp>
        <p:nvSpPr>
          <p:cNvPr id="5" name="Rectangle 4">
            <a:extLst>
              <a:ext uri="{FF2B5EF4-FFF2-40B4-BE49-F238E27FC236}">
                <a16:creationId xmlns:a16="http://schemas.microsoft.com/office/drawing/2014/main" id="{833D9431-21E9-42E8-B3CB-2A80049D8300}"/>
              </a:ext>
            </a:extLst>
          </p:cNvPr>
          <p:cNvSpPr/>
          <p:nvPr/>
        </p:nvSpPr>
        <p:spPr>
          <a:xfrm>
            <a:off x="272143" y="250372"/>
            <a:ext cx="8697686" cy="5262979"/>
          </a:xfrm>
          <a:prstGeom prst="rect">
            <a:avLst/>
          </a:prstGeom>
        </p:spPr>
        <p:txBody>
          <a:bodyPr wrap="square">
            <a:spAutoFit/>
          </a:bodyPr>
          <a:lstStyle/>
          <a:p>
            <a:r>
              <a:rPr lang="en-US" sz="7200" i="1" dirty="0">
                <a:solidFill>
                  <a:srgbClr val="FFFF00"/>
                </a:solidFill>
              </a:rPr>
              <a:t>“It’s just Nature!”</a:t>
            </a:r>
          </a:p>
          <a:p>
            <a:r>
              <a:rPr lang="en-US" sz="4800" b="1" dirty="0"/>
              <a:t>THE.FEAST.OF.THE.TRUMPETS</a:t>
            </a:r>
          </a:p>
          <a:p>
            <a:r>
              <a:rPr lang="en-US" sz="3600" dirty="0"/>
              <a:t>	49 And, being uneducated, myself, not knowing the words and how to speak them, I've always taught in types, in patterns of nature. Nature will follow nature. </a:t>
            </a:r>
            <a:r>
              <a:rPr lang="en-US" sz="3600" dirty="0">
                <a:solidFill>
                  <a:srgbClr val="FFFF00"/>
                </a:solidFill>
              </a:rPr>
              <a:t>Nature is of God.</a:t>
            </a:r>
          </a:p>
          <a:p>
            <a:pPr algn="r"/>
            <a:r>
              <a:rPr lang="en-US" sz="3600" dirty="0"/>
              <a:t>64-0719</a:t>
            </a:r>
          </a:p>
        </p:txBody>
      </p:sp>
    </p:spTree>
    <p:extLst>
      <p:ext uri="{BB962C8B-B14F-4D97-AF65-F5344CB8AC3E}">
        <p14:creationId xmlns:p14="http://schemas.microsoft.com/office/powerpoint/2010/main" val="13585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92A45E-8D0D-46B5-9D52-716413E6AD00}"/>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0B2DAF65-E89B-4803-8047-5A04DF472F19}"/>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7DEB4F70-9372-4786-9B7A-BC9781119F33}"/>
              </a:ext>
            </a:extLst>
          </p:cNvPr>
          <p:cNvSpPr>
            <a:spLocks noGrp="1"/>
          </p:cNvSpPr>
          <p:nvPr>
            <p:ph type="sldNum" sz="quarter" idx="12"/>
          </p:nvPr>
        </p:nvSpPr>
        <p:spPr/>
        <p:txBody>
          <a:bodyPr/>
          <a:lstStyle/>
          <a:p>
            <a:fld id="{FF6EAED7-9305-46A5-8957-DB3C71D9356F}" type="slidenum">
              <a:rPr lang="en-US" smtClean="0"/>
              <a:t>38</a:t>
            </a:fld>
            <a:endParaRPr lang="en-US"/>
          </a:p>
        </p:txBody>
      </p:sp>
      <p:sp>
        <p:nvSpPr>
          <p:cNvPr id="5" name="Rectangle 4">
            <a:extLst>
              <a:ext uri="{FF2B5EF4-FFF2-40B4-BE49-F238E27FC236}">
                <a16:creationId xmlns:a16="http://schemas.microsoft.com/office/drawing/2014/main" id="{FD1CA9E8-EC47-4102-B371-63976D7A75B0}"/>
              </a:ext>
            </a:extLst>
          </p:cNvPr>
          <p:cNvSpPr/>
          <p:nvPr/>
        </p:nvSpPr>
        <p:spPr>
          <a:xfrm>
            <a:off x="130625" y="38550"/>
            <a:ext cx="8904518" cy="6124754"/>
          </a:xfrm>
          <a:prstGeom prst="rect">
            <a:avLst/>
          </a:prstGeom>
        </p:spPr>
        <p:txBody>
          <a:bodyPr wrap="square">
            <a:spAutoFit/>
          </a:bodyPr>
          <a:lstStyle/>
          <a:p>
            <a:r>
              <a:rPr lang="en-US" sz="4000" b="1" dirty="0"/>
              <a:t>TESTIMONY</a:t>
            </a:r>
          </a:p>
          <a:p>
            <a:r>
              <a:rPr lang="en-US" sz="3200" dirty="0"/>
              <a:t>	152   I said, "They will never even find a trace of it. For, the Lord my God, Who is Creator, can stop winds and storms, rebuke the seas, He is the Creator of heavens and earth. And I love Him and believe Him… And You, Who could create a squirrel and put it into existence, could take an enemy out of existence. When the Devil wrapped </a:t>
            </a:r>
            <a:r>
              <a:rPr lang="en-US" sz="3200" dirty="0" err="1"/>
              <a:t>hisself</a:t>
            </a:r>
            <a:r>
              <a:rPr lang="en-US" sz="3200" dirty="0"/>
              <a:t> in the storm... </a:t>
            </a:r>
            <a:r>
              <a:rPr lang="en-US" sz="3200" dirty="0">
                <a:solidFill>
                  <a:srgbClr val="FFFF00"/>
                </a:solidFill>
              </a:rPr>
              <a:t>The winds is God's creation. The water is God's creation. But the Devil got into it, that's what did it, and put a spasm in the sea, like that. </a:t>
            </a:r>
            <a:r>
              <a:rPr lang="en-US" sz="2800" dirty="0">
                <a:solidFill>
                  <a:srgbClr val="FFFF00"/>
                </a:solidFill>
              </a:rPr>
              <a:t>					</a:t>
            </a:r>
            <a:r>
              <a:rPr lang="en-US" sz="2800" dirty="0"/>
              <a:t>63-1128</a:t>
            </a:r>
            <a:endParaRPr lang="en-US" sz="2800" dirty="0">
              <a:solidFill>
                <a:srgbClr val="FFFF00"/>
              </a:solidFill>
            </a:endParaRPr>
          </a:p>
        </p:txBody>
      </p:sp>
    </p:spTree>
    <p:extLst>
      <p:ext uri="{BB962C8B-B14F-4D97-AF65-F5344CB8AC3E}">
        <p14:creationId xmlns:p14="http://schemas.microsoft.com/office/powerpoint/2010/main" val="6005099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B0BAF9-722B-45DE-A0D1-377EE7308943}"/>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30746000-905E-4C7A-9371-8C2AE93354FC}"/>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62B6D5FD-FB7D-422F-8472-E10DF19B0655}"/>
              </a:ext>
            </a:extLst>
          </p:cNvPr>
          <p:cNvSpPr>
            <a:spLocks noGrp="1"/>
          </p:cNvSpPr>
          <p:nvPr>
            <p:ph type="sldNum" sz="quarter" idx="12"/>
          </p:nvPr>
        </p:nvSpPr>
        <p:spPr/>
        <p:txBody>
          <a:bodyPr/>
          <a:lstStyle/>
          <a:p>
            <a:fld id="{FF6EAED7-9305-46A5-8957-DB3C71D9356F}" type="slidenum">
              <a:rPr lang="en-US" smtClean="0"/>
              <a:t>39</a:t>
            </a:fld>
            <a:endParaRPr lang="en-US"/>
          </a:p>
        </p:txBody>
      </p:sp>
      <p:sp>
        <p:nvSpPr>
          <p:cNvPr id="5" name="Rectangle 4">
            <a:extLst>
              <a:ext uri="{FF2B5EF4-FFF2-40B4-BE49-F238E27FC236}">
                <a16:creationId xmlns:a16="http://schemas.microsoft.com/office/drawing/2014/main" id="{95DACC95-73C0-4AFE-B9C1-541C0936E422}"/>
              </a:ext>
            </a:extLst>
          </p:cNvPr>
          <p:cNvSpPr/>
          <p:nvPr/>
        </p:nvSpPr>
        <p:spPr>
          <a:xfrm>
            <a:off x="185057" y="1"/>
            <a:ext cx="8795657" cy="6309420"/>
          </a:xfrm>
          <a:prstGeom prst="rect">
            <a:avLst/>
          </a:prstGeom>
        </p:spPr>
        <p:txBody>
          <a:bodyPr wrap="square">
            <a:spAutoFit/>
          </a:bodyPr>
          <a:lstStyle/>
          <a:p>
            <a:r>
              <a:rPr lang="en-US" sz="4000" b="1" dirty="0"/>
              <a:t>THE.FUTURE.HOME</a:t>
            </a:r>
          </a:p>
          <a:p>
            <a:r>
              <a:rPr lang="en-US" sz="3200" dirty="0"/>
              <a:t>	</a:t>
            </a:r>
            <a:r>
              <a:rPr lang="en-US" sz="3000" dirty="0"/>
              <a:t>272 Then, in this New Earth, the skies will never be black again; no, that's from the curse, see. Never be black again with angry clouds. Winds will never blow across her again like that. No. She'll never tear up the trees, and tear up the houses, and turn over the things. Lightning and the wrath will never belch from Satan across there, and kill a man walking down the road, or burn up a building. No, no more. There'll be no more typhoons sweep down, or storms and tornadoes, and tear up houses, and kill little children, and things. </a:t>
            </a:r>
            <a:r>
              <a:rPr lang="en-US" sz="3000" dirty="0">
                <a:solidFill>
                  <a:srgbClr val="FFFF00"/>
                </a:solidFill>
              </a:rPr>
              <a:t>Trying to destroy, it won't be there. Satan is cast </a:t>
            </a:r>
            <a:r>
              <a:rPr lang="en-US" sz="3000">
                <a:solidFill>
                  <a:srgbClr val="FFFF00"/>
                </a:solidFill>
              </a:rPr>
              <a:t>out.						</a:t>
            </a:r>
            <a:r>
              <a:rPr lang="en-US" sz="3200"/>
              <a:t>64-0802</a:t>
            </a:r>
            <a:endParaRPr lang="en-US" sz="3200" dirty="0">
              <a:solidFill>
                <a:srgbClr val="FFFF00"/>
              </a:solidFill>
            </a:endParaRPr>
          </a:p>
        </p:txBody>
      </p:sp>
    </p:spTree>
    <p:extLst>
      <p:ext uri="{BB962C8B-B14F-4D97-AF65-F5344CB8AC3E}">
        <p14:creationId xmlns:p14="http://schemas.microsoft.com/office/powerpoint/2010/main" val="4087724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DF57CA-D62A-4A5F-8ED0-8FA266EDB097}"/>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7BEAF35F-7B05-4D7F-961A-C7BCA7975969}"/>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6F0FDB2D-0B05-4D00-8C62-FE255FBADA58}"/>
              </a:ext>
            </a:extLst>
          </p:cNvPr>
          <p:cNvSpPr>
            <a:spLocks noGrp="1"/>
          </p:cNvSpPr>
          <p:nvPr>
            <p:ph type="sldNum" sz="quarter" idx="12"/>
          </p:nvPr>
        </p:nvSpPr>
        <p:spPr/>
        <p:txBody>
          <a:bodyPr/>
          <a:lstStyle/>
          <a:p>
            <a:fld id="{FF6EAED7-9305-46A5-8957-DB3C71D9356F}" type="slidenum">
              <a:rPr lang="en-US" smtClean="0"/>
              <a:t>4</a:t>
            </a:fld>
            <a:endParaRPr lang="en-US"/>
          </a:p>
        </p:txBody>
      </p:sp>
      <p:sp>
        <p:nvSpPr>
          <p:cNvPr id="5" name="Rectangle 4">
            <a:extLst>
              <a:ext uri="{FF2B5EF4-FFF2-40B4-BE49-F238E27FC236}">
                <a16:creationId xmlns:a16="http://schemas.microsoft.com/office/drawing/2014/main" id="{409D8239-9391-4098-8CBD-C1D65E22B4F2}"/>
              </a:ext>
            </a:extLst>
          </p:cNvPr>
          <p:cNvSpPr/>
          <p:nvPr/>
        </p:nvSpPr>
        <p:spPr>
          <a:xfrm>
            <a:off x="294640" y="172717"/>
            <a:ext cx="8493760" cy="2739211"/>
          </a:xfrm>
          <a:prstGeom prst="rect">
            <a:avLst/>
          </a:prstGeom>
        </p:spPr>
        <p:txBody>
          <a:bodyPr wrap="square">
            <a:spAutoFit/>
          </a:bodyPr>
          <a:lstStyle/>
          <a:p>
            <a:r>
              <a:rPr lang="en-US" sz="4400" dirty="0">
                <a:solidFill>
                  <a:srgbClr val="FFFF00"/>
                </a:solidFill>
              </a:rPr>
              <a:t>Works: </a:t>
            </a:r>
            <a:r>
              <a:rPr lang="en-US" sz="3200" dirty="0"/>
              <a:t>(Gr.) ergon </a:t>
            </a:r>
          </a:p>
          <a:p>
            <a:r>
              <a:rPr lang="en-US" sz="3200" dirty="0"/>
              <a:t>	Business, employment, that which any one is occupied, enterprise, undertaking; anything accomplished by hand, art, industry, or mind;</a:t>
            </a:r>
          </a:p>
          <a:p>
            <a:r>
              <a:rPr lang="en-US" sz="3200" dirty="0"/>
              <a:t>	An act, deed, thing done. </a:t>
            </a:r>
            <a:r>
              <a:rPr lang="en-US" sz="2000" dirty="0"/>
              <a:t>(Eng.: Human Engineering)</a:t>
            </a:r>
            <a:endParaRPr lang="en-US" sz="3200" dirty="0"/>
          </a:p>
        </p:txBody>
      </p:sp>
      <p:sp>
        <p:nvSpPr>
          <p:cNvPr id="6" name="Rectangle 5">
            <a:extLst>
              <a:ext uri="{FF2B5EF4-FFF2-40B4-BE49-F238E27FC236}">
                <a16:creationId xmlns:a16="http://schemas.microsoft.com/office/drawing/2014/main" id="{85AEE26D-2DF5-4F70-8C17-A4682B72496A}"/>
              </a:ext>
            </a:extLst>
          </p:cNvPr>
          <p:cNvSpPr/>
          <p:nvPr/>
        </p:nvSpPr>
        <p:spPr>
          <a:xfrm>
            <a:off x="294640" y="4265655"/>
            <a:ext cx="8493760" cy="1938992"/>
          </a:xfrm>
          <a:prstGeom prst="rect">
            <a:avLst/>
          </a:prstGeom>
        </p:spPr>
        <p:txBody>
          <a:bodyPr wrap="square">
            <a:spAutoFit/>
          </a:bodyPr>
          <a:lstStyle/>
          <a:p>
            <a:pPr algn="ctr"/>
            <a:r>
              <a:rPr lang="en-US" sz="3200" i="1" dirty="0"/>
              <a:t>	 Let your light so shine before men, that they may see </a:t>
            </a:r>
            <a:r>
              <a:rPr lang="en-US" sz="3200" i="1" dirty="0">
                <a:solidFill>
                  <a:srgbClr val="FFFF00"/>
                </a:solidFill>
              </a:rPr>
              <a:t>your good works, </a:t>
            </a:r>
            <a:r>
              <a:rPr lang="en-US" sz="3200" i="1" dirty="0"/>
              <a:t>and glorify your Father which is in heaven.</a:t>
            </a:r>
          </a:p>
          <a:p>
            <a:pPr algn="ctr"/>
            <a:r>
              <a:rPr lang="en-US" sz="2400" b="1" dirty="0"/>
              <a:t>MATTHEW 5:16</a:t>
            </a:r>
          </a:p>
        </p:txBody>
      </p:sp>
    </p:spTree>
    <p:extLst>
      <p:ext uri="{BB962C8B-B14F-4D97-AF65-F5344CB8AC3E}">
        <p14:creationId xmlns:p14="http://schemas.microsoft.com/office/powerpoint/2010/main" val="900150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C7B62E-551E-0341-A2EA-4209AB20BE5E}"/>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BAD32525-C38D-354A-8036-BDF09EDE91EB}"/>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F883B2B4-2AEB-AE46-8308-3A012EE042C8}"/>
              </a:ext>
            </a:extLst>
          </p:cNvPr>
          <p:cNvSpPr>
            <a:spLocks noGrp="1"/>
          </p:cNvSpPr>
          <p:nvPr>
            <p:ph type="sldNum" sz="quarter" idx="12"/>
          </p:nvPr>
        </p:nvSpPr>
        <p:spPr/>
        <p:txBody>
          <a:bodyPr/>
          <a:lstStyle/>
          <a:p>
            <a:fld id="{FF6EAED7-9305-46A5-8957-DB3C71D9356F}" type="slidenum">
              <a:rPr lang="en-US" smtClean="0"/>
              <a:t>5</a:t>
            </a:fld>
            <a:endParaRPr lang="en-US"/>
          </a:p>
        </p:txBody>
      </p:sp>
      <p:sp>
        <p:nvSpPr>
          <p:cNvPr id="5" name="Rectangle 4">
            <a:extLst>
              <a:ext uri="{FF2B5EF4-FFF2-40B4-BE49-F238E27FC236}">
                <a16:creationId xmlns:a16="http://schemas.microsoft.com/office/drawing/2014/main" id="{DDC20A50-8B77-F743-A11E-F26D1BD39FE7}"/>
              </a:ext>
            </a:extLst>
          </p:cNvPr>
          <p:cNvSpPr/>
          <p:nvPr/>
        </p:nvSpPr>
        <p:spPr>
          <a:xfrm>
            <a:off x="195209" y="123290"/>
            <a:ext cx="8784404" cy="6186488"/>
          </a:xfrm>
          <a:prstGeom prst="rect">
            <a:avLst/>
          </a:prstGeom>
        </p:spPr>
        <p:txBody>
          <a:bodyPr wrap="square">
            <a:spAutoFit/>
          </a:bodyPr>
          <a:lstStyle/>
          <a:p>
            <a:r>
              <a:rPr lang="en-US" sz="4000" b="1" dirty="0"/>
              <a:t>I CORINTHIANS 16:10-11</a:t>
            </a:r>
            <a:endParaRPr lang="en-US" sz="4000" b="1" i="1" dirty="0"/>
          </a:p>
          <a:p>
            <a:r>
              <a:rPr lang="en-US" sz="2800" i="1" dirty="0"/>
              <a:t>	Now if Timotheus come, see that he may be with you without fear: </a:t>
            </a:r>
            <a:r>
              <a:rPr lang="en-US" sz="2800" i="1" dirty="0">
                <a:solidFill>
                  <a:srgbClr val="FFFF00"/>
                </a:solidFill>
              </a:rPr>
              <a:t>for he worketh the work of the Lord, </a:t>
            </a:r>
            <a:r>
              <a:rPr lang="en-US" sz="2800" i="1" dirty="0"/>
              <a:t>as I also do. 11 Let no man therefore despise him: but conduct him forth in peace, that he may come unto me: for I look for him with the brethren. </a:t>
            </a:r>
          </a:p>
          <a:p>
            <a:endParaRPr lang="en-US" sz="2800" i="1" dirty="0"/>
          </a:p>
          <a:p>
            <a:r>
              <a:rPr lang="en-US" sz="4000" b="1" dirty="0"/>
              <a:t>EPHESIANS 4:12-13</a:t>
            </a:r>
          </a:p>
          <a:p>
            <a:r>
              <a:rPr lang="en-US" sz="2800" i="1" dirty="0"/>
              <a:t>	For the perfecting of the saints, </a:t>
            </a:r>
            <a:r>
              <a:rPr lang="en-US" sz="2800" i="1" dirty="0">
                <a:solidFill>
                  <a:srgbClr val="FFFF00"/>
                </a:solidFill>
              </a:rPr>
              <a:t>for the work of the ministry, </a:t>
            </a:r>
            <a:r>
              <a:rPr lang="en-US" sz="2800" i="1" dirty="0"/>
              <a:t>for the edifying of the body of Christ: 13 Till we all come in the unity of the faith, and of the knowledge of the Son of God, unto a perfect man, unto the measure of the stature of the fulness of Christ:</a:t>
            </a:r>
          </a:p>
        </p:txBody>
      </p:sp>
    </p:spTree>
    <p:extLst>
      <p:ext uri="{BB962C8B-B14F-4D97-AF65-F5344CB8AC3E}">
        <p14:creationId xmlns:p14="http://schemas.microsoft.com/office/powerpoint/2010/main" val="217259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B92F6D-B9A6-EC49-9224-FFB040D4F2EB}"/>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9E89E4F9-E903-B74C-90B1-815E7DBD24B2}"/>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C6371942-8D04-6E4B-990C-DBB019CAC136}"/>
              </a:ext>
            </a:extLst>
          </p:cNvPr>
          <p:cNvSpPr>
            <a:spLocks noGrp="1"/>
          </p:cNvSpPr>
          <p:nvPr>
            <p:ph type="sldNum" sz="quarter" idx="12"/>
          </p:nvPr>
        </p:nvSpPr>
        <p:spPr/>
        <p:txBody>
          <a:bodyPr/>
          <a:lstStyle/>
          <a:p>
            <a:fld id="{FF6EAED7-9305-46A5-8957-DB3C71D9356F}" type="slidenum">
              <a:rPr lang="en-US" smtClean="0"/>
              <a:t>6</a:t>
            </a:fld>
            <a:endParaRPr lang="en-US"/>
          </a:p>
        </p:txBody>
      </p:sp>
      <p:sp>
        <p:nvSpPr>
          <p:cNvPr id="5" name="Rectangle 4">
            <a:extLst>
              <a:ext uri="{FF2B5EF4-FFF2-40B4-BE49-F238E27FC236}">
                <a16:creationId xmlns:a16="http://schemas.microsoft.com/office/drawing/2014/main" id="{6AEEA38B-90EC-514C-8F14-0D514565EC48}"/>
              </a:ext>
            </a:extLst>
          </p:cNvPr>
          <p:cNvSpPr/>
          <p:nvPr/>
        </p:nvSpPr>
        <p:spPr>
          <a:xfrm>
            <a:off x="256854" y="173879"/>
            <a:ext cx="8630292" cy="6494085"/>
          </a:xfrm>
          <a:prstGeom prst="rect">
            <a:avLst/>
          </a:prstGeom>
        </p:spPr>
        <p:txBody>
          <a:bodyPr wrap="square">
            <a:spAutoFit/>
          </a:bodyPr>
          <a:lstStyle/>
          <a:p>
            <a:r>
              <a:rPr lang="en-US" sz="4400" b="1" dirty="0"/>
              <a:t>THE.CHILDREN.OF.ISRAEL</a:t>
            </a:r>
          </a:p>
          <a:p>
            <a:r>
              <a:rPr lang="en-US" sz="3200" dirty="0"/>
              <a:t>	48  It was in the days of the coming of Jesus. Those [3 wise men] went right on up there and worshipped Him. And the priest was in the temple debating whether this was right or that was right. </a:t>
            </a:r>
            <a:r>
              <a:rPr lang="en-US" sz="3200" dirty="0">
                <a:solidFill>
                  <a:srgbClr val="FFFF00"/>
                </a:solidFill>
              </a:rPr>
              <a:t>Remember, I say it's the work of the devil.</a:t>
            </a:r>
            <a:r>
              <a:rPr lang="en-US" sz="3200" dirty="0"/>
              <a:t> </a:t>
            </a:r>
            <a:r>
              <a:rPr lang="en-US" sz="3200" dirty="0">
                <a:solidFill>
                  <a:srgbClr val="FFFF00"/>
                </a:solidFill>
              </a:rPr>
              <a:t>All spiritualists and astronomy is the works of the devil. 									</a:t>
            </a:r>
            <a:r>
              <a:rPr lang="en-US" sz="2400" dirty="0"/>
              <a:t>47-1123</a:t>
            </a:r>
          </a:p>
          <a:p>
            <a:endParaRPr lang="en-US" sz="3200" dirty="0"/>
          </a:p>
          <a:p>
            <a:pPr algn="ctr"/>
            <a:r>
              <a:rPr lang="en-US" sz="2800" b="1" dirty="0"/>
              <a:t>JEREMIAH 48:10</a:t>
            </a:r>
          </a:p>
          <a:p>
            <a:pPr algn="ctr"/>
            <a:r>
              <a:rPr lang="en-US" sz="2800" i="1" dirty="0"/>
              <a:t>Cursed be he that doeth the work of the LORD deceitfully, and cursed be he that </a:t>
            </a:r>
            <a:r>
              <a:rPr lang="en-US" sz="2800" i="1" dirty="0" err="1"/>
              <a:t>keepeth</a:t>
            </a:r>
            <a:r>
              <a:rPr lang="en-US" sz="2800" i="1" dirty="0"/>
              <a:t> back his sword from blood.</a:t>
            </a:r>
          </a:p>
          <a:p>
            <a:endParaRPr lang="en-US" sz="3200" dirty="0"/>
          </a:p>
        </p:txBody>
      </p:sp>
    </p:spTree>
    <p:extLst>
      <p:ext uri="{BB962C8B-B14F-4D97-AF65-F5344CB8AC3E}">
        <p14:creationId xmlns:p14="http://schemas.microsoft.com/office/powerpoint/2010/main" val="4183825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9082E8-3C45-8F41-8ABD-DD42220DE479}"/>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74634D5A-36B6-CC40-84B7-D3235D467B55}"/>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15F757A1-08F9-5A4B-B068-1F067E908BDB}"/>
              </a:ext>
            </a:extLst>
          </p:cNvPr>
          <p:cNvSpPr>
            <a:spLocks noGrp="1"/>
          </p:cNvSpPr>
          <p:nvPr>
            <p:ph type="sldNum" sz="quarter" idx="12"/>
          </p:nvPr>
        </p:nvSpPr>
        <p:spPr/>
        <p:txBody>
          <a:bodyPr/>
          <a:lstStyle/>
          <a:p>
            <a:fld id="{FF6EAED7-9305-46A5-8957-DB3C71D9356F}" type="slidenum">
              <a:rPr lang="en-US" smtClean="0"/>
              <a:t>7</a:t>
            </a:fld>
            <a:endParaRPr lang="en-US"/>
          </a:p>
        </p:txBody>
      </p:sp>
      <p:sp>
        <p:nvSpPr>
          <p:cNvPr id="5" name="Rectangle 4">
            <a:extLst>
              <a:ext uri="{FF2B5EF4-FFF2-40B4-BE49-F238E27FC236}">
                <a16:creationId xmlns:a16="http://schemas.microsoft.com/office/drawing/2014/main" id="{A8B82A81-596C-A64B-B1F7-BADC3FEE4693}"/>
              </a:ext>
            </a:extLst>
          </p:cNvPr>
          <p:cNvSpPr/>
          <p:nvPr/>
        </p:nvSpPr>
        <p:spPr>
          <a:xfrm>
            <a:off x="195209" y="164387"/>
            <a:ext cx="8712485" cy="6370975"/>
          </a:xfrm>
          <a:prstGeom prst="rect">
            <a:avLst/>
          </a:prstGeom>
        </p:spPr>
        <p:txBody>
          <a:bodyPr wrap="square">
            <a:spAutoFit/>
          </a:bodyPr>
          <a:lstStyle/>
          <a:p>
            <a:r>
              <a:rPr lang="en-US" sz="3200" b="1" dirty="0"/>
              <a:t>EZRA 3:8</a:t>
            </a:r>
          </a:p>
          <a:p>
            <a:r>
              <a:rPr lang="en-US" sz="2400" i="1" dirty="0"/>
              <a:t>	Now in the second year of their coming unto the house of God at Jerusalem, in the second month, began Zerubbabel the son of </a:t>
            </a:r>
            <a:r>
              <a:rPr lang="en-US" sz="2400" i="1" dirty="0" err="1"/>
              <a:t>Shealtiel</a:t>
            </a:r>
            <a:r>
              <a:rPr lang="en-US" sz="2400" i="1" dirty="0"/>
              <a:t>, and </a:t>
            </a:r>
            <a:r>
              <a:rPr lang="en-US" sz="2400" i="1" dirty="0" err="1"/>
              <a:t>Jeshua</a:t>
            </a:r>
            <a:r>
              <a:rPr lang="en-US" sz="2400" i="1" dirty="0"/>
              <a:t> the son of </a:t>
            </a:r>
            <a:r>
              <a:rPr lang="en-US" sz="2400" i="1" dirty="0" err="1"/>
              <a:t>Jozadak</a:t>
            </a:r>
            <a:r>
              <a:rPr lang="en-US" sz="2400" i="1" dirty="0"/>
              <a:t>, and the remnant of their brethren the priests and the Levites, and all they that were come out of the captivity unto Jerusalem; and appointed the Levites, from twenty years old and upward, to set forward the work of the house of the LORD.</a:t>
            </a:r>
          </a:p>
          <a:p>
            <a:endParaRPr lang="en-US" sz="3200" b="1" dirty="0"/>
          </a:p>
          <a:p>
            <a:r>
              <a:rPr lang="en-US" sz="3600" b="1" dirty="0"/>
              <a:t>I CORINTHIANS 15:57</a:t>
            </a:r>
          </a:p>
          <a:p>
            <a:r>
              <a:rPr lang="en-US" sz="2800" dirty="0"/>
              <a:t>	</a:t>
            </a:r>
            <a:r>
              <a:rPr lang="en-US" sz="2800" i="1" dirty="0"/>
              <a:t>But thanks be to God, which giveth us the victory through our Lord Jesus Christ. 58 Therefore, my beloved brethren, be ye </a:t>
            </a:r>
            <a:r>
              <a:rPr lang="en-US" sz="2800" i="1" dirty="0" err="1"/>
              <a:t>stedfast</a:t>
            </a:r>
            <a:r>
              <a:rPr lang="en-US" sz="2800" i="1" dirty="0"/>
              <a:t>, </a:t>
            </a:r>
            <a:r>
              <a:rPr lang="en-US" sz="2800" i="1" dirty="0" err="1"/>
              <a:t>unmoveable</a:t>
            </a:r>
            <a:r>
              <a:rPr lang="en-US" sz="2800" i="1" dirty="0"/>
              <a:t>, </a:t>
            </a:r>
            <a:r>
              <a:rPr lang="en-US" sz="2800" i="1" dirty="0">
                <a:solidFill>
                  <a:srgbClr val="FFFF00"/>
                </a:solidFill>
              </a:rPr>
              <a:t>always abounding in the work of the Lord, </a:t>
            </a:r>
            <a:r>
              <a:rPr lang="en-US" sz="2800" i="1" dirty="0"/>
              <a:t>forasmuch as ye know that your </a:t>
            </a:r>
            <a:r>
              <a:rPr lang="en-US" sz="2800" i="1" dirty="0" err="1"/>
              <a:t>labour</a:t>
            </a:r>
            <a:r>
              <a:rPr lang="en-US" sz="2800" i="1" dirty="0"/>
              <a:t> is not in vain in the Lord. </a:t>
            </a:r>
          </a:p>
        </p:txBody>
      </p:sp>
    </p:spTree>
    <p:extLst>
      <p:ext uri="{BB962C8B-B14F-4D97-AF65-F5344CB8AC3E}">
        <p14:creationId xmlns:p14="http://schemas.microsoft.com/office/powerpoint/2010/main" val="3700562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79B5CB-133D-9D49-82FD-6DBD05678018}"/>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C4DE8385-5AA5-3442-A87A-BD114EB1A605}"/>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3CE0347C-4DDD-AD4D-9075-429AE22C2735}"/>
              </a:ext>
            </a:extLst>
          </p:cNvPr>
          <p:cNvSpPr>
            <a:spLocks noGrp="1"/>
          </p:cNvSpPr>
          <p:nvPr>
            <p:ph type="sldNum" sz="quarter" idx="12"/>
          </p:nvPr>
        </p:nvSpPr>
        <p:spPr/>
        <p:txBody>
          <a:bodyPr/>
          <a:lstStyle/>
          <a:p>
            <a:fld id="{FF6EAED7-9305-46A5-8957-DB3C71D9356F}" type="slidenum">
              <a:rPr lang="en-US" smtClean="0"/>
              <a:t>8</a:t>
            </a:fld>
            <a:endParaRPr lang="en-US"/>
          </a:p>
        </p:txBody>
      </p:sp>
      <p:sp>
        <p:nvSpPr>
          <p:cNvPr id="5" name="Rectangle 4">
            <a:extLst>
              <a:ext uri="{FF2B5EF4-FFF2-40B4-BE49-F238E27FC236}">
                <a16:creationId xmlns:a16="http://schemas.microsoft.com/office/drawing/2014/main" id="{10720D08-A964-C742-8D55-4437AC37C470}"/>
              </a:ext>
            </a:extLst>
          </p:cNvPr>
          <p:cNvSpPr/>
          <p:nvPr/>
        </p:nvSpPr>
        <p:spPr>
          <a:xfrm>
            <a:off x="190072" y="42725"/>
            <a:ext cx="8763856" cy="6678751"/>
          </a:xfrm>
          <a:prstGeom prst="rect">
            <a:avLst/>
          </a:prstGeom>
        </p:spPr>
        <p:txBody>
          <a:bodyPr wrap="square">
            <a:spAutoFit/>
          </a:bodyPr>
          <a:lstStyle/>
          <a:p>
            <a:r>
              <a:rPr lang="en-US" sz="3600" b="1" dirty="0"/>
              <a:t>QUESTIONS.AND.ANSWERS.4</a:t>
            </a:r>
          </a:p>
          <a:p>
            <a:r>
              <a:rPr lang="en-US" sz="2800" dirty="0"/>
              <a:t>	</a:t>
            </a:r>
            <a:r>
              <a:rPr lang="en-US" sz="2800" i="1" dirty="0"/>
              <a:t>418. Dear prophet of God, St. Mark 16:18, I'm around snake handlers. What about it?</a:t>
            </a:r>
          </a:p>
          <a:p>
            <a:r>
              <a:rPr lang="en-US" sz="2800" dirty="0"/>
              <a:t>	Well, that's a good question. I believe that the Bible means just what It says. I believe if we try to tempt the Lord into something, we're in for it. But I don't think that God means for you to bring me a bottle of arsenic and see if I could drink it and prove to you that I have faith; no more than I believe it would be right for you to bring me a snake, and let me pick it up, and show you I have faith that I can overcome its poison. </a:t>
            </a:r>
            <a:r>
              <a:rPr lang="en-US" sz="2800" dirty="0">
                <a:solidFill>
                  <a:srgbClr val="FFFF00"/>
                </a:solidFill>
              </a:rPr>
              <a:t>I do believe that if I was in the water baptizing people, doing on the work of the Lord, or in the jungle, and the snake bit me, I'd walk right on in the Name of the Lord. </a:t>
            </a:r>
            <a:r>
              <a:rPr lang="en-US" sz="2800" dirty="0"/>
              <a:t>I believe that that's what it meant. 											64-0830</a:t>
            </a:r>
          </a:p>
        </p:txBody>
      </p:sp>
    </p:spTree>
    <p:extLst>
      <p:ext uri="{BB962C8B-B14F-4D97-AF65-F5344CB8AC3E}">
        <p14:creationId xmlns:p14="http://schemas.microsoft.com/office/powerpoint/2010/main" val="37264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AEE6B2-E444-4D52-A229-18749317C29F}"/>
              </a:ext>
            </a:extLst>
          </p:cNvPr>
          <p:cNvSpPr>
            <a:spLocks noGrp="1"/>
          </p:cNvSpPr>
          <p:nvPr>
            <p:ph type="dt" sz="half" idx="10"/>
          </p:nvPr>
        </p:nvSpPr>
        <p:spPr/>
        <p:txBody>
          <a:bodyPr/>
          <a:lstStyle/>
          <a:p>
            <a:r>
              <a:rPr lang="en-US"/>
              <a:t>9/30/2018</a:t>
            </a:r>
          </a:p>
        </p:txBody>
      </p:sp>
      <p:sp>
        <p:nvSpPr>
          <p:cNvPr id="3" name="Footer Placeholder 2">
            <a:extLst>
              <a:ext uri="{FF2B5EF4-FFF2-40B4-BE49-F238E27FC236}">
                <a16:creationId xmlns:a16="http://schemas.microsoft.com/office/drawing/2014/main" id="{4C238B23-754D-46E1-AE24-C658C072D753}"/>
              </a:ext>
            </a:extLst>
          </p:cNvPr>
          <p:cNvSpPr>
            <a:spLocks noGrp="1"/>
          </p:cNvSpPr>
          <p:nvPr>
            <p:ph type="ftr" sz="quarter" idx="11"/>
          </p:nvPr>
        </p:nvSpPr>
        <p:spPr/>
        <p:txBody>
          <a:bodyPr/>
          <a:lstStyle/>
          <a:p>
            <a:r>
              <a:rPr lang="en-US"/>
              <a:t>The Higher Way</a:t>
            </a:r>
          </a:p>
        </p:txBody>
      </p:sp>
      <p:sp>
        <p:nvSpPr>
          <p:cNvPr id="4" name="Slide Number Placeholder 3">
            <a:extLst>
              <a:ext uri="{FF2B5EF4-FFF2-40B4-BE49-F238E27FC236}">
                <a16:creationId xmlns:a16="http://schemas.microsoft.com/office/drawing/2014/main" id="{7FD635C2-9823-455A-9459-F606B7531809}"/>
              </a:ext>
            </a:extLst>
          </p:cNvPr>
          <p:cNvSpPr>
            <a:spLocks noGrp="1"/>
          </p:cNvSpPr>
          <p:nvPr>
            <p:ph type="sldNum" sz="quarter" idx="12"/>
          </p:nvPr>
        </p:nvSpPr>
        <p:spPr/>
        <p:txBody>
          <a:bodyPr/>
          <a:lstStyle/>
          <a:p>
            <a:fld id="{FF6EAED7-9305-46A5-8957-DB3C71D9356F}" type="slidenum">
              <a:rPr lang="en-US" smtClean="0"/>
              <a:t>9</a:t>
            </a:fld>
            <a:endParaRPr lang="en-US"/>
          </a:p>
        </p:txBody>
      </p:sp>
      <p:sp>
        <p:nvSpPr>
          <p:cNvPr id="5" name="Rectangle 4">
            <a:extLst>
              <a:ext uri="{FF2B5EF4-FFF2-40B4-BE49-F238E27FC236}">
                <a16:creationId xmlns:a16="http://schemas.microsoft.com/office/drawing/2014/main" id="{7D58D496-F375-47F3-B097-80EE9047A72C}"/>
              </a:ext>
            </a:extLst>
          </p:cNvPr>
          <p:cNvSpPr/>
          <p:nvPr/>
        </p:nvSpPr>
        <p:spPr>
          <a:xfrm>
            <a:off x="223520" y="0"/>
            <a:ext cx="8666480" cy="1754326"/>
          </a:xfrm>
          <a:prstGeom prst="rect">
            <a:avLst/>
          </a:prstGeom>
        </p:spPr>
        <p:txBody>
          <a:bodyPr wrap="square">
            <a:spAutoFit/>
          </a:bodyPr>
          <a:lstStyle/>
          <a:p>
            <a:r>
              <a:rPr lang="en-US" sz="4400" b="1" dirty="0"/>
              <a:t>JOHN 6:28-29</a:t>
            </a:r>
          </a:p>
          <a:p>
            <a:r>
              <a:rPr lang="en-US" sz="3200" i="1" dirty="0"/>
              <a:t>	Then said they unto him, </a:t>
            </a:r>
            <a:r>
              <a:rPr lang="en-US" sz="3200" i="1" dirty="0">
                <a:solidFill>
                  <a:srgbClr val="FFFF00"/>
                </a:solidFill>
              </a:rPr>
              <a:t>What shall we do, that we might work the works of God? </a:t>
            </a:r>
            <a:endParaRPr lang="en-US" sz="3200" i="1" dirty="0"/>
          </a:p>
        </p:txBody>
      </p:sp>
    </p:spTree>
    <p:extLst>
      <p:ext uri="{BB962C8B-B14F-4D97-AF65-F5344CB8AC3E}">
        <p14:creationId xmlns:p14="http://schemas.microsoft.com/office/powerpoint/2010/main" val="14465766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395</Words>
  <Application>Microsoft Macintosh PowerPoint</Application>
  <PresentationFormat>On-screen Show (4:3)</PresentationFormat>
  <Paragraphs>243</Paragraphs>
  <Slides>39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Cambria</vt:lpstr>
      <vt:lpstr>Office Theme</vt:lpstr>
      <vt:lpstr>The Higher Way 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Higher Way</dc:title>
  <dc:creator>Barry Coffey</dc:creator>
  <cp:lastModifiedBy>Barry Coffey</cp:lastModifiedBy>
  <cp:revision>18</cp:revision>
  <dcterms:created xsi:type="dcterms:W3CDTF">2018-09-30T14:47:44Z</dcterms:created>
  <dcterms:modified xsi:type="dcterms:W3CDTF">2018-09-30T21:26:14Z</dcterms:modified>
</cp:coreProperties>
</file>