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howSpecialPlsOnTitleSld="0" saveSubsetFonts="1">
  <p:sldMasterIdLst>
    <p:sldMasterId id="2147483660" r:id="rId1"/>
  </p:sldMasterIdLst>
  <p:notesMasterIdLst>
    <p:notesMasterId r:id="rId67"/>
  </p:notesMasterIdLst>
  <p:handoutMasterIdLst>
    <p:handoutMasterId r:id="rId68"/>
  </p:handoutMasterIdLst>
  <p:sldIdLst>
    <p:sldId id="256" r:id="rId2"/>
    <p:sldId id="279" r:id="rId3"/>
    <p:sldId id="364" r:id="rId4"/>
    <p:sldId id="380" r:id="rId5"/>
    <p:sldId id="381" r:id="rId6"/>
    <p:sldId id="361" r:id="rId7"/>
    <p:sldId id="362" r:id="rId8"/>
    <p:sldId id="368" r:id="rId9"/>
    <p:sldId id="366" r:id="rId10"/>
    <p:sldId id="367" r:id="rId11"/>
    <p:sldId id="383" r:id="rId12"/>
    <p:sldId id="382" r:id="rId13"/>
    <p:sldId id="369" r:id="rId14"/>
    <p:sldId id="259" r:id="rId15"/>
    <p:sldId id="289" r:id="rId16"/>
    <p:sldId id="303" r:id="rId17"/>
    <p:sldId id="280" r:id="rId18"/>
    <p:sldId id="281" r:id="rId19"/>
    <p:sldId id="372" r:id="rId20"/>
    <p:sldId id="320" r:id="rId21"/>
    <p:sldId id="321" r:id="rId22"/>
    <p:sldId id="322" r:id="rId23"/>
    <p:sldId id="323" r:id="rId24"/>
    <p:sldId id="324" r:id="rId25"/>
    <p:sldId id="325" r:id="rId26"/>
    <p:sldId id="378" r:id="rId27"/>
    <p:sldId id="379" r:id="rId28"/>
    <p:sldId id="373" r:id="rId29"/>
    <p:sldId id="374" r:id="rId30"/>
    <p:sldId id="375" r:id="rId31"/>
    <p:sldId id="377" r:id="rId32"/>
    <p:sldId id="376" r:id="rId33"/>
    <p:sldId id="370" r:id="rId34"/>
    <p:sldId id="371" r:id="rId35"/>
    <p:sldId id="293" r:id="rId36"/>
    <p:sldId id="294" r:id="rId37"/>
    <p:sldId id="297" r:id="rId38"/>
    <p:sldId id="301" r:id="rId39"/>
    <p:sldId id="302" r:id="rId40"/>
    <p:sldId id="355" r:id="rId41"/>
    <p:sldId id="356" r:id="rId42"/>
    <p:sldId id="357" r:id="rId43"/>
    <p:sldId id="286" r:id="rId44"/>
    <p:sldId id="287" r:id="rId45"/>
    <p:sldId id="358" r:id="rId46"/>
    <p:sldId id="360" r:id="rId47"/>
    <p:sldId id="359" r:id="rId48"/>
    <p:sldId id="298" r:id="rId49"/>
    <p:sldId id="278" r:id="rId50"/>
    <p:sldId id="282" r:id="rId51"/>
    <p:sldId id="261" r:id="rId52"/>
    <p:sldId id="257" r:id="rId53"/>
    <p:sldId id="262" r:id="rId54"/>
    <p:sldId id="304" r:id="rId55"/>
    <p:sldId id="305" r:id="rId56"/>
    <p:sldId id="299" r:id="rId57"/>
    <p:sldId id="300" r:id="rId58"/>
    <p:sldId id="263" r:id="rId59"/>
    <p:sldId id="266" r:id="rId60"/>
    <p:sldId id="269" r:id="rId61"/>
    <p:sldId id="272" r:id="rId62"/>
    <p:sldId id="277" r:id="rId63"/>
    <p:sldId id="284" r:id="rId64"/>
    <p:sldId id="273" r:id="rId65"/>
    <p:sldId id="271"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36" autoAdjust="0"/>
    <p:restoredTop sz="94660"/>
  </p:normalViewPr>
  <p:slideViewPr>
    <p:cSldViewPr snapToGrid="0" snapToObjects="1">
      <p:cViewPr>
        <p:scale>
          <a:sx n="59" d="100"/>
          <a:sy n="59" d="100"/>
        </p:scale>
        <p:origin x="944" y="5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CBAC89-822B-3949-BEB7-6BCA3ED68E39}" type="datetimeFigureOut">
              <a:rPr lang="en-US" smtClean="0"/>
              <a:t>11/3/2018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406FF-6DE1-994C-AE03-727C044C4648}" type="slidenum">
              <a:rPr lang="en-US" smtClean="0"/>
              <a:t>‹#›</a:t>
            </a:fld>
            <a:endParaRPr lang="en-US"/>
          </a:p>
        </p:txBody>
      </p:sp>
    </p:spTree>
    <p:extLst>
      <p:ext uri="{BB962C8B-B14F-4D97-AF65-F5344CB8AC3E}">
        <p14:creationId xmlns:p14="http://schemas.microsoft.com/office/powerpoint/2010/main" val="4209407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E46C8-89A6-A74E-85E8-97487F3E1B86}" type="datetimeFigureOut">
              <a:rPr lang="en-US" smtClean="0"/>
              <a:t>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5B816-8206-BD4C-8AD5-1942CBA3CA38}" type="slidenum">
              <a:rPr lang="en-US" smtClean="0"/>
              <a:t>‹#›</a:t>
            </a:fld>
            <a:endParaRPr lang="en-US"/>
          </a:p>
        </p:txBody>
      </p:sp>
    </p:spTree>
    <p:extLst>
      <p:ext uri="{BB962C8B-B14F-4D97-AF65-F5344CB8AC3E}">
        <p14:creationId xmlns:p14="http://schemas.microsoft.com/office/powerpoint/2010/main" val="34045504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11-04-2018</a:t>
            </a:r>
          </a:p>
        </p:txBody>
      </p:sp>
      <p:sp>
        <p:nvSpPr>
          <p:cNvPr id="6" name="Footer Placeholder 5"/>
          <p:cNvSpPr>
            <a:spLocks noGrp="1"/>
          </p:cNvSpPr>
          <p:nvPr>
            <p:ph type="ftr" sz="quarter" idx="11"/>
          </p:nvPr>
        </p:nvSpPr>
        <p:spPr/>
        <p:txBody>
          <a:bodyPr/>
          <a:lstStyle/>
          <a:p>
            <a:r>
              <a:rPr lang="en-US"/>
              <a:t>Citizens of Another Kingdom</a:t>
            </a:r>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11-04-2018</a:t>
            </a:r>
          </a:p>
        </p:txBody>
      </p:sp>
      <p:sp>
        <p:nvSpPr>
          <p:cNvPr id="8" name="Footer Placeholder 7"/>
          <p:cNvSpPr>
            <a:spLocks noGrp="1"/>
          </p:cNvSpPr>
          <p:nvPr>
            <p:ph type="ftr" sz="quarter" idx="11"/>
          </p:nvPr>
        </p:nvSpPr>
        <p:spPr/>
        <p:txBody>
          <a:bodyPr/>
          <a:lstStyle/>
          <a:p>
            <a:r>
              <a:rPr lang="en-US"/>
              <a:t>Citizens of Another Kingdom</a:t>
            </a:r>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11-04-2018</a:t>
            </a:r>
          </a:p>
        </p:txBody>
      </p:sp>
      <p:sp>
        <p:nvSpPr>
          <p:cNvPr id="4" name="Footer Placeholder 3"/>
          <p:cNvSpPr>
            <a:spLocks noGrp="1"/>
          </p:cNvSpPr>
          <p:nvPr>
            <p:ph type="ftr" sz="quarter" idx="11"/>
          </p:nvPr>
        </p:nvSpPr>
        <p:spPr/>
        <p:txBody>
          <a:bodyPr/>
          <a:lstStyle/>
          <a:p>
            <a:r>
              <a:rPr lang="en-US"/>
              <a:t>Citizens of Another Kingdom</a:t>
            </a:r>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11-04-2018</a:t>
            </a:r>
          </a:p>
        </p:txBody>
      </p:sp>
      <p:sp>
        <p:nvSpPr>
          <p:cNvPr id="6" name="Footer Placeholder 5"/>
          <p:cNvSpPr>
            <a:spLocks noGrp="1"/>
          </p:cNvSpPr>
          <p:nvPr>
            <p:ph type="ftr" sz="quarter" idx="11"/>
          </p:nvPr>
        </p:nvSpPr>
        <p:spPr/>
        <p:txBody>
          <a:bodyPr/>
          <a:lstStyle/>
          <a:p>
            <a:r>
              <a:rPr lang="en-US"/>
              <a:t>Citizens of Another Kingdom</a:t>
            </a:r>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11-04-2018</a:t>
            </a:r>
          </a:p>
        </p:txBody>
      </p:sp>
      <p:sp>
        <p:nvSpPr>
          <p:cNvPr id="6" name="Footer Placeholder 5"/>
          <p:cNvSpPr>
            <a:spLocks noGrp="1"/>
          </p:cNvSpPr>
          <p:nvPr>
            <p:ph type="ftr" sz="quarter" idx="11"/>
          </p:nvPr>
        </p:nvSpPr>
        <p:spPr/>
        <p:txBody>
          <a:bodyPr/>
          <a:lstStyle/>
          <a:p>
            <a:r>
              <a:rPr lang="en-US"/>
              <a:t>Citizens of Another Kingdom</a:t>
            </a:r>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11-04-2018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Citizens of Another Kingdom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7999"/>
            <a:ext cx="7772400" cy="1470025"/>
          </a:xfrm>
        </p:spPr>
        <p:txBody>
          <a:bodyPr>
            <a:noAutofit/>
          </a:bodyPr>
          <a:lstStyle/>
          <a:p>
            <a:r>
              <a:rPr lang="en-US" sz="13800" dirty="0">
                <a:latin typeface="Footlight MT Light" panose="0204060206030A020304" pitchFamily="18" charset="0"/>
                <a:cs typeface="Apple Chancery"/>
              </a:rPr>
              <a:t>Citizens</a:t>
            </a:r>
            <a:br>
              <a:rPr lang="en-US" sz="6600" dirty="0">
                <a:latin typeface="Footlight MT Light" panose="0204060206030A020304" pitchFamily="18" charset="0"/>
                <a:cs typeface="Apple Chancery"/>
              </a:rPr>
            </a:br>
            <a:endParaRPr lang="en-US" spc="-300" dirty="0">
              <a:latin typeface="Footlight MT Light" panose="0204060206030A020304" pitchFamily="18" charset="0"/>
              <a:cs typeface="Apple Chancery"/>
            </a:endParaRPr>
          </a:p>
        </p:txBody>
      </p:sp>
      <p:sp>
        <p:nvSpPr>
          <p:cNvPr id="3" name="Subtitle 2"/>
          <p:cNvSpPr>
            <a:spLocks noGrp="1"/>
          </p:cNvSpPr>
          <p:nvPr>
            <p:ph type="subTitle" idx="1"/>
          </p:nvPr>
        </p:nvSpPr>
        <p:spPr>
          <a:xfrm>
            <a:off x="314238" y="4331397"/>
            <a:ext cx="8549894" cy="1752600"/>
          </a:xfrm>
        </p:spPr>
        <p:txBody>
          <a:bodyPr>
            <a:noAutofit/>
          </a:bodyPr>
          <a:lstStyle/>
          <a:p>
            <a:r>
              <a:rPr lang="en-US" sz="2400" b="1" dirty="0"/>
              <a:t>EPHESIANS 2:19</a:t>
            </a:r>
          </a:p>
          <a:p>
            <a:r>
              <a:rPr lang="en-US" sz="2400" i="1" dirty="0"/>
              <a:t>Now therefore ye are no more strangers and foreigners, but </a:t>
            </a:r>
            <a:r>
              <a:rPr lang="en-US" sz="2400" i="1" dirty="0" err="1"/>
              <a:t>fellowcitizens</a:t>
            </a:r>
            <a:r>
              <a:rPr lang="en-US" sz="2400" i="1" dirty="0"/>
              <a:t> with the saints, and of the household of God; </a:t>
            </a:r>
          </a:p>
        </p:txBody>
      </p:sp>
      <p:sp>
        <p:nvSpPr>
          <p:cNvPr id="5" name="Rectangle 4">
            <a:extLst>
              <a:ext uri="{FF2B5EF4-FFF2-40B4-BE49-F238E27FC236}">
                <a16:creationId xmlns:a16="http://schemas.microsoft.com/office/drawing/2014/main" id="{720C7BDA-C76A-4131-BBEF-0667C1F66A9E}"/>
              </a:ext>
            </a:extLst>
          </p:cNvPr>
          <p:cNvSpPr/>
          <p:nvPr/>
        </p:nvSpPr>
        <p:spPr>
          <a:xfrm>
            <a:off x="2035628" y="1778951"/>
            <a:ext cx="5410200" cy="923330"/>
          </a:xfrm>
          <a:prstGeom prst="rect">
            <a:avLst/>
          </a:prstGeom>
        </p:spPr>
        <p:txBody>
          <a:bodyPr wrap="square">
            <a:spAutoFit/>
          </a:bodyPr>
          <a:lstStyle/>
          <a:p>
            <a:r>
              <a:rPr lang="en-US" sz="5400" spc="-300" dirty="0">
                <a:solidFill>
                  <a:prstClr val="white"/>
                </a:solidFill>
                <a:latin typeface="Footlight MT Light" panose="0204060206030A020304" pitchFamily="18" charset="0"/>
                <a:ea typeface="+mj-ea"/>
                <a:cs typeface="Apple Chancery"/>
              </a:rPr>
              <a:t>of Another Kingdom</a:t>
            </a:r>
            <a:endParaRPr lang="en-US" dirty="0"/>
          </a:p>
        </p:txBody>
      </p:sp>
    </p:spTree>
    <p:extLst>
      <p:ext uri="{BB962C8B-B14F-4D97-AF65-F5344CB8AC3E}">
        <p14:creationId xmlns:p14="http://schemas.microsoft.com/office/powerpoint/2010/main" val="1002511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C9CB07-92D9-4207-9816-D28A817B7918}"/>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1D15A880-8BF7-4173-B7EB-B48F9E776533}"/>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610C4262-8906-49B2-89CB-F209D4611A04}"/>
              </a:ext>
            </a:extLst>
          </p:cNvPr>
          <p:cNvSpPr>
            <a:spLocks noGrp="1"/>
          </p:cNvSpPr>
          <p:nvPr>
            <p:ph type="sldNum" sz="quarter" idx="12"/>
          </p:nvPr>
        </p:nvSpPr>
        <p:spPr/>
        <p:txBody>
          <a:bodyPr/>
          <a:lstStyle/>
          <a:p>
            <a:fld id="{DF28FB93-0A08-4E7D-8E63-9EFA29F1E093}" type="slidenum">
              <a:rPr lang="en-US" smtClean="0"/>
              <a:pPr/>
              <a:t>12</a:t>
            </a:fld>
            <a:endParaRPr lang="en-US"/>
          </a:p>
        </p:txBody>
      </p:sp>
      <p:pic>
        <p:nvPicPr>
          <p:cNvPr id="6" name="Picture 5" descr="A group of people standing in a room&#10;&#10;Description generated with very high confidence">
            <a:extLst>
              <a:ext uri="{FF2B5EF4-FFF2-40B4-BE49-F238E27FC236}">
                <a16:creationId xmlns:a16="http://schemas.microsoft.com/office/drawing/2014/main" id="{2EBD5C17-173B-4333-A9B0-A349850C3EA2}"/>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74171" y="69840"/>
            <a:ext cx="8795657" cy="6651635"/>
          </a:xfrm>
          <a:prstGeom prst="rect">
            <a:avLst/>
          </a:prstGeom>
          <a:ln>
            <a:noFill/>
          </a:ln>
          <a:effectLst>
            <a:softEdge rad="112500"/>
          </a:effectLst>
        </p:spPr>
      </p:pic>
    </p:spTree>
    <p:extLst>
      <p:ext uri="{BB962C8B-B14F-4D97-AF65-F5344CB8AC3E}">
        <p14:creationId xmlns:p14="http://schemas.microsoft.com/office/powerpoint/2010/main" val="2618573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88420C-A97B-491E-BDC0-6AA10725D1AA}"/>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7F0D2824-FB27-49F8-B81C-FBDBFB55546F}"/>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04BE79BF-E0D1-440F-984D-E43B514E80C6}"/>
              </a:ext>
            </a:extLst>
          </p:cNvPr>
          <p:cNvSpPr>
            <a:spLocks noGrp="1"/>
          </p:cNvSpPr>
          <p:nvPr>
            <p:ph type="sldNum" sz="quarter" idx="12"/>
          </p:nvPr>
        </p:nvSpPr>
        <p:spPr/>
        <p:txBody>
          <a:bodyPr/>
          <a:lstStyle/>
          <a:p>
            <a:fld id="{DF28FB93-0A08-4E7D-8E63-9EFA29F1E093}" type="slidenum">
              <a:rPr lang="en-US" smtClean="0"/>
              <a:pPr/>
              <a:t>13</a:t>
            </a:fld>
            <a:endParaRPr lang="en-US"/>
          </a:p>
        </p:txBody>
      </p:sp>
      <p:pic>
        <p:nvPicPr>
          <p:cNvPr id="6" name="Picture 5" descr="A group of people standing in front of a crowd posing for the camera&#10;&#10;Description generated with very high confidence">
            <a:extLst>
              <a:ext uri="{FF2B5EF4-FFF2-40B4-BE49-F238E27FC236}">
                <a16:creationId xmlns:a16="http://schemas.microsoft.com/office/drawing/2014/main" id="{56BF9703-F5C2-4C99-9B54-B12B899AC44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64010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BD2C6-FC9D-4A61-9E21-3AB6B5C6DBC6}"/>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45619128-5CBD-495E-B447-C4AF02B4C57F}"/>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E0713078-3505-44E6-8667-4CB67334840C}"/>
              </a:ext>
            </a:extLst>
          </p:cNvPr>
          <p:cNvSpPr>
            <a:spLocks noGrp="1"/>
          </p:cNvSpPr>
          <p:nvPr>
            <p:ph type="sldNum" sz="quarter" idx="12"/>
          </p:nvPr>
        </p:nvSpPr>
        <p:spPr/>
        <p:txBody>
          <a:bodyPr/>
          <a:lstStyle/>
          <a:p>
            <a:fld id="{DF28FB93-0A08-4E7D-8E63-9EFA29F1E093}" type="slidenum">
              <a:rPr lang="en-US" smtClean="0"/>
              <a:pPr/>
              <a:t>14</a:t>
            </a:fld>
            <a:endParaRPr lang="en-US"/>
          </a:p>
        </p:txBody>
      </p:sp>
      <p:pic>
        <p:nvPicPr>
          <p:cNvPr id="6" name="Picture 5" descr="A group of people posing for a photo&#10;&#10;Description generated with very high confidence">
            <a:extLst>
              <a:ext uri="{FF2B5EF4-FFF2-40B4-BE49-F238E27FC236}">
                <a16:creationId xmlns:a16="http://schemas.microsoft.com/office/drawing/2014/main" id="{E7FFBA00-08FB-4F42-9E23-F8A84E1C049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096000"/>
          </a:xfrm>
          <a:prstGeom prst="rect">
            <a:avLst/>
          </a:prstGeom>
        </p:spPr>
      </p:pic>
    </p:spTree>
    <p:extLst>
      <p:ext uri="{BB962C8B-B14F-4D97-AF65-F5344CB8AC3E}">
        <p14:creationId xmlns:p14="http://schemas.microsoft.com/office/powerpoint/2010/main" val="29840949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7999"/>
            <a:ext cx="7772400" cy="1470025"/>
          </a:xfrm>
        </p:spPr>
        <p:txBody>
          <a:bodyPr>
            <a:noAutofit/>
          </a:bodyPr>
          <a:lstStyle/>
          <a:p>
            <a:r>
              <a:rPr lang="en-US" sz="13800" dirty="0">
                <a:latin typeface="Footlight MT Light" panose="0204060206030A020304" pitchFamily="18" charset="0"/>
                <a:cs typeface="Apple Chancery"/>
              </a:rPr>
              <a:t>Citizens</a:t>
            </a:r>
            <a:br>
              <a:rPr lang="en-US" sz="6600" dirty="0">
                <a:latin typeface="Footlight MT Light" panose="0204060206030A020304" pitchFamily="18" charset="0"/>
                <a:cs typeface="Apple Chancery"/>
              </a:rPr>
            </a:br>
            <a:endParaRPr lang="en-US" spc="-300" dirty="0">
              <a:latin typeface="Footlight MT Light" panose="0204060206030A020304" pitchFamily="18" charset="0"/>
              <a:cs typeface="Apple Chancery"/>
            </a:endParaRPr>
          </a:p>
        </p:txBody>
      </p:sp>
      <p:sp>
        <p:nvSpPr>
          <p:cNvPr id="3" name="Subtitle 2"/>
          <p:cNvSpPr>
            <a:spLocks noGrp="1"/>
          </p:cNvSpPr>
          <p:nvPr>
            <p:ph type="subTitle" idx="1"/>
          </p:nvPr>
        </p:nvSpPr>
        <p:spPr>
          <a:xfrm>
            <a:off x="314238" y="4331397"/>
            <a:ext cx="8549894" cy="1752600"/>
          </a:xfrm>
        </p:spPr>
        <p:txBody>
          <a:bodyPr>
            <a:noAutofit/>
          </a:bodyPr>
          <a:lstStyle/>
          <a:p>
            <a:r>
              <a:rPr lang="en-US" sz="2400" b="1" dirty="0"/>
              <a:t>EPHESIANS 2:19</a:t>
            </a:r>
          </a:p>
          <a:p>
            <a:r>
              <a:rPr lang="en-US" sz="2400" i="1" dirty="0"/>
              <a:t>Now therefore ye are no more strangers and foreigners, but </a:t>
            </a:r>
            <a:r>
              <a:rPr lang="en-US" sz="2400" i="1" dirty="0" err="1"/>
              <a:t>fellowcitizens</a:t>
            </a:r>
            <a:r>
              <a:rPr lang="en-US" sz="2400" i="1" dirty="0"/>
              <a:t> with the saints, and of the household of God; </a:t>
            </a:r>
          </a:p>
        </p:txBody>
      </p:sp>
      <p:sp>
        <p:nvSpPr>
          <p:cNvPr id="5" name="Rectangle 4">
            <a:extLst>
              <a:ext uri="{FF2B5EF4-FFF2-40B4-BE49-F238E27FC236}">
                <a16:creationId xmlns:a16="http://schemas.microsoft.com/office/drawing/2014/main" id="{720C7BDA-C76A-4131-BBEF-0667C1F66A9E}"/>
              </a:ext>
            </a:extLst>
          </p:cNvPr>
          <p:cNvSpPr/>
          <p:nvPr/>
        </p:nvSpPr>
        <p:spPr>
          <a:xfrm>
            <a:off x="2035628" y="1778951"/>
            <a:ext cx="5410200" cy="923330"/>
          </a:xfrm>
          <a:prstGeom prst="rect">
            <a:avLst/>
          </a:prstGeom>
        </p:spPr>
        <p:txBody>
          <a:bodyPr wrap="square">
            <a:spAutoFit/>
          </a:bodyPr>
          <a:lstStyle/>
          <a:p>
            <a:r>
              <a:rPr lang="en-US" sz="5400" spc="-300" dirty="0">
                <a:solidFill>
                  <a:prstClr val="white"/>
                </a:solidFill>
                <a:latin typeface="Footlight MT Light" panose="0204060206030A020304" pitchFamily="18" charset="0"/>
                <a:ea typeface="+mj-ea"/>
                <a:cs typeface="Apple Chancery"/>
              </a:rPr>
              <a:t>of Another Kingdom</a:t>
            </a:r>
            <a:endParaRPr lang="en-US" dirty="0"/>
          </a:p>
        </p:txBody>
      </p:sp>
    </p:spTree>
    <p:extLst>
      <p:ext uri="{BB962C8B-B14F-4D97-AF65-F5344CB8AC3E}">
        <p14:creationId xmlns:p14="http://schemas.microsoft.com/office/powerpoint/2010/main" val="13245173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6397" y="41644"/>
            <a:ext cx="8759387" cy="5693866"/>
          </a:xfrm>
          <a:prstGeom prst="rect">
            <a:avLst/>
          </a:prstGeom>
        </p:spPr>
        <p:txBody>
          <a:bodyPr wrap="square">
            <a:spAutoFit/>
          </a:bodyPr>
          <a:lstStyle/>
          <a:p>
            <a:r>
              <a:rPr lang="en-US" sz="4400" b="1" dirty="0"/>
              <a:t>EPHESIANS 2:18-22</a:t>
            </a:r>
          </a:p>
          <a:p>
            <a:r>
              <a:rPr lang="en-US" sz="3200" dirty="0"/>
              <a:t>	</a:t>
            </a:r>
            <a:r>
              <a:rPr lang="en-US" sz="3200" i="1" dirty="0"/>
              <a:t>For through him we both have access by one Spirit unto the Father. 19  Now therefore ye are no more strangers and foreigners, but </a:t>
            </a:r>
            <a:r>
              <a:rPr lang="en-US" sz="3200" i="1" dirty="0" err="1">
                <a:solidFill>
                  <a:srgbClr val="FFFF00"/>
                </a:solidFill>
              </a:rPr>
              <a:t>fellowcitizens</a:t>
            </a:r>
            <a:r>
              <a:rPr lang="en-US" sz="3200" i="1" dirty="0"/>
              <a:t> with the saints, and of the household of God; 20  And are built upon the foundation of the apostles and prophets, Jesus Christ himself being the chief corner stone; 21  In whom all the building fitly framed together </a:t>
            </a:r>
            <a:r>
              <a:rPr lang="en-US" sz="3200" i="1" dirty="0" err="1"/>
              <a:t>groweth</a:t>
            </a:r>
            <a:r>
              <a:rPr lang="en-US" sz="3200" i="1" dirty="0"/>
              <a:t> unto an holy temple in the Lord: 22  In whom ye also are </a:t>
            </a:r>
            <a:r>
              <a:rPr lang="en-US" sz="3200" i="1" dirty="0" err="1"/>
              <a:t>builded</a:t>
            </a:r>
            <a:r>
              <a:rPr lang="en-US" sz="3200" i="1" dirty="0"/>
              <a:t> together for an habitation of God through the Spirit. </a:t>
            </a:r>
          </a:p>
        </p:txBody>
      </p:sp>
      <p:sp>
        <p:nvSpPr>
          <p:cNvPr id="6" name="Date Placeholder 5"/>
          <p:cNvSpPr>
            <a:spLocks noGrp="1"/>
          </p:cNvSpPr>
          <p:nvPr>
            <p:ph type="dt" sz="half" idx="10"/>
          </p:nvPr>
        </p:nvSpPr>
        <p:spPr/>
        <p:txBody>
          <a:bodyPr/>
          <a:lstStyle/>
          <a:p>
            <a:r>
              <a:rPr lang="en-US"/>
              <a:t>11-04-2018</a:t>
            </a:r>
          </a:p>
        </p:txBody>
      </p:sp>
      <p:sp>
        <p:nvSpPr>
          <p:cNvPr id="7" name="Footer Placeholder 6"/>
          <p:cNvSpPr>
            <a:spLocks noGrp="1"/>
          </p:cNvSpPr>
          <p:nvPr>
            <p:ph type="ftr" sz="quarter" idx="11"/>
          </p:nvPr>
        </p:nvSpPr>
        <p:spPr/>
        <p:txBody>
          <a:bodyPr/>
          <a:lstStyle/>
          <a:p>
            <a:r>
              <a:rPr lang="en-US"/>
              <a:t>Citizens of Another Kingdom</a:t>
            </a:r>
          </a:p>
        </p:txBody>
      </p:sp>
      <p:sp>
        <p:nvSpPr>
          <p:cNvPr id="8" name="Slide Number Placeholder 7"/>
          <p:cNvSpPr>
            <a:spLocks noGrp="1"/>
          </p:cNvSpPr>
          <p:nvPr>
            <p:ph type="sldNum" sz="quarter" idx="12"/>
          </p:nvPr>
        </p:nvSpPr>
        <p:spPr/>
        <p:txBody>
          <a:bodyPr/>
          <a:lstStyle/>
          <a:p>
            <a:fld id="{DF28FB93-0A08-4E7D-8E63-9EFA29F1E093}" type="slidenum">
              <a:rPr lang="en-US" smtClean="0"/>
              <a:pPr/>
              <a:t>16</a:t>
            </a:fld>
            <a:endParaRPr lang="en-US"/>
          </a:p>
        </p:txBody>
      </p:sp>
    </p:spTree>
    <p:extLst>
      <p:ext uri="{BB962C8B-B14F-4D97-AF65-F5344CB8AC3E}">
        <p14:creationId xmlns:p14="http://schemas.microsoft.com/office/powerpoint/2010/main" val="4210927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17</a:t>
            </a:fld>
            <a:endParaRPr lang="en-US"/>
          </a:p>
        </p:txBody>
      </p:sp>
      <p:sp>
        <p:nvSpPr>
          <p:cNvPr id="5" name="Rectangle 4"/>
          <p:cNvSpPr/>
          <p:nvPr/>
        </p:nvSpPr>
        <p:spPr>
          <a:xfrm>
            <a:off x="250371" y="136525"/>
            <a:ext cx="8626853" cy="6063198"/>
          </a:xfrm>
          <a:prstGeom prst="rect">
            <a:avLst/>
          </a:prstGeom>
        </p:spPr>
        <p:txBody>
          <a:bodyPr wrap="square">
            <a:spAutoFit/>
          </a:bodyPr>
          <a:lstStyle/>
          <a:p>
            <a:r>
              <a:rPr lang="en-US" sz="4000" b="1" dirty="0"/>
              <a:t>CHRIST.IS.THE.MYSTERY</a:t>
            </a:r>
          </a:p>
          <a:p>
            <a:r>
              <a:rPr lang="en-US" sz="3200" dirty="0"/>
              <a:t>	240  The new Birth is Christ, is a revelation. God has revealed to you this great mystery, and that's a new Birth. Now what are you going to do when you get all that group together, where the revelation is perfectly in harmony, and God expressing it through His Word by the same actions, the same things that He did, making the Word manifest</a:t>
            </a:r>
            <a:r>
              <a:rPr lang="en-US" sz="3200" dirty="0">
                <a:solidFill>
                  <a:srgbClr val="FFFF00"/>
                </a:solidFill>
              </a:rPr>
              <a:t>! Oh, if the Church only knew its position! It will, one day. Then, the Rapture will go when it knows what it is. </a:t>
            </a:r>
          </a:p>
          <a:p>
            <a:pPr algn="r"/>
            <a:r>
              <a:rPr lang="en-US" sz="2800" dirty="0"/>
              <a:t>63-0728 </a:t>
            </a:r>
          </a:p>
        </p:txBody>
      </p:sp>
    </p:spTree>
    <p:extLst>
      <p:ext uri="{BB962C8B-B14F-4D97-AF65-F5344CB8AC3E}">
        <p14:creationId xmlns:p14="http://schemas.microsoft.com/office/powerpoint/2010/main" val="2926070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057" y="150504"/>
            <a:ext cx="8744539" cy="6186309"/>
          </a:xfrm>
          <a:prstGeom prst="rect">
            <a:avLst/>
          </a:prstGeom>
        </p:spPr>
        <p:txBody>
          <a:bodyPr wrap="square">
            <a:spAutoFit/>
          </a:bodyPr>
          <a:lstStyle/>
          <a:p>
            <a:r>
              <a:rPr lang="en-US" sz="4400" b="1" dirty="0"/>
              <a:t>EPHESIANS 2:18-22</a:t>
            </a:r>
          </a:p>
          <a:p>
            <a:r>
              <a:rPr lang="en-US" sz="3200" dirty="0"/>
              <a:t>	</a:t>
            </a:r>
            <a:r>
              <a:rPr lang="en-US" sz="3200" i="1" dirty="0"/>
              <a:t>18   For through him we both have access by one Spirit unto the Father. 19  Now therefore ye are no more strangers and foreigners, but </a:t>
            </a:r>
            <a:r>
              <a:rPr lang="en-US" sz="3200" i="1" dirty="0" err="1">
                <a:solidFill>
                  <a:srgbClr val="FFFF00"/>
                </a:solidFill>
              </a:rPr>
              <a:t>fellowcitizens</a:t>
            </a:r>
            <a:r>
              <a:rPr lang="en-US" sz="3200" i="1" dirty="0"/>
              <a:t> with the saints, and of the household of God; 20  And are built upon the foundation of the apostles and prophets, Jesus Christ himself being the chief corner stone; 21  In whom all the building fitly framed together </a:t>
            </a:r>
            <a:r>
              <a:rPr lang="en-US" sz="3200" i="1" dirty="0" err="1"/>
              <a:t>groweth</a:t>
            </a:r>
            <a:r>
              <a:rPr lang="en-US" sz="3200" i="1" dirty="0"/>
              <a:t> unto an holy temple in the Lord: </a:t>
            </a:r>
            <a:r>
              <a:rPr lang="en-US" sz="3200" i="1" dirty="0">
                <a:solidFill>
                  <a:srgbClr val="FFFF00"/>
                </a:solidFill>
              </a:rPr>
              <a:t>22  In whom ye also are </a:t>
            </a:r>
            <a:r>
              <a:rPr lang="en-US" sz="3200" i="1" dirty="0" err="1">
                <a:solidFill>
                  <a:srgbClr val="FFFF00"/>
                </a:solidFill>
              </a:rPr>
              <a:t>builded</a:t>
            </a:r>
            <a:r>
              <a:rPr lang="en-US" sz="3200" i="1" dirty="0">
                <a:solidFill>
                  <a:srgbClr val="FFFF00"/>
                </a:solidFill>
              </a:rPr>
              <a:t> together for an habitation of God through the Spirit. </a:t>
            </a:r>
          </a:p>
        </p:txBody>
      </p:sp>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18</a:t>
            </a:fld>
            <a:endParaRPr lang="en-US"/>
          </a:p>
        </p:txBody>
      </p:sp>
    </p:spTree>
    <p:extLst>
      <p:ext uri="{BB962C8B-B14F-4D97-AF65-F5344CB8AC3E}">
        <p14:creationId xmlns:p14="http://schemas.microsoft.com/office/powerpoint/2010/main" val="4103782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19</a:t>
            </a:fld>
            <a:endParaRPr lang="en-US"/>
          </a:p>
        </p:txBody>
      </p:sp>
      <p:sp>
        <p:nvSpPr>
          <p:cNvPr id="5" name="Rectangle 4"/>
          <p:cNvSpPr/>
          <p:nvPr/>
        </p:nvSpPr>
        <p:spPr>
          <a:xfrm>
            <a:off x="182241" y="-91656"/>
            <a:ext cx="8812823" cy="7171194"/>
          </a:xfrm>
          <a:prstGeom prst="rect">
            <a:avLst/>
          </a:prstGeom>
        </p:spPr>
        <p:txBody>
          <a:bodyPr wrap="square">
            <a:spAutoFit/>
          </a:bodyPr>
          <a:lstStyle/>
          <a:p>
            <a:r>
              <a:rPr lang="en-US" sz="4400" b="1" dirty="0">
                <a:solidFill>
                  <a:srgbClr val="FFFF00"/>
                </a:solidFill>
              </a:rPr>
              <a:t>Citizenship:</a:t>
            </a:r>
            <a:r>
              <a:rPr lang="en-US" sz="3600" dirty="0"/>
              <a:t> </a:t>
            </a:r>
          </a:p>
          <a:p>
            <a:r>
              <a:rPr lang="en-US" sz="2800" dirty="0"/>
              <a:t>	Denotes the link between a person and a state. It is normally synonymous with the term nationality. Possession of citizenship is normally associated with the right to work and live in a country and to participate in political life.</a:t>
            </a:r>
          </a:p>
          <a:p>
            <a:r>
              <a:rPr lang="en-US" sz="2800" i="1" dirty="0"/>
              <a:t>	“It can be argued that this </a:t>
            </a:r>
            <a:r>
              <a:rPr lang="en-US" sz="2800" i="1" dirty="0">
                <a:solidFill>
                  <a:srgbClr val="FFFF00"/>
                </a:solidFill>
              </a:rPr>
              <a:t>growth of slavery </a:t>
            </a:r>
            <a:r>
              <a:rPr lang="en-US" sz="2800" i="1" dirty="0"/>
              <a:t>was what made Greeks particularly conscious of the value of freedom. After all, any Greek farmer might fall into debt and therefore might become a slave, at almost any time... When the Greeks fought together, they fought in order to avoid being enslaved by warfare, to avoid being defeated by those who might take them into slavery. And they also arranged their political institutions so as to remain free men.						</a:t>
            </a:r>
            <a:r>
              <a:rPr lang="en-US" sz="2400" dirty="0"/>
              <a:t>Geoffrey Hosking</a:t>
            </a:r>
          </a:p>
          <a:p>
            <a:endParaRPr lang="en-US" sz="2400" dirty="0"/>
          </a:p>
        </p:txBody>
      </p:sp>
    </p:spTree>
    <p:extLst>
      <p:ext uri="{BB962C8B-B14F-4D97-AF65-F5344CB8AC3E}">
        <p14:creationId xmlns:p14="http://schemas.microsoft.com/office/powerpoint/2010/main" val="729758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20</a:t>
            </a:fld>
            <a:endParaRPr lang="en-US"/>
          </a:p>
        </p:txBody>
      </p:sp>
      <p:sp>
        <p:nvSpPr>
          <p:cNvPr id="5" name="Rectangle 4"/>
          <p:cNvSpPr/>
          <p:nvPr/>
        </p:nvSpPr>
        <p:spPr>
          <a:xfrm>
            <a:off x="206829" y="52839"/>
            <a:ext cx="8696581" cy="6370975"/>
          </a:xfrm>
          <a:prstGeom prst="rect">
            <a:avLst/>
          </a:prstGeom>
        </p:spPr>
        <p:txBody>
          <a:bodyPr wrap="square">
            <a:spAutoFit/>
          </a:bodyPr>
          <a:lstStyle/>
          <a:p>
            <a:r>
              <a:rPr lang="en-US" sz="4000" b="1" dirty="0" err="1">
                <a:solidFill>
                  <a:srgbClr val="FFFF00"/>
                </a:solidFill>
              </a:rPr>
              <a:t>Fellowcitizen</a:t>
            </a:r>
            <a:r>
              <a:rPr lang="en-US" sz="4000" b="1" dirty="0">
                <a:solidFill>
                  <a:srgbClr val="FFFF00"/>
                </a:solidFill>
              </a:rPr>
              <a:t>: </a:t>
            </a:r>
            <a:r>
              <a:rPr lang="en-US" sz="3200" dirty="0"/>
              <a:t>(Gr.)  </a:t>
            </a:r>
            <a:r>
              <a:rPr lang="en-US" sz="3200" i="1" dirty="0" err="1"/>
              <a:t>sumpolites</a:t>
            </a:r>
            <a:r>
              <a:rPr lang="en-US" sz="3200" dirty="0"/>
              <a:t> </a:t>
            </a:r>
          </a:p>
          <a:p>
            <a:r>
              <a:rPr lang="en-US" sz="3200" dirty="0"/>
              <a:t>	Possessing the same citizenship with others, a fellow citizen: of Gentiles as received into communion of the saints, i.e. of the people consecrated to God.</a:t>
            </a:r>
          </a:p>
          <a:p>
            <a:endParaRPr lang="en-US" sz="3200" dirty="0"/>
          </a:p>
          <a:p>
            <a:r>
              <a:rPr lang="en-US" sz="3200" b="1" dirty="0"/>
              <a:t>ACTS 25:11-12</a:t>
            </a:r>
          </a:p>
          <a:p>
            <a:r>
              <a:rPr lang="en-US" sz="3200" dirty="0"/>
              <a:t>     </a:t>
            </a:r>
            <a:r>
              <a:rPr lang="en-US" sz="2400" i="1" dirty="0"/>
              <a:t>11 For if I be an offender, or have committed any thing worthy of death, I refuse not to die: but if there be none of these things whereof these accuse me, no man may deliver me unto them. I appeal unto Caesar. 12 Then Festus, when he had conferred with the council, answered, </a:t>
            </a:r>
            <a:r>
              <a:rPr lang="en-US" sz="2400" i="1" dirty="0">
                <a:solidFill>
                  <a:srgbClr val="FFFF00"/>
                </a:solidFill>
              </a:rPr>
              <a:t>Hast thou appealed unto Caesar? unto Caesar shalt thou go. </a:t>
            </a:r>
          </a:p>
          <a:p>
            <a:endParaRPr lang="en-US" sz="2400" i="1" dirty="0"/>
          </a:p>
        </p:txBody>
      </p:sp>
    </p:spTree>
    <p:extLst>
      <p:ext uri="{BB962C8B-B14F-4D97-AF65-F5344CB8AC3E}">
        <p14:creationId xmlns:p14="http://schemas.microsoft.com/office/powerpoint/2010/main" val="1128467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7" dur="500"/>
                                        <p:tgtEl>
                                          <p:spTgt spid="5">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577313-E579-4727-BC75-07A159488AF8}"/>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AD17AE69-A088-4F10-B42A-FF5E92F5EFF2}"/>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856A7DB3-E04B-4B23-B058-7B7E13710F31}"/>
              </a:ext>
            </a:extLst>
          </p:cNvPr>
          <p:cNvSpPr>
            <a:spLocks noGrp="1"/>
          </p:cNvSpPr>
          <p:nvPr>
            <p:ph type="sldNum" sz="quarter" idx="12"/>
          </p:nvPr>
        </p:nvSpPr>
        <p:spPr/>
        <p:txBody>
          <a:bodyPr/>
          <a:lstStyle/>
          <a:p>
            <a:fld id="{DF28FB93-0A08-4E7D-8E63-9EFA29F1E093}" type="slidenum">
              <a:rPr lang="en-US" smtClean="0"/>
              <a:pPr/>
              <a:t>21</a:t>
            </a:fld>
            <a:endParaRPr lang="en-US"/>
          </a:p>
        </p:txBody>
      </p:sp>
      <p:sp>
        <p:nvSpPr>
          <p:cNvPr id="5" name="Rectangle 4">
            <a:extLst>
              <a:ext uri="{FF2B5EF4-FFF2-40B4-BE49-F238E27FC236}">
                <a16:creationId xmlns:a16="http://schemas.microsoft.com/office/drawing/2014/main" id="{5CD82312-6ED8-48D9-9C98-9A46E39404F5}"/>
              </a:ext>
            </a:extLst>
          </p:cNvPr>
          <p:cNvSpPr/>
          <p:nvPr/>
        </p:nvSpPr>
        <p:spPr>
          <a:xfrm>
            <a:off x="163286" y="1"/>
            <a:ext cx="8828314" cy="6247864"/>
          </a:xfrm>
          <a:prstGeom prst="rect">
            <a:avLst/>
          </a:prstGeom>
        </p:spPr>
        <p:txBody>
          <a:bodyPr wrap="square">
            <a:spAutoFit/>
          </a:bodyPr>
          <a:lstStyle/>
          <a:p>
            <a:r>
              <a:rPr lang="en-US" sz="4400" b="1" dirty="0"/>
              <a:t>JESUS.CHRIST.THE.SAME</a:t>
            </a:r>
          </a:p>
          <a:p>
            <a:r>
              <a:rPr lang="en-US" sz="3600" dirty="0"/>
              <a:t>	</a:t>
            </a:r>
            <a:r>
              <a:rPr lang="en-US" sz="3200" dirty="0"/>
              <a:t>39 "</a:t>
            </a:r>
            <a:r>
              <a:rPr lang="en-US" sz="3200" i="1" dirty="0"/>
              <a:t>Before you was even formed in your mothers belly, I knew you, and called you, and sanctified you, and ordained you a prophet over the nations," </a:t>
            </a:r>
            <a:r>
              <a:rPr lang="en-US" sz="3200" dirty="0"/>
              <a:t>before he was ever </a:t>
            </a:r>
            <a:r>
              <a:rPr lang="en-US" sz="3200" dirty="0" err="1"/>
              <a:t>borned</a:t>
            </a:r>
            <a:r>
              <a:rPr lang="en-US" sz="3200" dirty="0"/>
              <a:t>. You believe in predestination, foreordination? </a:t>
            </a:r>
            <a:r>
              <a:rPr lang="en-US" sz="3200" dirty="0">
                <a:solidFill>
                  <a:srgbClr val="FFFF00"/>
                </a:solidFill>
              </a:rPr>
              <a:t>It's altogether by grace, not by desire; it's by grace.</a:t>
            </a:r>
          </a:p>
          <a:p>
            <a:r>
              <a:rPr lang="en-US" sz="3200" dirty="0"/>
              <a:t>	God called Abraham out of that whole world of people. Why? </a:t>
            </a:r>
            <a:r>
              <a:rPr lang="en-US" sz="3200" dirty="0" err="1"/>
              <a:t>'Cause</a:t>
            </a:r>
            <a:r>
              <a:rPr lang="en-US" sz="3200" dirty="0"/>
              <a:t> Abraham was better? No, sir. </a:t>
            </a:r>
            <a:r>
              <a:rPr lang="en-US" sz="3200" dirty="0">
                <a:solidFill>
                  <a:srgbClr val="FFFF00"/>
                </a:solidFill>
              </a:rPr>
              <a:t>It's</a:t>
            </a:r>
            <a:r>
              <a:rPr lang="en-US" sz="3200" dirty="0"/>
              <a:t> </a:t>
            </a:r>
            <a:r>
              <a:rPr lang="en-US" sz="3200" dirty="0">
                <a:solidFill>
                  <a:srgbClr val="FFFF00"/>
                </a:solidFill>
              </a:rPr>
              <a:t>grace. God's chosen, election, and call. You are what you are because the grace of God has made you what you are. 				</a:t>
            </a:r>
            <a:r>
              <a:rPr lang="en-US" sz="2800" dirty="0"/>
              <a:t>52-0810</a:t>
            </a:r>
          </a:p>
        </p:txBody>
      </p:sp>
    </p:spTree>
    <p:extLst>
      <p:ext uri="{BB962C8B-B14F-4D97-AF65-F5344CB8AC3E}">
        <p14:creationId xmlns:p14="http://schemas.microsoft.com/office/powerpoint/2010/main" val="1803788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5942" y="359229"/>
            <a:ext cx="8501743" cy="1143000"/>
          </a:xfrm>
        </p:spPr>
        <p:txBody>
          <a:bodyPr>
            <a:noAutofit/>
          </a:bodyPr>
          <a:lstStyle/>
          <a:p>
            <a:r>
              <a:rPr lang="en-US" sz="6000" b="1" dirty="0">
                <a:solidFill>
                  <a:srgbClr val="00B050"/>
                </a:solidFill>
                <a:latin typeface="Footlight MT Light" panose="0204060206030A020304" pitchFamily="18" charset="0"/>
                <a:cs typeface="Apple Chancery"/>
              </a:rPr>
              <a:t>Birthdays &amp; Anniversaries</a:t>
            </a:r>
          </a:p>
        </p:txBody>
      </p:sp>
      <p:sp>
        <p:nvSpPr>
          <p:cNvPr id="3" name="Content Placeholder 2"/>
          <p:cNvSpPr>
            <a:spLocks noGrp="1"/>
          </p:cNvSpPr>
          <p:nvPr>
            <p:ph idx="1"/>
          </p:nvPr>
        </p:nvSpPr>
        <p:spPr>
          <a:xfrm>
            <a:off x="1088570" y="1600201"/>
            <a:ext cx="7598229" cy="3646714"/>
          </a:xfrm>
        </p:spPr>
        <p:txBody>
          <a:bodyPr/>
          <a:lstStyle/>
          <a:p>
            <a:r>
              <a:rPr lang="en-US" sz="4000" dirty="0"/>
              <a:t>N</a:t>
            </a:r>
            <a:endParaRPr lang="en-US" dirty="0"/>
          </a:p>
        </p:txBody>
      </p:sp>
      <p:sp>
        <p:nvSpPr>
          <p:cNvPr id="4" name="Date Placeholder 3"/>
          <p:cNvSpPr>
            <a:spLocks noGrp="1"/>
          </p:cNvSpPr>
          <p:nvPr>
            <p:ph type="dt" sz="half" idx="10"/>
          </p:nvPr>
        </p:nvSpPr>
        <p:spPr/>
        <p:txBody>
          <a:bodyPr/>
          <a:lstStyle/>
          <a:p>
            <a:r>
              <a:rPr lang="en-US"/>
              <a:t>11-04-2018</a:t>
            </a:r>
          </a:p>
        </p:txBody>
      </p:sp>
      <p:sp>
        <p:nvSpPr>
          <p:cNvPr id="5" name="Footer Placeholder 4"/>
          <p:cNvSpPr>
            <a:spLocks noGrp="1"/>
          </p:cNvSpPr>
          <p:nvPr>
            <p:ph type="ftr" sz="quarter" idx="11"/>
          </p:nvPr>
        </p:nvSpPr>
        <p:spPr/>
        <p:txBody>
          <a:bodyPr/>
          <a:lstStyle/>
          <a:p>
            <a:r>
              <a:rPr lang="en-US"/>
              <a:t>Citizens of Another Kingdom</a:t>
            </a:r>
          </a:p>
        </p:txBody>
      </p:sp>
      <p:sp>
        <p:nvSpPr>
          <p:cNvPr id="6" name="Slide Number Placeholder 5"/>
          <p:cNvSpPr>
            <a:spLocks noGrp="1"/>
          </p:cNvSpPr>
          <p:nvPr>
            <p:ph type="sldNum" sz="quarter" idx="12"/>
          </p:nvPr>
        </p:nvSpPr>
        <p:spPr/>
        <p:txBody>
          <a:bodyPr/>
          <a:lstStyle/>
          <a:p>
            <a:fld id="{DF28FB93-0A08-4E7D-8E63-9EFA29F1E093}" type="slidenum">
              <a:rPr lang="en-US" smtClean="0"/>
              <a:pPr/>
              <a:t>4</a:t>
            </a:fld>
            <a:endParaRPr lang="en-US"/>
          </a:p>
        </p:txBody>
      </p:sp>
    </p:spTree>
    <p:extLst>
      <p:ext uri="{BB962C8B-B14F-4D97-AF65-F5344CB8AC3E}">
        <p14:creationId xmlns:p14="http://schemas.microsoft.com/office/powerpoint/2010/main" val="4092533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2/5/17</a:t>
            </a:r>
            <a:endParaRPr lang="en-US" dirty="0"/>
          </a:p>
        </p:txBody>
      </p:sp>
      <p:sp>
        <p:nvSpPr>
          <p:cNvPr id="3" name="Footer Placeholder 2"/>
          <p:cNvSpPr>
            <a:spLocks noGrp="1"/>
          </p:cNvSpPr>
          <p:nvPr>
            <p:ph type="ftr" sz="quarter" idx="11"/>
          </p:nvPr>
        </p:nvSpPr>
        <p:spPr/>
        <p:txBody>
          <a:bodyPr/>
          <a:lstStyle/>
          <a:p>
            <a:r>
              <a:rPr lang="en-US"/>
              <a:t>Levi's Genes 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
        <p:nvSpPr>
          <p:cNvPr id="5" name="Rectangle 4"/>
          <p:cNvSpPr/>
          <p:nvPr/>
        </p:nvSpPr>
        <p:spPr>
          <a:xfrm>
            <a:off x="106878" y="190005"/>
            <a:ext cx="8894618" cy="5816977"/>
          </a:xfrm>
          <a:prstGeom prst="rect">
            <a:avLst/>
          </a:prstGeom>
        </p:spPr>
        <p:txBody>
          <a:bodyPr wrap="square">
            <a:spAutoFit/>
          </a:bodyPr>
          <a:lstStyle/>
          <a:p>
            <a:pPr algn="ctr"/>
            <a:r>
              <a:rPr lang="en-US" sz="6000" i="1" dirty="0"/>
              <a:t>The Right of Return</a:t>
            </a:r>
          </a:p>
          <a:p>
            <a:pPr algn="ctr"/>
            <a:r>
              <a:rPr lang="en-US" sz="2800" dirty="0"/>
              <a:t>(Hebrew: </a:t>
            </a:r>
            <a:r>
              <a:rPr lang="en-US" sz="2800" dirty="0" err="1"/>
              <a:t>זכות</a:t>
            </a:r>
            <a:r>
              <a:rPr lang="en-US" sz="2800" dirty="0"/>
              <a:t> </a:t>
            </a:r>
            <a:r>
              <a:rPr lang="en-US" sz="2800" dirty="0" err="1"/>
              <a:t>השיבה</a:t>
            </a:r>
            <a:r>
              <a:rPr lang="en-US" sz="2800" dirty="0"/>
              <a:t>‎‎, </a:t>
            </a:r>
            <a:r>
              <a:rPr lang="en-US" sz="2800" i="1" dirty="0" err="1"/>
              <a:t>zkhut</a:t>
            </a:r>
            <a:r>
              <a:rPr lang="en-US" sz="2800" i="1" dirty="0"/>
              <a:t> </a:t>
            </a:r>
            <a:r>
              <a:rPr lang="en-US" sz="2800" i="1" dirty="0" err="1"/>
              <a:t>hashivah</a:t>
            </a:r>
            <a:r>
              <a:rPr lang="en-US" sz="2800" dirty="0"/>
              <a:t>)</a:t>
            </a:r>
          </a:p>
          <a:p>
            <a:endParaRPr lang="en-US" sz="3600" dirty="0"/>
          </a:p>
          <a:p>
            <a:endParaRPr lang="en-US" sz="3600" dirty="0"/>
          </a:p>
          <a:p>
            <a:r>
              <a:rPr lang="en-US" sz="3600" b="1" dirty="0"/>
              <a:t>JEREMIAH 33:7</a:t>
            </a:r>
          </a:p>
          <a:p>
            <a:r>
              <a:rPr lang="en-US" sz="3600" dirty="0"/>
              <a:t>	</a:t>
            </a:r>
            <a:r>
              <a:rPr lang="en-US" sz="2800" i="1" dirty="0"/>
              <a:t>And I will cause the captivity of Judah and the captivity of Israel to return, and will build them, as at the first. 8 And I will cleanse them from all their iniquity, whereby they have sinned against me; and I will pardon all their iniquities, whereby they have sinned, and whereby they have transgressed against me.</a:t>
            </a:r>
          </a:p>
        </p:txBody>
      </p:sp>
    </p:spTree>
    <p:extLst>
      <p:ext uri="{BB962C8B-B14F-4D97-AF65-F5344CB8AC3E}">
        <p14:creationId xmlns:p14="http://schemas.microsoft.com/office/powerpoint/2010/main" val="666987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2/5/17</a:t>
            </a:r>
            <a:endParaRPr lang="en-US" dirty="0"/>
          </a:p>
        </p:txBody>
      </p:sp>
      <p:sp>
        <p:nvSpPr>
          <p:cNvPr id="3" name="Footer Placeholder 2"/>
          <p:cNvSpPr>
            <a:spLocks noGrp="1"/>
          </p:cNvSpPr>
          <p:nvPr>
            <p:ph type="ftr" sz="quarter" idx="11"/>
          </p:nvPr>
        </p:nvSpPr>
        <p:spPr/>
        <p:txBody>
          <a:bodyPr/>
          <a:lstStyle/>
          <a:p>
            <a:r>
              <a:rPr lang="en-US"/>
              <a:t>Levi's Genes 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graphicFrame>
        <p:nvGraphicFramePr>
          <p:cNvPr id="7" name="Table 6"/>
          <p:cNvGraphicFramePr>
            <a:graphicFrameLocks noGrp="1"/>
          </p:cNvGraphicFramePr>
          <p:nvPr>
            <p:extLst/>
          </p:nvPr>
        </p:nvGraphicFramePr>
        <p:xfrm>
          <a:off x="293523" y="163486"/>
          <a:ext cx="8553594" cy="2316480"/>
        </p:xfrm>
        <a:graphic>
          <a:graphicData uri="http://schemas.openxmlformats.org/drawingml/2006/table">
            <a:tbl>
              <a:tblPr/>
              <a:tblGrid>
                <a:gridCol w="8553594">
                  <a:extLst>
                    <a:ext uri="{9D8B030D-6E8A-4147-A177-3AD203B41FA5}">
                      <a16:colId xmlns:a16="http://schemas.microsoft.com/office/drawing/2014/main" val="20000"/>
                    </a:ext>
                  </a:extLst>
                </a:gridCol>
              </a:tblGrid>
              <a:tr h="0">
                <a:tc>
                  <a:txBody>
                    <a:bodyPr/>
                    <a:lstStyle/>
                    <a:p>
                      <a:r>
                        <a:rPr lang="en-US" sz="2800" dirty="0">
                          <a:effectLst/>
                        </a:rPr>
                        <a:t>      In 1950, Israel’s Knesset passed a remarkable law, beginning with a few simple words that defined Israel’s central purpose: </a:t>
                      </a:r>
                      <a:r>
                        <a:rPr lang="en-US" sz="2800" i="1" dirty="0">
                          <a:effectLst/>
                        </a:rPr>
                        <a:t>“Every Jew has the right to immigrate to this country...”</a:t>
                      </a:r>
                    </a:p>
                  </a:txBody>
                  <a:tcPr>
                    <a:lnL>
                      <a:noFill/>
                    </a:lnL>
                    <a:lnR>
                      <a:noFill/>
                    </a:lnR>
                    <a:lnT>
                      <a:noFill/>
                    </a:lnT>
                    <a:lnB>
                      <a:noFill/>
                    </a:lnB>
                  </a:tcPr>
                </a:tc>
                <a:extLst>
                  <a:ext uri="{0D108BD9-81ED-4DB2-BD59-A6C34878D82A}">
                    <a16:rowId xmlns:a16="http://schemas.microsoft.com/office/drawing/2014/main" val="10000"/>
                  </a:ext>
                </a:extLst>
              </a:tr>
              <a:tr h="0">
                <a:tc>
                  <a:txBody>
                    <a:bodyPr/>
                    <a:lstStyle/>
                    <a:p>
                      <a:endParaRPr lang="en-US" sz="2800" dirty="0">
                        <a:effectLst/>
                      </a:endParaRPr>
                    </a:p>
                  </a:txBody>
                  <a:tcPr>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8" name="Rectangle 7"/>
          <p:cNvSpPr/>
          <p:nvPr/>
        </p:nvSpPr>
        <p:spPr>
          <a:xfrm>
            <a:off x="293523" y="2479966"/>
            <a:ext cx="8553594" cy="3108543"/>
          </a:xfrm>
          <a:prstGeom prst="rect">
            <a:avLst/>
          </a:prstGeom>
        </p:spPr>
        <p:txBody>
          <a:bodyPr wrap="square">
            <a:spAutoFit/>
          </a:bodyPr>
          <a:lstStyle/>
          <a:p>
            <a:r>
              <a:rPr lang="en-US" sz="2800" dirty="0">
                <a:latin typeface="+mj-lt"/>
              </a:rPr>
              <a:t>	With the inception of the State of Israel, two thousand years of wandering were officially over. Since then, Jews have been entitled to simply show up and request to be Israeli citizens, assuming they posed no imminent danger to public health, state security, or the Jewish people as a whole. Essentially, all Jews everywhere are Israeli citizens by right.</a:t>
            </a:r>
          </a:p>
        </p:txBody>
      </p:sp>
      <p:sp>
        <p:nvSpPr>
          <p:cNvPr id="9" name="Rectangle 8"/>
          <p:cNvSpPr/>
          <p:nvPr/>
        </p:nvSpPr>
        <p:spPr>
          <a:xfrm>
            <a:off x="3146962" y="5894120"/>
            <a:ext cx="6335485" cy="369332"/>
          </a:xfrm>
          <a:prstGeom prst="rect">
            <a:avLst/>
          </a:prstGeom>
        </p:spPr>
        <p:txBody>
          <a:bodyPr wrap="square">
            <a:spAutoFit/>
          </a:bodyPr>
          <a:lstStyle/>
          <a:p>
            <a:r>
              <a:rPr lang="en-US" dirty="0"/>
              <a:t>http://</a:t>
            </a:r>
            <a:r>
              <a:rPr lang="en-US" dirty="0" err="1"/>
              <a:t>www.jewishagency.org</a:t>
            </a:r>
            <a:r>
              <a:rPr lang="en-US" dirty="0"/>
              <a:t>/first-steps/program/5131</a:t>
            </a:r>
          </a:p>
        </p:txBody>
      </p:sp>
    </p:spTree>
    <p:extLst>
      <p:ext uri="{BB962C8B-B14F-4D97-AF65-F5344CB8AC3E}">
        <p14:creationId xmlns:p14="http://schemas.microsoft.com/office/powerpoint/2010/main" val="870686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2/5/17</a:t>
            </a:r>
            <a:endParaRPr lang="en-US" dirty="0"/>
          </a:p>
        </p:txBody>
      </p:sp>
      <p:sp>
        <p:nvSpPr>
          <p:cNvPr id="3" name="Footer Placeholder 2"/>
          <p:cNvSpPr>
            <a:spLocks noGrp="1"/>
          </p:cNvSpPr>
          <p:nvPr>
            <p:ph type="ftr" sz="quarter" idx="11"/>
          </p:nvPr>
        </p:nvSpPr>
        <p:spPr/>
        <p:txBody>
          <a:bodyPr/>
          <a:lstStyle/>
          <a:p>
            <a:r>
              <a:rPr lang="en-US"/>
              <a:t>Levi's Genes 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
        <p:nvSpPr>
          <p:cNvPr id="5" name="Rectangle 4"/>
          <p:cNvSpPr/>
          <p:nvPr/>
        </p:nvSpPr>
        <p:spPr>
          <a:xfrm>
            <a:off x="166254" y="19360"/>
            <a:ext cx="8823367" cy="6309420"/>
          </a:xfrm>
          <a:prstGeom prst="rect">
            <a:avLst/>
          </a:prstGeom>
        </p:spPr>
        <p:txBody>
          <a:bodyPr wrap="square">
            <a:spAutoFit/>
          </a:bodyPr>
          <a:lstStyle/>
          <a:p>
            <a:r>
              <a:rPr lang="en-US" sz="4000" dirty="0"/>
              <a:t>ZECHARIAH 7:11-14</a:t>
            </a:r>
          </a:p>
          <a:p>
            <a:r>
              <a:rPr lang="en-US" sz="2800" dirty="0"/>
              <a:t>	</a:t>
            </a:r>
            <a:r>
              <a:rPr lang="en-US" sz="2800" i="1" dirty="0"/>
              <a:t>But they refused to hearken, and pulled away the shoulder, and stopped their ears, that they should not hear. 12 Yea, they made their hearts as an adamant stone, lest they should hear the law, and the words which the LORD of hosts hath sent in his spirit by the former prophets: therefore came a great wrath from the LORD of hosts. 13 Therefore it is come to pass, that as he cried, and they would not hear; so they cried, and I would not hear, </a:t>
            </a:r>
            <a:r>
              <a:rPr lang="en-US" sz="2800" i="1" dirty="0" err="1"/>
              <a:t>saith</a:t>
            </a:r>
            <a:r>
              <a:rPr lang="en-US" sz="2800" i="1" dirty="0"/>
              <a:t> the LORD of hosts: 14 </a:t>
            </a:r>
            <a:r>
              <a:rPr lang="en-US" sz="2800" i="1" dirty="0">
                <a:solidFill>
                  <a:srgbClr val="FFFF00"/>
                </a:solidFill>
              </a:rPr>
              <a:t>But I scattered them with a whirlwind among all the nations whom they knew not. Thus the land was desolate after them, that no man passed through nor returned: for they laid the pleasant land desolate.</a:t>
            </a:r>
          </a:p>
        </p:txBody>
      </p:sp>
    </p:spTree>
    <p:extLst>
      <p:ext uri="{BB962C8B-B14F-4D97-AF65-F5344CB8AC3E}">
        <p14:creationId xmlns:p14="http://schemas.microsoft.com/office/powerpoint/2010/main" val="1409591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2/5/17</a:t>
            </a:r>
            <a:endParaRPr lang="en-US" dirty="0"/>
          </a:p>
        </p:txBody>
      </p:sp>
      <p:sp>
        <p:nvSpPr>
          <p:cNvPr id="3" name="Footer Placeholder 2"/>
          <p:cNvSpPr>
            <a:spLocks noGrp="1"/>
          </p:cNvSpPr>
          <p:nvPr>
            <p:ph type="ftr" sz="quarter" idx="11"/>
          </p:nvPr>
        </p:nvSpPr>
        <p:spPr/>
        <p:txBody>
          <a:bodyPr/>
          <a:lstStyle/>
          <a:p>
            <a:r>
              <a:rPr lang="en-US"/>
              <a:t>Levi's Genes 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
        <p:nvSpPr>
          <p:cNvPr id="5" name="Rectangle 4"/>
          <p:cNvSpPr/>
          <p:nvPr/>
        </p:nvSpPr>
        <p:spPr>
          <a:xfrm>
            <a:off x="142504" y="1"/>
            <a:ext cx="8811491" cy="6247864"/>
          </a:xfrm>
          <a:prstGeom prst="rect">
            <a:avLst/>
          </a:prstGeom>
        </p:spPr>
        <p:txBody>
          <a:bodyPr wrap="square">
            <a:spAutoFit/>
          </a:bodyPr>
          <a:lstStyle/>
          <a:p>
            <a:r>
              <a:rPr lang="en-US" sz="4000" b="1" dirty="0"/>
              <a:t>JEREMIAH 32:37</a:t>
            </a:r>
          </a:p>
          <a:p>
            <a:r>
              <a:rPr lang="en-US" sz="3200" dirty="0"/>
              <a:t>	</a:t>
            </a:r>
            <a:r>
              <a:rPr lang="en-US" sz="3200" i="1" dirty="0"/>
              <a:t>Behold, I will gather them out of all countries, whither I have driven them in mine anger, and in my fury, and in great wrath; and I will bring them again unto this place, and I will cause them to dwell safely:</a:t>
            </a:r>
          </a:p>
          <a:p>
            <a:endParaRPr lang="en-US" sz="3200" dirty="0"/>
          </a:p>
          <a:p>
            <a:r>
              <a:rPr lang="en-US" sz="4000" b="1" dirty="0"/>
              <a:t>ZEPHANIAH 3:20</a:t>
            </a:r>
          </a:p>
          <a:p>
            <a:r>
              <a:rPr lang="en-US" sz="3200" dirty="0"/>
              <a:t>	  </a:t>
            </a:r>
            <a:r>
              <a:rPr lang="en-US" sz="3200" i="1" dirty="0"/>
              <a:t>At that time will I bring you again, even in the time that I gather you: for I will make you a name and a praise among all people of the earth, when I </a:t>
            </a:r>
            <a:r>
              <a:rPr lang="en-US" sz="3200" i="1" spc="-150" dirty="0"/>
              <a:t>turn back your captivity before your eyes, </a:t>
            </a:r>
            <a:r>
              <a:rPr lang="en-US" sz="3200" i="1" spc="-150" dirty="0" err="1"/>
              <a:t>saith</a:t>
            </a:r>
            <a:r>
              <a:rPr lang="en-US" sz="3200" i="1" spc="-150" dirty="0"/>
              <a:t> the LORD.</a:t>
            </a:r>
          </a:p>
        </p:txBody>
      </p:sp>
    </p:spTree>
    <p:extLst>
      <p:ext uri="{BB962C8B-B14F-4D97-AF65-F5344CB8AC3E}">
        <p14:creationId xmlns:p14="http://schemas.microsoft.com/office/powerpoint/2010/main" val="17560575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2/5/17</a:t>
            </a:r>
            <a:endParaRPr lang="en-US" dirty="0"/>
          </a:p>
        </p:txBody>
      </p:sp>
      <p:sp>
        <p:nvSpPr>
          <p:cNvPr id="3" name="Footer Placeholder 2"/>
          <p:cNvSpPr>
            <a:spLocks noGrp="1"/>
          </p:cNvSpPr>
          <p:nvPr>
            <p:ph type="ftr" sz="quarter" idx="11"/>
          </p:nvPr>
        </p:nvSpPr>
        <p:spPr/>
        <p:txBody>
          <a:bodyPr/>
          <a:lstStyle/>
          <a:p>
            <a:r>
              <a:rPr lang="en-US"/>
              <a:t>Levi's Genes 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26</a:t>
            </a:fld>
            <a:endParaRPr lang="en-US" dirty="0"/>
          </a:p>
        </p:txBody>
      </p:sp>
      <p:sp>
        <p:nvSpPr>
          <p:cNvPr id="5" name="Rectangle 4"/>
          <p:cNvSpPr/>
          <p:nvPr/>
        </p:nvSpPr>
        <p:spPr>
          <a:xfrm>
            <a:off x="249381" y="0"/>
            <a:ext cx="8704614" cy="5201424"/>
          </a:xfrm>
          <a:prstGeom prst="rect">
            <a:avLst/>
          </a:prstGeom>
        </p:spPr>
        <p:txBody>
          <a:bodyPr wrap="square">
            <a:spAutoFit/>
          </a:bodyPr>
          <a:lstStyle/>
          <a:p>
            <a:r>
              <a:rPr lang="en-US" sz="4400" b="1" dirty="0"/>
              <a:t>II PETER 1:1-11</a:t>
            </a:r>
          </a:p>
          <a:p>
            <a:r>
              <a:rPr lang="en-US" sz="3200" dirty="0"/>
              <a:t>	</a:t>
            </a:r>
            <a:r>
              <a:rPr lang="en-US" sz="3200" i="1" dirty="0"/>
              <a:t>But he that </a:t>
            </a:r>
            <a:r>
              <a:rPr lang="en-US" sz="3200" i="1" dirty="0" err="1"/>
              <a:t>lacketh</a:t>
            </a:r>
            <a:r>
              <a:rPr lang="en-US" sz="3200" i="1" dirty="0"/>
              <a:t> these things is blind, and cannot see afar off, and hath forgotten that he was purged from his old sins. 10 Wherefore the rather, brethren, give diligence to make your calling and election sure: for if ye do these things, ye shall never fall: 11 </a:t>
            </a:r>
            <a:r>
              <a:rPr lang="en-US" sz="3200" i="1" dirty="0">
                <a:solidFill>
                  <a:srgbClr val="FFFF00"/>
                </a:solidFill>
              </a:rPr>
              <a:t>For so an entrance shall be ministered </a:t>
            </a:r>
            <a:r>
              <a:rPr lang="en-US" sz="2000" dirty="0"/>
              <a:t>(supplied and furnished) </a:t>
            </a:r>
            <a:r>
              <a:rPr lang="en-US" sz="3200" i="1" dirty="0">
                <a:solidFill>
                  <a:srgbClr val="FFFF00"/>
                </a:solidFill>
              </a:rPr>
              <a:t>unto you abundantly into the everlasting kingdom of our Lord and </a:t>
            </a:r>
            <a:r>
              <a:rPr lang="en-US" sz="3200" i="1" dirty="0" err="1">
                <a:solidFill>
                  <a:srgbClr val="FFFF00"/>
                </a:solidFill>
              </a:rPr>
              <a:t>Saviour</a:t>
            </a:r>
            <a:r>
              <a:rPr lang="en-US" sz="3200" i="1" dirty="0">
                <a:solidFill>
                  <a:srgbClr val="FFFF00"/>
                </a:solidFill>
              </a:rPr>
              <a:t> Jesus Christ. </a:t>
            </a:r>
          </a:p>
        </p:txBody>
      </p:sp>
    </p:spTree>
    <p:extLst>
      <p:ext uri="{BB962C8B-B14F-4D97-AF65-F5344CB8AC3E}">
        <p14:creationId xmlns:p14="http://schemas.microsoft.com/office/powerpoint/2010/main" val="773560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9-5-2018</a:t>
            </a:r>
          </a:p>
        </p:txBody>
      </p:sp>
      <p:sp>
        <p:nvSpPr>
          <p:cNvPr id="3" name="Footer Placeholder 2"/>
          <p:cNvSpPr>
            <a:spLocks noGrp="1"/>
          </p:cNvSpPr>
          <p:nvPr>
            <p:ph type="ftr" sz="quarter" idx="11"/>
          </p:nvPr>
        </p:nvSpPr>
        <p:spPr/>
        <p:txBody>
          <a:bodyPr/>
          <a:lstStyle/>
          <a:p>
            <a:r>
              <a:rPr lang="en-US"/>
              <a:t>Sealed</a:t>
            </a:r>
          </a:p>
        </p:txBody>
      </p:sp>
      <p:sp>
        <p:nvSpPr>
          <p:cNvPr id="4" name="Slide Number Placeholder 3"/>
          <p:cNvSpPr>
            <a:spLocks noGrp="1"/>
          </p:cNvSpPr>
          <p:nvPr>
            <p:ph type="sldNum" sz="quarter" idx="12"/>
          </p:nvPr>
        </p:nvSpPr>
        <p:spPr/>
        <p:txBody>
          <a:bodyPr/>
          <a:lstStyle/>
          <a:p>
            <a:fld id="{535242B5-0153-4170-8E04-84E67EE4A58C}" type="slidenum">
              <a:rPr lang="en-US" smtClean="0"/>
              <a:pPr/>
              <a:t>27</a:t>
            </a:fld>
            <a:endParaRPr lang="en-US"/>
          </a:p>
        </p:txBody>
      </p:sp>
      <p:sp>
        <p:nvSpPr>
          <p:cNvPr id="5" name="Rectangle 4"/>
          <p:cNvSpPr/>
          <p:nvPr/>
        </p:nvSpPr>
        <p:spPr>
          <a:xfrm>
            <a:off x="213360" y="136525"/>
            <a:ext cx="8734697" cy="6063198"/>
          </a:xfrm>
          <a:prstGeom prst="rect">
            <a:avLst/>
          </a:prstGeom>
        </p:spPr>
        <p:txBody>
          <a:bodyPr wrap="square">
            <a:spAutoFit/>
          </a:bodyPr>
          <a:lstStyle/>
          <a:p>
            <a:r>
              <a:rPr lang="en-US" sz="4000" b="1" dirty="0"/>
              <a:t>TOKEN</a:t>
            </a:r>
          </a:p>
          <a:p>
            <a:r>
              <a:rPr lang="en-US" sz="3200" dirty="0"/>
              <a:t>	153  The Holy Spirit, the Word has been quickened to you by the Holy Spirit to vindicate this age, that you have passed from death unto Life, and now you are His. Oh, because He is, we have the right to all that He has purchased for us. Every promise in the Bible is yours.… </a:t>
            </a:r>
            <a:r>
              <a:rPr lang="en-US" sz="3200" dirty="0">
                <a:solidFill>
                  <a:srgbClr val="FFFF00"/>
                </a:solidFill>
              </a:rPr>
              <a:t>When God has give you the true baptism of the Holy Spirit, then the Life of Jesus Christ is within you. </a:t>
            </a:r>
            <a:r>
              <a:rPr lang="en-US" sz="3200" dirty="0"/>
              <a:t>Now, that's true; every theologian will have to admit that to be the truth; it's the new birth. </a:t>
            </a:r>
          </a:p>
          <a:p>
            <a:pPr algn="r"/>
            <a:r>
              <a:rPr lang="en-US" sz="2800" dirty="0"/>
              <a:t>63-1128</a:t>
            </a:r>
          </a:p>
        </p:txBody>
      </p:sp>
    </p:spTree>
    <p:extLst>
      <p:ext uri="{BB962C8B-B14F-4D97-AF65-F5344CB8AC3E}">
        <p14:creationId xmlns:p14="http://schemas.microsoft.com/office/powerpoint/2010/main" val="3490527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0DDF09-7BE3-4589-8CB0-26DC962C2E92}"/>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F73D3EFB-91A4-473A-9CC1-72E3DD074631}"/>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81CD09C4-FD0E-4C3F-9490-248D0A999653}"/>
              </a:ext>
            </a:extLst>
          </p:cNvPr>
          <p:cNvSpPr>
            <a:spLocks noGrp="1"/>
          </p:cNvSpPr>
          <p:nvPr>
            <p:ph type="sldNum" sz="quarter" idx="12"/>
          </p:nvPr>
        </p:nvSpPr>
        <p:spPr/>
        <p:txBody>
          <a:bodyPr/>
          <a:lstStyle/>
          <a:p>
            <a:fld id="{DF28FB93-0A08-4E7D-8E63-9EFA29F1E093}" type="slidenum">
              <a:rPr lang="en-US" smtClean="0"/>
              <a:pPr/>
              <a:t>28</a:t>
            </a:fld>
            <a:endParaRPr lang="en-US"/>
          </a:p>
        </p:txBody>
      </p:sp>
      <p:sp>
        <p:nvSpPr>
          <p:cNvPr id="5" name="Rectangle 4">
            <a:extLst>
              <a:ext uri="{FF2B5EF4-FFF2-40B4-BE49-F238E27FC236}">
                <a16:creationId xmlns:a16="http://schemas.microsoft.com/office/drawing/2014/main" id="{4B996CC5-1339-4603-B631-1FED64066C6A}"/>
              </a:ext>
            </a:extLst>
          </p:cNvPr>
          <p:cNvSpPr/>
          <p:nvPr/>
        </p:nvSpPr>
        <p:spPr>
          <a:xfrm>
            <a:off x="250371" y="136525"/>
            <a:ext cx="8654143" cy="4647426"/>
          </a:xfrm>
          <a:prstGeom prst="rect">
            <a:avLst/>
          </a:prstGeom>
        </p:spPr>
        <p:txBody>
          <a:bodyPr wrap="square">
            <a:spAutoFit/>
          </a:bodyPr>
          <a:lstStyle/>
          <a:p>
            <a:r>
              <a:rPr lang="en-US" sz="4000" b="1" dirty="0"/>
              <a:t>THE.TOKEN</a:t>
            </a:r>
          </a:p>
          <a:p>
            <a:r>
              <a:rPr lang="en-US" sz="3200" dirty="0"/>
              <a:t>	49 Now we have a Token in this day. We've been given a Token which is an antitype of that type. Of that natural token, we've been given the Supernatural, supreme Token</a:t>
            </a:r>
            <a:r>
              <a:rPr lang="en-US" sz="3200" dirty="0">
                <a:solidFill>
                  <a:srgbClr val="FFFF00"/>
                </a:solidFill>
              </a:rPr>
              <a:t>. All that that foreshadowed has been given to this generation, has been given the Token. </a:t>
            </a:r>
            <a:r>
              <a:rPr lang="en-US" sz="3200" dirty="0"/>
              <a:t>Now we have the Holy Ghost, is our Token, and It is our identification that we have accepted the death of the Lamb. </a:t>
            </a:r>
          </a:p>
        </p:txBody>
      </p:sp>
    </p:spTree>
    <p:extLst>
      <p:ext uri="{BB962C8B-B14F-4D97-AF65-F5344CB8AC3E}">
        <p14:creationId xmlns:p14="http://schemas.microsoft.com/office/powerpoint/2010/main" val="3699073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D44FE-FDD6-4329-A491-75AE74859071}"/>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A9D9091D-77C3-4965-A09D-E323F36B9154}"/>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C6BB138E-54C6-4E32-8994-D33EDFE958E4}"/>
              </a:ext>
            </a:extLst>
          </p:cNvPr>
          <p:cNvSpPr>
            <a:spLocks noGrp="1"/>
          </p:cNvSpPr>
          <p:nvPr>
            <p:ph type="sldNum" sz="quarter" idx="12"/>
          </p:nvPr>
        </p:nvSpPr>
        <p:spPr/>
        <p:txBody>
          <a:bodyPr/>
          <a:lstStyle/>
          <a:p>
            <a:fld id="{DF28FB93-0A08-4E7D-8E63-9EFA29F1E093}" type="slidenum">
              <a:rPr lang="en-US" smtClean="0"/>
              <a:pPr/>
              <a:t>29</a:t>
            </a:fld>
            <a:endParaRPr lang="en-US"/>
          </a:p>
        </p:txBody>
      </p:sp>
      <p:sp>
        <p:nvSpPr>
          <p:cNvPr id="5" name="Rectangle 4">
            <a:extLst>
              <a:ext uri="{FF2B5EF4-FFF2-40B4-BE49-F238E27FC236}">
                <a16:creationId xmlns:a16="http://schemas.microsoft.com/office/drawing/2014/main" id="{C3770F6B-3273-4E1C-BF03-B083422B3258}"/>
              </a:ext>
            </a:extLst>
          </p:cNvPr>
          <p:cNvSpPr/>
          <p:nvPr/>
        </p:nvSpPr>
        <p:spPr>
          <a:xfrm>
            <a:off x="250371" y="261257"/>
            <a:ext cx="8665029" cy="5078313"/>
          </a:xfrm>
          <a:prstGeom prst="rect">
            <a:avLst/>
          </a:prstGeom>
        </p:spPr>
        <p:txBody>
          <a:bodyPr wrap="square">
            <a:spAutoFit/>
          </a:bodyPr>
          <a:lstStyle/>
          <a:p>
            <a:r>
              <a:rPr lang="en-US" sz="3600" dirty="0"/>
              <a:t>	Not only was Jesus just a human life to come back on us, but It was God Himself manifested in flesh, that brought back upon us the adoption of sons, that now we are sons and daughters of God. That is the Token. It's our identification of the </a:t>
            </a:r>
            <a:r>
              <a:rPr lang="en-US" sz="3600" dirty="0" err="1"/>
              <a:t>passover</a:t>
            </a:r>
            <a:r>
              <a:rPr lang="en-US" sz="3600" dirty="0"/>
              <a:t>. It's our identification that we have believed God, and God has accepted.</a:t>
            </a:r>
          </a:p>
          <a:p>
            <a:pPr algn="r"/>
            <a:r>
              <a:rPr lang="en-US" sz="3600" dirty="0"/>
              <a:t>63-1128</a:t>
            </a:r>
          </a:p>
        </p:txBody>
      </p:sp>
    </p:spTree>
    <p:extLst>
      <p:ext uri="{BB962C8B-B14F-4D97-AF65-F5344CB8AC3E}">
        <p14:creationId xmlns:p14="http://schemas.microsoft.com/office/powerpoint/2010/main" val="3214244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608" y="170688"/>
            <a:ext cx="8595360" cy="4708981"/>
          </a:xfrm>
          <a:prstGeom prst="rect">
            <a:avLst/>
          </a:prstGeom>
        </p:spPr>
        <p:txBody>
          <a:bodyPr wrap="square">
            <a:spAutoFit/>
          </a:bodyPr>
          <a:lstStyle/>
          <a:p>
            <a:r>
              <a:rPr lang="en-US" sz="4800" b="1" dirty="0"/>
              <a:t>ROMANS 8:29-30</a:t>
            </a:r>
          </a:p>
          <a:p>
            <a:r>
              <a:rPr lang="en-US" sz="3600" i="1" dirty="0"/>
              <a:t>	For whom he did </a:t>
            </a:r>
            <a:r>
              <a:rPr lang="en-US" sz="3600" i="1" u="sng" dirty="0"/>
              <a:t>foreknow,</a:t>
            </a:r>
            <a:r>
              <a:rPr lang="en-US" sz="3600" i="1" dirty="0"/>
              <a:t> he also did </a:t>
            </a:r>
            <a:r>
              <a:rPr lang="en-US" sz="3600" i="1" u="sng" dirty="0"/>
              <a:t>predestinate</a:t>
            </a:r>
            <a:r>
              <a:rPr lang="en-US" sz="3600" i="1" dirty="0"/>
              <a:t> to be conformed to the image of his Son, that he might be the firstborn among many brethren. 30 Moreover whom he did predestinate, them he also called: and whom he called, them he also justified: and whom he justified, them he also glorified. </a:t>
            </a:r>
          </a:p>
        </p:txBody>
      </p:sp>
      <p:sp>
        <p:nvSpPr>
          <p:cNvPr id="3" name="Date Placeholder 2"/>
          <p:cNvSpPr>
            <a:spLocks noGrp="1"/>
          </p:cNvSpPr>
          <p:nvPr>
            <p:ph type="dt" sz="half" idx="10"/>
          </p:nvPr>
        </p:nvSpPr>
        <p:spPr/>
        <p:txBody>
          <a:bodyPr/>
          <a:lstStyle/>
          <a:p>
            <a:r>
              <a:rPr lang="en-US"/>
              <a:t>2/5/17</a:t>
            </a:r>
            <a:endParaRPr lang="en-US" dirty="0"/>
          </a:p>
        </p:txBody>
      </p:sp>
      <p:sp>
        <p:nvSpPr>
          <p:cNvPr id="4" name="Footer Placeholder 3"/>
          <p:cNvSpPr>
            <a:spLocks noGrp="1"/>
          </p:cNvSpPr>
          <p:nvPr>
            <p:ph type="ftr" sz="quarter" idx="11"/>
          </p:nvPr>
        </p:nvSpPr>
        <p:spPr/>
        <p:txBody>
          <a:bodyPr/>
          <a:lstStyle/>
          <a:p>
            <a:r>
              <a:rPr lang="en-US"/>
              <a:t>Levi's Genes 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608038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82" y="84971"/>
            <a:ext cx="8776355" cy="6124754"/>
          </a:xfrm>
          <a:prstGeom prst="rect">
            <a:avLst/>
          </a:prstGeom>
        </p:spPr>
        <p:txBody>
          <a:bodyPr wrap="square">
            <a:spAutoFit/>
          </a:bodyPr>
          <a:lstStyle/>
          <a:p>
            <a:r>
              <a:rPr lang="en-US" sz="4000" b="1" dirty="0"/>
              <a:t>LEADERSHIP</a:t>
            </a:r>
          </a:p>
          <a:p>
            <a:r>
              <a:rPr lang="en-US" sz="3200" dirty="0"/>
              <a:t>	119 There's only one form of Eternal Life, and that comes from God. And He foreordained every creature that would ever have It. </a:t>
            </a:r>
            <a:r>
              <a:rPr lang="en-US" sz="3200" dirty="0">
                <a:solidFill>
                  <a:srgbClr val="FFFF00"/>
                </a:solidFill>
              </a:rPr>
              <a:t>Just as you were the gene in your father, you was a gene in God; one of His attributes to begin with, or you'll never be There. </a:t>
            </a:r>
            <a:r>
              <a:rPr lang="en-US" sz="3200" dirty="0"/>
              <a:t>You come forth in the bedding ground of your mother; your father didn't know you, you were in his loins. And when you come forth in the bedding ground of the mother, then you become a human being and are made in the image of your father, now you can fellowship with him. </a:t>
            </a:r>
          </a:p>
        </p:txBody>
      </p:sp>
      <p:sp>
        <p:nvSpPr>
          <p:cNvPr id="3" name="Date Placeholder 2">
            <a:extLst>
              <a:ext uri="{FF2B5EF4-FFF2-40B4-BE49-F238E27FC236}">
                <a16:creationId xmlns:a16="http://schemas.microsoft.com/office/drawing/2014/main" id="{E37CA8D6-91D0-42F7-9622-C27442D5DE06}"/>
              </a:ext>
            </a:extLst>
          </p:cNvPr>
          <p:cNvSpPr>
            <a:spLocks noGrp="1"/>
          </p:cNvSpPr>
          <p:nvPr>
            <p:ph type="dt" sz="half" idx="10"/>
          </p:nvPr>
        </p:nvSpPr>
        <p:spPr/>
        <p:txBody>
          <a:bodyPr/>
          <a:lstStyle/>
          <a:p>
            <a:r>
              <a:rPr lang="en-US"/>
              <a:t>3/7/2018</a:t>
            </a:r>
            <a:endParaRPr lang="en-US" dirty="0"/>
          </a:p>
        </p:txBody>
      </p:sp>
      <p:sp>
        <p:nvSpPr>
          <p:cNvPr id="4" name="Footer Placeholder 3">
            <a:extLst>
              <a:ext uri="{FF2B5EF4-FFF2-40B4-BE49-F238E27FC236}">
                <a16:creationId xmlns:a16="http://schemas.microsoft.com/office/drawing/2014/main" id="{96EA7DE3-E576-4A2F-9942-4307EA6E3D98}"/>
              </a:ext>
            </a:extLst>
          </p:cNvPr>
          <p:cNvSpPr>
            <a:spLocks noGrp="1"/>
          </p:cNvSpPr>
          <p:nvPr>
            <p:ph type="ftr" sz="quarter" idx="11"/>
          </p:nvPr>
        </p:nvSpPr>
        <p:spPr/>
        <p:txBody>
          <a:bodyPr/>
          <a:lstStyle/>
          <a:p>
            <a:r>
              <a:rPr lang="en-US"/>
              <a:t>Levi"s Genes</a:t>
            </a:r>
            <a:endParaRPr lang="en-US" dirty="0"/>
          </a:p>
        </p:txBody>
      </p:sp>
      <p:sp>
        <p:nvSpPr>
          <p:cNvPr id="5" name="Slide Number Placeholder 4">
            <a:extLst>
              <a:ext uri="{FF2B5EF4-FFF2-40B4-BE49-F238E27FC236}">
                <a16:creationId xmlns:a16="http://schemas.microsoft.com/office/drawing/2014/main" id="{A052BB1C-B19F-42B5-BE07-60B11548916A}"/>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975309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E8B53C-A0D1-4BC9-80A5-E7A7122F18AE}"/>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4512F2A3-1C0B-4E7E-9A3E-3C04E6AA54A6}"/>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5FEDA1A4-37D9-4379-B1D8-EF0E37E696ED}"/>
              </a:ext>
            </a:extLst>
          </p:cNvPr>
          <p:cNvSpPr>
            <a:spLocks noGrp="1"/>
          </p:cNvSpPr>
          <p:nvPr>
            <p:ph type="sldNum" sz="quarter" idx="12"/>
          </p:nvPr>
        </p:nvSpPr>
        <p:spPr/>
        <p:txBody>
          <a:bodyPr/>
          <a:lstStyle/>
          <a:p>
            <a:fld id="{DF28FB93-0A08-4E7D-8E63-9EFA29F1E093}" type="slidenum">
              <a:rPr lang="en-US" smtClean="0"/>
              <a:pPr/>
              <a:t>5</a:t>
            </a:fld>
            <a:endParaRPr lang="en-US"/>
          </a:p>
        </p:txBody>
      </p:sp>
      <p:pic>
        <p:nvPicPr>
          <p:cNvPr id="6" name="Picture 5" descr="A close up of text on a white background&#10;&#10;Description generated with very high confidence">
            <a:extLst>
              <a:ext uri="{FF2B5EF4-FFF2-40B4-BE49-F238E27FC236}">
                <a16:creationId xmlns:a16="http://schemas.microsoft.com/office/drawing/2014/main" id="{B40F7390-5B60-4D8E-824D-7511C91FD98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0400" y="136525"/>
            <a:ext cx="4484064" cy="5978752"/>
          </a:xfrm>
          <a:prstGeom prst="rect">
            <a:avLst/>
          </a:prstGeom>
        </p:spPr>
      </p:pic>
      <p:sp>
        <p:nvSpPr>
          <p:cNvPr id="7" name="TextBox 6">
            <a:extLst>
              <a:ext uri="{FF2B5EF4-FFF2-40B4-BE49-F238E27FC236}">
                <a16:creationId xmlns:a16="http://schemas.microsoft.com/office/drawing/2014/main" id="{141F8DDE-3C18-4F5D-AA7D-538CCE6A4342}"/>
              </a:ext>
            </a:extLst>
          </p:cNvPr>
          <p:cNvSpPr txBox="1"/>
          <p:nvPr/>
        </p:nvSpPr>
        <p:spPr>
          <a:xfrm>
            <a:off x="4278086" y="136525"/>
            <a:ext cx="4764917" cy="3293209"/>
          </a:xfrm>
          <a:prstGeom prst="rect">
            <a:avLst/>
          </a:prstGeom>
          <a:noFill/>
        </p:spPr>
        <p:txBody>
          <a:bodyPr wrap="square" rtlCol="0">
            <a:spAutoFit/>
          </a:bodyPr>
          <a:lstStyle/>
          <a:p>
            <a:r>
              <a:rPr lang="en-US" sz="3600" dirty="0"/>
              <a:t>The First Annual</a:t>
            </a:r>
          </a:p>
          <a:p>
            <a:r>
              <a:rPr lang="en-US" sz="4800" dirty="0"/>
              <a:t>JOY Dinner</a:t>
            </a:r>
          </a:p>
          <a:p>
            <a:r>
              <a:rPr lang="en-US" sz="3600" dirty="0"/>
              <a:t>At </a:t>
            </a:r>
          </a:p>
          <a:p>
            <a:r>
              <a:rPr lang="en-US" sz="4400" i="1" dirty="0"/>
              <a:t>Julian’s </a:t>
            </a:r>
          </a:p>
          <a:p>
            <a:r>
              <a:rPr lang="en-US" sz="4400" i="1" dirty="0"/>
              <a:t>Cafe</a:t>
            </a:r>
          </a:p>
        </p:txBody>
      </p:sp>
      <p:pic>
        <p:nvPicPr>
          <p:cNvPr id="9" name="Picture 8" descr="A person wearing a suit and tie&#10;&#10;Description generated with very high confidence">
            <a:extLst>
              <a:ext uri="{FF2B5EF4-FFF2-40B4-BE49-F238E27FC236}">
                <a16:creationId xmlns:a16="http://schemas.microsoft.com/office/drawing/2014/main" id="{0FAD9EC7-8264-4F8D-9D88-4D2EB850797A}"/>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6457998" y="1608011"/>
            <a:ext cx="2686002" cy="5249989"/>
          </a:xfrm>
          <a:prstGeom prst="rect">
            <a:avLst/>
          </a:prstGeom>
        </p:spPr>
      </p:pic>
    </p:spTree>
    <p:extLst>
      <p:ext uri="{BB962C8B-B14F-4D97-AF65-F5344CB8AC3E}">
        <p14:creationId xmlns:p14="http://schemas.microsoft.com/office/powerpoint/2010/main" val="3457733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648" y="134112"/>
            <a:ext cx="8741664" cy="5509200"/>
          </a:xfrm>
          <a:prstGeom prst="rect">
            <a:avLst/>
          </a:prstGeom>
        </p:spPr>
        <p:txBody>
          <a:bodyPr wrap="square">
            <a:spAutoFit/>
          </a:bodyPr>
          <a:lstStyle/>
          <a:p>
            <a:r>
              <a:rPr lang="en-US" sz="3200" dirty="0"/>
              <a:t>	And the same thing by God, if you got Eternal Life</a:t>
            </a:r>
            <a:r>
              <a:rPr lang="mr-IN" sz="3200" dirty="0"/>
              <a:t>…</a:t>
            </a:r>
            <a:r>
              <a:rPr lang="en-US" sz="3200" dirty="0"/>
              <a:t> And the only way you can come born again, is the only way, is it has to be from your Heavenly Father, His attributes. "</a:t>
            </a:r>
            <a:r>
              <a:rPr lang="en-US" sz="3200" i="1" dirty="0"/>
              <a:t>All the Father has given Me will come to Me.</a:t>
            </a:r>
            <a:r>
              <a:rPr lang="en-US" sz="3200" dirty="0"/>
              <a:t>" </a:t>
            </a:r>
          </a:p>
          <a:p>
            <a:r>
              <a:rPr lang="en-US" sz="3200" dirty="0"/>
              <a:t>	121 </a:t>
            </a:r>
            <a:r>
              <a:rPr lang="en-US" sz="3200" dirty="0">
                <a:solidFill>
                  <a:srgbClr val="FFFF00"/>
                </a:solidFill>
              </a:rPr>
              <a:t>You are here because your name was placed on the Lamb's Book of Life before there was even a foundation of the world. You're a gene, a spiritual gene out of your Heavenly Father, a part of God's Word. </a:t>
            </a:r>
            <a:endParaRPr lang="en-US" sz="3200" dirty="0"/>
          </a:p>
          <a:p>
            <a:pPr algn="r"/>
            <a:r>
              <a:rPr lang="en-US" sz="3200" dirty="0"/>
              <a:t>65-1207 </a:t>
            </a:r>
          </a:p>
        </p:txBody>
      </p:sp>
      <p:sp>
        <p:nvSpPr>
          <p:cNvPr id="3" name="Date Placeholder 2">
            <a:extLst>
              <a:ext uri="{FF2B5EF4-FFF2-40B4-BE49-F238E27FC236}">
                <a16:creationId xmlns:a16="http://schemas.microsoft.com/office/drawing/2014/main" id="{E2F27C7C-62A7-49FB-9198-A4992B15F251}"/>
              </a:ext>
            </a:extLst>
          </p:cNvPr>
          <p:cNvSpPr>
            <a:spLocks noGrp="1"/>
          </p:cNvSpPr>
          <p:nvPr>
            <p:ph type="dt" sz="half" idx="10"/>
          </p:nvPr>
        </p:nvSpPr>
        <p:spPr/>
        <p:txBody>
          <a:bodyPr/>
          <a:lstStyle/>
          <a:p>
            <a:r>
              <a:rPr lang="en-US"/>
              <a:t>3/7/2018</a:t>
            </a:r>
            <a:endParaRPr lang="en-US" dirty="0"/>
          </a:p>
        </p:txBody>
      </p:sp>
      <p:sp>
        <p:nvSpPr>
          <p:cNvPr id="4" name="Footer Placeholder 3">
            <a:extLst>
              <a:ext uri="{FF2B5EF4-FFF2-40B4-BE49-F238E27FC236}">
                <a16:creationId xmlns:a16="http://schemas.microsoft.com/office/drawing/2014/main" id="{949F2FEF-F1B4-41F6-A127-C234631F3245}"/>
              </a:ext>
            </a:extLst>
          </p:cNvPr>
          <p:cNvSpPr>
            <a:spLocks noGrp="1"/>
          </p:cNvSpPr>
          <p:nvPr>
            <p:ph type="ftr" sz="quarter" idx="11"/>
          </p:nvPr>
        </p:nvSpPr>
        <p:spPr/>
        <p:txBody>
          <a:bodyPr/>
          <a:lstStyle/>
          <a:p>
            <a:r>
              <a:rPr lang="en-US"/>
              <a:t>Levi"s Genes</a:t>
            </a:r>
            <a:endParaRPr lang="en-US" dirty="0"/>
          </a:p>
        </p:txBody>
      </p:sp>
      <p:sp>
        <p:nvSpPr>
          <p:cNvPr id="5" name="Slide Number Placeholder 4">
            <a:extLst>
              <a:ext uri="{FF2B5EF4-FFF2-40B4-BE49-F238E27FC236}">
                <a16:creationId xmlns:a16="http://schemas.microsoft.com/office/drawing/2014/main" id="{3BB8C938-5E1C-4111-B038-34DFDCC89110}"/>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80651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84F4F8-C372-4F1D-8AF1-6EA5E32F3697}"/>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B8D2B82C-275F-4F5C-944F-69719339718B}"/>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E06D3E28-6C27-4B4A-9BC9-0A2B8FA5B7D6}"/>
              </a:ext>
            </a:extLst>
          </p:cNvPr>
          <p:cNvSpPr>
            <a:spLocks noGrp="1"/>
          </p:cNvSpPr>
          <p:nvPr>
            <p:ph type="sldNum" sz="quarter" idx="12"/>
          </p:nvPr>
        </p:nvSpPr>
        <p:spPr/>
        <p:txBody>
          <a:bodyPr/>
          <a:lstStyle/>
          <a:p>
            <a:fld id="{DF28FB93-0A08-4E7D-8E63-9EFA29F1E093}" type="slidenum">
              <a:rPr lang="en-US" smtClean="0"/>
              <a:pPr/>
              <a:t>33</a:t>
            </a:fld>
            <a:endParaRPr lang="en-US"/>
          </a:p>
        </p:txBody>
      </p:sp>
      <p:sp>
        <p:nvSpPr>
          <p:cNvPr id="5" name="Rectangle 4">
            <a:extLst>
              <a:ext uri="{FF2B5EF4-FFF2-40B4-BE49-F238E27FC236}">
                <a16:creationId xmlns:a16="http://schemas.microsoft.com/office/drawing/2014/main" id="{AA37DF6F-B6A8-48CA-B03D-3128D70E0F5E}"/>
              </a:ext>
            </a:extLst>
          </p:cNvPr>
          <p:cNvSpPr/>
          <p:nvPr/>
        </p:nvSpPr>
        <p:spPr>
          <a:xfrm>
            <a:off x="195943" y="136525"/>
            <a:ext cx="8719457" cy="6124754"/>
          </a:xfrm>
          <a:prstGeom prst="rect">
            <a:avLst/>
          </a:prstGeom>
        </p:spPr>
        <p:txBody>
          <a:bodyPr wrap="square">
            <a:spAutoFit/>
          </a:bodyPr>
          <a:lstStyle/>
          <a:p>
            <a:r>
              <a:rPr lang="en-US" sz="4000" b="1" dirty="0"/>
              <a:t>SIRS.WE.WOULD.SEE.JESUS</a:t>
            </a:r>
          </a:p>
          <a:p>
            <a:r>
              <a:rPr lang="en-US" sz="3200" dirty="0"/>
              <a:t>	22  …Jesus was a virgin born in order to tabernacle the Holy Spirit of God… to manifest Himself to the people; and He gave His life, a willing sacrifice that through His righteousness, we unrighteous people might have a right to come into the fellowship like He had with the Father before the foundation of the world. </a:t>
            </a:r>
          </a:p>
          <a:p>
            <a:r>
              <a:rPr lang="en-US" sz="3200" dirty="0"/>
              <a:t>	If that isn't grace and glory, what He did for us. We're living millions of miles below our God given privilege. </a:t>
            </a:r>
          </a:p>
          <a:p>
            <a:pPr algn="r"/>
            <a:r>
              <a:rPr lang="en-US" sz="3200" dirty="0"/>
              <a:t>57-1211</a:t>
            </a:r>
          </a:p>
        </p:txBody>
      </p:sp>
    </p:spTree>
    <p:extLst>
      <p:ext uri="{BB962C8B-B14F-4D97-AF65-F5344CB8AC3E}">
        <p14:creationId xmlns:p14="http://schemas.microsoft.com/office/powerpoint/2010/main" val="650609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484633-48BD-4877-937C-B9483D2CF06C}"/>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3DB4F404-D93A-4D87-A26B-1DF3ABB12CB0}"/>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580CEBD7-A69F-489A-9B69-B4EEEEF07441}"/>
              </a:ext>
            </a:extLst>
          </p:cNvPr>
          <p:cNvSpPr>
            <a:spLocks noGrp="1"/>
          </p:cNvSpPr>
          <p:nvPr>
            <p:ph type="sldNum" sz="quarter" idx="12"/>
          </p:nvPr>
        </p:nvSpPr>
        <p:spPr/>
        <p:txBody>
          <a:bodyPr/>
          <a:lstStyle/>
          <a:p>
            <a:fld id="{DF28FB93-0A08-4E7D-8E63-9EFA29F1E093}" type="slidenum">
              <a:rPr lang="en-US" smtClean="0"/>
              <a:pPr/>
              <a:t>34</a:t>
            </a:fld>
            <a:endParaRPr lang="en-US"/>
          </a:p>
        </p:txBody>
      </p:sp>
      <p:sp>
        <p:nvSpPr>
          <p:cNvPr id="5" name="Rectangle 4">
            <a:extLst>
              <a:ext uri="{FF2B5EF4-FFF2-40B4-BE49-F238E27FC236}">
                <a16:creationId xmlns:a16="http://schemas.microsoft.com/office/drawing/2014/main" id="{C0CD80BF-064D-47F6-BAEE-C1F12A86244B}"/>
              </a:ext>
            </a:extLst>
          </p:cNvPr>
          <p:cNvSpPr/>
          <p:nvPr/>
        </p:nvSpPr>
        <p:spPr>
          <a:xfrm>
            <a:off x="228600" y="250372"/>
            <a:ext cx="8632371" cy="4647426"/>
          </a:xfrm>
          <a:prstGeom prst="rect">
            <a:avLst/>
          </a:prstGeom>
        </p:spPr>
        <p:txBody>
          <a:bodyPr wrap="square">
            <a:spAutoFit/>
          </a:bodyPr>
          <a:lstStyle/>
          <a:p>
            <a:r>
              <a:rPr lang="en-US" sz="4800" b="1" dirty="0"/>
              <a:t>THE.TOKEN</a:t>
            </a:r>
          </a:p>
          <a:p>
            <a:r>
              <a:rPr lang="en-US" sz="3600" dirty="0"/>
              <a:t>	110 The new Token is the new Life that comes through Jesus Christ, when His Blood was shed, to sanctify a Church and fill It with His Presence, that He might manifest His Word and His promises to the people.</a:t>
            </a:r>
          </a:p>
          <a:p>
            <a:pPr algn="r"/>
            <a:r>
              <a:rPr lang="en-US" sz="3200" dirty="0"/>
              <a:t>64-0208</a:t>
            </a:r>
          </a:p>
        </p:txBody>
      </p:sp>
    </p:spTree>
    <p:extLst>
      <p:ext uri="{BB962C8B-B14F-4D97-AF65-F5344CB8AC3E}">
        <p14:creationId xmlns:p14="http://schemas.microsoft.com/office/powerpoint/2010/main" val="2313852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D4DC8-0D24-4EA7-8788-131DD9344E9A}"/>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D0E7BC2F-BAD2-4603-B5D3-48BE13E97363}"/>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F04A8CBE-F8B0-4CAC-978D-C206D32CDFA8}"/>
              </a:ext>
            </a:extLst>
          </p:cNvPr>
          <p:cNvSpPr>
            <a:spLocks noGrp="1"/>
          </p:cNvSpPr>
          <p:nvPr>
            <p:ph type="sldNum" sz="quarter" idx="12"/>
          </p:nvPr>
        </p:nvSpPr>
        <p:spPr/>
        <p:txBody>
          <a:bodyPr/>
          <a:lstStyle/>
          <a:p>
            <a:fld id="{DF28FB93-0A08-4E7D-8E63-9EFA29F1E093}" type="slidenum">
              <a:rPr lang="en-US" smtClean="0"/>
              <a:pPr/>
              <a:t>35</a:t>
            </a:fld>
            <a:endParaRPr lang="en-US"/>
          </a:p>
        </p:txBody>
      </p:sp>
      <p:sp>
        <p:nvSpPr>
          <p:cNvPr id="5" name="Rectangle 4">
            <a:extLst>
              <a:ext uri="{FF2B5EF4-FFF2-40B4-BE49-F238E27FC236}">
                <a16:creationId xmlns:a16="http://schemas.microsoft.com/office/drawing/2014/main" id="{F577F69D-9A3E-48E9-99F3-EDF428B13066}"/>
              </a:ext>
            </a:extLst>
          </p:cNvPr>
          <p:cNvSpPr/>
          <p:nvPr/>
        </p:nvSpPr>
        <p:spPr>
          <a:xfrm>
            <a:off x="141515" y="136525"/>
            <a:ext cx="8817428" cy="6124754"/>
          </a:xfrm>
          <a:prstGeom prst="rect">
            <a:avLst/>
          </a:prstGeom>
        </p:spPr>
        <p:txBody>
          <a:bodyPr wrap="square">
            <a:spAutoFit/>
          </a:bodyPr>
          <a:lstStyle/>
          <a:p>
            <a:r>
              <a:rPr lang="en-US" sz="4000" b="1" dirty="0"/>
              <a:t>THE TOKEN</a:t>
            </a:r>
          </a:p>
          <a:p>
            <a:r>
              <a:rPr lang="en-US" sz="3200" dirty="0"/>
              <a:t>	147 A seal of promise! Ep. 4:30, </a:t>
            </a:r>
            <a:r>
              <a:rPr lang="en-US" sz="3200" i="1" dirty="0"/>
              <a:t>"Grieve not the Holy Ghost of God, whereby you are sealed until the day of your redemption." </a:t>
            </a:r>
            <a:r>
              <a:rPr lang="en-US" sz="3200" dirty="0"/>
              <a:t>Not till the next revival. "Until the day of your redemption!" Being baptized into It, according to I Cor. 12. 	</a:t>
            </a:r>
          </a:p>
          <a:p>
            <a:r>
              <a:rPr lang="en-US" sz="3200" dirty="0"/>
              <a:t>	And in Him is the fulness, and no sin is recognized in Him. </a:t>
            </a:r>
            <a:r>
              <a:rPr lang="en-US" sz="3200" i="1" dirty="0"/>
              <a:t>"He that's </a:t>
            </a:r>
            <a:r>
              <a:rPr lang="en-US" sz="3200" i="1" dirty="0" err="1"/>
              <a:t>borned</a:t>
            </a:r>
            <a:r>
              <a:rPr lang="en-US" sz="3200" i="1" dirty="0"/>
              <a:t> of God, does not commit sin. The seed of God remains in him, and he cannot sin</a:t>
            </a:r>
            <a:r>
              <a:rPr lang="en-US" sz="3200" dirty="0"/>
              <a:t>." How can he, when the Token is there? The Token is the sign he has been accepted.</a:t>
            </a:r>
            <a:endParaRPr lang="en-US" dirty="0"/>
          </a:p>
        </p:txBody>
      </p:sp>
    </p:spTree>
    <p:extLst>
      <p:ext uri="{BB962C8B-B14F-4D97-AF65-F5344CB8AC3E}">
        <p14:creationId xmlns:p14="http://schemas.microsoft.com/office/powerpoint/2010/main" val="2258935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29539F-DE89-4F96-B80B-02066D13F078}"/>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ADEDA4CB-F675-46C8-8A73-9ABC72B800E8}"/>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6EE39AD7-FF20-4A9F-A9C5-B7D696A88F22}"/>
              </a:ext>
            </a:extLst>
          </p:cNvPr>
          <p:cNvSpPr>
            <a:spLocks noGrp="1"/>
          </p:cNvSpPr>
          <p:nvPr>
            <p:ph type="sldNum" sz="quarter" idx="12"/>
          </p:nvPr>
        </p:nvSpPr>
        <p:spPr/>
        <p:txBody>
          <a:bodyPr/>
          <a:lstStyle/>
          <a:p>
            <a:fld id="{DF28FB93-0A08-4E7D-8E63-9EFA29F1E093}" type="slidenum">
              <a:rPr lang="en-US" smtClean="0"/>
              <a:pPr/>
              <a:t>36</a:t>
            </a:fld>
            <a:endParaRPr lang="en-US"/>
          </a:p>
        </p:txBody>
      </p:sp>
      <p:sp>
        <p:nvSpPr>
          <p:cNvPr id="5" name="Rectangle 4">
            <a:extLst>
              <a:ext uri="{FF2B5EF4-FFF2-40B4-BE49-F238E27FC236}">
                <a16:creationId xmlns:a16="http://schemas.microsoft.com/office/drawing/2014/main" id="{C1405B2F-B04F-476E-B399-55DA5B9D2573}"/>
              </a:ext>
            </a:extLst>
          </p:cNvPr>
          <p:cNvSpPr/>
          <p:nvPr/>
        </p:nvSpPr>
        <p:spPr>
          <a:xfrm>
            <a:off x="261257" y="136525"/>
            <a:ext cx="8632372" cy="6740307"/>
          </a:xfrm>
          <a:prstGeom prst="rect">
            <a:avLst/>
          </a:prstGeom>
        </p:spPr>
        <p:txBody>
          <a:bodyPr wrap="square">
            <a:spAutoFit/>
          </a:bodyPr>
          <a:lstStyle/>
          <a:p>
            <a:r>
              <a:rPr lang="en-US" sz="3600" dirty="0"/>
              <a:t>	148 Well, you say, "</a:t>
            </a:r>
            <a:r>
              <a:rPr lang="en-US" sz="3600" i="1" dirty="0"/>
              <a:t>I sin." </a:t>
            </a:r>
            <a:r>
              <a:rPr lang="en-US" sz="3600" dirty="0"/>
              <a:t>Well, then you never had the Token. </a:t>
            </a:r>
            <a:r>
              <a:rPr lang="en-US" sz="3600" dirty="0">
                <a:solidFill>
                  <a:srgbClr val="FFFF00"/>
                </a:solidFill>
              </a:rPr>
              <a:t>The Token is the barrier, shows that the price is paid. </a:t>
            </a:r>
            <a:r>
              <a:rPr lang="en-US" sz="3600" dirty="0"/>
              <a:t>If 	Satan tries to hand you some sickness you know what to do? Show him your Token. Sure, sickness strikes the Christian. Show him your Token, and prove to him that you're a purchased product of God. "</a:t>
            </a:r>
            <a:r>
              <a:rPr lang="en-US" sz="3600" i="1" dirty="0"/>
              <a:t>Resist the devil, and he'll flee from you." </a:t>
            </a:r>
            <a:r>
              <a:rPr lang="en-US" sz="3600" dirty="0">
                <a:solidFill>
                  <a:srgbClr val="FFFF00"/>
                </a:solidFill>
              </a:rPr>
              <a:t>Hold the Token over your unmovable faith in His promised Word.</a:t>
            </a:r>
          </a:p>
          <a:p>
            <a:pPr algn="r"/>
            <a:r>
              <a:rPr lang="en-US" sz="3600" dirty="0"/>
              <a:t>64-0308</a:t>
            </a:r>
          </a:p>
        </p:txBody>
      </p:sp>
    </p:spTree>
    <p:extLst>
      <p:ext uri="{BB962C8B-B14F-4D97-AF65-F5344CB8AC3E}">
        <p14:creationId xmlns:p14="http://schemas.microsoft.com/office/powerpoint/2010/main" val="2076114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37</a:t>
            </a:fld>
            <a:endParaRPr lang="en-US"/>
          </a:p>
        </p:txBody>
      </p:sp>
      <p:sp>
        <p:nvSpPr>
          <p:cNvPr id="5" name="Rectangle 4"/>
          <p:cNvSpPr/>
          <p:nvPr/>
        </p:nvSpPr>
        <p:spPr>
          <a:xfrm>
            <a:off x="163286" y="0"/>
            <a:ext cx="8817427" cy="6247864"/>
          </a:xfrm>
          <a:prstGeom prst="rect">
            <a:avLst/>
          </a:prstGeom>
        </p:spPr>
        <p:txBody>
          <a:bodyPr wrap="square">
            <a:spAutoFit/>
          </a:bodyPr>
          <a:lstStyle/>
          <a:p>
            <a:r>
              <a:rPr lang="en-US" sz="4000" b="1" dirty="0"/>
              <a:t>FORSAKING.ALL</a:t>
            </a:r>
          </a:p>
          <a:p>
            <a:r>
              <a:rPr lang="en-US" sz="4000" b="1" dirty="0"/>
              <a:t>	</a:t>
            </a:r>
            <a:r>
              <a:rPr lang="en-US" sz="3200" dirty="0"/>
              <a:t>193  If the spirit of a gangster was in me, I'd have guns on me. If the spirit of a painter was in me, I could paint the picture... If the spirit of a mechanic was on me, I could tell you what was wrong with your car. </a:t>
            </a:r>
          </a:p>
          <a:p>
            <a:r>
              <a:rPr lang="en-US" sz="3200" dirty="0"/>
              <a:t>	194 And if the Spirit of Jesus Christ is in me, I'll do the works of Christ, because it's the Life of Christ in you. Forsaken His Sonship, and became sin, took our sins, that He might take sinners and make them sons. He became me, that I might become Him. </a:t>
            </a:r>
          </a:p>
        </p:txBody>
      </p:sp>
    </p:spTree>
    <p:extLst>
      <p:ext uri="{BB962C8B-B14F-4D97-AF65-F5344CB8AC3E}">
        <p14:creationId xmlns:p14="http://schemas.microsoft.com/office/powerpoint/2010/main" val="2026516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38</a:t>
            </a:fld>
            <a:endParaRPr lang="en-US"/>
          </a:p>
        </p:txBody>
      </p:sp>
      <p:sp>
        <p:nvSpPr>
          <p:cNvPr id="5" name="Rectangle 4"/>
          <p:cNvSpPr/>
          <p:nvPr/>
        </p:nvSpPr>
        <p:spPr>
          <a:xfrm>
            <a:off x="314238" y="288069"/>
            <a:ext cx="8484427" cy="5509200"/>
          </a:xfrm>
          <a:prstGeom prst="rect">
            <a:avLst/>
          </a:prstGeom>
        </p:spPr>
        <p:txBody>
          <a:bodyPr wrap="square">
            <a:spAutoFit/>
          </a:bodyPr>
          <a:lstStyle/>
          <a:p>
            <a:r>
              <a:rPr lang="en-US" sz="3200" dirty="0"/>
              <a:t>	 Oh, it is striking, what He done. He taken your place, that you might take His place. </a:t>
            </a:r>
            <a:r>
              <a:rPr lang="en-US" sz="3200" dirty="0">
                <a:solidFill>
                  <a:srgbClr val="FFFF00"/>
                </a:solidFill>
              </a:rPr>
              <a:t>"You're joint-heirs with Him; in the Kingdom."</a:t>
            </a:r>
            <a:r>
              <a:rPr lang="en-US" sz="3200" dirty="0"/>
              <a:t> 	He become a sinner, like you, your sins placed upon Him; </a:t>
            </a:r>
            <a:r>
              <a:rPr lang="en-US" sz="3200" dirty="0">
                <a:solidFill>
                  <a:srgbClr val="FFFF00"/>
                </a:solidFill>
              </a:rPr>
              <a:t>that He might take you and make you a fellow citizen of Heaven, and set you with Him in God's Kingdom. </a:t>
            </a:r>
            <a:r>
              <a:rPr lang="en-US" sz="3200" dirty="0"/>
              <a:t>There you are: put His Spirit in you. </a:t>
            </a:r>
          </a:p>
          <a:p>
            <a:r>
              <a:rPr lang="en-US" sz="3200" dirty="0"/>
              <a:t>	And if His Spirit is in you, the works that He did you'll do also.</a:t>
            </a:r>
          </a:p>
          <a:p>
            <a:pPr algn="r"/>
            <a:r>
              <a:rPr lang="en-US" sz="3200" dirty="0"/>
              <a:t>62-0123 </a:t>
            </a:r>
          </a:p>
        </p:txBody>
      </p:sp>
    </p:spTree>
    <p:extLst>
      <p:ext uri="{BB962C8B-B14F-4D97-AF65-F5344CB8AC3E}">
        <p14:creationId xmlns:p14="http://schemas.microsoft.com/office/powerpoint/2010/main" val="2500321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39</a:t>
            </a:fld>
            <a:endParaRPr lang="en-US"/>
          </a:p>
        </p:txBody>
      </p:sp>
      <p:sp>
        <p:nvSpPr>
          <p:cNvPr id="5" name="Rectangle 4"/>
          <p:cNvSpPr/>
          <p:nvPr/>
        </p:nvSpPr>
        <p:spPr>
          <a:xfrm>
            <a:off x="145279" y="68367"/>
            <a:ext cx="8861988" cy="5632311"/>
          </a:xfrm>
          <a:prstGeom prst="rect">
            <a:avLst/>
          </a:prstGeom>
        </p:spPr>
        <p:txBody>
          <a:bodyPr wrap="square">
            <a:spAutoFit/>
          </a:bodyPr>
          <a:lstStyle/>
          <a:p>
            <a:r>
              <a:rPr lang="en-US" sz="3600" b="1" dirty="0"/>
              <a:t>I THESSALONIANS 2:11-12</a:t>
            </a:r>
          </a:p>
          <a:p>
            <a:r>
              <a:rPr lang="en-US" sz="3200" dirty="0"/>
              <a:t>     </a:t>
            </a:r>
            <a:r>
              <a:rPr lang="en-US" sz="3200" i="1" dirty="0"/>
              <a:t>11 As ye know how we exhorted and comforted and charged every one of you, as a father doth his children, 12 That ye would walk worthy of God</a:t>
            </a:r>
            <a:r>
              <a:rPr lang="en-US" sz="3200" i="1" dirty="0">
                <a:solidFill>
                  <a:srgbClr val="FFFF00"/>
                </a:solidFill>
              </a:rPr>
              <a:t>, who hath called you unto his kingdom and glory. </a:t>
            </a:r>
          </a:p>
          <a:p>
            <a:endParaRPr lang="en-US" sz="3200" i="1" dirty="0"/>
          </a:p>
          <a:p>
            <a:r>
              <a:rPr lang="en-US" sz="3600" b="1" dirty="0"/>
              <a:t>HEBREWS 12:28</a:t>
            </a:r>
          </a:p>
          <a:p>
            <a:r>
              <a:rPr lang="en-US" sz="3200" dirty="0"/>
              <a:t>     </a:t>
            </a:r>
            <a:r>
              <a:rPr lang="en-US" sz="3200" i="1" dirty="0"/>
              <a:t>28 Wherefore we receiving a kingdom which cannot be moved, let us have grace, whereby we may </a:t>
            </a:r>
            <a:r>
              <a:rPr lang="en-US" sz="3200" i="1" dirty="0">
                <a:solidFill>
                  <a:srgbClr val="FFFF00"/>
                </a:solidFill>
              </a:rPr>
              <a:t>serve</a:t>
            </a:r>
            <a:r>
              <a:rPr lang="en-US" sz="3200" i="1" dirty="0"/>
              <a:t> God acceptably with reverence and godly fear: </a:t>
            </a:r>
          </a:p>
        </p:txBody>
      </p:sp>
    </p:spTree>
    <p:extLst>
      <p:ext uri="{BB962C8B-B14F-4D97-AF65-F5344CB8AC3E}">
        <p14:creationId xmlns:p14="http://schemas.microsoft.com/office/powerpoint/2010/main" val="3444238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40</a:t>
            </a:fld>
            <a:endParaRPr lang="en-US"/>
          </a:p>
        </p:txBody>
      </p:sp>
      <p:sp>
        <p:nvSpPr>
          <p:cNvPr id="5" name="Rectangle 4"/>
          <p:cNvSpPr/>
          <p:nvPr/>
        </p:nvSpPr>
        <p:spPr>
          <a:xfrm>
            <a:off x="188007" y="95988"/>
            <a:ext cx="8793963" cy="6678751"/>
          </a:xfrm>
          <a:prstGeom prst="rect">
            <a:avLst/>
          </a:prstGeom>
        </p:spPr>
        <p:txBody>
          <a:bodyPr wrap="square">
            <a:spAutoFit/>
          </a:bodyPr>
          <a:lstStyle/>
          <a:p>
            <a:r>
              <a:rPr lang="en-US" sz="4400" b="1" dirty="0"/>
              <a:t>THE.INTER.VEIL</a:t>
            </a:r>
            <a:r>
              <a:rPr lang="en-US" sz="3600" dirty="0"/>
              <a:t> </a:t>
            </a:r>
          </a:p>
          <a:p>
            <a:r>
              <a:rPr lang="en-US" sz="2800" dirty="0"/>
              <a:t>	73</a:t>
            </a:r>
            <a:r>
              <a:rPr lang="en-US" sz="3200" dirty="0"/>
              <a:t> Jesus </a:t>
            </a:r>
            <a:r>
              <a:rPr lang="en-US" sz="3200" dirty="0" err="1"/>
              <a:t>knowed</a:t>
            </a:r>
            <a:r>
              <a:rPr lang="en-US" sz="3200" dirty="0"/>
              <a:t>. The Bible said, </a:t>
            </a:r>
            <a:r>
              <a:rPr lang="en-US" sz="3200" i="1" dirty="0"/>
              <a:t>"Rejoice all you heavens, and you holy prophets, and you earth. For the kingdoms of this world have become the kingdoms of our Lord and His Christ, and He will reign forever," </a:t>
            </a:r>
            <a:r>
              <a:rPr lang="en-US" sz="3200" dirty="0"/>
              <a:t>in the Book of Revelation. Jesus </a:t>
            </a:r>
            <a:r>
              <a:rPr lang="en-US" sz="3200" dirty="0" err="1"/>
              <a:t>knowed</a:t>
            </a:r>
            <a:r>
              <a:rPr lang="en-US" sz="3200" dirty="0"/>
              <a:t> He was coming Heir to all of them. </a:t>
            </a:r>
            <a:r>
              <a:rPr lang="en-US" sz="3200" dirty="0">
                <a:solidFill>
                  <a:srgbClr val="FFFF00"/>
                </a:solidFill>
              </a:rPr>
              <a:t>But this is the devil's world. </a:t>
            </a:r>
            <a:r>
              <a:rPr lang="en-US" sz="3200" dirty="0"/>
              <a:t>That's the reason you got fighting, and war, and troubles, atomic bombs, and murders, and rapes, and everything, because it's a devil's world and controlled by the devil. </a:t>
            </a:r>
            <a:r>
              <a:rPr lang="en-US" sz="3200" dirty="0">
                <a:solidFill>
                  <a:srgbClr val="FFFF00"/>
                </a:solidFill>
              </a:rPr>
              <a:t>But you're not of this world. You're in the Kingdom of God.</a:t>
            </a:r>
            <a:endParaRPr lang="en-US" sz="2800" dirty="0">
              <a:solidFill>
                <a:srgbClr val="FFFF00"/>
              </a:solidFill>
            </a:endParaRPr>
          </a:p>
        </p:txBody>
      </p:sp>
    </p:spTree>
    <p:extLst>
      <p:ext uri="{BB962C8B-B14F-4D97-AF65-F5344CB8AC3E}">
        <p14:creationId xmlns:p14="http://schemas.microsoft.com/office/powerpoint/2010/main" val="3602600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41</a:t>
            </a:fld>
            <a:endParaRPr lang="en-US"/>
          </a:p>
        </p:txBody>
      </p:sp>
      <p:sp>
        <p:nvSpPr>
          <p:cNvPr id="5" name="Rectangle 4"/>
          <p:cNvSpPr/>
          <p:nvPr/>
        </p:nvSpPr>
        <p:spPr>
          <a:xfrm>
            <a:off x="319147" y="144034"/>
            <a:ext cx="8584263" cy="6001643"/>
          </a:xfrm>
          <a:prstGeom prst="rect">
            <a:avLst/>
          </a:prstGeom>
        </p:spPr>
        <p:txBody>
          <a:bodyPr wrap="square">
            <a:spAutoFit/>
          </a:bodyPr>
          <a:lstStyle/>
          <a:p>
            <a:r>
              <a:rPr lang="en-US" sz="3200" dirty="0"/>
              <a:t>	I don't blame the sinner from sinning. If the sinner goes down and drink beer, smoke cigars, goes to picture shows and acts like the world, I don't blame him. That's the only pleasure he's got now, and the only pleasure he's ever going to have. I don't blame a pig for sticking his nose in the manure pile and eating manure. Certainly not, he's a pig. Let him alone.</a:t>
            </a:r>
          </a:p>
          <a:p>
            <a:r>
              <a:rPr lang="en-US" sz="3200" dirty="0"/>
              <a:t>	</a:t>
            </a:r>
            <a:r>
              <a:rPr lang="en-US" sz="3200" dirty="0">
                <a:solidFill>
                  <a:srgbClr val="FFFF00"/>
                </a:solidFill>
              </a:rPr>
              <a:t>But you people who call yourself Christians and then do those things, you're the guy I'm after. </a:t>
            </a:r>
          </a:p>
          <a:p>
            <a:pPr algn="r"/>
            <a:r>
              <a:rPr lang="en-US" sz="3200" dirty="0"/>
              <a:t>56-0121</a:t>
            </a:r>
          </a:p>
        </p:txBody>
      </p:sp>
    </p:spTree>
    <p:extLst>
      <p:ext uri="{BB962C8B-B14F-4D97-AF65-F5344CB8AC3E}">
        <p14:creationId xmlns:p14="http://schemas.microsoft.com/office/powerpoint/2010/main" val="44043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0E5E6A-1455-4EA3-8268-AAAD48007FD4}"/>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0C42E44B-A695-4BA8-A95B-8B38E813D1F3}"/>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4EEE5BDE-8DF4-4EE7-9D37-F9AC364B2F73}"/>
              </a:ext>
            </a:extLst>
          </p:cNvPr>
          <p:cNvSpPr>
            <a:spLocks noGrp="1"/>
          </p:cNvSpPr>
          <p:nvPr>
            <p:ph type="sldNum" sz="quarter" idx="12"/>
          </p:nvPr>
        </p:nvSpPr>
        <p:spPr/>
        <p:txBody>
          <a:bodyPr/>
          <a:lstStyle/>
          <a:p>
            <a:fld id="{DF28FB93-0A08-4E7D-8E63-9EFA29F1E093}" type="slidenum">
              <a:rPr lang="en-US" smtClean="0"/>
              <a:pPr/>
              <a:t>6</a:t>
            </a:fld>
            <a:endParaRPr lang="en-US"/>
          </a:p>
        </p:txBody>
      </p:sp>
      <p:pic>
        <p:nvPicPr>
          <p:cNvPr id="5" name="Picture 4">
            <a:extLst>
              <a:ext uri="{FF2B5EF4-FFF2-40B4-BE49-F238E27FC236}">
                <a16:creationId xmlns:a16="http://schemas.microsoft.com/office/drawing/2014/main" id="{5FDACE7F-1316-4735-8EA5-75A0117D897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096000"/>
          </a:xfrm>
          <a:prstGeom prst="rect">
            <a:avLst/>
          </a:prstGeom>
        </p:spPr>
      </p:pic>
    </p:spTree>
    <p:extLst>
      <p:ext uri="{BB962C8B-B14F-4D97-AF65-F5344CB8AC3E}">
        <p14:creationId xmlns:p14="http://schemas.microsoft.com/office/powerpoint/2010/main" val="159131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180109"/>
            <a:ext cx="8229600" cy="4093428"/>
          </a:xfrm>
          <a:prstGeom prst="rect">
            <a:avLst/>
          </a:prstGeom>
        </p:spPr>
        <p:txBody>
          <a:bodyPr wrap="square">
            <a:spAutoFit/>
          </a:bodyPr>
          <a:lstStyle/>
          <a:p>
            <a:r>
              <a:rPr lang="en-US" sz="4400" b="1" spc="-150" dirty="0">
                <a:latin typeface="Cambria" pitchFamily="18" charset="0"/>
              </a:rPr>
              <a:t>CALLING.JESUS.ON.THE.SCENE</a:t>
            </a:r>
            <a:r>
              <a:rPr lang="en-US" sz="4000" spc="-150" dirty="0">
                <a:latin typeface="Cambria" pitchFamily="18" charset="0"/>
              </a:rPr>
              <a:t> </a:t>
            </a:r>
            <a:r>
              <a:rPr lang="en-US" sz="3200" dirty="0">
                <a:latin typeface="Cambria" pitchFamily="18" charset="0"/>
              </a:rPr>
              <a:t> </a:t>
            </a:r>
          </a:p>
          <a:p>
            <a:r>
              <a:rPr lang="en-US" sz="3200" dirty="0">
                <a:latin typeface="Cambria" pitchFamily="18" charset="0"/>
              </a:rPr>
              <a:t>		72  …Oh, if we tonight could only catch that vision: the very Jehovah that made the heavens and earth is right in this little vessel of ours, while we're sailing life's solemn main. </a:t>
            </a:r>
            <a:r>
              <a:rPr lang="en-US" sz="3200" dirty="0">
                <a:solidFill>
                  <a:srgbClr val="FFFF00"/>
                </a:solidFill>
                <a:latin typeface="Cambria" pitchFamily="18" charset="0"/>
              </a:rPr>
              <a:t>For the Holy Ghost is Jehovah in Spirit form in you.</a:t>
            </a:r>
          </a:p>
          <a:p>
            <a:pPr algn="r"/>
            <a:r>
              <a:rPr lang="en-US" sz="2400" dirty="0">
                <a:latin typeface="Cambria" pitchFamily="18" charset="0"/>
              </a:rPr>
              <a:t>63-0804  </a:t>
            </a:r>
          </a:p>
        </p:txBody>
      </p:sp>
      <p:sp>
        <p:nvSpPr>
          <p:cNvPr id="4" name="Slide Number Placeholder 3"/>
          <p:cNvSpPr>
            <a:spLocks noGrp="1"/>
          </p:cNvSpPr>
          <p:nvPr>
            <p:ph type="sldNum" sz="quarter" idx="12"/>
          </p:nvPr>
        </p:nvSpPr>
        <p:spPr/>
        <p:txBody>
          <a:bodyPr/>
          <a:lstStyle/>
          <a:p>
            <a:fld id="{1D21B9B7-B5B5-4F4F-92F5-A2CCDB90BFDE}" type="slidenum">
              <a:rPr lang="en-US" smtClean="0"/>
              <a:pPr/>
              <a:t>42</a:t>
            </a:fld>
            <a:endParaRPr lang="en-US"/>
          </a:p>
        </p:txBody>
      </p:sp>
      <p:sp>
        <p:nvSpPr>
          <p:cNvPr id="5" name="Date Placeholder 4"/>
          <p:cNvSpPr>
            <a:spLocks noGrp="1"/>
          </p:cNvSpPr>
          <p:nvPr>
            <p:ph type="dt" sz="half" idx="10"/>
          </p:nvPr>
        </p:nvSpPr>
        <p:spPr/>
        <p:txBody>
          <a:bodyPr/>
          <a:lstStyle/>
          <a:p>
            <a:r>
              <a:rPr lang="en-US"/>
              <a:t>9-5-2018</a:t>
            </a:r>
          </a:p>
        </p:txBody>
      </p:sp>
      <p:sp>
        <p:nvSpPr>
          <p:cNvPr id="6" name="Footer Placeholder 5"/>
          <p:cNvSpPr>
            <a:spLocks noGrp="1"/>
          </p:cNvSpPr>
          <p:nvPr>
            <p:ph type="ftr" sz="quarter" idx="11"/>
          </p:nvPr>
        </p:nvSpPr>
        <p:spPr/>
        <p:txBody>
          <a:bodyPr/>
          <a:lstStyle/>
          <a:p>
            <a:r>
              <a:rPr lang="en-US"/>
              <a:t>Sealed</a:t>
            </a:r>
          </a:p>
        </p:txBody>
      </p:sp>
    </p:spTree>
    <p:extLst>
      <p:ext uri="{BB962C8B-B14F-4D97-AF65-F5344CB8AC3E}">
        <p14:creationId xmlns:p14="http://schemas.microsoft.com/office/powerpoint/2010/main" val="547393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DDA676-498B-42B4-9E88-7089D03D70C5}"/>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34EE5A7B-6BE2-4E91-868B-2FB82950F4FE}"/>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4A9E680D-817C-4575-8FB3-465E4DC14A5C}"/>
              </a:ext>
            </a:extLst>
          </p:cNvPr>
          <p:cNvSpPr>
            <a:spLocks noGrp="1"/>
          </p:cNvSpPr>
          <p:nvPr>
            <p:ph type="sldNum" sz="quarter" idx="12"/>
          </p:nvPr>
        </p:nvSpPr>
        <p:spPr/>
        <p:txBody>
          <a:bodyPr/>
          <a:lstStyle/>
          <a:p>
            <a:fld id="{DF28FB93-0A08-4E7D-8E63-9EFA29F1E093}" type="slidenum">
              <a:rPr lang="en-US" smtClean="0"/>
              <a:pPr/>
              <a:t>43</a:t>
            </a:fld>
            <a:endParaRPr lang="en-US"/>
          </a:p>
        </p:txBody>
      </p:sp>
      <p:sp>
        <p:nvSpPr>
          <p:cNvPr id="5" name="Rectangle 4">
            <a:extLst>
              <a:ext uri="{FF2B5EF4-FFF2-40B4-BE49-F238E27FC236}">
                <a16:creationId xmlns:a16="http://schemas.microsoft.com/office/drawing/2014/main" id="{251DC0FC-5E47-47E4-941A-4FE415C1F88B}"/>
              </a:ext>
            </a:extLst>
          </p:cNvPr>
          <p:cNvSpPr/>
          <p:nvPr/>
        </p:nvSpPr>
        <p:spPr>
          <a:xfrm>
            <a:off x="315685" y="136525"/>
            <a:ext cx="8556171" cy="5755422"/>
          </a:xfrm>
          <a:prstGeom prst="rect">
            <a:avLst/>
          </a:prstGeom>
        </p:spPr>
        <p:txBody>
          <a:bodyPr wrap="square">
            <a:spAutoFit/>
          </a:bodyPr>
          <a:lstStyle/>
          <a:p>
            <a:r>
              <a:rPr lang="en-US" sz="4800" b="1" dirty="0"/>
              <a:t>GOD.HAS.A.PROVIDED.WAY</a:t>
            </a:r>
          </a:p>
          <a:p>
            <a:r>
              <a:rPr lang="en-US" sz="3200" dirty="0"/>
              <a:t>	55 God has a provided way. We try to make some other way, but God's got a provided way. It's always best to follow His way. "You shall receive power after you've got your Bachelor of Art… after you become a deacon."</a:t>
            </a:r>
          </a:p>
          <a:p>
            <a:r>
              <a:rPr lang="en-US" sz="3200" dirty="0"/>
              <a:t>	</a:t>
            </a:r>
            <a:r>
              <a:rPr lang="en-US" sz="3200" i="1" dirty="0"/>
              <a:t>"You shall receive power after this the Holy Ghost is come upon you. Then you shall be witnesses of Me in Jerusalem, Judaea, (and Victoria), and to the uttermost parts of the earth.“		</a:t>
            </a:r>
            <a:r>
              <a:rPr lang="en-US" sz="3200" dirty="0"/>
              <a:t>				 62-0728 </a:t>
            </a:r>
          </a:p>
        </p:txBody>
      </p:sp>
    </p:spTree>
    <p:extLst>
      <p:ext uri="{BB962C8B-B14F-4D97-AF65-F5344CB8AC3E}">
        <p14:creationId xmlns:p14="http://schemas.microsoft.com/office/powerpoint/2010/main" val="972236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28D4AA-C3B3-4614-B122-8349EF4052CE}"/>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B4AF2B1F-6647-4A06-A84C-0DDEE61C050A}"/>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219CCBC7-78F2-483F-A974-F06F5EB9F6F3}"/>
              </a:ext>
            </a:extLst>
          </p:cNvPr>
          <p:cNvSpPr>
            <a:spLocks noGrp="1"/>
          </p:cNvSpPr>
          <p:nvPr>
            <p:ph type="sldNum" sz="quarter" idx="12"/>
          </p:nvPr>
        </p:nvSpPr>
        <p:spPr/>
        <p:txBody>
          <a:bodyPr/>
          <a:lstStyle/>
          <a:p>
            <a:fld id="{DF28FB93-0A08-4E7D-8E63-9EFA29F1E093}" type="slidenum">
              <a:rPr lang="en-US" smtClean="0"/>
              <a:pPr/>
              <a:t>44</a:t>
            </a:fld>
            <a:endParaRPr lang="en-US"/>
          </a:p>
        </p:txBody>
      </p:sp>
      <p:sp>
        <p:nvSpPr>
          <p:cNvPr id="5" name="Rectangle 4">
            <a:extLst>
              <a:ext uri="{FF2B5EF4-FFF2-40B4-BE49-F238E27FC236}">
                <a16:creationId xmlns:a16="http://schemas.microsoft.com/office/drawing/2014/main" id="{A545E48C-C428-4841-8158-B98BA2698654}"/>
              </a:ext>
            </a:extLst>
          </p:cNvPr>
          <p:cNvSpPr/>
          <p:nvPr/>
        </p:nvSpPr>
        <p:spPr>
          <a:xfrm>
            <a:off x="304801" y="136525"/>
            <a:ext cx="8479970" cy="5355312"/>
          </a:xfrm>
          <a:prstGeom prst="rect">
            <a:avLst/>
          </a:prstGeom>
        </p:spPr>
        <p:txBody>
          <a:bodyPr wrap="square">
            <a:spAutoFit/>
          </a:bodyPr>
          <a:lstStyle/>
          <a:p>
            <a:r>
              <a:rPr lang="en-US" sz="5400" b="1" dirty="0"/>
              <a:t>ACTS 1:7-8</a:t>
            </a:r>
          </a:p>
          <a:p>
            <a:r>
              <a:rPr lang="en-US" sz="3600" dirty="0"/>
              <a:t>	</a:t>
            </a:r>
            <a:r>
              <a:rPr lang="en-US" sz="3600" i="1" dirty="0"/>
              <a:t>And he said unto them, It is not for you to know the times or the seasons, which the Father hath put in his own power. 8 But ye shall receive power, after that the Holy Ghost is come upon you: and ye shall be witnesses unto me both in Jerusalem, and in all Judaea, and in Samaria, and unto the uttermost part of the earth.</a:t>
            </a:r>
          </a:p>
        </p:txBody>
      </p:sp>
    </p:spTree>
    <p:extLst>
      <p:ext uri="{BB962C8B-B14F-4D97-AF65-F5344CB8AC3E}">
        <p14:creationId xmlns:p14="http://schemas.microsoft.com/office/powerpoint/2010/main" val="3706399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45</a:t>
            </a:fld>
            <a:endParaRPr lang="en-US"/>
          </a:p>
        </p:txBody>
      </p:sp>
      <p:sp>
        <p:nvSpPr>
          <p:cNvPr id="5" name="Rectangle 4"/>
          <p:cNvSpPr/>
          <p:nvPr/>
        </p:nvSpPr>
        <p:spPr>
          <a:xfrm>
            <a:off x="209495" y="131338"/>
            <a:ext cx="8654638" cy="5693866"/>
          </a:xfrm>
          <a:prstGeom prst="rect">
            <a:avLst/>
          </a:prstGeom>
        </p:spPr>
        <p:txBody>
          <a:bodyPr wrap="square">
            <a:spAutoFit/>
          </a:bodyPr>
          <a:lstStyle/>
          <a:p>
            <a:r>
              <a:rPr lang="en-US" sz="4400" b="1" dirty="0"/>
              <a:t>CHURCH.AGE.BOOK</a:t>
            </a:r>
            <a:r>
              <a:rPr lang="en-US" sz="4000" b="1" dirty="0"/>
              <a:t> </a:t>
            </a:r>
          </a:p>
          <a:p>
            <a:r>
              <a:rPr lang="en-US" sz="3200" dirty="0"/>
              <a:t>	</a:t>
            </a:r>
            <a:r>
              <a:rPr lang="en-US" sz="2400" dirty="0"/>
              <a:t>Pg. 35-3 </a:t>
            </a:r>
            <a:r>
              <a:rPr lang="en-US" sz="3200" dirty="0"/>
              <a:t>"</a:t>
            </a:r>
            <a:r>
              <a:rPr lang="en-US" sz="3200" i="1" dirty="0"/>
              <a:t>He hath made us!" </a:t>
            </a:r>
            <a:r>
              <a:rPr lang="en-US" sz="3200" dirty="0"/>
              <a:t>Oh, there are certain truths we need to emphasize. This is one of them. HE! HE HATH MADE US! Salvation is His doing. Salvation is of the Lord. All of grace. </a:t>
            </a:r>
          </a:p>
          <a:p>
            <a:r>
              <a:rPr lang="en-US" sz="3200" dirty="0"/>
              <a:t>	He redeemed us for a purpose. He bought us for a purpose. We are kings, spiritual kings. Oh, we are going to be kings upon the earth with Him when He sits on His throne. </a:t>
            </a:r>
            <a:r>
              <a:rPr lang="en-US" sz="3200" dirty="0">
                <a:solidFill>
                  <a:srgbClr val="FFFF00"/>
                </a:solidFill>
              </a:rPr>
              <a:t>But now we are spiritual kings and we reign over a spiritual kingdom. </a:t>
            </a:r>
            <a:endParaRPr lang="en-US" sz="3200" dirty="0"/>
          </a:p>
        </p:txBody>
      </p:sp>
    </p:spTree>
    <p:extLst>
      <p:ext uri="{BB962C8B-B14F-4D97-AF65-F5344CB8AC3E}">
        <p14:creationId xmlns:p14="http://schemas.microsoft.com/office/powerpoint/2010/main" val="596338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46</a:t>
            </a:fld>
            <a:endParaRPr lang="en-US"/>
          </a:p>
        </p:txBody>
      </p:sp>
      <p:sp>
        <p:nvSpPr>
          <p:cNvPr id="5" name="Rectangle 4"/>
          <p:cNvSpPr/>
          <p:nvPr/>
        </p:nvSpPr>
        <p:spPr>
          <a:xfrm>
            <a:off x="376976" y="183316"/>
            <a:ext cx="8380745" cy="5016758"/>
          </a:xfrm>
          <a:prstGeom prst="rect">
            <a:avLst/>
          </a:prstGeom>
        </p:spPr>
        <p:txBody>
          <a:bodyPr wrap="square">
            <a:spAutoFit/>
          </a:bodyPr>
          <a:lstStyle/>
          <a:p>
            <a:r>
              <a:rPr lang="en-US" sz="3200" dirty="0"/>
              <a:t>	Col. 1:13,</a:t>
            </a:r>
            <a:r>
              <a:rPr lang="en-US" sz="3200" i="1" dirty="0"/>
              <a:t> "Who hath delivered us from the power of darkness, and hath </a:t>
            </a:r>
            <a:r>
              <a:rPr lang="en-US" sz="3200" i="1" dirty="0">
                <a:solidFill>
                  <a:srgbClr val="FFFF00"/>
                </a:solidFill>
              </a:rPr>
              <a:t>translated us into the kingdom (reign) of His dear Son."</a:t>
            </a:r>
          </a:p>
          <a:p>
            <a:r>
              <a:rPr lang="en-US" sz="3200" dirty="0"/>
              <a:t>	 </a:t>
            </a:r>
            <a:r>
              <a:rPr lang="en-US" sz="3200" dirty="0">
                <a:solidFill>
                  <a:srgbClr val="FFFF00"/>
                </a:solidFill>
              </a:rPr>
              <a:t>Right now we reign with Christ, having dominion over sin, the world, the flesh, and the devil. </a:t>
            </a:r>
            <a:r>
              <a:rPr lang="en-US" sz="3200" dirty="0"/>
              <a:t>Showing forth His praise and glory; showing forth HIMSELF, for it is Christ in us, willing and doing of His good pleasure. Yes, indeed, even now we are seated in heavenly places in Christ Jesus.</a:t>
            </a:r>
          </a:p>
        </p:txBody>
      </p:sp>
    </p:spTree>
    <p:extLst>
      <p:ext uri="{BB962C8B-B14F-4D97-AF65-F5344CB8AC3E}">
        <p14:creationId xmlns:p14="http://schemas.microsoft.com/office/powerpoint/2010/main" val="4176597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761FD-0681-4172-837F-610A00F5A473}"/>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EF2A24AD-820F-40DE-8EBA-B5A739E9139C}"/>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119E5821-9549-4D4C-ABFE-4902474057DA}"/>
              </a:ext>
            </a:extLst>
          </p:cNvPr>
          <p:cNvSpPr>
            <a:spLocks noGrp="1"/>
          </p:cNvSpPr>
          <p:nvPr>
            <p:ph type="sldNum" sz="quarter" idx="12"/>
          </p:nvPr>
        </p:nvSpPr>
        <p:spPr/>
        <p:txBody>
          <a:bodyPr/>
          <a:lstStyle/>
          <a:p>
            <a:fld id="{DF28FB93-0A08-4E7D-8E63-9EFA29F1E093}" type="slidenum">
              <a:rPr lang="en-US" smtClean="0"/>
              <a:pPr/>
              <a:t>47</a:t>
            </a:fld>
            <a:endParaRPr lang="en-US"/>
          </a:p>
        </p:txBody>
      </p:sp>
      <p:sp>
        <p:nvSpPr>
          <p:cNvPr id="5" name="Rectangle 4">
            <a:extLst>
              <a:ext uri="{FF2B5EF4-FFF2-40B4-BE49-F238E27FC236}">
                <a16:creationId xmlns:a16="http://schemas.microsoft.com/office/drawing/2014/main" id="{209B1F08-83DC-44CF-A504-305ECD7326BF}"/>
              </a:ext>
            </a:extLst>
          </p:cNvPr>
          <p:cNvSpPr/>
          <p:nvPr/>
        </p:nvSpPr>
        <p:spPr>
          <a:xfrm>
            <a:off x="195943" y="0"/>
            <a:ext cx="8752114" cy="6524863"/>
          </a:xfrm>
          <a:prstGeom prst="rect">
            <a:avLst/>
          </a:prstGeom>
        </p:spPr>
        <p:txBody>
          <a:bodyPr wrap="square">
            <a:spAutoFit/>
          </a:bodyPr>
          <a:lstStyle/>
          <a:p>
            <a:r>
              <a:rPr lang="en-US" sz="4400" b="1" dirty="0"/>
              <a:t>THE.TOKEN</a:t>
            </a:r>
          </a:p>
          <a:p>
            <a:r>
              <a:rPr lang="en-US" sz="3200" dirty="0"/>
              <a:t>	152 </a:t>
            </a:r>
            <a:r>
              <a:rPr lang="en-US" sz="3400" i="1" dirty="0"/>
              <a:t>"You shall know the Truth, and the Truth shall make you free.</a:t>
            </a:r>
            <a:r>
              <a:rPr lang="en-US" sz="3400" dirty="0"/>
              <a:t>" I claim that Jesus Christ is the same... I believe that God gives the Holy Ghost as a Token, right now, just before the exodus, of the Bride going out of the church.</a:t>
            </a:r>
          </a:p>
          <a:p>
            <a:r>
              <a:rPr lang="en-US" sz="3400" dirty="0"/>
              <a:t>	153 I believe there is so much tommyrot, and people saying they shouted, they spoke in tongues. I believe in those things; but how can you rely on that, and then deny the Word?</a:t>
            </a:r>
          </a:p>
          <a:p>
            <a:r>
              <a:rPr lang="en-US" sz="3400" dirty="0"/>
              <a:t>	</a:t>
            </a:r>
          </a:p>
        </p:txBody>
      </p:sp>
    </p:spTree>
    <p:extLst>
      <p:ext uri="{BB962C8B-B14F-4D97-AF65-F5344CB8AC3E}">
        <p14:creationId xmlns:p14="http://schemas.microsoft.com/office/powerpoint/2010/main" val="29001903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01DA83-F2C7-4706-84DA-1B868A3577C7}"/>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E676F142-70BC-462C-9DC8-D534FC42051D}"/>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0ABFAE84-B144-43B4-90BB-86EECF1D0C1E}"/>
              </a:ext>
            </a:extLst>
          </p:cNvPr>
          <p:cNvSpPr>
            <a:spLocks noGrp="1"/>
          </p:cNvSpPr>
          <p:nvPr>
            <p:ph type="sldNum" sz="quarter" idx="12"/>
          </p:nvPr>
        </p:nvSpPr>
        <p:spPr/>
        <p:txBody>
          <a:bodyPr/>
          <a:lstStyle/>
          <a:p>
            <a:fld id="{DF28FB93-0A08-4E7D-8E63-9EFA29F1E093}" type="slidenum">
              <a:rPr lang="en-US" smtClean="0"/>
              <a:pPr/>
              <a:t>48</a:t>
            </a:fld>
            <a:endParaRPr lang="en-US"/>
          </a:p>
        </p:txBody>
      </p:sp>
      <p:sp>
        <p:nvSpPr>
          <p:cNvPr id="5" name="Rectangle 4">
            <a:extLst>
              <a:ext uri="{FF2B5EF4-FFF2-40B4-BE49-F238E27FC236}">
                <a16:creationId xmlns:a16="http://schemas.microsoft.com/office/drawing/2014/main" id="{DF447012-11FC-465B-BD4F-F04AED907B11}"/>
              </a:ext>
            </a:extLst>
          </p:cNvPr>
          <p:cNvSpPr/>
          <p:nvPr/>
        </p:nvSpPr>
        <p:spPr>
          <a:xfrm>
            <a:off x="304799" y="217714"/>
            <a:ext cx="8632371" cy="5816977"/>
          </a:xfrm>
          <a:prstGeom prst="rect">
            <a:avLst/>
          </a:prstGeom>
        </p:spPr>
        <p:txBody>
          <a:bodyPr wrap="square">
            <a:spAutoFit/>
          </a:bodyPr>
          <a:lstStyle/>
          <a:p>
            <a:r>
              <a:rPr lang="en-US" sz="3200" dirty="0"/>
              <a:t>	154 </a:t>
            </a:r>
            <a:r>
              <a:rPr lang="en-US" sz="3400" dirty="0"/>
              <a:t>The Token is the Word identified in you, living Itself out. That's God being His Own interpreter. You don't have to say, </a:t>
            </a:r>
            <a:r>
              <a:rPr lang="en-US" sz="3400" i="1" dirty="0"/>
              <a:t>"Well, now, you interpret my tongue." </a:t>
            </a:r>
            <a:r>
              <a:rPr lang="en-US" sz="3400" dirty="0"/>
              <a:t>That </a:t>
            </a:r>
            <a:r>
              <a:rPr lang="en-US" sz="3400" dirty="0" err="1"/>
              <a:t>ain't</a:t>
            </a:r>
            <a:r>
              <a:rPr lang="en-US" sz="3400" dirty="0"/>
              <a:t> it.</a:t>
            </a:r>
            <a:r>
              <a:rPr lang="en-US" sz="3400" dirty="0">
                <a:solidFill>
                  <a:srgbClr val="FFFF00"/>
                </a:solidFill>
              </a:rPr>
              <a:t> </a:t>
            </a:r>
          </a:p>
          <a:p>
            <a:r>
              <a:rPr lang="en-US" sz="3400" dirty="0">
                <a:solidFill>
                  <a:srgbClr val="FFFF00"/>
                </a:solidFill>
              </a:rPr>
              <a:t>	He interprets your life by the Word.</a:t>
            </a:r>
            <a:r>
              <a:rPr lang="en-US" sz="3400" dirty="0"/>
              <a:t> When He takes your word, what you are, and identify His Word through there, there don't need any interpretation, it's already there. God does His Own interpretation, and we've had these promises for the day. </a:t>
            </a:r>
          </a:p>
          <a:p>
            <a:pPr algn="r"/>
            <a:r>
              <a:rPr lang="en-US" sz="3200" dirty="0"/>
              <a:t>64-0308 </a:t>
            </a:r>
          </a:p>
        </p:txBody>
      </p:sp>
    </p:spTree>
    <p:extLst>
      <p:ext uri="{BB962C8B-B14F-4D97-AF65-F5344CB8AC3E}">
        <p14:creationId xmlns:p14="http://schemas.microsoft.com/office/powerpoint/2010/main" val="467176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BC30CE-6857-403C-B9AD-A162A3FDE9C4}"/>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FD02D926-734B-4503-BAB5-1AFDA5CF9CB0}"/>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C5A5A168-1E9E-42E8-9571-FBA3D0123AA4}"/>
              </a:ext>
            </a:extLst>
          </p:cNvPr>
          <p:cNvSpPr>
            <a:spLocks noGrp="1"/>
          </p:cNvSpPr>
          <p:nvPr>
            <p:ph type="sldNum" sz="quarter" idx="12"/>
          </p:nvPr>
        </p:nvSpPr>
        <p:spPr/>
        <p:txBody>
          <a:bodyPr/>
          <a:lstStyle/>
          <a:p>
            <a:fld id="{DF28FB93-0A08-4E7D-8E63-9EFA29F1E093}" type="slidenum">
              <a:rPr lang="en-US" smtClean="0"/>
              <a:pPr/>
              <a:t>49</a:t>
            </a:fld>
            <a:endParaRPr lang="en-US"/>
          </a:p>
        </p:txBody>
      </p:sp>
    </p:spTree>
    <p:extLst>
      <p:ext uri="{BB962C8B-B14F-4D97-AF65-F5344CB8AC3E}">
        <p14:creationId xmlns:p14="http://schemas.microsoft.com/office/powerpoint/2010/main" val="2913547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0916" y="128187"/>
            <a:ext cx="8793622" cy="1472013"/>
          </a:xfrm>
        </p:spPr>
        <p:txBody>
          <a:bodyPr>
            <a:noAutofit/>
          </a:bodyPr>
          <a:lstStyle/>
          <a:p>
            <a:r>
              <a:rPr lang="en-US" sz="2800" b="1" dirty="0">
                <a:latin typeface="+mn-lt"/>
              </a:rPr>
              <a:t>EPHESIANS 2:19</a:t>
            </a:r>
            <a:br>
              <a:rPr lang="en-US" sz="2800" b="1" dirty="0">
                <a:latin typeface="+mn-lt"/>
              </a:rPr>
            </a:br>
            <a:r>
              <a:rPr lang="en-US" sz="2800" dirty="0">
                <a:latin typeface="+mn-lt"/>
              </a:rPr>
              <a:t>     </a:t>
            </a:r>
            <a:r>
              <a:rPr lang="en-US" sz="2400" i="1" dirty="0">
                <a:latin typeface="+mn-lt"/>
              </a:rPr>
              <a:t>Now therefore ye are no more strangers and foreigners, but </a:t>
            </a:r>
            <a:r>
              <a:rPr lang="en-US" sz="2400" i="1" dirty="0" err="1">
                <a:latin typeface="+mn-lt"/>
              </a:rPr>
              <a:t>fellowcitizens</a:t>
            </a:r>
            <a:r>
              <a:rPr lang="en-US" sz="2400" i="1" dirty="0">
                <a:latin typeface="+mn-lt"/>
              </a:rPr>
              <a:t> with the saints, and of the household of God; </a:t>
            </a:r>
            <a:br>
              <a:rPr lang="en-US" sz="2400" i="1" dirty="0">
                <a:latin typeface="+mn-lt"/>
              </a:rPr>
            </a:br>
            <a:endParaRPr lang="en-US" sz="2800" i="1" dirty="0">
              <a:latin typeface="+mn-lt"/>
            </a:endParaRPr>
          </a:p>
        </p:txBody>
      </p:sp>
      <p:sp>
        <p:nvSpPr>
          <p:cNvPr id="6" name="Text Placeholder 5"/>
          <p:cNvSpPr>
            <a:spLocks noGrp="1"/>
          </p:cNvSpPr>
          <p:nvPr>
            <p:ph type="body" idx="1"/>
          </p:nvPr>
        </p:nvSpPr>
        <p:spPr>
          <a:xfrm>
            <a:off x="170916" y="1535113"/>
            <a:ext cx="4326472" cy="639762"/>
          </a:xfrm>
        </p:spPr>
        <p:txBody>
          <a:bodyPr>
            <a:noAutofit/>
          </a:bodyPr>
          <a:lstStyle/>
          <a:p>
            <a:r>
              <a:rPr lang="en-US" sz="2800" dirty="0">
                <a:solidFill>
                  <a:srgbClr val="FFFF00"/>
                </a:solidFill>
              </a:rPr>
              <a:t>Kingdoms of This World</a:t>
            </a:r>
          </a:p>
        </p:txBody>
      </p:sp>
      <p:sp>
        <p:nvSpPr>
          <p:cNvPr id="7" name="Content Placeholder 6"/>
          <p:cNvSpPr>
            <a:spLocks noGrp="1"/>
          </p:cNvSpPr>
          <p:nvPr>
            <p:ph sz="half" idx="2"/>
          </p:nvPr>
        </p:nvSpPr>
        <p:spPr>
          <a:xfrm>
            <a:off x="247828" y="2174875"/>
            <a:ext cx="4249560" cy="3951288"/>
          </a:xfrm>
        </p:spPr>
        <p:txBody>
          <a:bodyPr>
            <a:normAutofit fontScale="70000" lnSpcReduction="20000"/>
          </a:bodyPr>
          <a:lstStyle/>
          <a:p>
            <a:pPr marL="0" indent="0">
              <a:buNone/>
            </a:pPr>
            <a:r>
              <a:rPr lang="en-US" sz="2900" b="1" dirty="0"/>
              <a:t>Ephesians 2:2-3</a:t>
            </a:r>
          </a:p>
          <a:p>
            <a:pPr marL="0" indent="0">
              <a:buNone/>
            </a:pPr>
            <a:r>
              <a:rPr lang="en-US" i="1" dirty="0"/>
              <a:t>	Wherein in time past ye walked according to the course of this world, according to the prince of the power of the air, the spirit that now </a:t>
            </a:r>
            <a:r>
              <a:rPr lang="en-US" i="1" dirty="0" err="1"/>
              <a:t>worketh</a:t>
            </a:r>
            <a:r>
              <a:rPr lang="en-US" i="1" dirty="0"/>
              <a:t> in the children of disobedience: 3 Among whom also we all had our conversation in times past in the lusts of our flesh, fulfilling the desires of the flesh and of the mind; and were by nature the children of wrath, even as others. </a:t>
            </a:r>
          </a:p>
        </p:txBody>
      </p:sp>
      <p:sp>
        <p:nvSpPr>
          <p:cNvPr id="8" name="Text Placeholder 7"/>
          <p:cNvSpPr>
            <a:spLocks noGrp="1"/>
          </p:cNvSpPr>
          <p:nvPr>
            <p:ph type="body" sz="quarter" idx="3"/>
          </p:nvPr>
        </p:nvSpPr>
        <p:spPr>
          <a:xfrm>
            <a:off x="4645025" y="1521636"/>
            <a:ext cx="4041775" cy="639762"/>
          </a:xfrm>
        </p:spPr>
        <p:txBody>
          <a:bodyPr>
            <a:noAutofit/>
          </a:bodyPr>
          <a:lstStyle/>
          <a:p>
            <a:pPr algn="ctr"/>
            <a:r>
              <a:rPr lang="en-US" sz="2800" dirty="0">
                <a:solidFill>
                  <a:srgbClr val="FFFF00"/>
                </a:solidFill>
              </a:rPr>
              <a:t>Heavenly Kingdom</a:t>
            </a:r>
          </a:p>
        </p:txBody>
      </p:sp>
      <p:sp>
        <p:nvSpPr>
          <p:cNvPr id="9" name="Content Placeholder 8"/>
          <p:cNvSpPr>
            <a:spLocks noGrp="1"/>
          </p:cNvSpPr>
          <p:nvPr>
            <p:ph sz="quarter" idx="4"/>
          </p:nvPr>
        </p:nvSpPr>
        <p:spPr>
          <a:xfrm>
            <a:off x="4645025" y="2491064"/>
            <a:ext cx="4379334" cy="3951288"/>
          </a:xfrm>
        </p:spPr>
        <p:txBody>
          <a:bodyPr>
            <a:normAutofit fontScale="77500" lnSpcReduction="20000"/>
          </a:bodyPr>
          <a:lstStyle/>
          <a:p>
            <a:pPr marL="0" indent="0">
              <a:buNone/>
            </a:pPr>
            <a:r>
              <a:rPr lang="en-US" b="1" dirty="0"/>
              <a:t>Colossians 1:12-14</a:t>
            </a:r>
          </a:p>
          <a:p>
            <a:pPr marL="0" indent="0">
              <a:buNone/>
            </a:pPr>
            <a:r>
              <a:rPr lang="en-US" dirty="0"/>
              <a:t>	</a:t>
            </a:r>
            <a:r>
              <a:rPr lang="en-US" i="1" dirty="0"/>
              <a:t>12 Giving thanks unto the Father, which hath made us meet to be partakers of the inheritance of the saints in light: 13 Who hath delivered us from the power of darkness, and hath translated us into the kingdom of his dear Son: 14 In whom we have redemption through his blood, even the forgiveness of sins: </a:t>
            </a:r>
          </a:p>
          <a:p>
            <a:endParaRPr lang="en-US" dirty="0"/>
          </a:p>
        </p:txBody>
      </p:sp>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50</a:t>
            </a:fld>
            <a:endParaRPr lang="en-US"/>
          </a:p>
        </p:txBody>
      </p:sp>
    </p:spTree>
    <p:extLst>
      <p:ext uri="{BB962C8B-B14F-4D97-AF65-F5344CB8AC3E}">
        <p14:creationId xmlns:p14="http://schemas.microsoft.com/office/powerpoint/2010/main" val="1763295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linds(horizontal)">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blinds(horizontal)">
                                      <p:cBhvr>
                                        <p:cTn id="20" dur="500"/>
                                        <p:tgtEl>
                                          <p:spTgt spid="8">
                                            <p:txEl>
                                              <p:pRg st="0" end="0"/>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blinds(horizontal)">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blinds(horizontal)">
                                      <p:cBhvr>
                                        <p:cTn id="28"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51</a:t>
            </a:fld>
            <a:endParaRPr lang="en-US"/>
          </a:p>
        </p:txBody>
      </p:sp>
      <p:sp>
        <p:nvSpPr>
          <p:cNvPr id="5" name="Rectangle 4"/>
          <p:cNvSpPr/>
          <p:nvPr/>
        </p:nvSpPr>
        <p:spPr>
          <a:xfrm>
            <a:off x="174171" y="144018"/>
            <a:ext cx="8662180" cy="6186309"/>
          </a:xfrm>
          <a:prstGeom prst="rect">
            <a:avLst/>
          </a:prstGeom>
        </p:spPr>
        <p:txBody>
          <a:bodyPr wrap="square">
            <a:spAutoFit/>
          </a:bodyPr>
          <a:lstStyle/>
          <a:p>
            <a:r>
              <a:rPr lang="en-US" sz="4400" b="1" dirty="0"/>
              <a:t>BALM.IN.GILEAD</a:t>
            </a:r>
          </a:p>
          <a:p>
            <a:r>
              <a:rPr lang="en-US" sz="3200" dirty="0"/>
              <a:t>	52 I said that to a woman one time. She said, "That's the way they make clothes. That's the only way they make."</a:t>
            </a:r>
          </a:p>
          <a:p>
            <a:r>
              <a:rPr lang="en-US" sz="3200" dirty="0"/>
              <a:t>	I said, "They still got goods and sewing machines. You don't have to do that." That's true. You don't have to. </a:t>
            </a:r>
            <a:r>
              <a:rPr lang="en-US" sz="3200" dirty="0">
                <a:solidFill>
                  <a:srgbClr val="FFFF00"/>
                </a:solidFill>
              </a:rPr>
              <a:t>It's a spirit that gets on you through television programs, newspapers, advertisements. </a:t>
            </a:r>
            <a:r>
              <a:rPr lang="en-US" sz="3200" dirty="0"/>
              <a:t>That's the reason people smoke. They say it makes them slim. They see these movie stars smoking cigarettes. </a:t>
            </a:r>
            <a:r>
              <a:rPr lang="en-US" sz="3200" i="1" dirty="0"/>
              <a:t>“Well, because she does it...”</a:t>
            </a:r>
          </a:p>
        </p:txBody>
      </p:sp>
    </p:spTree>
    <p:extLst>
      <p:ext uri="{BB962C8B-B14F-4D97-AF65-F5344CB8AC3E}">
        <p14:creationId xmlns:p14="http://schemas.microsoft.com/office/powerpoint/2010/main" val="506360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700E2-BDAA-485E-B8BC-5E84C652A565}"/>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6031EF91-95AC-440E-B59D-B31924689340}"/>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7535D17C-D737-4515-85A0-DBA73426F8DA}"/>
              </a:ext>
            </a:extLst>
          </p:cNvPr>
          <p:cNvSpPr>
            <a:spLocks noGrp="1"/>
          </p:cNvSpPr>
          <p:nvPr>
            <p:ph type="sldNum" sz="quarter" idx="12"/>
          </p:nvPr>
        </p:nvSpPr>
        <p:spPr/>
        <p:txBody>
          <a:bodyPr/>
          <a:lstStyle/>
          <a:p>
            <a:fld id="{DF28FB93-0A08-4E7D-8E63-9EFA29F1E093}" type="slidenum">
              <a:rPr lang="en-US" smtClean="0"/>
              <a:pPr/>
              <a:t>7</a:t>
            </a:fld>
            <a:endParaRPr lang="en-US"/>
          </a:p>
        </p:txBody>
      </p:sp>
      <p:pic>
        <p:nvPicPr>
          <p:cNvPr id="6" name="Picture 5" descr="A group of people sitting at a table&#10;&#10;Description generated with very high confidence">
            <a:extLst>
              <a:ext uri="{FF2B5EF4-FFF2-40B4-BE49-F238E27FC236}">
                <a16:creationId xmlns:a16="http://schemas.microsoft.com/office/drawing/2014/main" id="{8A797ECA-C0ED-4B6A-9459-97CA727A500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096000"/>
          </a:xfrm>
          <a:prstGeom prst="rect">
            <a:avLst/>
          </a:prstGeom>
        </p:spPr>
      </p:pic>
    </p:spTree>
    <p:extLst>
      <p:ext uri="{BB962C8B-B14F-4D97-AF65-F5344CB8AC3E}">
        <p14:creationId xmlns:p14="http://schemas.microsoft.com/office/powerpoint/2010/main" val="2068570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52</a:t>
            </a:fld>
            <a:endParaRPr lang="en-US"/>
          </a:p>
        </p:txBody>
      </p:sp>
      <p:sp>
        <p:nvSpPr>
          <p:cNvPr id="5" name="Rectangle 4"/>
          <p:cNvSpPr/>
          <p:nvPr/>
        </p:nvSpPr>
        <p:spPr>
          <a:xfrm>
            <a:off x="235678" y="117846"/>
            <a:ext cx="8788579" cy="6494085"/>
          </a:xfrm>
          <a:prstGeom prst="rect">
            <a:avLst/>
          </a:prstGeom>
        </p:spPr>
        <p:txBody>
          <a:bodyPr wrap="square">
            <a:spAutoFit/>
          </a:bodyPr>
          <a:lstStyle/>
          <a:p>
            <a:r>
              <a:rPr lang="en-US" sz="3200" dirty="0"/>
              <a:t>	If you're </a:t>
            </a:r>
            <a:r>
              <a:rPr lang="en-US" sz="3200" dirty="0" err="1"/>
              <a:t>borned</a:t>
            </a:r>
            <a:r>
              <a:rPr lang="en-US" sz="3200" dirty="0"/>
              <a:t> of the Spirit of God, you don't have that kind of spirit. Your Spirit come from above, where holiness and purity, clean-</a:t>
            </a:r>
            <a:r>
              <a:rPr lang="en-US" sz="3200" dirty="0" err="1"/>
              <a:t>liness</a:t>
            </a:r>
            <a:r>
              <a:rPr lang="en-US" sz="3200" dirty="0"/>
              <a:t>... </a:t>
            </a:r>
            <a:r>
              <a:rPr lang="en-US" sz="3200" dirty="0">
                <a:solidFill>
                  <a:srgbClr val="FFFF00"/>
                </a:solidFill>
              </a:rPr>
              <a:t>O God, why can't I make people see that? You have to be </a:t>
            </a:r>
            <a:r>
              <a:rPr lang="en-US" sz="3200" dirty="0" err="1">
                <a:solidFill>
                  <a:srgbClr val="FFFF00"/>
                </a:solidFill>
              </a:rPr>
              <a:t>borned</a:t>
            </a:r>
            <a:r>
              <a:rPr lang="en-US" sz="3200" dirty="0">
                <a:solidFill>
                  <a:srgbClr val="FFFF00"/>
                </a:solidFill>
              </a:rPr>
              <a:t> from above.</a:t>
            </a:r>
            <a:r>
              <a:rPr lang="en-US" sz="3200" dirty="0"/>
              <a:t> And when your above comes here on earth, you're a pilgrim. 	This is not your home. You don't belong here, just sojourning here. </a:t>
            </a:r>
            <a:r>
              <a:rPr lang="en-US" sz="3200" dirty="0">
                <a:solidFill>
                  <a:srgbClr val="FFFF00"/>
                </a:solidFill>
              </a:rPr>
              <a:t>But our home is above; we seek a city to come whose builder and maker is God. </a:t>
            </a:r>
            <a:r>
              <a:rPr lang="en-US" sz="3200" dirty="0"/>
              <a:t>That's the reason we're peculiar to the world. That's the reason the Spirit of God gets into the meeting and makes peculiar things happen, because it's a peculiar people.  </a:t>
            </a:r>
            <a:r>
              <a:rPr lang="en-US" sz="2400" dirty="0"/>
              <a:t> 59-1124</a:t>
            </a:r>
            <a:endParaRPr lang="en-US" sz="3200" dirty="0"/>
          </a:p>
        </p:txBody>
      </p:sp>
    </p:spTree>
    <p:extLst>
      <p:ext uri="{BB962C8B-B14F-4D97-AF65-F5344CB8AC3E}">
        <p14:creationId xmlns:p14="http://schemas.microsoft.com/office/powerpoint/2010/main" val="4171795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771" y="148481"/>
            <a:ext cx="8733199" cy="6093976"/>
          </a:xfrm>
          <a:prstGeom prst="rect">
            <a:avLst/>
          </a:prstGeom>
        </p:spPr>
        <p:txBody>
          <a:bodyPr wrap="square">
            <a:spAutoFit/>
          </a:bodyPr>
          <a:lstStyle/>
          <a:p>
            <a:r>
              <a:rPr lang="en-US" sz="5400" i="1" dirty="0">
                <a:solidFill>
                  <a:srgbClr val="FFFF00"/>
                </a:solidFill>
              </a:rPr>
              <a:t>Example 1: </a:t>
            </a:r>
            <a:r>
              <a:rPr lang="en-US" sz="4000" b="1" dirty="0"/>
              <a:t>LUKE 15:13-17</a:t>
            </a:r>
          </a:p>
          <a:p>
            <a:r>
              <a:rPr lang="en-US" sz="2800" i="1" dirty="0"/>
              <a:t>	 13 And not many days after the younger son gathered all together, and took his journey into a far country, and there wasted his substance with riotous living. 14  And when he had spent all, there arose a mighty famine in that land; and he began to be in want. 15  </a:t>
            </a:r>
            <a:r>
              <a:rPr lang="en-US" sz="2800" i="1" dirty="0">
                <a:solidFill>
                  <a:srgbClr val="FFFF00"/>
                </a:solidFill>
              </a:rPr>
              <a:t>And he went and joined himself to a citizen of that country; </a:t>
            </a:r>
            <a:r>
              <a:rPr lang="en-US" sz="2800" i="1" dirty="0"/>
              <a:t>and he sent him into his fields to feed swine. 16  And he would fain have filled his belly with the husks that the swine did eat: and no man gave unto him. 17  And when he came to himself, he said, How many hired servants of my father's have bread enough and to spare, and I perish with hunger! </a:t>
            </a:r>
          </a:p>
        </p:txBody>
      </p:sp>
      <p:sp>
        <p:nvSpPr>
          <p:cNvPr id="3" name="Date Placeholder 2"/>
          <p:cNvSpPr>
            <a:spLocks noGrp="1"/>
          </p:cNvSpPr>
          <p:nvPr>
            <p:ph type="dt" sz="half" idx="10"/>
          </p:nvPr>
        </p:nvSpPr>
        <p:spPr/>
        <p:txBody>
          <a:bodyPr/>
          <a:lstStyle/>
          <a:p>
            <a:r>
              <a:rPr lang="en-US"/>
              <a:t>11-04-2018</a:t>
            </a:r>
          </a:p>
        </p:txBody>
      </p:sp>
      <p:sp>
        <p:nvSpPr>
          <p:cNvPr id="4" name="Footer Placeholder 3"/>
          <p:cNvSpPr>
            <a:spLocks noGrp="1"/>
          </p:cNvSpPr>
          <p:nvPr>
            <p:ph type="ftr" sz="quarter" idx="11"/>
          </p:nvPr>
        </p:nvSpPr>
        <p:spPr/>
        <p:txBody>
          <a:bodyPr/>
          <a:lstStyle/>
          <a:p>
            <a:r>
              <a:rPr lang="en-US"/>
              <a:t>Citizens of Another Kingdom</a:t>
            </a:r>
          </a:p>
        </p:txBody>
      </p:sp>
      <p:sp>
        <p:nvSpPr>
          <p:cNvPr id="5" name="Slide Number Placeholder 4"/>
          <p:cNvSpPr>
            <a:spLocks noGrp="1"/>
          </p:cNvSpPr>
          <p:nvPr>
            <p:ph type="sldNum" sz="quarter" idx="12"/>
          </p:nvPr>
        </p:nvSpPr>
        <p:spPr/>
        <p:txBody>
          <a:bodyPr/>
          <a:lstStyle/>
          <a:p>
            <a:fld id="{DF28FB93-0A08-4E7D-8E63-9EFA29F1E093}" type="slidenum">
              <a:rPr lang="en-US" smtClean="0"/>
              <a:pPr/>
              <a:t>53</a:t>
            </a:fld>
            <a:endParaRPr lang="en-US"/>
          </a:p>
        </p:txBody>
      </p:sp>
    </p:spTree>
    <p:extLst>
      <p:ext uri="{BB962C8B-B14F-4D97-AF65-F5344CB8AC3E}">
        <p14:creationId xmlns:p14="http://schemas.microsoft.com/office/powerpoint/2010/main" val="611813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586" y="102590"/>
            <a:ext cx="8746291" cy="6524863"/>
          </a:xfrm>
          <a:prstGeom prst="rect">
            <a:avLst/>
          </a:prstGeom>
        </p:spPr>
        <p:txBody>
          <a:bodyPr wrap="square">
            <a:spAutoFit/>
          </a:bodyPr>
          <a:lstStyle/>
          <a:p>
            <a:r>
              <a:rPr lang="en-US" sz="4000" i="1" dirty="0">
                <a:solidFill>
                  <a:srgbClr val="FFFF00"/>
                </a:solidFill>
              </a:rPr>
              <a:t>Example: </a:t>
            </a:r>
            <a:r>
              <a:rPr lang="en-US" sz="4000" b="1" dirty="0"/>
              <a:t>PRODIGAL</a:t>
            </a:r>
          </a:p>
          <a:p>
            <a:r>
              <a:rPr lang="en-US" sz="2800" dirty="0"/>
              <a:t>	36 And after while his money was gone, and his friends was gone. He was a popular boy. He could've had a date with any of the girls. But when his money was gone, they were gone with the crowd. That's just the way the devil... As long as you've got money, and popular, all right, but when that time wears out, you're finished. That’s the world.</a:t>
            </a:r>
          </a:p>
          <a:p>
            <a:r>
              <a:rPr lang="en-US" sz="2800" dirty="0"/>
              <a:t>	And I can see him. He had to get himself a job. So he went to a citizen of the country, a hog raiser. </a:t>
            </a:r>
            <a:r>
              <a:rPr lang="en-US" sz="2800" dirty="0">
                <a:solidFill>
                  <a:srgbClr val="FFFF00"/>
                </a:solidFill>
              </a:rPr>
              <a:t>Look where he dropped from now: </a:t>
            </a:r>
            <a:r>
              <a:rPr lang="en-US" sz="2800" dirty="0"/>
              <a:t>a Jew, not even supposed to put their hands on a carcass of a hog. And he was in need; He was starving. And he had to take a job. And they give him the worst thing. That's the way the devil</a:t>
            </a:r>
          </a:p>
        </p:txBody>
      </p:sp>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5" name="Slide Number Placeholder 4"/>
          <p:cNvSpPr>
            <a:spLocks noGrp="1"/>
          </p:cNvSpPr>
          <p:nvPr>
            <p:ph type="sldNum" sz="quarter" idx="12"/>
          </p:nvPr>
        </p:nvSpPr>
        <p:spPr/>
        <p:txBody>
          <a:bodyPr/>
          <a:lstStyle/>
          <a:p>
            <a:fld id="{DF28FB93-0A08-4E7D-8E63-9EFA29F1E093}" type="slidenum">
              <a:rPr lang="en-US" smtClean="0"/>
              <a:pPr/>
              <a:t>54</a:t>
            </a:fld>
            <a:endParaRPr lang="en-US"/>
          </a:p>
        </p:txBody>
      </p:sp>
    </p:spTree>
    <p:extLst>
      <p:ext uri="{BB962C8B-B14F-4D97-AF65-F5344CB8AC3E}">
        <p14:creationId xmlns:p14="http://schemas.microsoft.com/office/powerpoint/2010/main" val="559076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958" y="144034"/>
            <a:ext cx="8693920" cy="6494085"/>
          </a:xfrm>
          <a:prstGeom prst="rect">
            <a:avLst/>
          </a:prstGeom>
        </p:spPr>
        <p:txBody>
          <a:bodyPr wrap="square">
            <a:spAutoFit/>
          </a:bodyPr>
          <a:lstStyle/>
          <a:p>
            <a:r>
              <a:rPr lang="en-US" sz="3200" dirty="0"/>
              <a:t> does. As soon as he can get you started down the hill, he'll fight you with everything he's got. </a:t>
            </a:r>
          </a:p>
          <a:p>
            <a:r>
              <a:rPr lang="en-US" sz="3200" dirty="0"/>
              <a:t>	</a:t>
            </a:r>
            <a:r>
              <a:rPr lang="en-US" sz="3200" dirty="0">
                <a:solidFill>
                  <a:srgbClr val="FFFF00"/>
                </a:solidFill>
              </a:rPr>
              <a:t>37 He joined himself with a citizen of the country. </a:t>
            </a:r>
            <a:r>
              <a:rPr lang="en-US" sz="3200" dirty="0"/>
              <a:t>And the citizen give him two big slop buckets to go slop the hogs. Think of a boy out there slopping hogs in the pig pen, away from mother, from the religion that he once had, to keep away from hogs, now he was rooting at. That's the way the devil will do. He'll get you smoke your first cigarette, telling you there's no harm in it. And after awhile, you're a cigarette fiend. He'll tell you there's no harm in taking a sociable drink.					50-0827</a:t>
            </a:r>
          </a:p>
        </p:txBody>
      </p:sp>
      <p:sp>
        <p:nvSpPr>
          <p:cNvPr id="3" name="Date Placeholder 2"/>
          <p:cNvSpPr>
            <a:spLocks noGrp="1"/>
          </p:cNvSpPr>
          <p:nvPr>
            <p:ph type="dt" sz="half" idx="10"/>
          </p:nvPr>
        </p:nvSpPr>
        <p:spPr/>
        <p:txBody>
          <a:bodyPr/>
          <a:lstStyle/>
          <a:p>
            <a:r>
              <a:rPr lang="en-US"/>
              <a:t>11-04-2018</a:t>
            </a:r>
          </a:p>
        </p:txBody>
      </p:sp>
      <p:sp>
        <p:nvSpPr>
          <p:cNvPr id="4" name="Footer Placeholder 3"/>
          <p:cNvSpPr>
            <a:spLocks noGrp="1"/>
          </p:cNvSpPr>
          <p:nvPr>
            <p:ph type="ftr" sz="quarter" idx="11"/>
          </p:nvPr>
        </p:nvSpPr>
        <p:spPr/>
        <p:txBody>
          <a:bodyPr/>
          <a:lstStyle/>
          <a:p>
            <a:r>
              <a:rPr lang="en-US"/>
              <a:t>Citizens of Another Kingdom</a:t>
            </a:r>
          </a:p>
        </p:txBody>
      </p:sp>
      <p:sp>
        <p:nvSpPr>
          <p:cNvPr id="5" name="Slide Number Placeholder 4"/>
          <p:cNvSpPr>
            <a:spLocks noGrp="1"/>
          </p:cNvSpPr>
          <p:nvPr>
            <p:ph type="sldNum" sz="quarter" idx="12"/>
          </p:nvPr>
        </p:nvSpPr>
        <p:spPr/>
        <p:txBody>
          <a:bodyPr/>
          <a:lstStyle/>
          <a:p>
            <a:fld id="{DF28FB93-0A08-4E7D-8E63-9EFA29F1E093}" type="slidenum">
              <a:rPr lang="en-US" smtClean="0"/>
              <a:pPr/>
              <a:t>55</a:t>
            </a:fld>
            <a:endParaRPr lang="en-US"/>
          </a:p>
        </p:txBody>
      </p:sp>
    </p:spTree>
    <p:extLst>
      <p:ext uri="{BB962C8B-B14F-4D97-AF65-F5344CB8AC3E}">
        <p14:creationId xmlns:p14="http://schemas.microsoft.com/office/powerpoint/2010/main" val="1489421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r>
              <a:rPr lang="en-US"/>
              <a:t>11-04-2018</a:t>
            </a:r>
          </a:p>
        </p:txBody>
      </p:sp>
      <p:sp>
        <p:nvSpPr>
          <p:cNvPr id="8" name="Footer Placeholder 7"/>
          <p:cNvSpPr>
            <a:spLocks noGrp="1"/>
          </p:cNvSpPr>
          <p:nvPr>
            <p:ph type="ftr" sz="quarter" idx="11"/>
          </p:nvPr>
        </p:nvSpPr>
        <p:spPr/>
        <p:txBody>
          <a:bodyPr/>
          <a:lstStyle/>
          <a:p>
            <a:r>
              <a:rPr lang="en-US"/>
              <a:t>Citizens of Another Kingdom</a:t>
            </a:r>
          </a:p>
        </p:txBody>
      </p:sp>
      <p:sp>
        <p:nvSpPr>
          <p:cNvPr id="9" name="Slide Number Placeholder 8"/>
          <p:cNvSpPr>
            <a:spLocks noGrp="1"/>
          </p:cNvSpPr>
          <p:nvPr>
            <p:ph type="sldNum" sz="quarter" idx="12"/>
          </p:nvPr>
        </p:nvSpPr>
        <p:spPr/>
        <p:txBody>
          <a:bodyPr/>
          <a:lstStyle/>
          <a:p>
            <a:fld id="{DF28FB93-0A08-4E7D-8E63-9EFA29F1E093}" type="slidenum">
              <a:rPr lang="en-US" smtClean="0"/>
              <a:pPr/>
              <a:t>56</a:t>
            </a:fld>
            <a:endParaRPr lang="en-US"/>
          </a:p>
        </p:txBody>
      </p:sp>
      <p:sp>
        <p:nvSpPr>
          <p:cNvPr id="10" name="Rectangle 9"/>
          <p:cNvSpPr/>
          <p:nvPr/>
        </p:nvSpPr>
        <p:spPr>
          <a:xfrm>
            <a:off x="204002" y="47811"/>
            <a:ext cx="8751781" cy="5909310"/>
          </a:xfrm>
          <a:prstGeom prst="rect">
            <a:avLst/>
          </a:prstGeom>
        </p:spPr>
        <p:txBody>
          <a:bodyPr wrap="square">
            <a:spAutoFit/>
          </a:bodyPr>
          <a:lstStyle/>
          <a:p>
            <a:r>
              <a:rPr lang="en-US" sz="4800" i="1" dirty="0">
                <a:solidFill>
                  <a:srgbClr val="FFFF00"/>
                </a:solidFill>
              </a:rPr>
              <a:t>Example 2: </a:t>
            </a:r>
            <a:r>
              <a:rPr lang="en-US" sz="4000" b="1" dirty="0"/>
              <a:t>JEHOVAH.JIREH</a:t>
            </a:r>
          </a:p>
          <a:p>
            <a:r>
              <a:rPr lang="en-US" sz="2800" dirty="0"/>
              <a:t>  	32  </a:t>
            </a:r>
            <a:r>
              <a:rPr lang="en-US" sz="3000" dirty="0"/>
              <a:t>And there was Lot walking right along with Abraham who was a believer too. But he didn't have that constant abiding Presence of God. So when the herdsmen got to arguing, Abraham, said, "We are brethren; let's not have any arguments. You take the east; I'll take the west. Or if you take the west, I'll take the east. Which way you go, I'll go vice versa." That's the way to make a decision.</a:t>
            </a:r>
          </a:p>
          <a:p>
            <a:r>
              <a:rPr lang="en-US" sz="3000" dirty="0"/>
              <a:t>	 </a:t>
            </a:r>
            <a:r>
              <a:rPr lang="en-US" sz="3000" dirty="0">
                <a:solidFill>
                  <a:srgbClr val="FFFF00"/>
                </a:solidFill>
              </a:rPr>
              <a:t>And Lot, of course, as the worldly minded as he was, he looked down towards the well watered plains of Sodom and Gomorrah, and away he went</a:t>
            </a:r>
            <a:r>
              <a:rPr lang="en-US" sz="3000" dirty="0"/>
              <a:t>.</a:t>
            </a:r>
          </a:p>
        </p:txBody>
      </p:sp>
    </p:spTree>
    <p:extLst>
      <p:ext uri="{BB962C8B-B14F-4D97-AF65-F5344CB8AC3E}">
        <p14:creationId xmlns:p14="http://schemas.microsoft.com/office/powerpoint/2010/main" val="514540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57</a:t>
            </a:fld>
            <a:endParaRPr lang="en-US"/>
          </a:p>
        </p:txBody>
      </p:sp>
      <p:sp>
        <p:nvSpPr>
          <p:cNvPr id="5" name="Rectangle 4"/>
          <p:cNvSpPr/>
          <p:nvPr/>
        </p:nvSpPr>
        <p:spPr>
          <a:xfrm>
            <a:off x="340425" y="222600"/>
            <a:ext cx="8445147" cy="5509200"/>
          </a:xfrm>
          <a:prstGeom prst="rect">
            <a:avLst/>
          </a:prstGeom>
        </p:spPr>
        <p:txBody>
          <a:bodyPr wrap="square">
            <a:spAutoFit/>
          </a:bodyPr>
          <a:lstStyle/>
          <a:p>
            <a:r>
              <a:rPr lang="en-US" sz="3200" dirty="0"/>
              <a:t> 	And let's say he become the chief man of the city, set in the gate where the judge always set. He become the judge, or the mayor of the city. His wife belonged, perhaps, to every sewing circle there was done there. And she really got into the class. Certainly. But look what a crowd they mixed up with. God told Abraham to separate himself. That's what God wants Christians to do today, is separate yourself from all the things of the world.</a:t>
            </a:r>
          </a:p>
          <a:p>
            <a:pPr algn="r"/>
            <a:r>
              <a:rPr lang="en-US" sz="3200" dirty="0"/>
              <a:t>56-0224</a:t>
            </a:r>
          </a:p>
        </p:txBody>
      </p:sp>
    </p:spTree>
    <p:extLst>
      <p:ext uri="{BB962C8B-B14F-4D97-AF65-F5344CB8AC3E}">
        <p14:creationId xmlns:p14="http://schemas.microsoft.com/office/powerpoint/2010/main" val="1490530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58</a:t>
            </a:fld>
            <a:endParaRPr lang="en-US"/>
          </a:p>
        </p:txBody>
      </p:sp>
      <p:sp>
        <p:nvSpPr>
          <p:cNvPr id="5" name="Rectangle 4"/>
          <p:cNvSpPr/>
          <p:nvPr/>
        </p:nvSpPr>
        <p:spPr>
          <a:xfrm>
            <a:off x="288053" y="247698"/>
            <a:ext cx="8549892" cy="5078314"/>
          </a:xfrm>
          <a:prstGeom prst="rect">
            <a:avLst/>
          </a:prstGeom>
        </p:spPr>
        <p:txBody>
          <a:bodyPr wrap="square">
            <a:spAutoFit/>
          </a:bodyPr>
          <a:lstStyle/>
          <a:p>
            <a:r>
              <a:rPr lang="en-US" sz="3600" b="1" dirty="0"/>
              <a:t>THERE.IS.A.MAN.HERE.THAT.CAN.TURNON.THE.LIGHT</a:t>
            </a:r>
          </a:p>
          <a:p>
            <a:r>
              <a:rPr lang="en-US" sz="2800" dirty="0"/>
              <a:t>	144  </a:t>
            </a:r>
            <a:r>
              <a:rPr lang="en-US" sz="2800" dirty="0">
                <a:solidFill>
                  <a:srgbClr val="FFFF00"/>
                </a:solidFill>
              </a:rPr>
              <a:t>Look what darkness we're in today! </a:t>
            </a:r>
            <a:r>
              <a:rPr lang="en-US" sz="2800" dirty="0"/>
              <a:t>Look what's going on today! Look at murder, rape, strife! Why, it's come to pass. I believe it was Billy Graham said, in his last meeting, </a:t>
            </a:r>
            <a:r>
              <a:rPr lang="en-US" sz="2800" i="1" dirty="0"/>
              <a:t>"In ten years from now, every citizen of California will have to pack a gun to protect themself. You can't put enough law enforcement." </a:t>
            </a:r>
            <a:r>
              <a:rPr lang="en-US" sz="2800" dirty="0"/>
              <a:t>The people has just gone insane; shooting, murder, and rapes, everything, see. It's just gone wild, see, upon the streets. See, it's a day we're living in, a Sodomite day. </a:t>
            </a:r>
          </a:p>
        </p:txBody>
      </p:sp>
    </p:spTree>
    <p:extLst>
      <p:ext uri="{BB962C8B-B14F-4D97-AF65-F5344CB8AC3E}">
        <p14:creationId xmlns:p14="http://schemas.microsoft.com/office/powerpoint/2010/main" val="2395554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59</a:t>
            </a:fld>
            <a:endParaRPr lang="en-US"/>
          </a:p>
        </p:txBody>
      </p:sp>
      <p:sp>
        <p:nvSpPr>
          <p:cNvPr id="5" name="Rectangle 4"/>
          <p:cNvSpPr/>
          <p:nvPr/>
        </p:nvSpPr>
        <p:spPr>
          <a:xfrm>
            <a:off x="314238" y="196411"/>
            <a:ext cx="8471334" cy="3970318"/>
          </a:xfrm>
          <a:prstGeom prst="rect">
            <a:avLst/>
          </a:prstGeom>
        </p:spPr>
        <p:txBody>
          <a:bodyPr wrap="square">
            <a:spAutoFit/>
          </a:bodyPr>
          <a:lstStyle/>
          <a:p>
            <a:r>
              <a:rPr lang="en-US" sz="2800" dirty="0"/>
              <a:t>	But there is a Light shining! If they'd only look, if they'd only see, look into the Word and see what's supposed to be in this hour, they would know what's trying to be done.</a:t>
            </a:r>
          </a:p>
          <a:p>
            <a:r>
              <a:rPr lang="en-US" sz="2800" dirty="0"/>
              <a:t>	145  Now, they claim they're worshiping that Light, so did they claim they was worshiping that Light, but they were worshiping in the glare of another light instead of the real.</a:t>
            </a:r>
          </a:p>
          <a:p>
            <a:pPr algn="r"/>
            <a:r>
              <a:rPr lang="en-US" sz="2800" dirty="0"/>
              <a:t>63-1229</a:t>
            </a:r>
          </a:p>
        </p:txBody>
      </p:sp>
    </p:spTree>
    <p:extLst>
      <p:ext uri="{BB962C8B-B14F-4D97-AF65-F5344CB8AC3E}">
        <p14:creationId xmlns:p14="http://schemas.microsoft.com/office/powerpoint/2010/main" val="4110931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60</a:t>
            </a:fld>
            <a:endParaRPr lang="en-US"/>
          </a:p>
        </p:txBody>
      </p:sp>
      <p:sp>
        <p:nvSpPr>
          <p:cNvPr id="5" name="Rectangle 4"/>
          <p:cNvSpPr/>
          <p:nvPr/>
        </p:nvSpPr>
        <p:spPr>
          <a:xfrm>
            <a:off x="279869" y="117847"/>
            <a:ext cx="8662823" cy="5386090"/>
          </a:xfrm>
          <a:prstGeom prst="rect">
            <a:avLst/>
          </a:prstGeom>
        </p:spPr>
        <p:txBody>
          <a:bodyPr wrap="square">
            <a:spAutoFit/>
          </a:bodyPr>
          <a:lstStyle/>
          <a:p>
            <a:r>
              <a:rPr lang="en-US" sz="3600" b="1" dirty="0"/>
              <a:t>THE.IDENTIFIED.MASTERPIECE.OF.GOD</a:t>
            </a:r>
          </a:p>
          <a:p>
            <a:r>
              <a:rPr lang="en-US" sz="2800" dirty="0"/>
              <a:t>	148   Now, if I'm going to be a real genuine American, if I'm going to </a:t>
            </a:r>
            <a:r>
              <a:rPr lang="en-US" sz="2800" dirty="0">
                <a:solidFill>
                  <a:srgbClr val="FFFF00"/>
                </a:solidFill>
              </a:rPr>
              <a:t>be a true citizen of this nation, </a:t>
            </a:r>
            <a:r>
              <a:rPr lang="en-US" sz="2800" dirty="0"/>
              <a:t>I have to be identified with it. I have to be all she ever was, right or wrong. I have to be all she is, right or wrong; all she ever will be, right or wrong. I have to be identified with this nation, if I'm going to be an American. Is that right? In her glory or her shame, freedom or flame, whatever she is. Everything she is, I am. Everything she ever was, I am. All she ever will be, I must be partakers of her. </a:t>
            </a:r>
          </a:p>
          <a:p>
            <a:pPr algn="r"/>
            <a:r>
              <a:rPr lang="en-US" sz="2800" dirty="0"/>
              <a:t>64-1205 </a:t>
            </a:r>
          </a:p>
        </p:txBody>
      </p:sp>
    </p:spTree>
    <p:extLst>
      <p:ext uri="{BB962C8B-B14F-4D97-AF65-F5344CB8AC3E}">
        <p14:creationId xmlns:p14="http://schemas.microsoft.com/office/powerpoint/2010/main" val="548607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61</a:t>
            </a:fld>
            <a:endParaRPr lang="en-US"/>
          </a:p>
        </p:txBody>
      </p:sp>
      <p:sp>
        <p:nvSpPr>
          <p:cNvPr id="5" name="Rectangle 4"/>
          <p:cNvSpPr/>
          <p:nvPr/>
        </p:nvSpPr>
        <p:spPr>
          <a:xfrm>
            <a:off x="119743" y="39436"/>
            <a:ext cx="8890621" cy="6678752"/>
          </a:xfrm>
          <a:prstGeom prst="rect">
            <a:avLst/>
          </a:prstGeom>
        </p:spPr>
        <p:txBody>
          <a:bodyPr wrap="square">
            <a:spAutoFit/>
          </a:bodyPr>
          <a:lstStyle/>
          <a:p>
            <a:r>
              <a:rPr lang="en-US" sz="3600" b="1" spc="-150" dirty="0"/>
              <a:t>WHY.I'M.AGAINST.ORGANIZED.RELIGION</a:t>
            </a:r>
          </a:p>
          <a:p>
            <a:r>
              <a:rPr lang="en-US" sz="2800" dirty="0"/>
              <a:t>	222  If I stay in the United States, I'm an American. As long as I'm a citizen or a member of this United States, I'm part of it. If I go to Germany and deny my citizenship, I take out citizenship in Germany, I'm no more an American, I'm a German. And if I go to Japan, or wherever, Russia, I become a citizen there.</a:t>
            </a:r>
          </a:p>
          <a:p>
            <a:r>
              <a:rPr lang="en-US" sz="2800" dirty="0"/>
              <a:t>	223  </a:t>
            </a:r>
            <a:r>
              <a:rPr lang="en-US" sz="2800" dirty="0">
                <a:solidFill>
                  <a:srgbClr val="FFFF00"/>
                </a:solidFill>
              </a:rPr>
              <a:t>And when you join up with a citizen... a system, and become a citizen of that system, you are showing what you are. </a:t>
            </a:r>
            <a:r>
              <a:rPr lang="en-US" sz="2800" dirty="0"/>
              <a:t>And in this last days, God is calling the people out of it. The Bible said so, </a:t>
            </a:r>
            <a:r>
              <a:rPr lang="en-US" sz="2800" i="1" dirty="0"/>
              <a:t>"Come out of her, that you be not partakers with her, and I will receive you. Touch not her unclean things, see, and I will receive you. And you'll be sons and daughters to Me, and I'll be God to you.” 							</a:t>
            </a:r>
            <a:r>
              <a:rPr lang="en-US" sz="2800" dirty="0"/>
              <a:t>62-1111</a:t>
            </a:r>
          </a:p>
        </p:txBody>
      </p:sp>
    </p:spTree>
    <p:extLst>
      <p:ext uri="{BB962C8B-B14F-4D97-AF65-F5344CB8AC3E}">
        <p14:creationId xmlns:p14="http://schemas.microsoft.com/office/powerpoint/2010/main" val="29609359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E406C3-F768-4A9D-8E42-7EB8D4FE73AC}"/>
              </a:ext>
            </a:extLst>
          </p:cNvPr>
          <p:cNvSpPr>
            <a:spLocks noGrp="1"/>
          </p:cNvSpPr>
          <p:nvPr>
            <p:ph type="dt" sz="half" idx="10"/>
          </p:nvPr>
        </p:nvSpPr>
        <p:spPr/>
        <p:txBody>
          <a:bodyPr/>
          <a:lstStyle/>
          <a:p>
            <a:r>
              <a:rPr lang="en-US"/>
              <a:t>11-04-2018</a:t>
            </a:r>
          </a:p>
        </p:txBody>
      </p:sp>
      <p:sp>
        <p:nvSpPr>
          <p:cNvPr id="5" name="Footer Placeholder 4">
            <a:extLst>
              <a:ext uri="{FF2B5EF4-FFF2-40B4-BE49-F238E27FC236}">
                <a16:creationId xmlns:a16="http://schemas.microsoft.com/office/drawing/2014/main" id="{8CCE16AB-0C5D-429B-BFC5-CE0226000E19}"/>
              </a:ext>
            </a:extLst>
          </p:cNvPr>
          <p:cNvSpPr>
            <a:spLocks noGrp="1"/>
          </p:cNvSpPr>
          <p:nvPr>
            <p:ph type="ftr" sz="quarter" idx="11"/>
          </p:nvPr>
        </p:nvSpPr>
        <p:spPr/>
        <p:txBody>
          <a:bodyPr/>
          <a:lstStyle/>
          <a:p>
            <a:r>
              <a:rPr lang="en-US"/>
              <a:t>Citizens of Another Kingdom</a:t>
            </a:r>
          </a:p>
        </p:txBody>
      </p:sp>
      <p:sp>
        <p:nvSpPr>
          <p:cNvPr id="6" name="Slide Number Placeholder 5">
            <a:extLst>
              <a:ext uri="{FF2B5EF4-FFF2-40B4-BE49-F238E27FC236}">
                <a16:creationId xmlns:a16="http://schemas.microsoft.com/office/drawing/2014/main" id="{D47E7B29-6182-40F0-B255-52B3BEF2B1C7}"/>
              </a:ext>
            </a:extLst>
          </p:cNvPr>
          <p:cNvSpPr>
            <a:spLocks noGrp="1"/>
          </p:cNvSpPr>
          <p:nvPr>
            <p:ph type="sldNum" sz="quarter" idx="12"/>
          </p:nvPr>
        </p:nvSpPr>
        <p:spPr/>
        <p:txBody>
          <a:bodyPr/>
          <a:lstStyle/>
          <a:p>
            <a:fld id="{DF28FB93-0A08-4E7D-8E63-9EFA29F1E093}" type="slidenum">
              <a:rPr lang="en-US" smtClean="0"/>
              <a:pPr/>
              <a:t>8</a:t>
            </a:fld>
            <a:endParaRPr lang="en-US"/>
          </a:p>
        </p:txBody>
      </p:sp>
      <p:pic>
        <p:nvPicPr>
          <p:cNvPr id="10" name="Picture 9" descr="A table topped with plates of food on a plate&#10;&#10;Description generated with very high confidence">
            <a:extLst>
              <a:ext uri="{FF2B5EF4-FFF2-40B4-BE49-F238E27FC236}">
                <a16:creationId xmlns:a16="http://schemas.microsoft.com/office/drawing/2014/main" id="{B83F6DCC-5A1D-499D-9919-6E29AD6655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22973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62</a:t>
            </a:fld>
            <a:endParaRPr lang="en-US"/>
          </a:p>
        </p:txBody>
      </p:sp>
      <p:sp>
        <p:nvSpPr>
          <p:cNvPr id="5" name="Rectangle 4"/>
          <p:cNvSpPr/>
          <p:nvPr/>
        </p:nvSpPr>
        <p:spPr>
          <a:xfrm>
            <a:off x="222587" y="68844"/>
            <a:ext cx="8707012" cy="5816977"/>
          </a:xfrm>
          <a:prstGeom prst="rect">
            <a:avLst/>
          </a:prstGeom>
        </p:spPr>
        <p:txBody>
          <a:bodyPr wrap="square">
            <a:spAutoFit/>
          </a:bodyPr>
          <a:lstStyle/>
          <a:p>
            <a:r>
              <a:rPr lang="en-US" sz="3600" b="1" dirty="0"/>
              <a:t>THE.BELIEVER'S.POSITION.IN.CHRIST</a:t>
            </a:r>
          </a:p>
          <a:p>
            <a:r>
              <a:rPr lang="en-US" sz="2800" dirty="0"/>
              <a:t>	31  Oh, you might believe it. You might accept it. You might say, </a:t>
            </a:r>
            <a:r>
              <a:rPr lang="en-US" sz="2800" i="1" dirty="0"/>
              <a:t>"Yes, I believe the Bible's right. I go to church too." </a:t>
            </a:r>
            <a:r>
              <a:rPr lang="en-US" sz="2800" dirty="0"/>
              <a:t>But have you ever died to yourself and be </a:t>
            </a:r>
            <a:r>
              <a:rPr lang="en-US" sz="2800" dirty="0" err="1"/>
              <a:t>borned</a:t>
            </a:r>
            <a:r>
              <a:rPr lang="en-US" sz="2800" dirty="0"/>
              <a:t> again, leaving all the outside off and brought to the Blood into this fellowship and set in heavenly places in Christ Jesus? Paul addressing this letter to them that are in Christ Jesus. And the faithful that's in, see how we come in? No one outside has a right in; no one without coming through the Blood can be in. Oh, he says, "I'm through the Blood," and he's setting right there said, "I don't get these things." Certainly not. He's pretending to come through the Blood.</a:t>
            </a:r>
          </a:p>
        </p:txBody>
      </p:sp>
    </p:spTree>
    <p:extLst>
      <p:ext uri="{BB962C8B-B14F-4D97-AF65-F5344CB8AC3E}">
        <p14:creationId xmlns:p14="http://schemas.microsoft.com/office/powerpoint/2010/main" val="70113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63</a:t>
            </a:fld>
            <a:endParaRPr lang="en-US"/>
          </a:p>
        </p:txBody>
      </p:sp>
      <p:sp>
        <p:nvSpPr>
          <p:cNvPr id="5" name="Rectangle 4"/>
          <p:cNvSpPr/>
          <p:nvPr/>
        </p:nvSpPr>
        <p:spPr>
          <a:xfrm>
            <a:off x="205099" y="153825"/>
            <a:ext cx="8716710" cy="4524315"/>
          </a:xfrm>
          <a:prstGeom prst="rect">
            <a:avLst/>
          </a:prstGeom>
        </p:spPr>
        <p:txBody>
          <a:bodyPr wrap="square">
            <a:spAutoFit/>
          </a:bodyPr>
          <a:lstStyle/>
          <a:p>
            <a:r>
              <a:rPr lang="en-US" sz="3200" dirty="0"/>
              <a:t>	32  But if he ever becomes a son and a partaker, he's your brother. The same Spirit that was in Christ is in you and in him. </a:t>
            </a:r>
            <a:r>
              <a:rPr lang="en-US" sz="3200" dirty="0">
                <a:solidFill>
                  <a:srgbClr val="FFFF00"/>
                </a:solidFill>
              </a:rPr>
              <a:t>And you are fellow citizens. That's the Word I want Fellow citizens of the spiritual Kingdom. Citizenship, aren't you happy you got it tonight? </a:t>
            </a:r>
            <a:r>
              <a:rPr lang="en-US" sz="3200" dirty="0"/>
              <a:t>Fellow citizens of the Kingdom of God, looking for the King to come someday...</a:t>
            </a:r>
          </a:p>
          <a:p>
            <a:pPr algn="r"/>
            <a:r>
              <a:rPr lang="en-US" sz="3200" dirty="0"/>
              <a:t>55-0116 </a:t>
            </a:r>
          </a:p>
        </p:txBody>
      </p:sp>
    </p:spTree>
    <p:extLst>
      <p:ext uri="{BB962C8B-B14F-4D97-AF65-F5344CB8AC3E}">
        <p14:creationId xmlns:p14="http://schemas.microsoft.com/office/powerpoint/2010/main" val="2902352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64</a:t>
            </a:fld>
            <a:endParaRPr lang="en-US"/>
          </a:p>
        </p:txBody>
      </p:sp>
      <p:sp>
        <p:nvSpPr>
          <p:cNvPr id="5" name="Rectangle 4"/>
          <p:cNvSpPr/>
          <p:nvPr/>
        </p:nvSpPr>
        <p:spPr>
          <a:xfrm>
            <a:off x="192280" y="105014"/>
            <a:ext cx="8759439" cy="7540526"/>
          </a:xfrm>
          <a:prstGeom prst="rect">
            <a:avLst/>
          </a:prstGeom>
        </p:spPr>
        <p:txBody>
          <a:bodyPr wrap="square">
            <a:spAutoFit/>
          </a:bodyPr>
          <a:lstStyle/>
          <a:p>
            <a:r>
              <a:rPr lang="en-US" sz="3600" b="1" dirty="0"/>
              <a:t>WHO.IS.THIS?</a:t>
            </a:r>
          </a:p>
          <a:p>
            <a:r>
              <a:rPr lang="en-US" sz="2800" dirty="0"/>
              <a:t> 	31 Palms in hands, ready to </a:t>
            </a:r>
            <a:r>
              <a:rPr lang="en-US" sz="2800" dirty="0" err="1"/>
              <a:t>strow</a:t>
            </a:r>
            <a:r>
              <a:rPr lang="en-US" sz="2800" dirty="0"/>
              <a:t> the way, </a:t>
            </a:r>
            <a:r>
              <a:rPr lang="en-US" sz="2800" i="1" dirty="0"/>
              <a:t>"Blessed is he that cometh in the Name of the Lord…”</a:t>
            </a:r>
            <a:r>
              <a:rPr lang="en-US" sz="2800" dirty="0"/>
              <a:t> the Holy Spirit comes to do Its work in the Name of the Lord Jesus, all the way from the pulpit to the baptismal pool, to the healing service, to everywhere else in the Name of Jesus Christ. And the world cries out, "Who is this? Where did they come from? What credentials have they? What schools do they come from?" You don't find them on the record." It's in glory where they come from; in heaven's where their records are. </a:t>
            </a:r>
            <a:r>
              <a:rPr lang="en-US" sz="2800" dirty="0">
                <a:solidFill>
                  <a:srgbClr val="FFFF00"/>
                </a:solidFill>
              </a:rPr>
              <a:t>For their Kingdom is not of this world, but it's of the world that is to come. </a:t>
            </a:r>
            <a:r>
              <a:rPr lang="en-US" sz="2800" dirty="0"/>
              <a:t>Their desire is not of this world, it's of the world that is to come, their fashions, their desires. That's the reason the dressing, and the acting, and the habits of the people of the world is so contrary.</a:t>
            </a:r>
          </a:p>
          <a:p>
            <a:r>
              <a:rPr lang="en-US" sz="2800" dirty="0"/>
              <a:t>	</a:t>
            </a:r>
          </a:p>
        </p:txBody>
      </p:sp>
    </p:spTree>
    <p:extLst>
      <p:ext uri="{BB962C8B-B14F-4D97-AF65-F5344CB8AC3E}">
        <p14:creationId xmlns:p14="http://schemas.microsoft.com/office/powerpoint/2010/main" val="2831379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65</a:t>
            </a:fld>
            <a:endParaRPr lang="en-US"/>
          </a:p>
        </p:txBody>
      </p:sp>
      <p:sp>
        <p:nvSpPr>
          <p:cNvPr id="5" name="Rectangle 4"/>
          <p:cNvSpPr/>
          <p:nvPr/>
        </p:nvSpPr>
        <p:spPr>
          <a:xfrm>
            <a:off x="279867" y="130940"/>
            <a:ext cx="8623543" cy="6124754"/>
          </a:xfrm>
          <a:prstGeom prst="rect">
            <a:avLst/>
          </a:prstGeom>
        </p:spPr>
        <p:txBody>
          <a:bodyPr wrap="square">
            <a:spAutoFit/>
          </a:bodyPr>
          <a:lstStyle/>
          <a:p>
            <a:r>
              <a:rPr lang="en-US" sz="2800" dirty="0"/>
              <a:t>	32  </a:t>
            </a:r>
            <a:r>
              <a:rPr lang="en-US" sz="2800" dirty="0">
                <a:solidFill>
                  <a:srgbClr val="FFFF00"/>
                </a:solidFill>
              </a:rPr>
              <a:t>You'll usually do like the spirit that's in you. </a:t>
            </a:r>
            <a:r>
              <a:rPr lang="en-US" sz="2800" dirty="0"/>
              <a:t>It motivates your life. It makes you what you are, is the life that's in you. And when men and women claim to be Christians and still want to be like the world, there's something wrong somewhere; </a:t>
            </a:r>
            <a:r>
              <a:rPr lang="en-US" sz="2800" dirty="0">
                <a:solidFill>
                  <a:srgbClr val="FFFF00"/>
                </a:solidFill>
              </a:rPr>
              <a:t>for we are not of this world, for our spirit...</a:t>
            </a:r>
          </a:p>
          <a:p>
            <a:r>
              <a:rPr lang="en-US" sz="2800" dirty="0"/>
              <a:t>	If we were Germans, we'd like Germany. If we were Finland, we would do as they do in Finland. If they're Americans, they have the American spirit. If we're Christians, we have a heavenly Spirit, and our Spirit come from above that directs our lives and our thoughts. That's godly, brotherly love, clean life, honorable, respected peoples.</a:t>
            </a:r>
          </a:p>
          <a:p>
            <a:pPr algn="r"/>
            <a:r>
              <a:rPr lang="en-US" sz="2800" dirty="0"/>
              <a:t>59-1004</a:t>
            </a:r>
          </a:p>
        </p:txBody>
      </p:sp>
    </p:spTree>
    <p:extLst>
      <p:ext uri="{BB962C8B-B14F-4D97-AF65-F5344CB8AC3E}">
        <p14:creationId xmlns:p14="http://schemas.microsoft.com/office/powerpoint/2010/main" val="1702832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66</a:t>
            </a:fld>
            <a:endParaRPr lang="en-US"/>
          </a:p>
        </p:txBody>
      </p:sp>
      <p:sp>
        <p:nvSpPr>
          <p:cNvPr id="5" name="Rectangle 4"/>
          <p:cNvSpPr/>
          <p:nvPr/>
        </p:nvSpPr>
        <p:spPr>
          <a:xfrm>
            <a:off x="307649" y="222192"/>
            <a:ext cx="8554340" cy="3600986"/>
          </a:xfrm>
          <a:prstGeom prst="rect">
            <a:avLst/>
          </a:prstGeom>
        </p:spPr>
        <p:txBody>
          <a:bodyPr wrap="square">
            <a:spAutoFit/>
          </a:bodyPr>
          <a:lstStyle/>
          <a:p>
            <a:r>
              <a:rPr lang="en-US" sz="3200" b="1" dirty="0"/>
              <a:t>II PETER 1:10-11</a:t>
            </a:r>
          </a:p>
          <a:p>
            <a:r>
              <a:rPr lang="en-US" sz="2800" dirty="0"/>
              <a:t>     </a:t>
            </a:r>
            <a:r>
              <a:rPr lang="en-US" sz="2800" i="1" dirty="0"/>
              <a:t>10 Wherefore the rather, brethren, give diligence to make your calling and election sure: for if ye do these things, ye shall never fall: 11 For so an entrance shall be ministered unto you abundantly into the everlasting kingdom of our Lord and </a:t>
            </a:r>
            <a:r>
              <a:rPr lang="en-US" sz="2800" i="1" dirty="0" err="1"/>
              <a:t>Saviour</a:t>
            </a:r>
            <a:r>
              <a:rPr lang="en-US" sz="2800" i="1" dirty="0"/>
              <a:t> Jesus Christ. </a:t>
            </a:r>
          </a:p>
          <a:p>
            <a:endParaRPr lang="en-US" sz="2800" dirty="0"/>
          </a:p>
          <a:p>
            <a:endParaRPr lang="en-US" sz="2800" dirty="0"/>
          </a:p>
        </p:txBody>
      </p:sp>
    </p:spTree>
    <p:extLst>
      <p:ext uri="{BB962C8B-B14F-4D97-AF65-F5344CB8AC3E}">
        <p14:creationId xmlns:p14="http://schemas.microsoft.com/office/powerpoint/2010/main" val="1644243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11-04-2018</a:t>
            </a:r>
          </a:p>
        </p:txBody>
      </p:sp>
      <p:sp>
        <p:nvSpPr>
          <p:cNvPr id="3" name="Footer Placeholder 2"/>
          <p:cNvSpPr>
            <a:spLocks noGrp="1"/>
          </p:cNvSpPr>
          <p:nvPr>
            <p:ph type="ftr" sz="quarter" idx="11"/>
          </p:nvPr>
        </p:nvSpPr>
        <p:spPr/>
        <p:txBody>
          <a:bodyPr/>
          <a:lstStyle/>
          <a:p>
            <a:r>
              <a:rPr lang="en-US"/>
              <a:t>Citizens of Another Kingdom</a:t>
            </a:r>
          </a:p>
        </p:txBody>
      </p:sp>
      <p:sp>
        <p:nvSpPr>
          <p:cNvPr id="4" name="Slide Number Placeholder 3"/>
          <p:cNvSpPr>
            <a:spLocks noGrp="1"/>
          </p:cNvSpPr>
          <p:nvPr>
            <p:ph type="sldNum" sz="quarter" idx="12"/>
          </p:nvPr>
        </p:nvSpPr>
        <p:spPr/>
        <p:txBody>
          <a:bodyPr/>
          <a:lstStyle/>
          <a:p>
            <a:fld id="{DF28FB93-0A08-4E7D-8E63-9EFA29F1E093}" type="slidenum">
              <a:rPr lang="en-US" smtClean="0"/>
              <a:pPr/>
              <a:t>67</a:t>
            </a:fld>
            <a:endParaRPr lang="en-US"/>
          </a:p>
        </p:txBody>
      </p:sp>
      <p:sp>
        <p:nvSpPr>
          <p:cNvPr id="5" name="Rectangle 4"/>
          <p:cNvSpPr/>
          <p:nvPr/>
        </p:nvSpPr>
        <p:spPr>
          <a:xfrm>
            <a:off x="153825" y="76912"/>
            <a:ext cx="8870534" cy="6586418"/>
          </a:xfrm>
          <a:prstGeom prst="rect">
            <a:avLst/>
          </a:prstGeom>
        </p:spPr>
        <p:txBody>
          <a:bodyPr wrap="square">
            <a:spAutoFit/>
          </a:bodyPr>
          <a:lstStyle/>
          <a:p>
            <a:r>
              <a:rPr lang="en-US" sz="4000" b="1" dirty="0"/>
              <a:t>ACTS 14:21</a:t>
            </a:r>
          </a:p>
          <a:p>
            <a:r>
              <a:rPr lang="en-US" sz="2600" dirty="0"/>
              <a:t>     </a:t>
            </a:r>
            <a:r>
              <a:rPr lang="en-US" sz="2600" i="1" dirty="0"/>
              <a:t>21 And when they had preached the gospel to that city (</a:t>
            </a:r>
            <a:r>
              <a:rPr lang="en-US" sz="2600" i="1" dirty="0" err="1"/>
              <a:t>Derbe</a:t>
            </a:r>
            <a:r>
              <a:rPr lang="en-US" sz="2600" i="1" dirty="0"/>
              <a:t>), and had taught many, they returned again to </a:t>
            </a:r>
            <a:r>
              <a:rPr lang="en-US" sz="2600" i="1" dirty="0" err="1"/>
              <a:t>Lystra</a:t>
            </a:r>
            <a:r>
              <a:rPr lang="en-US" sz="2600" i="1" dirty="0"/>
              <a:t>, and to </a:t>
            </a:r>
            <a:r>
              <a:rPr lang="en-US" sz="2600" i="1" dirty="0" err="1"/>
              <a:t>Iconium</a:t>
            </a:r>
            <a:r>
              <a:rPr lang="en-US" sz="2600" i="1" dirty="0"/>
              <a:t>, and Antioch, 22 Confirming the souls of the disciples, and exhorting them to continue in the faith, and that we must through much tribulation enter into the kingdom of God.</a:t>
            </a:r>
            <a:r>
              <a:rPr lang="en-US" sz="2800" i="1" dirty="0"/>
              <a:t> </a:t>
            </a:r>
            <a:endParaRPr lang="en-US" sz="2800" dirty="0"/>
          </a:p>
          <a:p>
            <a:r>
              <a:rPr lang="en-US" sz="4000" b="1" dirty="0"/>
              <a:t>COLOSSIANS 1:12-15</a:t>
            </a:r>
          </a:p>
          <a:p>
            <a:r>
              <a:rPr lang="en-US" sz="2800" dirty="0"/>
              <a:t>     </a:t>
            </a:r>
            <a:r>
              <a:rPr lang="en-US" sz="2600" i="1" dirty="0"/>
              <a:t>12  Giving thanks unto the Father, which hath made us meet to be partakers of the inheritance of the saints in light: 13 Who hath delivered us from the power of darkness, and hath translated us into the kingdom of his dear Son: 14 In whom we have redemption through his blood, even the forgiveness of sins: 15 Who is the image of the invisible God, the firstborn of every creature: </a:t>
            </a:r>
          </a:p>
        </p:txBody>
      </p:sp>
    </p:spTree>
    <p:extLst>
      <p:ext uri="{BB962C8B-B14F-4D97-AF65-F5344CB8AC3E}">
        <p14:creationId xmlns:p14="http://schemas.microsoft.com/office/powerpoint/2010/main" val="2989188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710C0-6A33-4965-AD4A-B3A1AA350BCD}"/>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0BDF4F9D-6D2C-4C2F-85CA-06FD8DA15C88}"/>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CA94E4C6-955B-4210-871E-A13488CB2429}"/>
              </a:ext>
            </a:extLst>
          </p:cNvPr>
          <p:cNvSpPr>
            <a:spLocks noGrp="1"/>
          </p:cNvSpPr>
          <p:nvPr>
            <p:ph type="sldNum" sz="quarter" idx="12"/>
          </p:nvPr>
        </p:nvSpPr>
        <p:spPr/>
        <p:txBody>
          <a:bodyPr/>
          <a:lstStyle/>
          <a:p>
            <a:fld id="{DF28FB93-0A08-4E7D-8E63-9EFA29F1E093}" type="slidenum">
              <a:rPr lang="en-US" smtClean="0"/>
              <a:pPr/>
              <a:t>9</a:t>
            </a:fld>
            <a:endParaRPr lang="en-US"/>
          </a:p>
        </p:txBody>
      </p:sp>
      <p:pic>
        <p:nvPicPr>
          <p:cNvPr id="6" name="Picture 5" descr="A group of people posing for the camera&#10;&#10;Description generated with very high confidence">
            <a:extLst>
              <a:ext uri="{FF2B5EF4-FFF2-40B4-BE49-F238E27FC236}">
                <a16:creationId xmlns:a16="http://schemas.microsoft.com/office/drawing/2014/main" id="{E8E496F0-9B82-4BD5-BACE-7F1C5BC38D0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64573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300F6-73D3-4CCB-A0EF-D1AE98C32D4D}"/>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A8B75228-B10A-435E-B0F4-0A8E8D5E28D7}"/>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91A4B86E-9C6F-4CAF-B712-253431FB7196}"/>
              </a:ext>
            </a:extLst>
          </p:cNvPr>
          <p:cNvSpPr>
            <a:spLocks noGrp="1"/>
          </p:cNvSpPr>
          <p:nvPr>
            <p:ph type="sldNum" sz="quarter" idx="12"/>
          </p:nvPr>
        </p:nvSpPr>
        <p:spPr/>
        <p:txBody>
          <a:bodyPr/>
          <a:lstStyle/>
          <a:p>
            <a:fld id="{DF28FB93-0A08-4E7D-8E63-9EFA29F1E093}" type="slidenum">
              <a:rPr lang="en-US" smtClean="0"/>
              <a:pPr/>
              <a:t>10</a:t>
            </a:fld>
            <a:endParaRPr lang="en-US"/>
          </a:p>
        </p:txBody>
      </p:sp>
      <p:pic>
        <p:nvPicPr>
          <p:cNvPr id="7" name="Picture 6" descr="A person standing in a kitchen&#10;&#10;Description generated with high confidence">
            <a:extLst>
              <a:ext uri="{FF2B5EF4-FFF2-40B4-BE49-F238E27FC236}">
                <a16:creationId xmlns:a16="http://schemas.microsoft.com/office/drawing/2014/main" id="{52A9FE45-2BC2-4368-AE9A-5E7C73218F8D}"/>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rot="349540">
            <a:off x="3444775" y="119742"/>
            <a:ext cx="5932714" cy="6618514"/>
          </a:xfrm>
          <a:prstGeom prst="rect">
            <a:avLst/>
          </a:prstGeom>
          <a:ln>
            <a:noFill/>
          </a:ln>
          <a:effectLst>
            <a:softEdge rad="112500"/>
          </a:effectLst>
        </p:spPr>
      </p:pic>
      <p:pic>
        <p:nvPicPr>
          <p:cNvPr id="6" name="Picture 5" descr="A person smiling for the camera&#10;&#10;Description generated with very high confidence">
            <a:extLst>
              <a:ext uri="{FF2B5EF4-FFF2-40B4-BE49-F238E27FC236}">
                <a16:creationId xmlns:a16="http://schemas.microsoft.com/office/drawing/2014/main" id="{BBA97655-5339-40D2-8167-F022B627387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21298745">
            <a:off x="716425" y="325803"/>
            <a:ext cx="4593936" cy="6125248"/>
          </a:xfrm>
          <a:prstGeom prst="rect">
            <a:avLst/>
          </a:prstGeom>
          <a:ln>
            <a:noFill/>
          </a:ln>
          <a:effectLst>
            <a:softEdge rad="112500"/>
          </a:effectLst>
        </p:spPr>
      </p:pic>
    </p:spTree>
    <p:extLst>
      <p:ext uri="{BB962C8B-B14F-4D97-AF65-F5344CB8AC3E}">
        <p14:creationId xmlns:p14="http://schemas.microsoft.com/office/powerpoint/2010/main" val="1639902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339C73-D317-4BD8-8309-9B4202DEEA68}"/>
              </a:ext>
            </a:extLst>
          </p:cNvPr>
          <p:cNvSpPr>
            <a:spLocks noGrp="1"/>
          </p:cNvSpPr>
          <p:nvPr>
            <p:ph type="dt" sz="half" idx="10"/>
          </p:nvPr>
        </p:nvSpPr>
        <p:spPr/>
        <p:txBody>
          <a:bodyPr/>
          <a:lstStyle/>
          <a:p>
            <a:r>
              <a:rPr lang="en-US"/>
              <a:t>11-04-2018</a:t>
            </a:r>
          </a:p>
        </p:txBody>
      </p:sp>
      <p:sp>
        <p:nvSpPr>
          <p:cNvPr id="3" name="Footer Placeholder 2">
            <a:extLst>
              <a:ext uri="{FF2B5EF4-FFF2-40B4-BE49-F238E27FC236}">
                <a16:creationId xmlns:a16="http://schemas.microsoft.com/office/drawing/2014/main" id="{449B48C1-D069-4272-B9CD-B941D008EBAA}"/>
              </a:ext>
            </a:extLst>
          </p:cNvPr>
          <p:cNvSpPr>
            <a:spLocks noGrp="1"/>
          </p:cNvSpPr>
          <p:nvPr>
            <p:ph type="ftr" sz="quarter" idx="11"/>
          </p:nvPr>
        </p:nvSpPr>
        <p:spPr/>
        <p:txBody>
          <a:bodyPr/>
          <a:lstStyle/>
          <a:p>
            <a:r>
              <a:rPr lang="en-US"/>
              <a:t>Citizens of Another Kingdom</a:t>
            </a:r>
          </a:p>
        </p:txBody>
      </p:sp>
      <p:sp>
        <p:nvSpPr>
          <p:cNvPr id="4" name="Slide Number Placeholder 3">
            <a:extLst>
              <a:ext uri="{FF2B5EF4-FFF2-40B4-BE49-F238E27FC236}">
                <a16:creationId xmlns:a16="http://schemas.microsoft.com/office/drawing/2014/main" id="{90C63B02-B596-4FFA-B594-83A03985C975}"/>
              </a:ext>
            </a:extLst>
          </p:cNvPr>
          <p:cNvSpPr>
            <a:spLocks noGrp="1"/>
          </p:cNvSpPr>
          <p:nvPr>
            <p:ph type="sldNum" sz="quarter" idx="12"/>
          </p:nvPr>
        </p:nvSpPr>
        <p:spPr/>
        <p:txBody>
          <a:bodyPr/>
          <a:lstStyle/>
          <a:p>
            <a:fld id="{DF28FB93-0A08-4E7D-8E63-9EFA29F1E093}" type="slidenum">
              <a:rPr lang="en-US" smtClean="0"/>
              <a:pPr/>
              <a:t>11</a:t>
            </a:fld>
            <a:endParaRPr lang="en-US"/>
          </a:p>
        </p:txBody>
      </p:sp>
      <p:pic>
        <p:nvPicPr>
          <p:cNvPr id="6" name="Picture 5" descr="A vase of flowers on a table&#10;&#10;Description generated with very high confidence">
            <a:extLst>
              <a:ext uri="{FF2B5EF4-FFF2-40B4-BE49-F238E27FC236}">
                <a16:creationId xmlns:a16="http://schemas.microsoft.com/office/drawing/2014/main" id="{32C14A67-F446-45C7-B3C3-26ED862E36F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00250" y="0"/>
            <a:ext cx="5143500" cy="685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848320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2322</TotalTime>
  <Words>971</Words>
  <Application>Microsoft Office PowerPoint</Application>
  <PresentationFormat>On-screen Show (4:3)</PresentationFormat>
  <Paragraphs>352</Paragraphs>
  <Slides>65</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Apple Chancery</vt:lpstr>
      <vt:lpstr>Arial</vt:lpstr>
      <vt:lpstr>Calibri</vt:lpstr>
      <vt:lpstr>Cambria</vt:lpstr>
      <vt:lpstr>Footlight MT Light</vt:lpstr>
      <vt:lpstr>Mangal</vt:lpstr>
      <vt:lpstr>Twilight</vt:lpstr>
      <vt:lpstr>Citizens </vt:lpstr>
      <vt:lpstr>Birthdays &amp; Anniversaries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Citizens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 2:19      Now therefore ye are no more strangers and foreigners, but fellowcitizens with the saints, and of the household of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dc:title>
  <dc:creator>Barry Coffey</dc:creator>
  <cp:lastModifiedBy>Barry Coffey</cp:lastModifiedBy>
  <cp:revision>91</cp:revision>
  <dcterms:created xsi:type="dcterms:W3CDTF">2013-07-19T18:51:10Z</dcterms:created>
  <dcterms:modified xsi:type="dcterms:W3CDTF">2018-11-04T15:43:27Z</dcterms:modified>
</cp:coreProperties>
</file>