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sldIdLst>
    <p:sldId id="387" r:id="rId2"/>
    <p:sldId id="378" r:id="rId3"/>
    <p:sldId id="461" r:id="rId4"/>
    <p:sldId id="395" r:id="rId5"/>
    <p:sldId id="405" r:id="rId6"/>
    <p:sldId id="497" r:id="rId7"/>
    <p:sldId id="498" r:id="rId8"/>
    <p:sldId id="466" r:id="rId9"/>
    <p:sldId id="450" r:id="rId10"/>
    <p:sldId id="451" r:id="rId11"/>
    <p:sldId id="361" r:id="rId12"/>
    <p:sldId id="443" r:id="rId13"/>
    <p:sldId id="446" r:id="rId14"/>
    <p:sldId id="447" r:id="rId15"/>
    <p:sldId id="448" r:id="rId16"/>
    <p:sldId id="449" r:id="rId17"/>
    <p:sldId id="389" r:id="rId18"/>
    <p:sldId id="470" r:id="rId19"/>
    <p:sldId id="471" r:id="rId20"/>
    <p:sldId id="472" r:id="rId21"/>
    <p:sldId id="473" r:id="rId22"/>
    <p:sldId id="492" r:id="rId23"/>
    <p:sldId id="474" r:id="rId24"/>
    <p:sldId id="488" r:id="rId25"/>
    <p:sldId id="475" r:id="rId26"/>
    <p:sldId id="476" r:id="rId27"/>
    <p:sldId id="493" r:id="rId28"/>
    <p:sldId id="477" r:id="rId29"/>
    <p:sldId id="494" r:id="rId30"/>
    <p:sldId id="478" r:id="rId31"/>
    <p:sldId id="495" r:id="rId32"/>
    <p:sldId id="479" r:id="rId33"/>
    <p:sldId id="480" r:id="rId34"/>
    <p:sldId id="482" r:id="rId35"/>
    <p:sldId id="483" r:id="rId36"/>
    <p:sldId id="496" r:id="rId37"/>
    <p:sldId id="490" r:id="rId38"/>
    <p:sldId id="491" r:id="rId39"/>
    <p:sldId id="347"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281" autoAdjust="0"/>
    <p:restoredTop sz="94660"/>
  </p:normalViewPr>
  <p:slideViewPr>
    <p:cSldViewPr snapToGrid="0">
      <p:cViewPr varScale="1">
        <p:scale>
          <a:sx n="63" d="100"/>
          <a:sy n="63" d="100"/>
        </p:scale>
        <p:origin x="520" y="56"/>
      </p:cViewPr>
      <p:guideLst/>
    </p:cSldViewPr>
  </p:slideViewPr>
  <p:notesTextViewPr>
    <p:cViewPr>
      <p:scale>
        <a:sx n="1" d="1"/>
        <a:sy n="1" d="1"/>
      </p:scale>
      <p:origin x="0" y="0"/>
    </p:cViewPr>
  </p:notesTextViewPr>
  <p:sorterViewPr>
    <p:cViewPr>
      <p:scale>
        <a:sx n="100" d="100"/>
        <a:sy n="100" d="100"/>
      </p:scale>
      <p:origin x="0" y="-17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50F9A9-6C98-42FC-A993-56FEE3051023}" type="datetimeFigureOut">
              <a:rPr lang="en-US" smtClean="0"/>
              <a:t>12/2/2018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F05714-1889-47FB-A5C0-0FC60B7B2F33}" type="slidenum">
              <a:rPr lang="en-US" smtClean="0"/>
              <a:t>‹#›</a:t>
            </a:fld>
            <a:endParaRPr lang="en-US"/>
          </a:p>
        </p:txBody>
      </p:sp>
    </p:spTree>
    <p:extLst>
      <p:ext uri="{BB962C8B-B14F-4D97-AF65-F5344CB8AC3E}">
        <p14:creationId xmlns:p14="http://schemas.microsoft.com/office/powerpoint/2010/main" val="3061747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BB6A32-42DC-4681-90A8-9023A7713391}" type="slidenum">
              <a:rPr lang="en-US" smtClean="0"/>
              <a:pPr/>
              <a:t>1</a:t>
            </a:fld>
            <a:endParaRPr lang="en-US"/>
          </a:p>
        </p:txBody>
      </p:sp>
    </p:spTree>
    <p:extLst>
      <p:ext uri="{BB962C8B-B14F-4D97-AF65-F5344CB8AC3E}">
        <p14:creationId xmlns:p14="http://schemas.microsoft.com/office/powerpoint/2010/main" val="3498452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F1F9B1B-DE99-4072-B630-CE23559F1765}" type="slidenum">
              <a:rPr lang="en-US" smtClean="0"/>
              <a:pPr>
                <a:defRPr/>
              </a:pPr>
              <a:t>16</a:t>
            </a:fld>
            <a:endParaRPr lang="en-US"/>
          </a:p>
        </p:txBody>
      </p:sp>
    </p:spTree>
    <p:extLst>
      <p:ext uri="{BB962C8B-B14F-4D97-AF65-F5344CB8AC3E}">
        <p14:creationId xmlns:p14="http://schemas.microsoft.com/office/powerpoint/2010/main" val="3040926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F1F9B1B-DE99-4072-B630-CE23559F1765}" type="slidenum">
              <a:rPr lang="en-US" smtClean="0"/>
              <a:pPr>
                <a:defRPr/>
              </a:pPr>
              <a:t>17</a:t>
            </a:fld>
            <a:endParaRPr lang="en-US"/>
          </a:p>
        </p:txBody>
      </p:sp>
    </p:spTree>
    <p:extLst>
      <p:ext uri="{BB962C8B-B14F-4D97-AF65-F5344CB8AC3E}">
        <p14:creationId xmlns:p14="http://schemas.microsoft.com/office/powerpoint/2010/main" val="3480669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E191EE6-C533-452C-B2AE-48E106ABC515}" type="slidenum">
              <a:rPr lang="en-US" smtClean="0"/>
              <a:pPr/>
              <a:t>39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12/1/2018</a:t>
            </a:r>
          </a:p>
        </p:txBody>
      </p:sp>
      <p:sp>
        <p:nvSpPr>
          <p:cNvPr id="5" name="Footer Placeholder 4"/>
          <p:cNvSpPr>
            <a:spLocks noGrp="1"/>
          </p:cNvSpPr>
          <p:nvPr>
            <p:ph type="ftr" sz="quarter" idx="11"/>
          </p:nvPr>
        </p:nvSpPr>
        <p:spPr/>
        <p:txBody>
          <a:bodyPr/>
          <a:lstStyle/>
          <a:p>
            <a:r>
              <a:rPr lang="en-US"/>
              <a:t>An Angry Man</a:t>
            </a:r>
          </a:p>
        </p:txBody>
      </p:sp>
      <p:sp>
        <p:nvSpPr>
          <p:cNvPr id="6" name="Slide Number Placeholder 5"/>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863515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12/1/2018</a:t>
            </a:r>
          </a:p>
        </p:txBody>
      </p:sp>
      <p:sp>
        <p:nvSpPr>
          <p:cNvPr id="5" name="Footer Placeholder 4"/>
          <p:cNvSpPr>
            <a:spLocks noGrp="1"/>
          </p:cNvSpPr>
          <p:nvPr>
            <p:ph type="ftr" sz="quarter" idx="11"/>
          </p:nvPr>
        </p:nvSpPr>
        <p:spPr/>
        <p:txBody>
          <a:bodyPr/>
          <a:lstStyle/>
          <a:p>
            <a:r>
              <a:rPr lang="en-US"/>
              <a:t>An Angry Man</a:t>
            </a:r>
          </a:p>
        </p:txBody>
      </p:sp>
      <p:sp>
        <p:nvSpPr>
          <p:cNvPr id="6" name="Slide Number Placeholder 5"/>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895478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12/1/2018</a:t>
            </a:r>
          </a:p>
        </p:txBody>
      </p:sp>
      <p:sp>
        <p:nvSpPr>
          <p:cNvPr id="5" name="Footer Placeholder 4"/>
          <p:cNvSpPr>
            <a:spLocks noGrp="1"/>
          </p:cNvSpPr>
          <p:nvPr>
            <p:ph type="ftr" sz="quarter" idx="11"/>
          </p:nvPr>
        </p:nvSpPr>
        <p:spPr/>
        <p:txBody>
          <a:bodyPr/>
          <a:lstStyle/>
          <a:p>
            <a:r>
              <a:rPr lang="en-US"/>
              <a:t>An Angry Man</a:t>
            </a:r>
          </a:p>
        </p:txBody>
      </p:sp>
      <p:sp>
        <p:nvSpPr>
          <p:cNvPr id="6" name="Slide Number Placeholder 5"/>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3849962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12/1/2018</a:t>
            </a:r>
          </a:p>
        </p:txBody>
      </p:sp>
      <p:sp>
        <p:nvSpPr>
          <p:cNvPr id="5" name="Footer Placeholder 4"/>
          <p:cNvSpPr>
            <a:spLocks noGrp="1"/>
          </p:cNvSpPr>
          <p:nvPr>
            <p:ph type="ftr" sz="quarter" idx="11"/>
          </p:nvPr>
        </p:nvSpPr>
        <p:spPr/>
        <p:txBody>
          <a:bodyPr/>
          <a:lstStyle/>
          <a:p>
            <a:r>
              <a:rPr lang="en-US"/>
              <a:t>An Angry Man</a:t>
            </a:r>
          </a:p>
        </p:txBody>
      </p:sp>
      <p:sp>
        <p:nvSpPr>
          <p:cNvPr id="6" name="Slide Number Placeholder 5"/>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1135569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12/1/2018</a:t>
            </a:r>
          </a:p>
        </p:txBody>
      </p:sp>
      <p:sp>
        <p:nvSpPr>
          <p:cNvPr id="5" name="Footer Placeholder 4"/>
          <p:cNvSpPr>
            <a:spLocks noGrp="1"/>
          </p:cNvSpPr>
          <p:nvPr>
            <p:ph type="ftr" sz="quarter" idx="11"/>
          </p:nvPr>
        </p:nvSpPr>
        <p:spPr/>
        <p:txBody>
          <a:bodyPr/>
          <a:lstStyle/>
          <a:p>
            <a:r>
              <a:rPr lang="en-US"/>
              <a:t>An Angry Man</a:t>
            </a:r>
          </a:p>
        </p:txBody>
      </p:sp>
      <p:sp>
        <p:nvSpPr>
          <p:cNvPr id="6" name="Slide Number Placeholder 5"/>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1874277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12/1/2018</a:t>
            </a:r>
          </a:p>
        </p:txBody>
      </p:sp>
      <p:sp>
        <p:nvSpPr>
          <p:cNvPr id="6" name="Footer Placeholder 5"/>
          <p:cNvSpPr>
            <a:spLocks noGrp="1"/>
          </p:cNvSpPr>
          <p:nvPr>
            <p:ph type="ftr" sz="quarter" idx="11"/>
          </p:nvPr>
        </p:nvSpPr>
        <p:spPr/>
        <p:txBody>
          <a:bodyPr/>
          <a:lstStyle/>
          <a:p>
            <a:r>
              <a:rPr lang="en-US"/>
              <a:t>An Angry Man</a:t>
            </a:r>
          </a:p>
        </p:txBody>
      </p:sp>
      <p:sp>
        <p:nvSpPr>
          <p:cNvPr id="7" name="Slide Number Placeholder 6"/>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3456485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12/1/2018</a:t>
            </a:r>
          </a:p>
        </p:txBody>
      </p:sp>
      <p:sp>
        <p:nvSpPr>
          <p:cNvPr id="8" name="Footer Placeholder 7"/>
          <p:cNvSpPr>
            <a:spLocks noGrp="1"/>
          </p:cNvSpPr>
          <p:nvPr>
            <p:ph type="ftr" sz="quarter" idx="11"/>
          </p:nvPr>
        </p:nvSpPr>
        <p:spPr/>
        <p:txBody>
          <a:bodyPr/>
          <a:lstStyle/>
          <a:p>
            <a:r>
              <a:rPr lang="en-US"/>
              <a:t>An Angry Man</a:t>
            </a:r>
          </a:p>
        </p:txBody>
      </p:sp>
      <p:sp>
        <p:nvSpPr>
          <p:cNvPr id="9" name="Slide Number Placeholder 8"/>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2486006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12/1/2018</a:t>
            </a:r>
          </a:p>
        </p:txBody>
      </p:sp>
      <p:sp>
        <p:nvSpPr>
          <p:cNvPr id="4" name="Footer Placeholder 3"/>
          <p:cNvSpPr>
            <a:spLocks noGrp="1"/>
          </p:cNvSpPr>
          <p:nvPr>
            <p:ph type="ftr" sz="quarter" idx="11"/>
          </p:nvPr>
        </p:nvSpPr>
        <p:spPr/>
        <p:txBody>
          <a:bodyPr/>
          <a:lstStyle/>
          <a:p>
            <a:r>
              <a:rPr lang="en-US"/>
              <a:t>An Angry Man</a:t>
            </a:r>
          </a:p>
        </p:txBody>
      </p:sp>
      <p:sp>
        <p:nvSpPr>
          <p:cNvPr id="5" name="Slide Number Placeholder 4"/>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1325642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12/1/2018</a:t>
            </a:r>
          </a:p>
        </p:txBody>
      </p:sp>
      <p:sp>
        <p:nvSpPr>
          <p:cNvPr id="3" name="Footer Placeholder 2"/>
          <p:cNvSpPr>
            <a:spLocks noGrp="1"/>
          </p:cNvSpPr>
          <p:nvPr>
            <p:ph type="ftr" sz="quarter" idx="11"/>
          </p:nvPr>
        </p:nvSpPr>
        <p:spPr/>
        <p:txBody>
          <a:bodyPr/>
          <a:lstStyle/>
          <a:p>
            <a:r>
              <a:rPr lang="en-US"/>
              <a:t>An Angry Man</a:t>
            </a:r>
          </a:p>
        </p:txBody>
      </p:sp>
      <p:sp>
        <p:nvSpPr>
          <p:cNvPr id="4" name="Slide Number Placeholder 3"/>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602822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12/1/2018</a:t>
            </a:r>
          </a:p>
        </p:txBody>
      </p:sp>
      <p:sp>
        <p:nvSpPr>
          <p:cNvPr id="6" name="Footer Placeholder 5"/>
          <p:cNvSpPr>
            <a:spLocks noGrp="1"/>
          </p:cNvSpPr>
          <p:nvPr>
            <p:ph type="ftr" sz="quarter" idx="11"/>
          </p:nvPr>
        </p:nvSpPr>
        <p:spPr/>
        <p:txBody>
          <a:bodyPr/>
          <a:lstStyle/>
          <a:p>
            <a:r>
              <a:rPr lang="en-US"/>
              <a:t>An Angry Man</a:t>
            </a:r>
          </a:p>
        </p:txBody>
      </p:sp>
      <p:sp>
        <p:nvSpPr>
          <p:cNvPr id="7" name="Slide Number Placeholder 6"/>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423228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12/1/2018</a:t>
            </a:r>
          </a:p>
        </p:txBody>
      </p:sp>
      <p:sp>
        <p:nvSpPr>
          <p:cNvPr id="6" name="Footer Placeholder 5"/>
          <p:cNvSpPr>
            <a:spLocks noGrp="1"/>
          </p:cNvSpPr>
          <p:nvPr>
            <p:ph type="ftr" sz="quarter" idx="11"/>
          </p:nvPr>
        </p:nvSpPr>
        <p:spPr/>
        <p:txBody>
          <a:bodyPr/>
          <a:lstStyle/>
          <a:p>
            <a:r>
              <a:rPr lang="en-US"/>
              <a:t>An Angry Man</a:t>
            </a:r>
          </a:p>
        </p:txBody>
      </p:sp>
      <p:sp>
        <p:nvSpPr>
          <p:cNvPr id="7" name="Slide Number Placeholder 6"/>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3320811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12/1/2018</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An Angry Man</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8A4CC-0EA3-4F56-BE5B-318B92AC792D}" type="slidenum">
              <a:rPr lang="en-US" smtClean="0"/>
              <a:t>‹#›</a:t>
            </a:fld>
            <a:endParaRPr lang="en-US"/>
          </a:p>
        </p:txBody>
      </p:sp>
    </p:spTree>
    <p:extLst>
      <p:ext uri="{BB962C8B-B14F-4D97-AF65-F5344CB8AC3E}">
        <p14:creationId xmlns:p14="http://schemas.microsoft.com/office/powerpoint/2010/main" val="117633623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48438"/>
            <a:ext cx="8077200" cy="1673352"/>
          </a:xfrm>
          <a:solidFill>
            <a:schemeClr val="tx2">
              <a:lumMod val="10000"/>
            </a:schemeClr>
          </a:solidFill>
        </p:spPr>
        <p:txBody>
          <a:bodyPr>
            <a:noAutofit/>
          </a:bodyPr>
          <a:lstStyle/>
          <a:p>
            <a:r>
              <a:rPr lang="en-US" sz="8800" dirty="0">
                <a:solidFill>
                  <a:schemeClr val="bg2">
                    <a:lumMod val="60000"/>
                    <a:lumOff val="40000"/>
                  </a:schemeClr>
                </a:solidFill>
                <a:latin typeface="Cambria" panose="02040503050406030204" pitchFamily="18" charset="0"/>
                <a:ea typeface="Cambria" panose="02040503050406030204" pitchFamily="18" charset="0"/>
              </a:rPr>
              <a:t>An Angry Man</a:t>
            </a:r>
          </a:p>
        </p:txBody>
      </p:sp>
      <p:sp>
        <p:nvSpPr>
          <p:cNvPr id="5" name="Subtitle 4"/>
          <p:cNvSpPr>
            <a:spLocks noGrp="1"/>
          </p:cNvSpPr>
          <p:nvPr>
            <p:ph type="subTitle" idx="1"/>
          </p:nvPr>
        </p:nvSpPr>
        <p:spPr>
          <a:xfrm>
            <a:off x="438150" y="3429000"/>
            <a:ext cx="8077200" cy="2443480"/>
          </a:xfrm>
          <a:solidFill>
            <a:schemeClr val="tx2">
              <a:lumMod val="10000"/>
            </a:schemeClr>
          </a:solidFill>
        </p:spPr>
        <p:txBody>
          <a:bodyPr>
            <a:normAutofit/>
          </a:bodyPr>
          <a:lstStyle/>
          <a:p>
            <a:r>
              <a:rPr lang="en-US" altLang="en-US" sz="4000" dirty="0">
                <a:latin typeface="+mj-lt"/>
                <a:ea typeface="Times New Roman" panose="02020603050405020304" pitchFamily="18" charset="0"/>
              </a:rPr>
              <a:t>Eph. 4:26</a:t>
            </a:r>
          </a:p>
          <a:p>
            <a:r>
              <a:rPr lang="en-US" altLang="en-US" sz="4000" i="1" dirty="0">
                <a:latin typeface="+mj-lt"/>
                <a:ea typeface="Times New Roman" panose="02020603050405020304" pitchFamily="18" charset="0"/>
              </a:rPr>
              <a:t>Be ye angry, and sin not: let not the sun go down upon your wrath</a:t>
            </a:r>
            <a:endParaRPr lang="en-US" sz="3600" dirty="0">
              <a:latin typeface="+mj-lt"/>
              <a:ea typeface="Cambria" panose="02040503050406030204" pitchFamily="18" charset="0"/>
            </a:endParaRPr>
          </a:p>
        </p:txBody>
      </p:sp>
      <p:sp>
        <p:nvSpPr>
          <p:cNvPr id="4" name="Rectangle 3"/>
          <p:cNvSpPr/>
          <p:nvPr/>
        </p:nvSpPr>
        <p:spPr>
          <a:xfrm>
            <a:off x="457200" y="5334000"/>
            <a:ext cx="8382000" cy="646331"/>
          </a:xfrm>
          <a:prstGeom prst="rect">
            <a:avLst/>
          </a:prstGeom>
          <a:solidFill>
            <a:schemeClr val="tx2">
              <a:lumMod val="10000"/>
            </a:schemeClr>
          </a:solidFill>
        </p:spPr>
        <p:txBody>
          <a:bodyPr wrap="square">
            <a:spAutoFit/>
          </a:bodyPr>
          <a:lstStyle/>
          <a:p>
            <a:endParaRPr lang="en-US" sz="3600" dirty="0">
              <a:latin typeface="Cambria" panose="02040503050406030204" pitchFamily="18" charset="0"/>
              <a:ea typeface="Cambria" panose="02040503050406030204" pitchFamily="18" charset="0"/>
            </a:endParaRPr>
          </a:p>
        </p:txBody>
      </p:sp>
      <p:sp>
        <p:nvSpPr>
          <p:cNvPr id="3" name="Date Placeholder 2">
            <a:extLst>
              <a:ext uri="{FF2B5EF4-FFF2-40B4-BE49-F238E27FC236}">
                <a16:creationId xmlns:a16="http://schemas.microsoft.com/office/drawing/2014/main" id="{F6EF72DA-F924-42F4-A0E4-844B77375E7B}"/>
              </a:ext>
            </a:extLst>
          </p:cNvPr>
          <p:cNvSpPr>
            <a:spLocks noGrp="1"/>
          </p:cNvSpPr>
          <p:nvPr>
            <p:ph type="dt" sz="half" idx="10"/>
          </p:nvPr>
        </p:nvSpPr>
        <p:spPr/>
        <p:txBody>
          <a:bodyPr/>
          <a:lstStyle/>
          <a:p>
            <a:r>
              <a:rPr lang="en-US"/>
              <a:t>12/1/2018</a:t>
            </a:r>
          </a:p>
        </p:txBody>
      </p:sp>
      <p:sp>
        <p:nvSpPr>
          <p:cNvPr id="7" name="Slide Number Placeholder 6">
            <a:extLst>
              <a:ext uri="{FF2B5EF4-FFF2-40B4-BE49-F238E27FC236}">
                <a16:creationId xmlns:a16="http://schemas.microsoft.com/office/drawing/2014/main" id="{4026A45F-86D6-49C0-AC94-51E36B16395A}"/>
              </a:ext>
            </a:extLst>
          </p:cNvPr>
          <p:cNvSpPr>
            <a:spLocks noGrp="1"/>
          </p:cNvSpPr>
          <p:nvPr>
            <p:ph type="sldNum" sz="quarter" idx="12"/>
          </p:nvPr>
        </p:nvSpPr>
        <p:spPr/>
        <p:txBody>
          <a:bodyPr/>
          <a:lstStyle/>
          <a:p>
            <a:fld id="{9318A4CC-0EA3-4F56-BE5B-318B92AC792D}" type="slidenum">
              <a:rPr lang="en-US" smtClean="0"/>
              <a:t>1</a:t>
            </a:fld>
            <a:endParaRPr lang="en-US"/>
          </a:p>
        </p:txBody>
      </p:sp>
      <p:sp>
        <p:nvSpPr>
          <p:cNvPr id="9" name="Rectangle 2">
            <a:extLst>
              <a:ext uri="{FF2B5EF4-FFF2-40B4-BE49-F238E27FC236}">
                <a16:creationId xmlns:a16="http://schemas.microsoft.com/office/drawing/2014/main" id="{3DBAD46F-8AF5-4C1D-A644-1B0F023D3140}"/>
              </a:ext>
            </a:extLst>
          </p:cNvPr>
          <p:cNvSpPr>
            <a:spLocks noChangeArrowheads="1"/>
          </p:cNvSpPr>
          <p:nvPr/>
        </p:nvSpPr>
        <p:spPr bwMode="auto">
          <a:xfrm>
            <a:off x="0" y="90100"/>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Footer Placeholder 9">
            <a:extLst>
              <a:ext uri="{FF2B5EF4-FFF2-40B4-BE49-F238E27FC236}">
                <a16:creationId xmlns:a16="http://schemas.microsoft.com/office/drawing/2014/main" id="{28693668-76DE-4739-BBD7-928CE997E80C}"/>
              </a:ext>
            </a:extLst>
          </p:cNvPr>
          <p:cNvSpPr>
            <a:spLocks noGrp="1"/>
          </p:cNvSpPr>
          <p:nvPr>
            <p:ph type="ftr" sz="quarter" idx="11"/>
          </p:nvPr>
        </p:nvSpPr>
        <p:spPr/>
        <p:txBody>
          <a:bodyPr/>
          <a:lstStyle/>
          <a:p>
            <a:r>
              <a:rPr lang="en-US"/>
              <a:t>An Angry Man</a:t>
            </a:r>
          </a:p>
        </p:txBody>
      </p:sp>
    </p:spTree>
    <p:extLst>
      <p:ext uri="{BB962C8B-B14F-4D97-AF65-F5344CB8AC3E}">
        <p14:creationId xmlns:p14="http://schemas.microsoft.com/office/powerpoint/2010/main" val="2662317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12/1/2018</a:t>
            </a:r>
          </a:p>
        </p:txBody>
      </p:sp>
      <p:sp>
        <p:nvSpPr>
          <p:cNvPr id="3" name="Footer Placeholder 2"/>
          <p:cNvSpPr>
            <a:spLocks noGrp="1"/>
          </p:cNvSpPr>
          <p:nvPr>
            <p:ph type="ftr" sz="quarter" idx="11"/>
          </p:nvPr>
        </p:nvSpPr>
        <p:spPr/>
        <p:txBody>
          <a:bodyPr/>
          <a:lstStyle/>
          <a:p>
            <a:pPr>
              <a:defRPr/>
            </a:pPr>
            <a:r>
              <a:rPr lang="en-US"/>
              <a:t>An Angry Man</a:t>
            </a:r>
          </a:p>
        </p:txBody>
      </p:sp>
      <p:sp>
        <p:nvSpPr>
          <p:cNvPr id="4" name="Slide Number Placeholder 3"/>
          <p:cNvSpPr>
            <a:spLocks noGrp="1"/>
          </p:cNvSpPr>
          <p:nvPr>
            <p:ph type="sldNum" sz="quarter" idx="12"/>
          </p:nvPr>
        </p:nvSpPr>
        <p:spPr/>
        <p:txBody>
          <a:bodyPr/>
          <a:lstStyle/>
          <a:p>
            <a:pPr>
              <a:defRPr/>
            </a:pPr>
            <a:fld id="{1B2A185C-6290-45C3-87A1-33C80B050DF0}" type="slidenum">
              <a:rPr lang="en-US" smtClean="0"/>
              <a:pPr>
                <a:defRPr/>
              </a:pPr>
              <a:t>10</a:t>
            </a:fld>
            <a:endParaRPr lang="en-US"/>
          </a:p>
        </p:txBody>
      </p:sp>
      <p:sp>
        <p:nvSpPr>
          <p:cNvPr id="5" name="Rectangle 4"/>
          <p:cNvSpPr/>
          <p:nvPr/>
        </p:nvSpPr>
        <p:spPr>
          <a:xfrm>
            <a:off x="228600" y="152400"/>
            <a:ext cx="8610600" cy="5816977"/>
          </a:xfrm>
          <a:prstGeom prst="rect">
            <a:avLst/>
          </a:prstGeom>
          <a:noFill/>
        </p:spPr>
        <p:txBody>
          <a:bodyPr wrap="square">
            <a:spAutoFit/>
          </a:bodyPr>
          <a:lstStyle/>
          <a:p>
            <a:r>
              <a:rPr lang="en-US" sz="3200" dirty="0">
                <a:latin typeface="Cambria" panose="02040503050406030204" pitchFamily="18" charset="0"/>
              </a:rPr>
              <a:t> 	</a:t>
            </a:r>
            <a:r>
              <a:rPr lang="en-US" sz="3400" dirty="0">
                <a:latin typeface="Cambria" panose="02040503050406030204" pitchFamily="18" charset="0"/>
              </a:rPr>
              <a:t> I tell you, that made discipline in the Branham home. But we love him. </a:t>
            </a:r>
          </a:p>
          <a:p>
            <a:r>
              <a:rPr lang="en-US" sz="3400" dirty="0">
                <a:latin typeface="Cambria" panose="02040503050406030204" pitchFamily="18" charset="0"/>
              </a:rPr>
              <a:t>	What would we have been if he hadn't have did it? </a:t>
            </a:r>
            <a:r>
              <a:rPr lang="en-US" sz="3400" dirty="0">
                <a:solidFill>
                  <a:srgbClr val="FFFF00"/>
                </a:solidFill>
                <a:latin typeface="Cambria" panose="02040503050406030204" pitchFamily="18" charset="0"/>
              </a:rPr>
              <a:t>That's the way God is; He brings discipline to His children, </a:t>
            </a:r>
            <a:r>
              <a:rPr lang="en-US" sz="3400" dirty="0">
                <a:latin typeface="Cambria" panose="02040503050406030204" pitchFamily="18" charset="0"/>
              </a:rPr>
              <a:t>trying them, whipping them when they're wrong. I'm happy that my heavenly Father gives whippings to those who are wrong, and corrects me when I'm wrong… makes me straighten up, walk like you should walk.</a:t>
            </a:r>
          </a:p>
          <a:p>
            <a:pPr algn="r"/>
            <a:r>
              <a:rPr lang="en-US" sz="3200" dirty="0">
                <a:latin typeface="Cambria" panose="02040503050406030204" pitchFamily="18" charset="0"/>
              </a:rPr>
              <a:t>55-1118</a:t>
            </a:r>
          </a:p>
        </p:txBody>
      </p:sp>
    </p:spTree>
    <p:extLst>
      <p:ext uri="{BB962C8B-B14F-4D97-AF65-F5344CB8AC3E}">
        <p14:creationId xmlns:p14="http://schemas.microsoft.com/office/powerpoint/2010/main" val="29881785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86800" cy="6370975"/>
          </a:xfrm>
          <a:prstGeom prst="rect">
            <a:avLst/>
          </a:prstGeom>
          <a:solidFill>
            <a:schemeClr val="bg1">
              <a:lumMod val="50000"/>
            </a:schemeClr>
          </a:solidFill>
        </p:spPr>
        <p:txBody>
          <a:bodyPr wrap="square">
            <a:spAutoFit/>
          </a:bodyPr>
          <a:lstStyle/>
          <a:p>
            <a:pPr algn="ctr"/>
            <a:r>
              <a:rPr lang="en-US" sz="4400" b="1" dirty="0">
                <a:latin typeface="Cambria" pitchFamily="18" charset="0"/>
              </a:rPr>
              <a:t>ECCLESIASTES 10:10</a:t>
            </a:r>
          </a:p>
          <a:p>
            <a:pPr algn="ctr"/>
            <a:r>
              <a:rPr lang="en-US" sz="4000" i="1" dirty="0">
                <a:latin typeface="Cambria" pitchFamily="18" charset="0"/>
              </a:rPr>
              <a:t>     If the iron be blunt, and he do not whet the edge, then must he put to</a:t>
            </a:r>
          </a:p>
          <a:p>
            <a:pPr algn="ctr"/>
            <a:r>
              <a:rPr lang="en-US" sz="4000" i="1" dirty="0">
                <a:latin typeface="Cambria" pitchFamily="18" charset="0"/>
              </a:rPr>
              <a:t> more strength: but wisdom is profitable to </a:t>
            </a:r>
            <a:r>
              <a:rPr lang="en-US" sz="4000" i="1" u="sng" dirty="0">
                <a:latin typeface="Cambria" pitchFamily="18" charset="0"/>
              </a:rPr>
              <a:t>direct.</a:t>
            </a:r>
          </a:p>
          <a:p>
            <a:endParaRPr lang="en-US" sz="4400" b="1" u="sng" dirty="0">
              <a:latin typeface="Cambria" pitchFamily="18" charset="0"/>
            </a:endParaRPr>
          </a:p>
          <a:p>
            <a:r>
              <a:rPr lang="en-US" sz="4400" b="1" dirty="0">
                <a:latin typeface="Cambria" pitchFamily="18" charset="0"/>
              </a:rPr>
              <a:t>Direct: </a:t>
            </a:r>
            <a:r>
              <a:rPr lang="en-US" sz="3200" i="1" dirty="0">
                <a:latin typeface="Cambria" pitchFamily="18" charset="0"/>
              </a:rPr>
              <a:t>(Gr.) </a:t>
            </a:r>
            <a:r>
              <a:rPr lang="en-US" sz="3200" i="1" dirty="0" err="1">
                <a:latin typeface="Cambria" pitchFamily="18" charset="0"/>
              </a:rPr>
              <a:t>kasher</a:t>
            </a:r>
            <a:r>
              <a:rPr lang="en-US" sz="3200" i="1" dirty="0">
                <a:latin typeface="Cambria" pitchFamily="18" charset="0"/>
              </a:rPr>
              <a:t> </a:t>
            </a:r>
          </a:p>
          <a:p>
            <a:r>
              <a:rPr lang="en-US" sz="4000" i="1" dirty="0">
                <a:latin typeface="Cambria" pitchFamily="18" charset="0"/>
              </a:rPr>
              <a:t>	</a:t>
            </a:r>
            <a:r>
              <a:rPr lang="en-US" sz="3600" dirty="0">
                <a:latin typeface="Cambria" pitchFamily="18" charset="0"/>
              </a:rPr>
              <a:t>To succeed, please, be suitable, be proper, be right and proper; to give success.</a:t>
            </a:r>
          </a:p>
          <a:p>
            <a:endParaRPr lang="en-US" sz="4000" i="1" dirty="0">
              <a:latin typeface="Cambria" pitchFamily="18" charset="0"/>
            </a:endParaRPr>
          </a:p>
        </p:txBody>
      </p:sp>
      <p:sp>
        <p:nvSpPr>
          <p:cNvPr id="3" name="Date Placeholder 2"/>
          <p:cNvSpPr>
            <a:spLocks noGrp="1"/>
          </p:cNvSpPr>
          <p:nvPr>
            <p:ph type="dt" sz="half" idx="10"/>
          </p:nvPr>
        </p:nvSpPr>
        <p:spPr/>
        <p:txBody>
          <a:bodyPr/>
          <a:lstStyle/>
          <a:p>
            <a:pPr>
              <a:defRPr/>
            </a:pPr>
            <a:r>
              <a:rPr lang="en-US"/>
              <a:t>12/1/2018</a:t>
            </a:r>
          </a:p>
        </p:txBody>
      </p:sp>
      <p:sp>
        <p:nvSpPr>
          <p:cNvPr id="4" name="Footer Placeholder 3"/>
          <p:cNvSpPr>
            <a:spLocks noGrp="1"/>
          </p:cNvSpPr>
          <p:nvPr>
            <p:ph type="ftr" sz="quarter" idx="11"/>
          </p:nvPr>
        </p:nvSpPr>
        <p:spPr/>
        <p:txBody>
          <a:bodyPr/>
          <a:lstStyle/>
          <a:p>
            <a:pPr>
              <a:defRPr/>
            </a:pPr>
            <a:r>
              <a:rPr lang="en-US"/>
              <a:t>An Angry Man</a:t>
            </a:r>
          </a:p>
        </p:txBody>
      </p:sp>
      <p:sp>
        <p:nvSpPr>
          <p:cNvPr id="5" name="Slide Number Placeholder 4"/>
          <p:cNvSpPr>
            <a:spLocks noGrp="1"/>
          </p:cNvSpPr>
          <p:nvPr>
            <p:ph type="sldNum" sz="quarter" idx="12"/>
          </p:nvPr>
        </p:nvSpPr>
        <p:spPr/>
        <p:txBody>
          <a:bodyPr/>
          <a:lstStyle/>
          <a:p>
            <a:pPr>
              <a:defRPr/>
            </a:pPr>
            <a:fld id="{1B2A185C-6290-45C3-87A1-33C80B050DF0}" type="slidenum">
              <a:rPr lang="en-US" smtClean="0"/>
              <a:pPr>
                <a:defRPr/>
              </a:pPr>
              <a:t>11</a:t>
            </a:fld>
            <a:endParaRPr lang="en-US"/>
          </a:p>
        </p:txBody>
      </p:sp>
    </p:spTree>
    <p:extLst>
      <p:ext uri="{BB962C8B-B14F-4D97-AF65-F5344CB8AC3E}">
        <p14:creationId xmlns:p14="http://schemas.microsoft.com/office/powerpoint/2010/main" val="8788741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dissolve">
                                      <p:cBhvr>
                                        <p:cTn id="7" dur="500"/>
                                        <p:tgtEl>
                                          <p:spTgt spid="2">
                                            <p:txEl>
                                              <p:pRg st="4" end="4"/>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dissolve">
                                      <p:cBhvr>
                                        <p:cTn id="1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12/1/2018</a:t>
            </a:r>
          </a:p>
        </p:txBody>
      </p:sp>
      <p:sp>
        <p:nvSpPr>
          <p:cNvPr id="3" name="Footer Placeholder 2"/>
          <p:cNvSpPr>
            <a:spLocks noGrp="1"/>
          </p:cNvSpPr>
          <p:nvPr>
            <p:ph type="ftr" sz="quarter" idx="11"/>
          </p:nvPr>
        </p:nvSpPr>
        <p:spPr/>
        <p:txBody>
          <a:bodyPr/>
          <a:lstStyle/>
          <a:p>
            <a:pPr>
              <a:defRPr/>
            </a:pPr>
            <a:r>
              <a:rPr lang="en-US"/>
              <a:t>An Angry Man</a:t>
            </a:r>
          </a:p>
        </p:txBody>
      </p:sp>
      <p:sp>
        <p:nvSpPr>
          <p:cNvPr id="4" name="Slide Number Placeholder 3"/>
          <p:cNvSpPr>
            <a:spLocks noGrp="1"/>
          </p:cNvSpPr>
          <p:nvPr>
            <p:ph type="sldNum" sz="quarter" idx="12"/>
          </p:nvPr>
        </p:nvSpPr>
        <p:spPr/>
        <p:txBody>
          <a:bodyPr/>
          <a:lstStyle/>
          <a:p>
            <a:pPr>
              <a:defRPr/>
            </a:pPr>
            <a:fld id="{1B2A185C-6290-45C3-87A1-33C80B050DF0}" type="slidenum">
              <a:rPr lang="en-US" smtClean="0"/>
              <a:pPr>
                <a:defRPr/>
              </a:pPr>
              <a:t>12</a:t>
            </a:fld>
            <a:endParaRPr lang="en-US"/>
          </a:p>
        </p:txBody>
      </p:sp>
      <p:sp>
        <p:nvSpPr>
          <p:cNvPr id="5" name="Rectangle 4"/>
          <p:cNvSpPr/>
          <p:nvPr/>
        </p:nvSpPr>
        <p:spPr>
          <a:xfrm>
            <a:off x="228600" y="152400"/>
            <a:ext cx="8686800" cy="6617196"/>
          </a:xfrm>
          <a:prstGeom prst="rect">
            <a:avLst/>
          </a:prstGeom>
          <a:noFill/>
        </p:spPr>
        <p:txBody>
          <a:bodyPr wrap="square">
            <a:spAutoFit/>
          </a:bodyPr>
          <a:lstStyle/>
          <a:p>
            <a:pPr marL="0" marR="0">
              <a:spcBef>
                <a:spcPts val="0"/>
              </a:spcBef>
              <a:spcAft>
                <a:spcPts val="0"/>
              </a:spcAft>
            </a:pPr>
            <a:r>
              <a:rPr lang="en-US" sz="4000" b="1" dirty="0">
                <a:latin typeface="Cambria" charset="0"/>
                <a:ea typeface="Calibri" charset="0"/>
                <a:cs typeface="Times New Roman" charset="0"/>
              </a:rPr>
              <a:t>MICAIAH.THE.PROPHET</a:t>
            </a:r>
            <a:endParaRPr lang="en-US" sz="4000" dirty="0">
              <a:latin typeface="Calibri" charset="0"/>
              <a:ea typeface="Calibri" charset="0"/>
              <a:cs typeface="Times New Roman" charset="0"/>
            </a:endParaRPr>
          </a:p>
          <a:p>
            <a:pPr marL="0" marR="0" indent="457200">
              <a:spcBef>
                <a:spcPts val="0"/>
              </a:spcBef>
              <a:spcAft>
                <a:spcPts val="0"/>
              </a:spcAft>
            </a:pPr>
            <a:r>
              <a:rPr lang="en-US" sz="3200" dirty="0">
                <a:latin typeface="Cambria" charset="0"/>
                <a:ea typeface="Calibri" charset="0"/>
                <a:cs typeface="Times New Roman" charset="0"/>
              </a:rPr>
              <a:t>5 But I tell you: it was certainly a God-sent gift to me when God gave me my wife [</a:t>
            </a:r>
            <a:r>
              <a:rPr lang="en-US" sz="3200" dirty="0" err="1">
                <a:latin typeface="Cambria" charset="0"/>
                <a:ea typeface="Calibri" charset="0"/>
                <a:cs typeface="Times New Roman" charset="0"/>
              </a:rPr>
              <a:t>Meda</a:t>
            </a:r>
            <a:r>
              <a:rPr lang="en-US" sz="3200" dirty="0">
                <a:latin typeface="Cambria" charset="0"/>
                <a:ea typeface="Calibri" charset="0"/>
                <a:cs typeface="Times New Roman" charset="0"/>
              </a:rPr>
              <a:t>]. And He's given me three lovely children. And she taken Billy Paul over... </a:t>
            </a:r>
          </a:p>
          <a:p>
            <a:pPr marL="0" marR="0" indent="457200">
              <a:spcBef>
                <a:spcPts val="0"/>
              </a:spcBef>
              <a:spcAft>
                <a:spcPts val="0"/>
              </a:spcAft>
            </a:pPr>
            <a:r>
              <a:rPr lang="en-US" sz="3200" dirty="0">
                <a:latin typeface="Cambria" charset="0"/>
                <a:ea typeface="Calibri" charset="0"/>
                <a:cs typeface="Times New Roman" charset="0"/>
              </a:rPr>
              <a:t>	She left it </a:t>
            </a:r>
            <a:r>
              <a:rPr lang="en-US" sz="2400" dirty="0">
                <a:latin typeface="Cambria" charset="0"/>
                <a:ea typeface="Calibri" charset="0"/>
                <a:cs typeface="Times New Roman" charset="0"/>
              </a:rPr>
              <a:t>[discipline] </a:t>
            </a:r>
            <a:r>
              <a:rPr lang="en-US" sz="3200" dirty="0">
                <a:latin typeface="Cambria" charset="0"/>
                <a:ea typeface="Calibri" charset="0"/>
                <a:cs typeface="Times New Roman" charset="0"/>
              </a:rPr>
              <a:t>all up to me. </a:t>
            </a:r>
            <a:r>
              <a:rPr lang="en-US" sz="3200" dirty="0">
                <a:solidFill>
                  <a:srgbClr val="FFFF00"/>
                </a:solidFill>
                <a:latin typeface="Cambria" charset="0"/>
                <a:ea typeface="Calibri" charset="0"/>
                <a:cs typeface="Times New Roman" charset="0"/>
              </a:rPr>
              <a:t>Some people say they don't believe in spanking them, but you know the Scriptures says if you spare the rod you spoil the son, so I believe in correcting children, making them mind. </a:t>
            </a:r>
          </a:p>
          <a:p>
            <a:pPr marL="0" marR="0" indent="457200">
              <a:spcBef>
                <a:spcPts val="0"/>
              </a:spcBef>
              <a:spcAft>
                <a:spcPts val="0"/>
              </a:spcAft>
            </a:pPr>
            <a:r>
              <a:rPr lang="en-US" sz="3200" dirty="0">
                <a:latin typeface="Cambria" charset="0"/>
                <a:ea typeface="Calibri" charset="0"/>
                <a:cs typeface="Times New Roman" charset="0"/>
              </a:rPr>
              <a:t>If we had more of that, we wouldn't have too much juvenile delinquency.</a:t>
            </a:r>
            <a:endParaRPr lang="en-US" sz="3200" dirty="0">
              <a:latin typeface="Calibri" charset="0"/>
              <a:ea typeface="Calibri" charset="0"/>
              <a:cs typeface="Times New Roman" charset="0"/>
            </a:endParaRPr>
          </a:p>
          <a:p>
            <a:pPr algn="r"/>
            <a:r>
              <a:rPr lang="en-US" sz="3200" b="1" dirty="0">
                <a:latin typeface="Cambria" charset="0"/>
                <a:ea typeface="Calibri" charset="0"/>
                <a:cs typeface="Times New Roman" charset="0"/>
              </a:rPr>
              <a:t>61-0426 </a:t>
            </a:r>
            <a:endParaRPr lang="en-US" sz="3200" dirty="0"/>
          </a:p>
        </p:txBody>
      </p:sp>
    </p:spTree>
    <p:extLst>
      <p:ext uri="{BB962C8B-B14F-4D97-AF65-F5344CB8AC3E}">
        <p14:creationId xmlns:p14="http://schemas.microsoft.com/office/powerpoint/2010/main" val="18350547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12/1/2018</a:t>
            </a:r>
          </a:p>
        </p:txBody>
      </p:sp>
      <p:sp>
        <p:nvSpPr>
          <p:cNvPr id="3" name="Footer Placeholder 2"/>
          <p:cNvSpPr>
            <a:spLocks noGrp="1"/>
          </p:cNvSpPr>
          <p:nvPr>
            <p:ph type="ftr" sz="quarter" idx="11"/>
          </p:nvPr>
        </p:nvSpPr>
        <p:spPr/>
        <p:txBody>
          <a:bodyPr/>
          <a:lstStyle/>
          <a:p>
            <a:pPr>
              <a:defRPr/>
            </a:pPr>
            <a:r>
              <a:rPr lang="en-US"/>
              <a:t>An Angry Man</a:t>
            </a:r>
          </a:p>
        </p:txBody>
      </p:sp>
      <p:sp>
        <p:nvSpPr>
          <p:cNvPr id="4" name="Slide Number Placeholder 3"/>
          <p:cNvSpPr>
            <a:spLocks noGrp="1"/>
          </p:cNvSpPr>
          <p:nvPr>
            <p:ph type="sldNum" sz="quarter" idx="12"/>
          </p:nvPr>
        </p:nvSpPr>
        <p:spPr/>
        <p:txBody>
          <a:bodyPr/>
          <a:lstStyle/>
          <a:p>
            <a:pPr>
              <a:defRPr/>
            </a:pPr>
            <a:fld id="{1B2A185C-6290-45C3-87A1-33C80B050DF0}" type="slidenum">
              <a:rPr lang="en-US" smtClean="0"/>
              <a:pPr>
                <a:defRPr/>
              </a:pPr>
              <a:t>13</a:t>
            </a:fld>
            <a:endParaRPr lang="en-US"/>
          </a:p>
        </p:txBody>
      </p:sp>
      <p:sp>
        <p:nvSpPr>
          <p:cNvPr id="5" name="Rectangle 4"/>
          <p:cNvSpPr/>
          <p:nvPr/>
        </p:nvSpPr>
        <p:spPr>
          <a:xfrm>
            <a:off x="152400" y="52864"/>
            <a:ext cx="8839200" cy="6186309"/>
          </a:xfrm>
          <a:prstGeom prst="rect">
            <a:avLst/>
          </a:prstGeom>
          <a:noFill/>
        </p:spPr>
        <p:txBody>
          <a:bodyPr wrap="square">
            <a:spAutoFit/>
          </a:bodyPr>
          <a:lstStyle/>
          <a:p>
            <a:r>
              <a:rPr lang="en-US" sz="4000" b="1" spc="-150" dirty="0">
                <a:latin typeface="Cambria" charset="0"/>
                <a:ea typeface="Cambria" charset="0"/>
                <a:cs typeface="Cambria" charset="0"/>
              </a:rPr>
              <a:t>A.MAN.RUNNING.FROM.THE.PRESENCE</a:t>
            </a:r>
          </a:p>
          <a:p>
            <a:r>
              <a:rPr lang="en-US" sz="3600" dirty="0">
                <a:latin typeface="Cambria" charset="0"/>
                <a:ea typeface="Cambria" charset="0"/>
                <a:cs typeface="Cambria" charset="0"/>
              </a:rPr>
              <a:t>	</a:t>
            </a:r>
            <a:r>
              <a:rPr lang="en-US" sz="3200" dirty="0">
                <a:latin typeface="Cambria" charset="0"/>
                <a:ea typeface="Cambria" charset="0"/>
                <a:cs typeface="Cambria" charset="0"/>
              </a:rPr>
              <a:t>53 As a father, a mother, you've got to face the responsibility of raising that child, because </a:t>
            </a:r>
            <a:r>
              <a:rPr lang="en-US" sz="3200" i="1" dirty="0">
                <a:latin typeface="Cambria" charset="0"/>
                <a:ea typeface="Cambria" charset="0"/>
                <a:cs typeface="Cambria" charset="0"/>
              </a:rPr>
              <a:t>"Spare the rod and you'll spoil your son." </a:t>
            </a:r>
            <a:r>
              <a:rPr lang="en-US" sz="3200" dirty="0">
                <a:solidFill>
                  <a:srgbClr val="FFFF00"/>
                </a:solidFill>
                <a:latin typeface="Cambria" charset="0"/>
                <a:ea typeface="Cambria" charset="0"/>
                <a:cs typeface="Cambria" charset="0"/>
              </a:rPr>
              <a:t>And that still stands good in the sight of every psychologist there is in the world, still remains God's Truth. </a:t>
            </a:r>
          </a:p>
          <a:p>
            <a:r>
              <a:rPr lang="en-US" sz="3200" dirty="0">
                <a:latin typeface="Cambria" charset="0"/>
                <a:ea typeface="Cambria" charset="0"/>
                <a:cs typeface="Cambria" charset="0"/>
              </a:rPr>
              <a:t>	If there had been more of that practiced, we wouldn't have had so much juvenile delinquency and stuff, and the rot we got in the world today. But the </a:t>
            </a:r>
            <a:r>
              <a:rPr lang="en-US" sz="3200" spc="-150" dirty="0">
                <a:latin typeface="Cambria" charset="0"/>
                <a:ea typeface="Cambria" charset="0"/>
                <a:cs typeface="Cambria" charset="0"/>
              </a:rPr>
              <a:t>old golden rule of the home has been broken, long time ago, and they let the kids do whatever they want to.     											 </a:t>
            </a:r>
            <a:r>
              <a:rPr lang="en-US" sz="1200" dirty="0">
                <a:latin typeface="Cambria" charset="0"/>
                <a:ea typeface="Cambria" charset="0"/>
                <a:cs typeface="Cambria" charset="0"/>
              </a:rPr>
              <a:t>65-0217 </a:t>
            </a:r>
          </a:p>
        </p:txBody>
      </p:sp>
    </p:spTree>
    <p:extLst>
      <p:ext uri="{BB962C8B-B14F-4D97-AF65-F5344CB8AC3E}">
        <p14:creationId xmlns:p14="http://schemas.microsoft.com/office/powerpoint/2010/main" val="36207372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12/1/2018</a:t>
            </a:r>
          </a:p>
        </p:txBody>
      </p:sp>
      <p:sp>
        <p:nvSpPr>
          <p:cNvPr id="3" name="Footer Placeholder 2"/>
          <p:cNvSpPr>
            <a:spLocks noGrp="1"/>
          </p:cNvSpPr>
          <p:nvPr>
            <p:ph type="ftr" sz="quarter" idx="11"/>
          </p:nvPr>
        </p:nvSpPr>
        <p:spPr/>
        <p:txBody>
          <a:bodyPr/>
          <a:lstStyle/>
          <a:p>
            <a:pPr>
              <a:defRPr/>
            </a:pPr>
            <a:r>
              <a:rPr lang="en-US"/>
              <a:t>An Angry Man</a:t>
            </a:r>
          </a:p>
        </p:txBody>
      </p:sp>
      <p:sp>
        <p:nvSpPr>
          <p:cNvPr id="4" name="Slide Number Placeholder 3"/>
          <p:cNvSpPr>
            <a:spLocks noGrp="1"/>
          </p:cNvSpPr>
          <p:nvPr>
            <p:ph type="sldNum" sz="quarter" idx="12"/>
          </p:nvPr>
        </p:nvSpPr>
        <p:spPr/>
        <p:txBody>
          <a:bodyPr/>
          <a:lstStyle/>
          <a:p>
            <a:pPr>
              <a:defRPr/>
            </a:pPr>
            <a:fld id="{1B2A185C-6290-45C3-87A1-33C80B050DF0}" type="slidenum">
              <a:rPr lang="en-US" smtClean="0"/>
              <a:pPr>
                <a:defRPr/>
              </a:pPr>
              <a:t>14</a:t>
            </a:fld>
            <a:endParaRPr lang="en-US"/>
          </a:p>
        </p:txBody>
      </p:sp>
      <p:sp>
        <p:nvSpPr>
          <p:cNvPr id="5" name="Rectangle 4"/>
          <p:cNvSpPr/>
          <p:nvPr/>
        </p:nvSpPr>
        <p:spPr>
          <a:xfrm>
            <a:off x="152400" y="20320"/>
            <a:ext cx="8859520" cy="6524863"/>
          </a:xfrm>
          <a:prstGeom prst="rect">
            <a:avLst/>
          </a:prstGeom>
          <a:noFill/>
        </p:spPr>
        <p:txBody>
          <a:bodyPr wrap="square">
            <a:spAutoFit/>
          </a:bodyPr>
          <a:lstStyle/>
          <a:p>
            <a:r>
              <a:rPr lang="en-US" sz="4000" b="1" dirty="0"/>
              <a:t>The Case Against Spanking</a:t>
            </a:r>
          </a:p>
          <a:p>
            <a:r>
              <a:rPr lang="en-US" sz="2000" dirty="0"/>
              <a:t>Physical discipline is slowly declining as some studies reveal lasting harms for children. By Brendan L. Smith</a:t>
            </a:r>
          </a:p>
          <a:p>
            <a:r>
              <a:rPr lang="en-US" sz="2800" dirty="0">
                <a:latin typeface="Cambria" charset="0"/>
                <a:ea typeface="Cambria" charset="0"/>
                <a:cs typeface="Cambria" charset="0"/>
              </a:rPr>
              <a:t>	</a:t>
            </a:r>
            <a:r>
              <a:rPr lang="en-US" sz="3200" dirty="0">
                <a:latin typeface="Cambria" charset="0"/>
                <a:ea typeface="Cambria" charset="0"/>
                <a:cs typeface="Cambria" charset="0"/>
              </a:rPr>
              <a:t>But spanking doesn’t work, says Alan </a:t>
            </a:r>
            <a:r>
              <a:rPr lang="en-US" sz="3200" dirty="0" err="1">
                <a:latin typeface="Cambria" charset="0"/>
                <a:ea typeface="Cambria" charset="0"/>
                <a:cs typeface="Cambria" charset="0"/>
              </a:rPr>
              <a:t>Kazdin</a:t>
            </a:r>
            <a:r>
              <a:rPr lang="en-US" sz="3200" dirty="0">
                <a:latin typeface="Cambria" charset="0"/>
                <a:ea typeface="Cambria" charset="0"/>
                <a:cs typeface="Cambria" charset="0"/>
              </a:rPr>
              <a:t>, PhD, a Yale University psychology professor and director of the Yale Parenting Center and Child Conduct Clinic. “</a:t>
            </a:r>
            <a:r>
              <a:rPr lang="en-US" sz="3200" i="1" dirty="0">
                <a:latin typeface="Cambria" charset="0"/>
                <a:ea typeface="Cambria" charset="0"/>
                <a:cs typeface="Cambria" charset="0"/>
              </a:rPr>
              <a:t>You cannot punish out these behaviors that you do not want,” </a:t>
            </a:r>
            <a:r>
              <a:rPr lang="en-US" sz="3200" dirty="0">
                <a:latin typeface="Cambria" charset="0"/>
                <a:ea typeface="Cambria" charset="0"/>
                <a:cs typeface="Cambria" charset="0"/>
              </a:rPr>
              <a:t>says </a:t>
            </a:r>
            <a:r>
              <a:rPr lang="en-US" sz="3200" dirty="0" err="1">
                <a:latin typeface="Cambria" charset="0"/>
                <a:ea typeface="Cambria" charset="0"/>
                <a:cs typeface="Cambria" charset="0"/>
              </a:rPr>
              <a:t>Kazdin</a:t>
            </a:r>
            <a:r>
              <a:rPr lang="en-US" sz="3200" dirty="0">
                <a:latin typeface="Cambria" charset="0"/>
                <a:ea typeface="Cambria" charset="0"/>
                <a:cs typeface="Cambria" charset="0"/>
              </a:rPr>
              <a:t>, who served as APA president in 2008.</a:t>
            </a:r>
          </a:p>
          <a:p>
            <a:r>
              <a:rPr lang="en-US" sz="3200" dirty="0">
                <a:latin typeface="Cambria" charset="0"/>
                <a:ea typeface="Cambria" charset="0"/>
                <a:cs typeface="Cambria" charset="0"/>
              </a:rPr>
              <a:t>	 “</a:t>
            </a:r>
            <a:r>
              <a:rPr lang="en-US" sz="3200" i="1" dirty="0">
                <a:latin typeface="Cambria" charset="0"/>
                <a:ea typeface="Cambria" charset="0"/>
                <a:cs typeface="Cambria" charset="0"/>
              </a:rPr>
              <a:t>There is no need for corporal punishment based on the research. We are not giving up an effective technique. We are saying this is a horrible thing that does not work.”</a:t>
            </a:r>
          </a:p>
          <a:p>
            <a:r>
              <a:rPr lang="en-US" dirty="0">
                <a:latin typeface="Cambria" charset="0"/>
                <a:ea typeface="Cambria" charset="0"/>
                <a:cs typeface="Cambria" charset="0"/>
              </a:rPr>
              <a:t>						http://www.apa.org/monitor/2012/04/spanking.aspx</a:t>
            </a:r>
          </a:p>
        </p:txBody>
      </p:sp>
    </p:spTree>
    <p:extLst>
      <p:ext uri="{BB962C8B-B14F-4D97-AF65-F5344CB8AC3E}">
        <p14:creationId xmlns:p14="http://schemas.microsoft.com/office/powerpoint/2010/main" val="27876449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12/1/2018</a:t>
            </a:r>
          </a:p>
        </p:txBody>
      </p:sp>
      <p:sp>
        <p:nvSpPr>
          <p:cNvPr id="3" name="Footer Placeholder 2"/>
          <p:cNvSpPr>
            <a:spLocks noGrp="1"/>
          </p:cNvSpPr>
          <p:nvPr>
            <p:ph type="ftr" sz="quarter" idx="11"/>
          </p:nvPr>
        </p:nvSpPr>
        <p:spPr/>
        <p:txBody>
          <a:bodyPr/>
          <a:lstStyle/>
          <a:p>
            <a:pPr>
              <a:defRPr/>
            </a:pPr>
            <a:r>
              <a:rPr lang="en-US"/>
              <a:t>An Angry Man</a:t>
            </a:r>
          </a:p>
        </p:txBody>
      </p:sp>
      <p:sp>
        <p:nvSpPr>
          <p:cNvPr id="4" name="Slide Number Placeholder 3"/>
          <p:cNvSpPr>
            <a:spLocks noGrp="1"/>
          </p:cNvSpPr>
          <p:nvPr>
            <p:ph type="sldNum" sz="quarter" idx="12"/>
          </p:nvPr>
        </p:nvSpPr>
        <p:spPr/>
        <p:txBody>
          <a:bodyPr/>
          <a:lstStyle/>
          <a:p>
            <a:pPr>
              <a:defRPr/>
            </a:pPr>
            <a:fld id="{1B2A185C-6290-45C3-87A1-33C80B050DF0}" type="slidenum">
              <a:rPr lang="en-US" smtClean="0"/>
              <a:pPr>
                <a:defRPr/>
              </a:pPr>
              <a:t>15</a:t>
            </a:fld>
            <a:endParaRPr lang="en-US"/>
          </a:p>
        </p:txBody>
      </p:sp>
      <p:sp>
        <p:nvSpPr>
          <p:cNvPr id="5" name="Rectangle 4"/>
          <p:cNvSpPr/>
          <p:nvPr/>
        </p:nvSpPr>
        <p:spPr>
          <a:xfrm>
            <a:off x="152400" y="152400"/>
            <a:ext cx="8839200" cy="6124754"/>
          </a:xfrm>
          <a:prstGeom prst="rect">
            <a:avLst/>
          </a:prstGeom>
          <a:noFill/>
        </p:spPr>
        <p:txBody>
          <a:bodyPr wrap="square">
            <a:spAutoFit/>
          </a:bodyPr>
          <a:lstStyle/>
          <a:p>
            <a:r>
              <a:rPr lang="en-US" sz="2800" dirty="0">
                <a:solidFill>
                  <a:srgbClr val="FFFF00"/>
                </a:solidFill>
                <a:latin typeface="Cambria" charset="0"/>
                <a:ea typeface="Cambria" charset="0"/>
                <a:cs typeface="Cambria" charset="0"/>
              </a:rPr>
              <a:t>	If parents aren’t supposed to hit their kids, what nonviolent techniques can help with discipline? </a:t>
            </a:r>
            <a:r>
              <a:rPr lang="en-US" sz="2800" dirty="0">
                <a:latin typeface="Cambria" charset="0"/>
                <a:ea typeface="Cambria" charset="0"/>
                <a:cs typeface="Cambria" charset="0"/>
              </a:rPr>
              <a:t>The Parent Management Training program headed by </a:t>
            </a:r>
            <a:r>
              <a:rPr lang="en-US" sz="2800" dirty="0" err="1">
                <a:latin typeface="Cambria" charset="0"/>
                <a:ea typeface="Cambria" charset="0"/>
                <a:cs typeface="Cambria" charset="0"/>
              </a:rPr>
              <a:t>Kazdin</a:t>
            </a:r>
            <a:r>
              <a:rPr lang="en-US" sz="2800" dirty="0">
                <a:latin typeface="Cambria" charset="0"/>
                <a:ea typeface="Cambria" charset="0"/>
                <a:cs typeface="Cambria" charset="0"/>
              </a:rPr>
              <a:t> at Yale is grounded in research on applied behavioral analysis. The program teaches parents to use positive reinforcement and effusive praise to reward children for good behavior.</a:t>
            </a:r>
          </a:p>
          <a:p>
            <a:r>
              <a:rPr lang="en-US" sz="2800" dirty="0">
                <a:latin typeface="Cambria" charset="0"/>
                <a:ea typeface="Cambria" charset="0"/>
                <a:cs typeface="Cambria" charset="0"/>
              </a:rPr>
              <a:t>	</a:t>
            </a:r>
            <a:r>
              <a:rPr lang="en-US" sz="2800" dirty="0" err="1">
                <a:latin typeface="Cambria" charset="0"/>
                <a:ea typeface="Cambria" charset="0"/>
                <a:cs typeface="Cambria" charset="0"/>
              </a:rPr>
              <a:t>Kazdin</a:t>
            </a:r>
            <a:r>
              <a:rPr lang="en-US" sz="2800" dirty="0">
                <a:latin typeface="Cambria" charset="0"/>
                <a:ea typeface="Cambria" charset="0"/>
                <a:cs typeface="Cambria" charset="0"/>
              </a:rPr>
              <a:t> also uses a technique that may sound like insanity to most parents: Telling toddlers to practice throwing a tantrum. Parents ask their children to have a pretend tantrum without one undesirable element, such as hitting or kicking. Gradually, as children practice controlling tantrums when they aren’t angry, their real tantrums lessen, </a:t>
            </a:r>
            <a:r>
              <a:rPr lang="en-US" sz="2800" dirty="0" err="1">
                <a:latin typeface="Cambria" charset="0"/>
                <a:ea typeface="Cambria" charset="0"/>
                <a:cs typeface="Cambria" charset="0"/>
              </a:rPr>
              <a:t>Kazdin</a:t>
            </a:r>
            <a:r>
              <a:rPr lang="en-US" sz="2800" dirty="0">
                <a:latin typeface="Cambria" charset="0"/>
                <a:ea typeface="Cambria" charset="0"/>
                <a:cs typeface="Cambria" charset="0"/>
              </a:rPr>
              <a:t> says.</a:t>
            </a:r>
            <a:endParaRPr lang="en-US" sz="2800" b="0" i="0" dirty="0">
              <a:effectLst/>
              <a:latin typeface="Cambria" charset="0"/>
              <a:ea typeface="Cambria" charset="0"/>
              <a:cs typeface="Cambria" charset="0"/>
            </a:endParaRPr>
          </a:p>
        </p:txBody>
      </p:sp>
    </p:spTree>
    <p:extLst>
      <p:ext uri="{BB962C8B-B14F-4D97-AF65-F5344CB8AC3E}">
        <p14:creationId xmlns:p14="http://schemas.microsoft.com/office/powerpoint/2010/main" val="24848690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12/1/2018</a:t>
            </a:r>
          </a:p>
        </p:txBody>
      </p:sp>
      <p:sp>
        <p:nvSpPr>
          <p:cNvPr id="3" name="Footer Placeholder 2"/>
          <p:cNvSpPr>
            <a:spLocks noGrp="1"/>
          </p:cNvSpPr>
          <p:nvPr>
            <p:ph type="ftr" sz="quarter" idx="11"/>
          </p:nvPr>
        </p:nvSpPr>
        <p:spPr/>
        <p:txBody>
          <a:bodyPr/>
          <a:lstStyle/>
          <a:p>
            <a:pPr>
              <a:defRPr/>
            </a:pPr>
            <a:r>
              <a:rPr lang="en-US"/>
              <a:t>An Angry Man</a:t>
            </a:r>
          </a:p>
        </p:txBody>
      </p:sp>
      <p:sp>
        <p:nvSpPr>
          <p:cNvPr id="4" name="Slide Number Placeholder 3"/>
          <p:cNvSpPr>
            <a:spLocks noGrp="1"/>
          </p:cNvSpPr>
          <p:nvPr>
            <p:ph type="sldNum" sz="quarter" idx="12"/>
          </p:nvPr>
        </p:nvSpPr>
        <p:spPr/>
        <p:txBody>
          <a:bodyPr/>
          <a:lstStyle/>
          <a:p>
            <a:pPr>
              <a:defRPr/>
            </a:pPr>
            <a:fld id="{1B2A185C-6290-45C3-87A1-33C80B050DF0}" type="slidenum">
              <a:rPr lang="en-US" smtClean="0"/>
              <a:pPr>
                <a:defRPr/>
              </a:pPr>
              <a:t>16</a:t>
            </a:fld>
            <a:endParaRPr lang="en-US"/>
          </a:p>
        </p:txBody>
      </p:sp>
      <p:sp>
        <p:nvSpPr>
          <p:cNvPr id="5" name="Rectangle 4"/>
          <p:cNvSpPr/>
          <p:nvPr/>
        </p:nvSpPr>
        <p:spPr>
          <a:xfrm>
            <a:off x="152400" y="228600"/>
            <a:ext cx="8763000" cy="5509200"/>
          </a:xfrm>
          <a:prstGeom prst="rect">
            <a:avLst/>
          </a:prstGeom>
          <a:noFill/>
        </p:spPr>
        <p:txBody>
          <a:bodyPr wrap="square">
            <a:spAutoFit/>
          </a:bodyPr>
          <a:lstStyle/>
          <a:p>
            <a:r>
              <a:rPr lang="en-US" sz="3200" dirty="0">
                <a:latin typeface="Cambria" charset="0"/>
                <a:ea typeface="Cambria" charset="0"/>
                <a:cs typeface="Cambria" charset="0"/>
              </a:rPr>
              <a:t>	Remaining calm during a child’s tantrums is the best approach, coupled with time outs when needed and a consistent discipline plan that rewards good behavior, Graham-</a:t>
            </a:r>
            <a:r>
              <a:rPr lang="en-US" sz="3200" dirty="0" err="1">
                <a:latin typeface="Cambria" charset="0"/>
                <a:ea typeface="Cambria" charset="0"/>
                <a:cs typeface="Cambria" charset="0"/>
              </a:rPr>
              <a:t>Bermann</a:t>
            </a:r>
            <a:r>
              <a:rPr lang="en-US" sz="3200" dirty="0">
                <a:latin typeface="Cambria" charset="0"/>
                <a:ea typeface="Cambria" charset="0"/>
                <a:cs typeface="Cambria" charset="0"/>
              </a:rPr>
              <a:t> says. 	APA offers the Adults &amp; Children Together Against Violence program, which provides parenting skills classes through a nationwide research-based program called Parents Raising Safe Kids. The course teaches parents how to avoid violence through anger management, positive child discipline and conflict resolution. </a:t>
            </a:r>
          </a:p>
        </p:txBody>
      </p:sp>
    </p:spTree>
    <p:extLst>
      <p:ext uri="{BB962C8B-B14F-4D97-AF65-F5344CB8AC3E}">
        <p14:creationId xmlns:p14="http://schemas.microsoft.com/office/powerpoint/2010/main" val="19826146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12/1/2018</a:t>
            </a:r>
          </a:p>
        </p:txBody>
      </p:sp>
      <p:sp>
        <p:nvSpPr>
          <p:cNvPr id="3" name="Footer Placeholder 2"/>
          <p:cNvSpPr>
            <a:spLocks noGrp="1"/>
          </p:cNvSpPr>
          <p:nvPr>
            <p:ph type="ftr" sz="quarter" idx="11"/>
          </p:nvPr>
        </p:nvSpPr>
        <p:spPr/>
        <p:txBody>
          <a:bodyPr/>
          <a:lstStyle/>
          <a:p>
            <a:pPr>
              <a:defRPr/>
            </a:pPr>
            <a:r>
              <a:rPr lang="en-US"/>
              <a:t>An Angry Man</a:t>
            </a:r>
          </a:p>
        </p:txBody>
      </p:sp>
      <p:sp>
        <p:nvSpPr>
          <p:cNvPr id="4" name="Slide Number Placeholder 3"/>
          <p:cNvSpPr>
            <a:spLocks noGrp="1"/>
          </p:cNvSpPr>
          <p:nvPr>
            <p:ph type="sldNum" sz="quarter" idx="12"/>
          </p:nvPr>
        </p:nvSpPr>
        <p:spPr/>
        <p:txBody>
          <a:bodyPr/>
          <a:lstStyle/>
          <a:p>
            <a:pPr>
              <a:defRPr/>
            </a:pPr>
            <a:fld id="{1B2A185C-6290-45C3-87A1-33C80B050DF0}" type="slidenum">
              <a:rPr lang="en-US" smtClean="0"/>
              <a:pPr>
                <a:defRPr/>
              </a:pPr>
              <a:t>17</a:t>
            </a:fld>
            <a:endParaRPr lang="en-US"/>
          </a:p>
        </p:txBody>
      </p:sp>
      <p:sp>
        <p:nvSpPr>
          <p:cNvPr id="60417" name="Rectangle 1"/>
          <p:cNvSpPr>
            <a:spLocks noChangeArrowheads="1"/>
          </p:cNvSpPr>
          <p:nvPr/>
        </p:nvSpPr>
        <p:spPr bwMode="auto">
          <a:xfrm>
            <a:off x="114300" y="0"/>
            <a:ext cx="8915400"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effectLst/>
                <a:latin typeface="Cambria" charset="0"/>
                <a:ea typeface="Cambria" charset="0"/>
                <a:cs typeface="Cambria" charset="0"/>
              </a:rPr>
              <a:t>APPROACH.TO.GOD</a:t>
            </a:r>
            <a:r>
              <a:rPr kumimoji="0" lang="en-US" sz="3600" b="1" i="0" u="none" strike="noStrike" cap="none" normalizeH="0" baseline="0" dirty="0">
                <a:ln>
                  <a:noFill/>
                </a:ln>
                <a:effectLst/>
                <a:latin typeface="Cambria" charset="0"/>
                <a:ea typeface="Cambria" charset="0"/>
                <a:cs typeface="Cambria" charset="0"/>
              </a:rPr>
              <a:t> </a:t>
            </a:r>
            <a:r>
              <a:rPr kumimoji="0" lang="en-US" sz="2800" b="0" i="0" u="none" strike="noStrike" cap="none" normalizeH="0" baseline="0" dirty="0">
                <a:ln>
                  <a:noFill/>
                </a:ln>
                <a:effectLst/>
                <a:latin typeface="Cambria" charset="0"/>
                <a:ea typeface="Cambria" charset="0"/>
                <a:cs typeface="Cambria" charset="0"/>
              </a:rPr>
              <a:t> </a:t>
            </a:r>
            <a:r>
              <a:rPr lang="en-US" sz="2800" dirty="0">
                <a:latin typeface="Cambria" charset="0"/>
                <a:ea typeface="Cambria" charset="0"/>
                <a:cs typeface="Cambria" charset="0"/>
              </a:rPr>
              <a:t>	</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effectLst/>
                <a:latin typeface="Cambria" charset="0"/>
                <a:ea typeface="Cambria" charset="0"/>
                <a:cs typeface="Cambria" charset="0"/>
              </a:rPr>
              <a:t>	</a:t>
            </a:r>
            <a:r>
              <a:rPr kumimoji="0" lang="en-US" sz="3200" b="0" i="0" u="none" strike="noStrike" cap="none" normalizeH="0" baseline="0" dirty="0">
                <a:ln>
                  <a:noFill/>
                </a:ln>
                <a:effectLst/>
                <a:latin typeface="Cambria" charset="0"/>
                <a:ea typeface="Cambria" charset="0"/>
                <a:cs typeface="Cambria" charset="0"/>
              </a:rPr>
              <a:t>37…And </a:t>
            </a:r>
            <a:r>
              <a:rPr lang="en-US" sz="3200" dirty="0">
                <a:latin typeface="Cambria" charset="0"/>
                <a:ea typeface="Cambria" charset="0"/>
                <a:cs typeface="Cambria" charset="0"/>
              </a:rPr>
              <a:t>i</a:t>
            </a:r>
            <a:r>
              <a:rPr kumimoji="0" lang="en-US" sz="3200" b="0" i="0" u="none" strike="noStrike" cap="none" normalizeH="0" baseline="0" dirty="0">
                <a:ln>
                  <a:noFill/>
                </a:ln>
                <a:effectLst/>
                <a:latin typeface="Cambria" charset="0"/>
                <a:ea typeface="Cambria" charset="0"/>
                <a:cs typeface="Cambria" charset="0"/>
              </a:rPr>
              <a:t>f we had more of that in the natural today, we'd have better children. God wants His household straightened out. So He gives a little whipping, so you can get straightened up. </a:t>
            </a:r>
            <a:r>
              <a:rPr kumimoji="0" lang="en-US" sz="3200" b="0" i="0" strike="noStrike" cap="none" normalizeH="0" baseline="0" dirty="0">
                <a:ln>
                  <a:noFill/>
                </a:ln>
                <a:effectLst/>
                <a:latin typeface="Cambria" charset="0"/>
                <a:ea typeface="Cambria" charset="0"/>
                <a:cs typeface="Cambria" charset="0"/>
              </a:rPr>
              <a:t>Makes you love Him more.</a:t>
            </a:r>
            <a:endParaRPr kumimoji="0" lang="en-US" sz="2000" b="0" i="0" strike="noStrike" cap="none" normalizeH="0" baseline="0" dirty="0">
              <a:ln>
                <a:noFill/>
              </a:ln>
              <a:effectLst/>
              <a:latin typeface="Cambria" charset="0"/>
              <a:ea typeface="Cambria" charset="0"/>
              <a:cs typeface="Cambria"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effectLst/>
                <a:latin typeface="Cambria" charset="0"/>
                <a:ea typeface="Cambria" charset="0"/>
                <a:cs typeface="Cambria" charset="0"/>
              </a:rPr>
              <a:t>My father used to give me whippings, I thought, "Oh, my." I wished I could call [that] father of mine, back from the other lands today. </a:t>
            </a:r>
            <a:r>
              <a:rPr kumimoji="0" lang="en-US" sz="3200" b="0" i="0" strike="noStrike" cap="none" normalizeH="0" baseline="0" dirty="0">
                <a:ln>
                  <a:noFill/>
                </a:ln>
                <a:solidFill>
                  <a:srgbClr val="FFFF00"/>
                </a:solidFill>
                <a:effectLst/>
                <a:latin typeface="Cambria" charset="0"/>
                <a:ea typeface="Cambria" charset="0"/>
                <a:cs typeface="Cambria" charset="0"/>
              </a:rPr>
              <a:t>I would respect every whipping he ever give me. I never got even as much as I needed. I thought so then, </a:t>
            </a:r>
            <a:r>
              <a:rPr kumimoji="0" lang="en-US" sz="3200" b="0" i="0" strike="noStrike" cap="none" spc="-150" normalizeH="0" baseline="0" dirty="0">
                <a:ln>
                  <a:noFill/>
                </a:ln>
                <a:solidFill>
                  <a:srgbClr val="FFFF00"/>
                </a:solidFill>
                <a:effectLst/>
                <a:latin typeface="Cambria" charset="0"/>
                <a:ea typeface="Cambria" charset="0"/>
                <a:cs typeface="Cambria" charset="0"/>
              </a:rPr>
              <a:t>but I don't now, because it corrected me. Though he didn't do right himself, yet he wanted me to do right.</a:t>
            </a:r>
          </a:p>
        </p:txBody>
      </p:sp>
    </p:spTree>
    <p:extLst>
      <p:ext uri="{BB962C8B-B14F-4D97-AF65-F5344CB8AC3E}">
        <p14:creationId xmlns:p14="http://schemas.microsoft.com/office/powerpoint/2010/main" val="20428461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EE4E31-E633-4404-98C7-CF3713CFF96B}"/>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F75BE4BE-AAD7-4F22-99CF-6D83C621604A}"/>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0BA9BFB8-4E2D-493E-871B-1DE50C5E3931}"/>
              </a:ext>
            </a:extLst>
          </p:cNvPr>
          <p:cNvSpPr>
            <a:spLocks noGrp="1"/>
          </p:cNvSpPr>
          <p:nvPr>
            <p:ph type="sldNum" sz="quarter" idx="12"/>
          </p:nvPr>
        </p:nvSpPr>
        <p:spPr/>
        <p:txBody>
          <a:bodyPr/>
          <a:lstStyle/>
          <a:p>
            <a:fld id="{9318A4CC-0EA3-4F56-BE5B-318B92AC792D}" type="slidenum">
              <a:rPr lang="en-US" smtClean="0"/>
              <a:t>18</a:t>
            </a:fld>
            <a:endParaRPr lang="en-US"/>
          </a:p>
        </p:txBody>
      </p:sp>
      <p:sp>
        <p:nvSpPr>
          <p:cNvPr id="5" name="Rectangle 1">
            <a:extLst>
              <a:ext uri="{FF2B5EF4-FFF2-40B4-BE49-F238E27FC236}">
                <a16:creationId xmlns:a16="http://schemas.microsoft.com/office/drawing/2014/main" id="{14CDD51C-44E4-46E5-ADEA-206D4AB5FD1B}"/>
              </a:ext>
            </a:extLst>
          </p:cNvPr>
          <p:cNvSpPr>
            <a:spLocks noChangeArrowheads="1"/>
          </p:cNvSpPr>
          <p:nvPr/>
        </p:nvSpPr>
        <p:spPr bwMode="auto">
          <a:xfrm>
            <a:off x="111760" y="74969"/>
            <a:ext cx="8869680" cy="6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ctr" defTabSz="914400" rtl="0" eaLnBrk="0" fontAlgn="base" latinLnBrk="0" hangingPunct="0">
              <a:lnSpc>
                <a:spcPct val="100000"/>
              </a:lnSpc>
              <a:spcBef>
                <a:spcPct val="0"/>
              </a:spcBef>
              <a:spcAft>
                <a:spcPct val="0"/>
              </a:spcAft>
              <a:buClrTx/>
              <a:buSzTx/>
              <a:buFontTx/>
              <a:buNone/>
              <a:tabLst/>
            </a:pPr>
            <a:r>
              <a:rPr lang="en-US" altLang="en-US" sz="4000" b="1" dirty="0">
                <a:latin typeface="+mj-lt"/>
              </a:rPr>
              <a:t>Ephesians 4:26</a:t>
            </a:r>
          </a:p>
          <a:p>
            <a:pPr marL="0" marR="0" lvl="0" indent="457200" algn="ctr" defTabSz="914400" rtl="0" eaLnBrk="0" fontAlgn="base" latinLnBrk="0" hangingPunct="0">
              <a:lnSpc>
                <a:spcPct val="100000"/>
              </a:lnSpc>
              <a:spcBef>
                <a:spcPct val="0"/>
              </a:spcBef>
              <a:spcAft>
                <a:spcPct val="0"/>
              </a:spcAft>
              <a:buClrTx/>
              <a:buSzTx/>
              <a:buFontTx/>
              <a:buNone/>
              <a:tabLst/>
            </a:pPr>
            <a:r>
              <a:rPr lang="en-US" altLang="en-US" sz="3200" i="1" dirty="0">
                <a:latin typeface="+mj-lt"/>
              </a:rPr>
              <a:t>Be ye angry, and sin not: let not the sun go down upon your wrath:</a:t>
            </a:r>
          </a:p>
          <a:p>
            <a:pPr marL="0" marR="0" lvl="0" indent="457200" defTabSz="914400" rtl="0" eaLnBrk="0" fontAlgn="base" latinLnBrk="0" hangingPunct="0">
              <a:lnSpc>
                <a:spcPct val="100000"/>
              </a:lnSpc>
              <a:spcBef>
                <a:spcPct val="0"/>
              </a:spcBef>
              <a:spcAft>
                <a:spcPct val="0"/>
              </a:spcAft>
              <a:buClrTx/>
              <a:buSzTx/>
              <a:buFontTx/>
              <a:buNone/>
              <a:tabLst/>
            </a:pPr>
            <a:endParaRPr lang="en-US" altLang="en-US" sz="3600" i="1" dirty="0">
              <a:latin typeface="+mj-lt"/>
            </a:endParaRPr>
          </a:p>
          <a:p>
            <a:pPr marL="0" marR="0" lvl="0" indent="457200" defTabSz="914400" rtl="0" eaLnBrk="0" fontAlgn="base" latinLnBrk="0" hangingPunct="0">
              <a:lnSpc>
                <a:spcPct val="100000"/>
              </a:lnSpc>
              <a:spcBef>
                <a:spcPct val="0"/>
              </a:spcBef>
              <a:spcAft>
                <a:spcPct val="0"/>
              </a:spcAft>
              <a:buClrTx/>
              <a:buSzTx/>
              <a:buFontTx/>
              <a:buNone/>
              <a:tabLst/>
            </a:pPr>
            <a:r>
              <a:rPr lang="en-US" altLang="en-US" sz="4000" dirty="0">
                <a:latin typeface="+mj-lt"/>
              </a:rPr>
              <a:t>Wrath  </a:t>
            </a:r>
            <a:r>
              <a:rPr lang="en-US" altLang="en-US" sz="3200" dirty="0">
                <a:latin typeface="+mj-lt"/>
              </a:rPr>
              <a:t>(Gr.)  </a:t>
            </a:r>
            <a:r>
              <a:rPr lang="en-US" altLang="en-US" sz="3200" dirty="0" err="1">
                <a:latin typeface="+mj-lt"/>
              </a:rPr>
              <a:t>parorgismos</a:t>
            </a:r>
            <a:r>
              <a:rPr lang="en-US" altLang="en-US" sz="4000" dirty="0">
                <a:latin typeface="+mj-lt"/>
              </a:rPr>
              <a:t>; </a:t>
            </a:r>
          </a:p>
          <a:p>
            <a:pPr marL="0" marR="0" lvl="0" indent="457200" defTabSz="914400" rtl="0" eaLnBrk="0" fontAlgn="base" latinLnBrk="0" hangingPunct="0">
              <a:lnSpc>
                <a:spcPct val="100000"/>
              </a:lnSpc>
              <a:spcBef>
                <a:spcPct val="0"/>
              </a:spcBef>
              <a:spcAft>
                <a:spcPct val="0"/>
              </a:spcAft>
              <a:buClrTx/>
              <a:buSzTx/>
              <a:buFontTx/>
              <a:buNone/>
              <a:tabLst/>
            </a:pPr>
            <a:r>
              <a:rPr lang="en-US" altLang="en-US" sz="3200" dirty="0">
                <a:latin typeface="+mj-lt"/>
              </a:rPr>
              <a:t>	Indignation, wrath, exasperation.</a:t>
            </a:r>
          </a:p>
          <a:p>
            <a:pPr marL="0" marR="0" lvl="0" indent="457200" defTabSz="914400" rtl="0" eaLnBrk="0" fontAlgn="base" latinLnBrk="0" hangingPunct="0">
              <a:lnSpc>
                <a:spcPct val="100000"/>
              </a:lnSpc>
              <a:spcBef>
                <a:spcPct val="0"/>
              </a:spcBef>
              <a:spcAft>
                <a:spcPct val="0"/>
              </a:spcAft>
              <a:buClrTx/>
              <a:buSzTx/>
              <a:buFontTx/>
              <a:buNone/>
              <a:tabLst/>
            </a:pPr>
            <a:endParaRPr lang="en-US" altLang="en-US" sz="3200" dirty="0">
              <a:latin typeface="+mj-lt"/>
            </a:endParaRPr>
          </a:p>
          <a:p>
            <a:pPr marL="0" marR="0" lvl="0" indent="457200" defTabSz="914400" rtl="0" eaLnBrk="0" fontAlgn="base" latinLnBrk="0" hangingPunct="0">
              <a:lnSpc>
                <a:spcPct val="100000"/>
              </a:lnSpc>
              <a:spcBef>
                <a:spcPct val="0"/>
              </a:spcBef>
              <a:spcAft>
                <a:spcPct val="0"/>
              </a:spcAft>
              <a:buClrTx/>
              <a:buSzTx/>
              <a:buFontTx/>
              <a:buNone/>
              <a:tabLst/>
            </a:pPr>
            <a:r>
              <a:rPr lang="en-US" altLang="en-US" sz="3200" dirty="0">
                <a:latin typeface="+mj-lt"/>
              </a:rPr>
              <a:t>TITUS 1:7  </a:t>
            </a:r>
            <a:r>
              <a:rPr lang="en-US" altLang="en-US" sz="3200" i="1" dirty="0">
                <a:latin typeface="+mj-lt"/>
              </a:rPr>
              <a:t>For a bishop must be blameless, as the steward of God; not </a:t>
            </a:r>
            <a:r>
              <a:rPr lang="en-US" altLang="en-US" sz="3200" i="1" dirty="0" err="1">
                <a:latin typeface="+mj-lt"/>
              </a:rPr>
              <a:t>selfwilled</a:t>
            </a:r>
            <a:r>
              <a:rPr lang="en-US" altLang="en-US" sz="3200" i="1" dirty="0">
                <a:latin typeface="+mj-lt"/>
              </a:rPr>
              <a:t>, not soon angry, not given to wine, no striker, not given to filthy lucre;</a:t>
            </a:r>
          </a:p>
          <a:p>
            <a:pPr marL="0" marR="0" lvl="0" indent="457200" defTabSz="914400" rtl="0" eaLnBrk="0" fontAlgn="base" latinLnBrk="0" hangingPunct="0">
              <a:lnSpc>
                <a:spcPct val="100000"/>
              </a:lnSpc>
              <a:spcBef>
                <a:spcPct val="0"/>
              </a:spcBef>
              <a:spcAft>
                <a:spcPct val="0"/>
              </a:spcAft>
              <a:buClrTx/>
              <a:buSzTx/>
              <a:buFontTx/>
              <a:buNone/>
              <a:tabLst/>
            </a:pPr>
            <a:r>
              <a:rPr lang="en-US" altLang="en-US" sz="3200" dirty="0">
                <a:latin typeface="+mj-lt"/>
              </a:rPr>
              <a:t>Angry: (Gr.)  </a:t>
            </a:r>
            <a:r>
              <a:rPr lang="en-US" altLang="en-US" sz="3200" dirty="0" err="1">
                <a:latin typeface="+mj-lt"/>
              </a:rPr>
              <a:t>orgilos</a:t>
            </a:r>
            <a:r>
              <a:rPr lang="en-US" altLang="en-US" sz="3200" dirty="0">
                <a:latin typeface="+mj-lt"/>
              </a:rPr>
              <a:t>   prone to anger, irascible</a:t>
            </a:r>
          </a:p>
        </p:txBody>
      </p:sp>
    </p:spTree>
    <p:extLst>
      <p:ext uri="{BB962C8B-B14F-4D97-AF65-F5344CB8AC3E}">
        <p14:creationId xmlns:p14="http://schemas.microsoft.com/office/powerpoint/2010/main" val="1088562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fade">
                                      <p:cBhvr>
                                        <p:cTn id="7" dur="500"/>
                                        <p:tgtEl>
                                          <p:spTgt spid="5">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7" end="7"/>
                                            </p:txEl>
                                          </p:spTgt>
                                        </p:tgtEl>
                                        <p:attrNameLst>
                                          <p:attrName>style.visibility</p:attrName>
                                        </p:attrNameLst>
                                      </p:cBhvr>
                                      <p:to>
                                        <p:strVal val="visible"/>
                                      </p:to>
                                    </p:set>
                                    <p:animEffect transition="in" filter="fade">
                                      <p:cBhvr>
                                        <p:cTn id="10"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34D4EE-5F28-4AF5-B6D1-821311A9ADBF}"/>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6E112A7E-B1FB-4FC6-AA95-9EEC6CA5035C}"/>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44DF1E1E-A718-4705-940C-865907B3F7D5}"/>
              </a:ext>
            </a:extLst>
          </p:cNvPr>
          <p:cNvSpPr>
            <a:spLocks noGrp="1"/>
          </p:cNvSpPr>
          <p:nvPr>
            <p:ph type="sldNum" sz="quarter" idx="12"/>
          </p:nvPr>
        </p:nvSpPr>
        <p:spPr/>
        <p:txBody>
          <a:bodyPr/>
          <a:lstStyle/>
          <a:p>
            <a:fld id="{9318A4CC-0EA3-4F56-BE5B-318B92AC792D}" type="slidenum">
              <a:rPr lang="en-US" smtClean="0"/>
              <a:t>19</a:t>
            </a:fld>
            <a:endParaRPr lang="en-US"/>
          </a:p>
        </p:txBody>
      </p:sp>
      <p:sp>
        <p:nvSpPr>
          <p:cNvPr id="5" name="Rectangle 1">
            <a:extLst>
              <a:ext uri="{FF2B5EF4-FFF2-40B4-BE49-F238E27FC236}">
                <a16:creationId xmlns:a16="http://schemas.microsoft.com/office/drawing/2014/main" id="{C244B199-6A9B-407A-8898-B9BC6548C341}"/>
              </a:ext>
            </a:extLst>
          </p:cNvPr>
          <p:cNvSpPr>
            <a:spLocks noChangeArrowheads="1"/>
          </p:cNvSpPr>
          <p:nvPr/>
        </p:nvSpPr>
        <p:spPr bwMode="auto">
          <a:xfrm>
            <a:off x="121920" y="46931"/>
            <a:ext cx="8900160" cy="6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chemeClr val="tx1"/>
                </a:solidFill>
                <a:effectLst/>
                <a:latin typeface="+mj-lt"/>
                <a:ea typeface="Times New Roman" panose="02020603050405020304" pitchFamily="18" charset="0"/>
              </a:rPr>
              <a:t>BLIND.BARTIMAEUS  </a:t>
            </a:r>
            <a:r>
              <a:rPr kumimoji="0" lang="en-US" altLang="en-US" sz="2800" b="0" i="0" u="none" strike="noStrike" cap="none" normalizeH="0" baseline="0" dirty="0">
                <a:ln>
                  <a:noFill/>
                </a:ln>
                <a:solidFill>
                  <a:schemeClr val="tx1"/>
                </a:solidFill>
                <a:effectLst/>
                <a:latin typeface="+mj-lt"/>
                <a:ea typeface="Times New Roman" panose="02020603050405020304" pitchFamily="18" charset="0"/>
              </a:rPr>
              <a:t>57-0301  </a:t>
            </a:r>
          </a:p>
          <a:p>
            <a:pPr marL="0" marR="0" lvl="0" indent="457200" algn="l" defTabSz="914400" rtl="0" eaLnBrk="0" fontAlgn="base" latinLnBrk="0" hangingPunct="0">
              <a:lnSpc>
                <a:spcPct val="100000"/>
              </a:lnSpc>
              <a:spcBef>
                <a:spcPct val="0"/>
              </a:spcBef>
              <a:spcAft>
                <a:spcPct val="0"/>
              </a:spcAft>
              <a:buClrTx/>
              <a:buSzTx/>
              <a:buFontTx/>
              <a:buNone/>
              <a:tabLst/>
            </a:pPr>
            <a:r>
              <a:rPr lang="en-US" altLang="en-US" sz="2800" dirty="0">
                <a:latin typeface="+mj-lt"/>
                <a:ea typeface="Times New Roman" panose="02020603050405020304" pitchFamily="18" charset="0"/>
              </a:rPr>
              <a:t>	</a:t>
            </a:r>
            <a:r>
              <a:rPr kumimoji="0" lang="en-US" altLang="en-US" sz="2800" b="0" i="0" u="none" strike="noStrike" cap="none" normalizeH="0" baseline="0" dirty="0">
                <a:ln>
                  <a:noFill/>
                </a:ln>
                <a:solidFill>
                  <a:schemeClr val="tx1"/>
                </a:solidFill>
                <a:effectLst/>
                <a:latin typeface="+mj-lt"/>
                <a:ea typeface="Times New Roman" panose="02020603050405020304" pitchFamily="18" charset="0"/>
              </a:rPr>
              <a:t>23    Jesus, with His head back, walking on, priest screaming at Him, making fun, others crying, "</a:t>
            </a:r>
            <a:r>
              <a:rPr kumimoji="0" lang="en-US" altLang="en-US" sz="2800" b="0" i="1" u="none" strike="noStrike" cap="none" normalizeH="0" baseline="0" dirty="0">
                <a:ln>
                  <a:noFill/>
                </a:ln>
                <a:solidFill>
                  <a:schemeClr val="tx1"/>
                </a:solidFill>
                <a:effectLst/>
                <a:latin typeface="+mj-lt"/>
                <a:ea typeface="Times New Roman" panose="02020603050405020304" pitchFamily="18" charset="0"/>
              </a:rPr>
              <a:t>Hosanna."</a:t>
            </a:r>
            <a:r>
              <a:rPr kumimoji="0" lang="en-US" altLang="en-US" sz="2800" b="0" i="0" u="none" strike="noStrike" cap="none" normalizeH="0" baseline="0" dirty="0">
                <a:ln>
                  <a:noFill/>
                </a:ln>
                <a:solidFill>
                  <a:schemeClr val="tx1"/>
                </a:solidFill>
                <a:effectLst/>
                <a:latin typeface="+mj-lt"/>
                <a:ea typeface="Times New Roman" panose="02020603050405020304" pitchFamily="18" charset="0"/>
              </a:rPr>
              <a:t> But notice, the whole burden of all the world rested upon Him? Calvary, Gethsemane laid before Him. And, as He went, He never noticed their scoffing.</a:t>
            </a:r>
            <a:endParaRPr kumimoji="0" lang="en-US" altLang="en-US" sz="1100" b="0" i="0" u="none" strike="noStrike" cap="none" normalizeH="0" baseline="0" dirty="0">
              <a:ln>
                <a:noFill/>
              </a:ln>
              <a:solidFill>
                <a:schemeClr val="tx1"/>
              </a:solidFill>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FFFF00"/>
                </a:solidFill>
                <a:effectLst/>
                <a:latin typeface="+mj-lt"/>
                <a:ea typeface="Times New Roman" panose="02020603050405020304" pitchFamily="18" charset="0"/>
              </a:rPr>
              <a:t>You know, when someone says something evil about you, and you want to take it up and get angry about it, that shows that you haven't went quite deep enough yet with God. </a:t>
            </a:r>
            <a:r>
              <a:rPr kumimoji="0" lang="en-US" altLang="en-US" sz="2800" b="0" i="0" u="none" strike="noStrike" cap="none" normalizeH="0" baseline="0" dirty="0">
                <a:ln>
                  <a:noFill/>
                </a:ln>
                <a:solidFill>
                  <a:schemeClr val="tx1"/>
                </a:solidFill>
                <a:effectLst/>
                <a:latin typeface="+mj-lt"/>
                <a:ea typeface="Times New Roman" panose="02020603050405020304" pitchFamily="18" charset="0"/>
              </a:rPr>
              <a:t>Big men don't do those things. That's what made Him God to me.</a:t>
            </a:r>
            <a:r>
              <a:rPr kumimoji="0" lang="en-US" altLang="en-US" sz="2800" b="0" i="0" u="none" strike="noStrike" cap="none" normalizeH="0" dirty="0">
                <a:ln>
                  <a:noFill/>
                </a:ln>
                <a:solidFill>
                  <a:schemeClr val="tx1"/>
                </a:solidFill>
                <a:effectLst/>
                <a:latin typeface="+mj-lt"/>
                <a:ea typeface="Times New Roman" panose="02020603050405020304" pitchFamily="18" charset="0"/>
              </a:rPr>
              <a:t> </a:t>
            </a:r>
            <a:r>
              <a:rPr kumimoji="0" lang="en-US" altLang="en-US" sz="2800" b="0" i="0" u="none" strike="noStrike" cap="none" normalizeH="0" baseline="0" dirty="0">
                <a:ln>
                  <a:noFill/>
                </a:ln>
                <a:solidFill>
                  <a:schemeClr val="tx1"/>
                </a:solidFill>
                <a:effectLst/>
                <a:latin typeface="+mj-lt"/>
                <a:ea typeface="Times New Roman" panose="02020603050405020304" pitchFamily="18" charset="0"/>
              </a:rPr>
              <a:t>He didn't have to notice their little scoffing. He had a work to do, and that was to fulfill what God had sent Him to do. And He was determined to do it. He didn't care what anyone said.</a:t>
            </a:r>
            <a:endParaRPr kumimoji="0" lang="en-US" altLang="en-US" sz="40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2589095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1431925"/>
          </a:xfrm>
          <a:solidFill>
            <a:schemeClr val="tx2">
              <a:lumMod val="10000"/>
            </a:schemeClr>
          </a:solidFill>
        </p:spPr>
        <p:txBody>
          <a:bodyPr>
            <a:normAutofit/>
          </a:bodyPr>
          <a:lstStyle/>
          <a:p>
            <a:r>
              <a:rPr lang="en-US" sz="6000" b="0" dirty="0">
                <a:latin typeface="Cambria" panose="02040503050406030204" pitchFamily="18" charset="0"/>
                <a:ea typeface="Cambria" panose="02040503050406030204" pitchFamily="18" charset="0"/>
              </a:rPr>
              <a:t>In My House…	</a:t>
            </a:r>
          </a:p>
        </p:txBody>
      </p:sp>
      <p:sp>
        <p:nvSpPr>
          <p:cNvPr id="3" name="Content Placeholder 2"/>
          <p:cNvSpPr>
            <a:spLocks noGrp="1"/>
          </p:cNvSpPr>
          <p:nvPr>
            <p:ph idx="1"/>
          </p:nvPr>
        </p:nvSpPr>
        <p:spPr>
          <a:xfrm>
            <a:off x="381000" y="1508760"/>
            <a:ext cx="8614536" cy="4876800"/>
          </a:xfrm>
          <a:solidFill>
            <a:schemeClr val="tx2">
              <a:lumMod val="10000"/>
            </a:schemeClr>
          </a:solidFill>
        </p:spPr>
        <p:txBody>
          <a:bodyPr>
            <a:normAutofit/>
          </a:bodyPr>
          <a:lstStyle/>
          <a:p>
            <a:r>
              <a:rPr lang="en-US" sz="3600" dirty="0">
                <a:latin typeface="Cambria" panose="02040503050406030204" pitchFamily="18" charset="0"/>
                <a:ea typeface="Cambria" panose="02040503050406030204" pitchFamily="18" charset="0"/>
              </a:rPr>
              <a:t>A place where the Holy Spirit is always welcome;</a:t>
            </a:r>
          </a:p>
          <a:p>
            <a:r>
              <a:rPr lang="en-US" sz="3600" dirty="0">
                <a:latin typeface="Cambria" panose="02040503050406030204" pitchFamily="18" charset="0"/>
                <a:ea typeface="Cambria" panose="02040503050406030204" pitchFamily="18" charset="0"/>
              </a:rPr>
              <a:t>A Place separate from Sodom;</a:t>
            </a:r>
          </a:p>
          <a:p>
            <a:r>
              <a:rPr lang="en-US" sz="3600" dirty="0">
                <a:latin typeface="Cambria" panose="02040503050406030204" pitchFamily="18" charset="0"/>
                <a:ea typeface="Cambria" panose="02040503050406030204" pitchFamily="18" charset="0"/>
              </a:rPr>
              <a:t>A place where Preparations are made to leave this world. </a:t>
            </a:r>
          </a:p>
          <a:p>
            <a:endParaRPr lang="en-US" sz="3600" dirty="0">
              <a:latin typeface="Cambria" panose="02040503050406030204" pitchFamily="18" charset="0"/>
              <a:ea typeface="Cambria" panose="02040503050406030204" pitchFamily="18" charset="0"/>
            </a:endParaRPr>
          </a:p>
          <a:p>
            <a:pPr marL="0" indent="0" algn="ctr">
              <a:buNone/>
            </a:pPr>
            <a:r>
              <a:rPr lang="en-US" sz="3200" i="1" dirty="0">
                <a:latin typeface="Cambria" panose="02040503050406030204" pitchFamily="18" charset="0"/>
                <a:ea typeface="Cambria" panose="02040503050406030204" pitchFamily="18" charset="0"/>
              </a:rPr>
              <a:t> </a:t>
            </a:r>
            <a:r>
              <a:rPr lang="en-US" sz="3200" i="1" spc="-150" dirty="0">
                <a:latin typeface="Cambria" panose="02040503050406030204" pitchFamily="18" charset="0"/>
                <a:ea typeface="Cambria" panose="02040503050406030204" pitchFamily="18" charset="0"/>
              </a:rPr>
              <a:t>“…as for me and my house, we will serve the Lord.</a:t>
            </a:r>
          </a:p>
          <a:p>
            <a:pPr marL="0" indent="0" algn="ctr">
              <a:buNone/>
            </a:pPr>
            <a:r>
              <a:rPr lang="en-US" dirty="0">
                <a:latin typeface="Cambria" panose="02040503050406030204" pitchFamily="18" charset="0"/>
                <a:ea typeface="Cambria" panose="02040503050406030204" pitchFamily="18" charset="0"/>
              </a:rPr>
              <a:t>JOSHUA 24:15</a:t>
            </a:r>
          </a:p>
        </p:txBody>
      </p:sp>
      <p:sp>
        <p:nvSpPr>
          <p:cNvPr id="4" name="Date Placeholder 3"/>
          <p:cNvSpPr>
            <a:spLocks noGrp="1"/>
          </p:cNvSpPr>
          <p:nvPr>
            <p:ph type="dt" sz="half" idx="10"/>
          </p:nvPr>
        </p:nvSpPr>
        <p:spPr/>
        <p:txBody>
          <a:bodyPr/>
          <a:lstStyle/>
          <a:p>
            <a:r>
              <a:rPr lang="en-US"/>
              <a:t>12/1/2018</a:t>
            </a:r>
          </a:p>
        </p:txBody>
      </p:sp>
      <p:sp>
        <p:nvSpPr>
          <p:cNvPr id="5" name="Slide Number Placeholder 4"/>
          <p:cNvSpPr>
            <a:spLocks noGrp="1"/>
          </p:cNvSpPr>
          <p:nvPr>
            <p:ph type="sldNum" sz="quarter" idx="12"/>
          </p:nvPr>
        </p:nvSpPr>
        <p:spPr/>
        <p:txBody>
          <a:bodyPr/>
          <a:lstStyle/>
          <a:p>
            <a:fld id="{A2E1A891-ECB8-4C6E-8BB7-6914136E7681}" type="slidenum">
              <a:rPr lang="en-US" smtClean="0"/>
              <a:pPr/>
              <a:t>2</a:t>
            </a:fld>
            <a:endParaRPr lang="en-US"/>
          </a:p>
        </p:txBody>
      </p:sp>
      <p:sp>
        <p:nvSpPr>
          <p:cNvPr id="7" name="Footer Placeholder 6">
            <a:extLst>
              <a:ext uri="{FF2B5EF4-FFF2-40B4-BE49-F238E27FC236}">
                <a16:creationId xmlns:a16="http://schemas.microsoft.com/office/drawing/2014/main" id="{C016884F-19DB-480D-9AB2-99CAE1DB7FCA}"/>
              </a:ext>
            </a:extLst>
          </p:cNvPr>
          <p:cNvSpPr>
            <a:spLocks noGrp="1"/>
          </p:cNvSpPr>
          <p:nvPr>
            <p:ph type="ftr" sz="quarter" idx="11"/>
          </p:nvPr>
        </p:nvSpPr>
        <p:spPr/>
        <p:txBody>
          <a:bodyPr/>
          <a:lstStyle/>
          <a:p>
            <a:r>
              <a:rPr lang="en-US"/>
              <a:t>An Angry Man</a:t>
            </a:r>
          </a:p>
        </p:txBody>
      </p:sp>
    </p:spTree>
    <p:extLst>
      <p:ext uri="{BB962C8B-B14F-4D97-AF65-F5344CB8AC3E}">
        <p14:creationId xmlns:p14="http://schemas.microsoft.com/office/powerpoint/2010/main" val="38024685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42FC24-B43C-4C8B-85B5-C5318779506E}"/>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729B2BAD-867F-4BEC-80AF-5ED1C33ED8C9}"/>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2342E0B5-B141-4C6B-B35B-A8F04F0935F4}"/>
              </a:ext>
            </a:extLst>
          </p:cNvPr>
          <p:cNvSpPr>
            <a:spLocks noGrp="1"/>
          </p:cNvSpPr>
          <p:nvPr>
            <p:ph type="sldNum" sz="quarter" idx="12"/>
          </p:nvPr>
        </p:nvSpPr>
        <p:spPr/>
        <p:txBody>
          <a:bodyPr/>
          <a:lstStyle/>
          <a:p>
            <a:fld id="{9318A4CC-0EA3-4F56-BE5B-318B92AC792D}" type="slidenum">
              <a:rPr lang="en-US" smtClean="0"/>
              <a:t>20</a:t>
            </a:fld>
            <a:endParaRPr lang="en-US"/>
          </a:p>
        </p:txBody>
      </p:sp>
      <p:sp>
        <p:nvSpPr>
          <p:cNvPr id="5" name="Rectangle 4">
            <a:extLst>
              <a:ext uri="{FF2B5EF4-FFF2-40B4-BE49-F238E27FC236}">
                <a16:creationId xmlns:a16="http://schemas.microsoft.com/office/drawing/2014/main" id="{FFB3B39A-FD29-4BDB-82EB-4D6752CA7920}"/>
              </a:ext>
            </a:extLst>
          </p:cNvPr>
          <p:cNvSpPr/>
          <p:nvPr/>
        </p:nvSpPr>
        <p:spPr>
          <a:xfrm>
            <a:off x="254000" y="0"/>
            <a:ext cx="8636000" cy="7109639"/>
          </a:xfrm>
          <a:prstGeom prst="rect">
            <a:avLst/>
          </a:prstGeom>
        </p:spPr>
        <p:txBody>
          <a:bodyPr wrap="square">
            <a:spAutoFit/>
          </a:bodyPr>
          <a:lstStyle/>
          <a:p>
            <a:r>
              <a:rPr lang="en-US" sz="4000" b="1" dirty="0">
                <a:latin typeface="+mj-lt"/>
                <a:ea typeface="Times New Roman" panose="02020603050405020304" pitchFamily="18" charset="0"/>
              </a:rPr>
              <a:t>MANIAC.OF.GADARA  </a:t>
            </a:r>
            <a:r>
              <a:rPr lang="en-US" dirty="0">
                <a:latin typeface="+mj-lt"/>
                <a:ea typeface="Times New Roman" panose="02020603050405020304" pitchFamily="18" charset="0"/>
              </a:rPr>
              <a:t>54-0720A     </a:t>
            </a:r>
            <a:endParaRPr lang="en-US" sz="3200" dirty="0">
              <a:latin typeface="+mj-lt"/>
              <a:ea typeface="Times New Roman" panose="02020603050405020304" pitchFamily="18" charset="0"/>
            </a:endParaRPr>
          </a:p>
          <a:p>
            <a:r>
              <a:rPr lang="en-US" sz="3200" dirty="0">
                <a:latin typeface="+mj-lt"/>
                <a:ea typeface="Times New Roman" panose="02020603050405020304" pitchFamily="18" charset="0"/>
              </a:rPr>
              <a:t>	102 …Here's the story. I can see him look around. "Well, the landlord had done put his wife out. Poor little thing, prayed all the time, maybe, for him to be healed, his little children, when they'd see him coming they'd run and hide. Poor little wife would have to get out of the way, </a:t>
            </a:r>
            <a:r>
              <a:rPr lang="en-US" sz="3200" dirty="0" err="1">
                <a:latin typeface="+mj-lt"/>
                <a:ea typeface="Times New Roman" panose="02020603050405020304" pitchFamily="18" charset="0"/>
              </a:rPr>
              <a:t>'cause</a:t>
            </a:r>
            <a:r>
              <a:rPr lang="en-US" sz="3200" dirty="0">
                <a:latin typeface="+mj-lt"/>
                <a:ea typeface="Times New Roman" panose="02020603050405020304" pitchFamily="18" charset="0"/>
              </a:rPr>
              <a:t> he's bad. Come in, tore up the place. That's the way a drunkard does, or demon possessed: run into one of these temper fits and kick everything around the house. You ought to be ashamed of yourself, that even belong to church and maybe on the deacon board.</a:t>
            </a:r>
          </a:p>
          <a:p>
            <a:r>
              <a:rPr lang="en-US" sz="3200" dirty="0">
                <a:latin typeface="+mj-lt"/>
                <a:ea typeface="Times New Roman" panose="02020603050405020304" pitchFamily="18" charset="0"/>
              </a:rPr>
              <a:t> </a:t>
            </a:r>
          </a:p>
        </p:txBody>
      </p:sp>
    </p:spTree>
    <p:extLst>
      <p:ext uri="{BB962C8B-B14F-4D97-AF65-F5344CB8AC3E}">
        <p14:creationId xmlns:p14="http://schemas.microsoft.com/office/powerpoint/2010/main" val="1021002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217B06-49FA-4A59-99F9-1ADC8FCB64ED}"/>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E5AD87DF-DEF4-4C6E-A1B1-2D4A6B3091BC}"/>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BDAA0BC2-0A4C-4B68-8C79-A09B325FB7CA}"/>
              </a:ext>
            </a:extLst>
          </p:cNvPr>
          <p:cNvSpPr>
            <a:spLocks noGrp="1"/>
          </p:cNvSpPr>
          <p:nvPr>
            <p:ph type="sldNum" sz="quarter" idx="12"/>
          </p:nvPr>
        </p:nvSpPr>
        <p:spPr/>
        <p:txBody>
          <a:bodyPr/>
          <a:lstStyle/>
          <a:p>
            <a:fld id="{9318A4CC-0EA3-4F56-BE5B-318B92AC792D}" type="slidenum">
              <a:rPr lang="en-US" smtClean="0"/>
              <a:t>21</a:t>
            </a:fld>
            <a:endParaRPr lang="en-US"/>
          </a:p>
        </p:txBody>
      </p:sp>
      <p:sp>
        <p:nvSpPr>
          <p:cNvPr id="5" name="Rectangle 1">
            <a:extLst>
              <a:ext uri="{FF2B5EF4-FFF2-40B4-BE49-F238E27FC236}">
                <a16:creationId xmlns:a16="http://schemas.microsoft.com/office/drawing/2014/main" id="{F6AF6024-EF3B-443F-904F-F9BC77D6D6D2}"/>
              </a:ext>
            </a:extLst>
          </p:cNvPr>
          <p:cNvSpPr>
            <a:spLocks noChangeArrowheads="1"/>
          </p:cNvSpPr>
          <p:nvPr/>
        </p:nvSpPr>
        <p:spPr bwMode="auto">
          <a:xfrm>
            <a:off x="264160" y="136524"/>
            <a:ext cx="8615680" cy="560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0" i="0" u="sng" strike="noStrike" cap="none" normalizeH="0" baseline="0" dirty="0">
                <a:ln>
                  <a:noFill/>
                </a:ln>
                <a:solidFill>
                  <a:schemeClr val="tx1"/>
                </a:solidFill>
                <a:effectLst/>
                <a:latin typeface="+mj-lt"/>
                <a:cs typeface="Times New Roman" panose="02020603050405020304" pitchFamily="18" charset="0"/>
              </a:rPr>
              <a:t>An Angry Man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mj-lt"/>
                <a:ea typeface="Times New Roman" panose="02020603050405020304" pitchFamily="18" charset="0"/>
              </a:rPr>
              <a:t>ROMANS 6:16   </a:t>
            </a:r>
            <a:r>
              <a:rPr kumimoji="0" lang="en-US" altLang="en-US" sz="3200" b="0" i="1" u="none" strike="noStrike" cap="none" normalizeH="0" baseline="0" dirty="0">
                <a:ln>
                  <a:noFill/>
                </a:ln>
                <a:solidFill>
                  <a:schemeClr val="tx1"/>
                </a:solidFill>
                <a:effectLst/>
                <a:latin typeface="+mj-lt"/>
                <a:ea typeface="Times New Roman" panose="02020603050405020304" pitchFamily="18" charset="0"/>
              </a:rPr>
              <a:t>Know ye not, that to whom ye yield yourselves servants to obey, his servants ye are to whom ye obey; whether of sin unto death, or of obedience unto righteousness?</a:t>
            </a:r>
            <a:endParaRPr kumimoji="0" lang="en-US" altLang="en-US" sz="1200" b="0" i="0" u="none" strike="noStrike" cap="none" normalizeH="0" baseline="0" dirty="0">
              <a:ln>
                <a:noFill/>
              </a:ln>
              <a:solidFill>
                <a:schemeClr val="tx1"/>
              </a:solidFill>
              <a:effectLst/>
              <a:latin typeface="+mj-lt"/>
            </a:endParaRPr>
          </a:p>
          <a:p>
            <a:pPr marL="0" marR="0" lvl="0" indent="38100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mj-lt"/>
                <a:ea typeface="Times New Roman" panose="02020603050405020304" pitchFamily="18" charset="0"/>
              </a:rPr>
              <a:t>According the Bible, when an individual continually gives himself over to a particular sin (habit) he eventually becomes bound by that sin. (Someone who drinks all the time: a drunk; Someone who lies all the time: liar) </a:t>
            </a:r>
            <a:endParaRPr kumimoji="0" lang="en-US" altLang="en-US" sz="1200" b="0" i="0" u="none" strike="noStrike" cap="none" normalizeH="0" baseline="0" dirty="0">
              <a:ln>
                <a:noFill/>
              </a:ln>
              <a:solidFill>
                <a:schemeClr val="tx1"/>
              </a:solidFill>
              <a:effectLst/>
              <a:latin typeface="+mj-lt"/>
            </a:endParaRPr>
          </a:p>
          <a:p>
            <a:pPr marL="0" marR="0" lvl="0" indent="38100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mj-lt"/>
                <a:ea typeface="Times New Roman" panose="02020603050405020304" pitchFamily="18" charset="0"/>
              </a:rPr>
              <a:t>	</a:t>
            </a:r>
            <a:endParaRPr kumimoji="0" lang="en-US" altLang="en-US" sz="44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1464670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84049C-A34A-4D7F-827B-DD50D49EC0CE}"/>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34E027C4-540F-4B36-926C-8573FDC5F66D}"/>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E62D4D68-D681-440A-804C-AF52CB1B887C}"/>
              </a:ext>
            </a:extLst>
          </p:cNvPr>
          <p:cNvSpPr>
            <a:spLocks noGrp="1"/>
          </p:cNvSpPr>
          <p:nvPr>
            <p:ph type="sldNum" sz="quarter" idx="12"/>
          </p:nvPr>
        </p:nvSpPr>
        <p:spPr/>
        <p:txBody>
          <a:bodyPr/>
          <a:lstStyle/>
          <a:p>
            <a:fld id="{9318A4CC-0EA3-4F56-BE5B-318B92AC792D}" type="slidenum">
              <a:rPr lang="en-US" smtClean="0"/>
              <a:t>22</a:t>
            </a:fld>
            <a:endParaRPr lang="en-US"/>
          </a:p>
        </p:txBody>
      </p:sp>
      <p:sp>
        <p:nvSpPr>
          <p:cNvPr id="5" name="Rectangle 4">
            <a:extLst>
              <a:ext uri="{FF2B5EF4-FFF2-40B4-BE49-F238E27FC236}">
                <a16:creationId xmlns:a16="http://schemas.microsoft.com/office/drawing/2014/main" id="{C4DD81D4-A9AE-4E18-BA7A-6654D2189472}"/>
              </a:ext>
            </a:extLst>
          </p:cNvPr>
          <p:cNvSpPr/>
          <p:nvPr/>
        </p:nvSpPr>
        <p:spPr>
          <a:xfrm>
            <a:off x="304800" y="233681"/>
            <a:ext cx="8514080" cy="4708981"/>
          </a:xfrm>
          <a:prstGeom prst="rect">
            <a:avLst/>
          </a:prstGeom>
        </p:spPr>
        <p:txBody>
          <a:bodyPr wrap="square">
            <a:spAutoFit/>
          </a:bodyPr>
          <a:lstStyle/>
          <a:p>
            <a:pPr lvl="0" indent="381000" defTabSz="914400" eaLnBrk="0" fontAlgn="base" hangingPunct="0">
              <a:spcBef>
                <a:spcPct val="0"/>
              </a:spcBef>
              <a:spcAft>
                <a:spcPct val="0"/>
              </a:spcAft>
            </a:pPr>
            <a:r>
              <a:rPr lang="en-US" altLang="en-US" sz="3200" dirty="0">
                <a:ea typeface="Times New Roman" panose="02020603050405020304" pitchFamily="18" charset="0"/>
              </a:rPr>
              <a:t>As he trains his heart to respond in  that way, his life becomes increasingly dominated by this characteristic and the effect is an adverse effect on those around him. (spouse, parents, siblings, work, church, community).</a:t>
            </a:r>
          </a:p>
          <a:p>
            <a:pPr lvl="0" indent="381000" defTabSz="914400" eaLnBrk="0" fontAlgn="base" hangingPunct="0">
              <a:spcBef>
                <a:spcPct val="0"/>
              </a:spcBef>
              <a:spcAft>
                <a:spcPct val="0"/>
              </a:spcAft>
            </a:pPr>
            <a:endParaRPr lang="en-US" altLang="en-US" sz="1200" dirty="0"/>
          </a:p>
          <a:p>
            <a:pPr lvl="0" indent="381000" defTabSz="914400" eaLnBrk="0" fontAlgn="base" hangingPunct="0">
              <a:spcBef>
                <a:spcPct val="0"/>
              </a:spcBef>
              <a:spcAft>
                <a:spcPct val="0"/>
              </a:spcAft>
            </a:pPr>
            <a:r>
              <a:rPr lang="en-US" altLang="en-US" sz="3200" b="1" dirty="0">
                <a:ea typeface="Times New Roman" panose="02020603050405020304" pitchFamily="18" charset="0"/>
              </a:rPr>
              <a:t>Prov. 22:24</a:t>
            </a:r>
            <a:r>
              <a:rPr lang="en-US" altLang="en-US" sz="3200" i="1" dirty="0">
                <a:ea typeface="Times New Roman" panose="02020603050405020304" pitchFamily="18" charset="0"/>
              </a:rPr>
              <a:t>  Make no friendship with an angry man; and with a furious man thou shalt not go: 25 Lest thou learn his ways, and get a snare to thy soul.</a:t>
            </a:r>
            <a:endParaRPr lang="en-US" altLang="en-US" sz="4400" dirty="0"/>
          </a:p>
        </p:txBody>
      </p:sp>
    </p:spTree>
    <p:extLst>
      <p:ext uri="{BB962C8B-B14F-4D97-AF65-F5344CB8AC3E}">
        <p14:creationId xmlns:p14="http://schemas.microsoft.com/office/powerpoint/2010/main" val="2747459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F70210-67FE-4821-9F95-97310CDA1494}"/>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8573EEC8-0F85-464F-B580-6E58DD1D48C3}"/>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728E19E7-F49A-407B-8926-529767440132}"/>
              </a:ext>
            </a:extLst>
          </p:cNvPr>
          <p:cNvSpPr>
            <a:spLocks noGrp="1"/>
          </p:cNvSpPr>
          <p:nvPr>
            <p:ph type="sldNum" sz="quarter" idx="12"/>
          </p:nvPr>
        </p:nvSpPr>
        <p:spPr/>
        <p:txBody>
          <a:bodyPr/>
          <a:lstStyle/>
          <a:p>
            <a:fld id="{9318A4CC-0EA3-4F56-BE5B-318B92AC792D}" type="slidenum">
              <a:rPr lang="en-US" smtClean="0"/>
              <a:t>23</a:t>
            </a:fld>
            <a:endParaRPr lang="en-US"/>
          </a:p>
        </p:txBody>
      </p:sp>
      <p:sp>
        <p:nvSpPr>
          <p:cNvPr id="5" name="Rectangle 1">
            <a:extLst>
              <a:ext uri="{FF2B5EF4-FFF2-40B4-BE49-F238E27FC236}">
                <a16:creationId xmlns:a16="http://schemas.microsoft.com/office/drawing/2014/main" id="{04C5BF15-3D5E-43A4-93C1-D0E38DC37296}"/>
              </a:ext>
            </a:extLst>
          </p:cNvPr>
          <p:cNvSpPr>
            <a:spLocks noChangeArrowheads="1"/>
          </p:cNvSpPr>
          <p:nvPr/>
        </p:nvSpPr>
        <p:spPr bwMode="auto">
          <a:xfrm>
            <a:off x="137160" y="24488"/>
            <a:ext cx="8869680"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3600" b="1" i="0" strike="noStrike" cap="none" normalizeH="0" baseline="0" dirty="0">
                <a:ln>
                  <a:noFill/>
                </a:ln>
                <a:solidFill>
                  <a:schemeClr val="tx1"/>
                </a:solidFill>
                <a:effectLst/>
                <a:latin typeface="+mj-lt"/>
                <a:ea typeface="Times New Roman" panose="02020603050405020304" pitchFamily="18" charset="0"/>
              </a:rPr>
              <a:t>QUESTIONS.AND.ANSWERS</a:t>
            </a:r>
            <a:r>
              <a:rPr kumimoji="0" lang="en-US" altLang="en-US" sz="3600" b="0" i="0" strike="noStrike" cap="none" normalizeH="0" baseline="0" dirty="0">
                <a:ln>
                  <a:noFill/>
                </a:ln>
                <a:solidFill>
                  <a:schemeClr val="tx1"/>
                </a:solidFill>
                <a:effectLst/>
                <a:latin typeface="+mj-lt"/>
                <a:ea typeface="Times New Roman" panose="02020603050405020304" pitchFamily="18" charset="0"/>
              </a:rPr>
              <a:t>    </a:t>
            </a:r>
            <a:r>
              <a:rPr kumimoji="0" lang="en-US" altLang="en-US" sz="2800" b="0" i="0" strike="noStrike" cap="none" normalizeH="0" baseline="0" dirty="0">
                <a:ln>
                  <a:noFill/>
                </a:ln>
                <a:solidFill>
                  <a:schemeClr val="tx1"/>
                </a:solidFill>
                <a:effectLst/>
                <a:latin typeface="+mj-lt"/>
                <a:ea typeface="Times New Roman" panose="02020603050405020304" pitchFamily="18" charset="0"/>
              </a:rPr>
              <a:t>59-1223  </a:t>
            </a:r>
          </a:p>
          <a:p>
            <a:pPr marL="0" marR="0" lvl="0" indent="457200" algn="l" defTabSz="914400" rtl="0" eaLnBrk="0" fontAlgn="base" latinLnBrk="0" hangingPunct="0">
              <a:lnSpc>
                <a:spcPct val="100000"/>
              </a:lnSpc>
              <a:spcBef>
                <a:spcPct val="0"/>
              </a:spcBef>
              <a:spcAft>
                <a:spcPct val="0"/>
              </a:spcAft>
              <a:buClrTx/>
              <a:buSzTx/>
              <a:buFontTx/>
              <a:buNone/>
              <a:tabLst/>
            </a:pPr>
            <a:r>
              <a:rPr lang="en-US" altLang="en-US" sz="2800" dirty="0">
                <a:latin typeface="+mj-lt"/>
                <a:ea typeface="Times New Roman" panose="02020603050405020304" pitchFamily="18" charset="0"/>
              </a:rPr>
              <a:t>	</a:t>
            </a:r>
            <a:r>
              <a:rPr kumimoji="0" lang="en-US" altLang="en-US" sz="2800" b="0" i="0" strike="noStrike" cap="none" normalizeH="0" baseline="0" dirty="0">
                <a:ln>
                  <a:noFill/>
                </a:ln>
                <a:solidFill>
                  <a:schemeClr val="tx1"/>
                </a:solidFill>
                <a:effectLst/>
                <a:latin typeface="+mj-lt"/>
                <a:ea typeface="Times New Roman" panose="02020603050405020304" pitchFamily="18" charset="0"/>
              </a:rPr>
              <a:t>475-36  When you see a person like that, don't never think that it's the man; it's the devil in the man. </a:t>
            </a:r>
            <a:r>
              <a:rPr lang="en-US" altLang="en-US" sz="2800" dirty="0">
                <a:latin typeface="+mj-lt"/>
                <a:ea typeface="Times New Roman" panose="02020603050405020304" pitchFamily="18" charset="0"/>
              </a:rPr>
              <a:t>T</a:t>
            </a:r>
            <a:r>
              <a:rPr kumimoji="0" lang="en-US" altLang="en-US" sz="2800" b="0" i="0" strike="noStrike" cap="none" normalizeH="0" baseline="0" dirty="0">
                <a:ln>
                  <a:noFill/>
                </a:ln>
                <a:solidFill>
                  <a:schemeClr val="tx1"/>
                </a:solidFill>
                <a:effectLst/>
                <a:latin typeface="+mj-lt"/>
                <a:ea typeface="Times New Roman" panose="02020603050405020304" pitchFamily="18" charset="0"/>
              </a:rPr>
              <a:t>hat maniac (Oregon) was going to kill me up in Oregon... </a:t>
            </a:r>
            <a:r>
              <a:rPr lang="en-US" altLang="en-US" sz="2800" dirty="0">
                <a:latin typeface="+mj-lt"/>
                <a:ea typeface="Times New Roman" panose="02020603050405020304" pitchFamily="18" charset="0"/>
              </a:rPr>
              <a:t>w</a:t>
            </a:r>
            <a:r>
              <a:rPr kumimoji="0" lang="en-US" altLang="en-US" sz="2800" b="0" i="0" strike="noStrike" cap="none" normalizeH="0" baseline="0" dirty="0">
                <a:ln>
                  <a:noFill/>
                </a:ln>
                <a:solidFill>
                  <a:schemeClr val="tx1"/>
                </a:solidFill>
                <a:effectLst/>
                <a:latin typeface="+mj-lt"/>
                <a:ea typeface="Times New Roman" panose="02020603050405020304" pitchFamily="18" charset="0"/>
              </a:rPr>
              <a:t>hen he come to me, instead of him spitting in my face and calling me a snake in the grass before nearly ten thousand people; well, it wasn't the man. He's a man that eats, drinks, sleeps, perhaps a family, just like I am or you are. But it was that devil in him that was doing that.</a:t>
            </a:r>
            <a:endParaRPr kumimoji="0" lang="en-US" altLang="en-US" sz="1100" b="0" i="0" strike="noStrike" cap="none" normalizeH="0" baseline="0" dirty="0">
              <a:ln>
                <a:noFill/>
              </a:ln>
              <a:solidFill>
                <a:schemeClr val="tx1"/>
              </a:solidFill>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strike="noStrike" cap="none" normalizeH="0" baseline="0" dirty="0">
                <a:ln>
                  <a:noFill/>
                </a:ln>
                <a:solidFill>
                  <a:srgbClr val="FFFF00"/>
                </a:solidFill>
                <a:effectLst/>
                <a:latin typeface="+mj-lt"/>
                <a:ea typeface="Times New Roman" panose="02020603050405020304" pitchFamily="18" charset="0"/>
              </a:rPr>
              <a:t>And you never cast a devil out by the wrong attitude. It takes love to do that. </a:t>
            </a:r>
            <a:r>
              <a:rPr kumimoji="0" lang="en-US" altLang="en-US" sz="2800" b="0" i="0" strike="noStrike" cap="none" normalizeH="0" baseline="0" dirty="0">
                <a:ln>
                  <a:noFill/>
                </a:ln>
                <a:solidFill>
                  <a:schemeClr val="tx1"/>
                </a:solidFill>
                <a:effectLst/>
                <a:latin typeface="+mj-lt"/>
                <a:ea typeface="Times New Roman" panose="02020603050405020304" pitchFamily="18" charset="0"/>
              </a:rPr>
              <a:t>And love is the most powerful force that there is in the world. Now, hate is of the devil. </a:t>
            </a:r>
            <a:r>
              <a:rPr kumimoji="0" lang="en-US" altLang="en-US" sz="2800" b="0" i="0" strike="noStrike" cap="none" normalizeH="0" baseline="0" dirty="0">
                <a:ln>
                  <a:noFill/>
                </a:ln>
                <a:solidFill>
                  <a:srgbClr val="FFFF00"/>
                </a:solidFill>
                <a:effectLst/>
                <a:latin typeface="+mj-lt"/>
                <a:ea typeface="Times New Roman" panose="02020603050405020304" pitchFamily="18" charset="0"/>
              </a:rPr>
              <a:t>And when people hate someone, remember it is a terrible devil to despise or dislike. You mustn't do that.</a:t>
            </a:r>
            <a:endParaRPr kumimoji="0" lang="en-US" altLang="en-US" sz="4000" b="0" i="0" strike="noStrike" cap="none" normalizeH="0" baseline="0" dirty="0">
              <a:ln>
                <a:noFill/>
              </a:ln>
              <a:solidFill>
                <a:srgbClr val="FFFF00"/>
              </a:solidFill>
              <a:effectLst/>
              <a:latin typeface="+mj-lt"/>
            </a:endParaRPr>
          </a:p>
        </p:txBody>
      </p:sp>
    </p:spTree>
    <p:extLst>
      <p:ext uri="{BB962C8B-B14F-4D97-AF65-F5344CB8AC3E}">
        <p14:creationId xmlns:p14="http://schemas.microsoft.com/office/powerpoint/2010/main" val="1408290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589713-143C-4024-85D2-0EEEEC12640B}"/>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5DEAF4C1-7C02-48F3-B9A1-409F72D83476}"/>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3F9BE808-1E54-459B-9CFF-191396CE9C2F}"/>
              </a:ext>
            </a:extLst>
          </p:cNvPr>
          <p:cNvSpPr>
            <a:spLocks noGrp="1"/>
          </p:cNvSpPr>
          <p:nvPr>
            <p:ph type="sldNum" sz="quarter" idx="12"/>
          </p:nvPr>
        </p:nvSpPr>
        <p:spPr/>
        <p:txBody>
          <a:bodyPr/>
          <a:lstStyle/>
          <a:p>
            <a:fld id="{9318A4CC-0EA3-4F56-BE5B-318B92AC792D}" type="slidenum">
              <a:rPr lang="en-US" smtClean="0"/>
              <a:t>24</a:t>
            </a:fld>
            <a:endParaRPr lang="en-US"/>
          </a:p>
        </p:txBody>
      </p:sp>
      <p:sp>
        <p:nvSpPr>
          <p:cNvPr id="5" name="Rectangle 1">
            <a:extLst>
              <a:ext uri="{FF2B5EF4-FFF2-40B4-BE49-F238E27FC236}">
                <a16:creationId xmlns:a16="http://schemas.microsoft.com/office/drawing/2014/main" id="{EC7D0160-99FA-423D-94AC-3796069E1D7D}"/>
              </a:ext>
            </a:extLst>
          </p:cNvPr>
          <p:cNvSpPr>
            <a:spLocks noChangeArrowheads="1"/>
          </p:cNvSpPr>
          <p:nvPr/>
        </p:nvSpPr>
        <p:spPr bwMode="auto">
          <a:xfrm>
            <a:off x="235585" y="53181"/>
            <a:ext cx="8672830" cy="615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0" i="0" u="none" strike="noStrike" cap="none" normalizeH="0" baseline="0" dirty="0">
                <a:ln>
                  <a:noFill/>
                </a:ln>
                <a:effectLst/>
                <a:latin typeface="Cambria" panose="02040503050406030204" pitchFamily="18" charset="0"/>
              </a:rPr>
              <a:t>David, Abigail &amp; </a:t>
            </a:r>
            <a:r>
              <a:rPr kumimoji="0" lang="en-US" altLang="en-US" sz="4400" b="0" i="0" u="none" strike="noStrike" cap="none" normalizeH="0" baseline="0" dirty="0" err="1">
                <a:ln>
                  <a:noFill/>
                </a:ln>
                <a:effectLst/>
                <a:latin typeface="Cambria" panose="02040503050406030204" pitchFamily="18" charset="0"/>
              </a:rPr>
              <a:t>Nabal</a:t>
            </a:r>
            <a:endParaRPr kumimoji="0" lang="en-US" altLang="en-US" sz="4400" b="0" i="0" u="none" strike="noStrike" cap="none" normalizeH="0" baseline="0" dirty="0">
              <a:ln>
                <a:noFill/>
              </a:ln>
              <a:effectLst/>
              <a:latin typeface="Jester"/>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latin typeface="Cambria" panose="02040503050406030204" pitchFamily="18" charset="0"/>
                <a:ea typeface="Times New Roman" panose="02020603050405020304" pitchFamily="18" charset="0"/>
              </a:rPr>
              <a:t>	I SAMUEL 25:2</a:t>
            </a:r>
            <a:r>
              <a:rPr kumimoji="0" lang="en-US" altLang="en-US" sz="2800" b="0" i="1" u="none" strike="noStrike" cap="none" normalizeH="0" baseline="0" dirty="0">
                <a:ln>
                  <a:noFill/>
                </a:ln>
                <a:effectLst/>
                <a:latin typeface="Cambria" panose="02040503050406030204" pitchFamily="18" charset="0"/>
                <a:ea typeface="Times New Roman" panose="02020603050405020304" pitchFamily="18" charset="0"/>
              </a:rPr>
              <a:t>  And there was a man in </a:t>
            </a:r>
            <a:r>
              <a:rPr kumimoji="0" lang="en-US" altLang="en-US" sz="2800" b="0" i="1" u="none" strike="noStrike" cap="none" normalizeH="0" baseline="0" dirty="0" err="1">
                <a:ln>
                  <a:noFill/>
                </a:ln>
                <a:effectLst/>
                <a:latin typeface="Cambria" panose="02040503050406030204" pitchFamily="18" charset="0"/>
                <a:ea typeface="Times New Roman" panose="02020603050405020304" pitchFamily="18" charset="0"/>
              </a:rPr>
              <a:t>Maon</a:t>
            </a:r>
            <a:r>
              <a:rPr kumimoji="0" lang="en-US" altLang="en-US" sz="2800" b="0" i="1" u="none" strike="noStrike" cap="none" normalizeH="0" baseline="0" dirty="0">
                <a:ln>
                  <a:noFill/>
                </a:ln>
                <a:effectLst/>
                <a:latin typeface="Cambria" panose="02040503050406030204" pitchFamily="18" charset="0"/>
                <a:ea typeface="Times New Roman" panose="02020603050405020304" pitchFamily="18" charset="0"/>
              </a:rPr>
              <a:t>, whose possessions were in Carmel; and the man was very great, and he had three thousand sheep, and a thousand goats: and he was shearing his sheep in Carmel. 3 Now the name of the man was </a:t>
            </a:r>
            <a:r>
              <a:rPr kumimoji="0" lang="en-US" altLang="en-US" sz="2800" b="0" i="1" u="none" strike="noStrike" cap="none" normalizeH="0" baseline="0" dirty="0" err="1">
                <a:ln>
                  <a:noFill/>
                </a:ln>
                <a:effectLst/>
                <a:latin typeface="Cambria" panose="02040503050406030204" pitchFamily="18" charset="0"/>
                <a:ea typeface="Times New Roman" panose="02020603050405020304" pitchFamily="18" charset="0"/>
              </a:rPr>
              <a:t>Nabal</a:t>
            </a:r>
            <a:r>
              <a:rPr kumimoji="0" lang="en-US" altLang="en-US" sz="2800" b="0" i="1" u="none" strike="noStrike" cap="none" normalizeH="0" baseline="0" dirty="0">
                <a:ln>
                  <a:noFill/>
                </a:ln>
                <a:effectLst/>
                <a:latin typeface="Cambria" panose="02040503050406030204" pitchFamily="18" charset="0"/>
                <a:ea typeface="Times New Roman" panose="02020603050405020304" pitchFamily="18" charset="0"/>
              </a:rPr>
              <a:t>; and the name of his wife Abigail: and she was a woman of good understanding, and of a beautiful countenance: but the man was churlish and evil in his doings; and he was of the house of Caleb. 4 And David heard in the wilderness that </a:t>
            </a:r>
            <a:r>
              <a:rPr kumimoji="0" lang="en-US" altLang="en-US" sz="2800" b="0" i="1" u="none" strike="noStrike" cap="none" normalizeH="0" baseline="0" dirty="0" err="1">
                <a:ln>
                  <a:noFill/>
                </a:ln>
                <a:effectLst/>
                <a:latin typeface="Cambria" panose="02040503050406030204" pitchFamily="18" charset="0"/>
                <a:ea typeface="Times New Roman" panose="02020603050405020304" pitchFamily="18" charset="0"/>
              </a:rPr>
              <a:t>Nabal</a:t>
            </a:r>
            <a:r>
              <a:rPr kumimoji="0" lang="en-US" altLang="en-US" sz="2800" b="0" i="1" u="none" strike="noStrike" cap="none" normalizeH="0" baseline="0" dirty="0">
                <a:ln>
                  <a:noFill/>
                </a:ln>
                <a:effectLst/>
                <a:latin typeface="Cambria" panose="02040503050406030204" pitchFamily="18" charset="0"/>
                <a:ea typeface="Times New Roman" panose="02020603050405020304" pitchFamily="18" charset="0"/>
              </a:rPr>
              <a:t> did shear his sheep.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3200" i="1" dirty="0">
                <a:latin typeface="Cambria" panose="02040503050406030204" pitchFamily="18" charset="0"/>
                <a:ea typeface="Times New Roman" panose="02020603050405020304" pitchFamily="18" charset="0"/>
              </a:rPr>
              <a:t>  </a:t>
            </a:r>
            <a:r>
              <a:rPr kumimoji="0" lang="en-US" altLang="en-US" sz="3200" b="1" u="none" strike="noStrike" cap="none" normalizeH="0" baseline="0" dirty="0">
                <a:ln>
                  <a:noFill/>
                </a:ln>
                <a:solidFill>
                  <a:srgbClr val="FFFF00"/>
                </a:solidFill>
                <a:effectLst/>
                <a:latin typeface="Cambria" panose="02040503050406030204" pitchFamily="18" charset="0"/>
                <a:ea typeface="Times New Roman" panose="02020603050405020304" pitchFamily="18" charset="0"/>
              </a:rPr>
              <a:t>Churlish: </a:t>
            </a:r>
            <a:r>
              <a:rPr kumimoji="0" lang="en-US" altLang="en-US" sz="2000" b="0" i="1" u="none" strike="noStrike" cap="none" normalizeH="0" baseline="0" dirty="0">
                <a:ln>
                  <a:noFill/>
                </a:ln>
                <a:effectLst/>
                <a:latin typeface="Cambria" panose="02040503050406030204" pitchFamily="18" charset="0"/>
                <a:ea typeface="Times New Roman" panose="02020603050405020304" pitchFamily="18" charset="0"/>
              </a:rPr>
              <a:t>(Heb.) </a:t>
            </a:r>
            <a:r>
              <a:rPr kumimoji="0" lang="en-US" altLang="en-US" sz="2000" b="0" i="1" u="none" strike="noStrike" cap="none" normalizeH="0" baseline="0" dirty="0" err="1">
                <a:ln>
                  <a:noFill/>
                </a:ln>
                <a:effectLst/>
                <a:latin typeface="Cambria" panose="02040503050406030204" pitchFamily="18" charset="0"/>
                <a:ea typeface="Times New Roman" panose="02020603050405020304" pitchFamily="18" charset="0"/>
              </a:rPr>
              <a:t>qasheh</a:t>
            </a:r>
            <a:r>
              <a:rPr kumimoji="0" lang="en-US" altLang="en-US" sz="2000" b="0" i="1" u="none" strike="noStrike" cap="none" normalizeH="0" baseline="0" dirty="0">
                <a:ln>
                  <a:noFill/>
                </a:ln>
                <a:effectLst/>
                <a:latin typeface="Cambria" panose="02040503050406030204" pitchFamily="18" charset="0"/>
                <a:ea typeface="Times New Roman" panose="02020603050405020304" pitchFamily="18" charset="0"/>
              </a:rPr>
              <a:t>:  </a:t>
            </a:r>
            <a:r>
              <a:rPr kumimoji="0" lang="en-US" altLang="en-US" sz="3200" b="0" i="0" u="none" strike="noStrike" cap="none" normalizeH="0" baseline="0" dirty="0">
                <a:ln>
                  <a:noFill/>
                </a:ln>
                <a:effectLst/>
                <a:latin typeface="Cambria" panose="02040503050406030204" pitchFamily="18" charset="0"/>
                <a:ea typeface="Times New Roman" panose="02020603050405020304" pitchFamily="18" charset="0"/>
              </a:rPr>
              <a:t>hard, cruel, severe, obstinate, difficult, fierce, intense, stubborn, stiff-necked.</a:t>
            </a:r>
            <a:endParaRPr kumimoji="0" lang="en-US" altLang="en-US" sz="44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204257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anim calcmode="lin" valueType="num">
                                      <p:cBhvr>
                                        <p:cTn id="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3D0396-1B2A-4BEA-93F5-F873DE6A40A5}"/>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362C096D-C00F-4C73-A345-6A07414D772E}"/>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7A6279C9-C976-4149-A986-85BA3752B194}"/>
              </a:ext>
            </a:extLst>
          </p:cNvPr>
          <p:cNvSpPr>
            <a:spLocks noGrp="1"/>
          </p:cNvSpPr>
          <p:nvPr>
            <p:ph type="sldNum" sz="quarter" idx="12"/>
          </p:nvPr>
        </p:nvSpPr>
        <p:spPr/>
        <p:txBody>
          <a:bodyPr/>
          <a:lstStyle/>
          <a:p>
            <a:fld id="{9318A4CC-0EA3-4F56-BE5B-318B92AC792D}" type="slidenum">
              <a:rPr lang="en-US" smtClean="0"/>
              <a:t>25</a:t>
            </a:fld>
            <a:endParaRPr lang="en-US"/>
          </a:p>
        </p:txBody>
      </p:sp>
      <p:sp>
        <p:nvSpPr>
          <p:cNvPr id="5" name="Rectangle 1">
            <a:extLst>
              <a:ext uri="{FF2B5EF4-FFF2-40B4-BE49-F238E27FC236}">
                <a16:creationId xmlns:a16="http://schemas.microsoft.com/office/drawing/2014/main" id="{432F9159-4B70-4452-83FC-6725D51F745E}"/>
              </a:ext>
            </a:extLst>
          </p:cNvPr>
          <p:cNvSpPr>
            <a:spLocks noChangeArrowheads="1"/>
          </p:cNvSpPr>
          <p:nvPr/>
        </p:nvSpPr>
        <p:spPr bwMode="auto">
          <a:xfrm>
            <a:off x="159067" y="0"/>
            <a:ext cx="8825865"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1" i="0" strike="noStrike" cap="none" normalizeH="0" baseline="0" dirty="0">
                <a:ln>
                  <a:noFill/>
                </a:ln>
                <a:solidFill>
                  <a:srgbClr val="FFFF00"/>
                </a:solidFill>
                <a:effectLst/>
                <a:latin typeface="+mj-lt"/>
                <a:ea typeface="Times New Roman" panose="02020603050405020304" pitchFamily="18" charset="0"/>
              </a:rPr>
              <a:t>5 Stages:</a:t>
            </a:r>
            <a:endParaRPr kumimoji="0" lang="en-US" altLang="en-US" sz="1200" b="0" i="0" strike="noStrike" cap="none" normalizeH="0" baseline="0" dirty="0">
              <a:ln>
                <a:noFill/>
              </a:ln>
              <a:solidFill>
                <a:srgbClr val="FFFF00"/>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3200" dirty="0">
                <a:latin typeface="+mj-lt"/>
                <a:ea typeface="Times New Roman" panose="02020603050405020304" pitchFamily="18" charset="0"/>
              </a:rPr>
              <a:t>Wounded Spirit</a:t>
            </a:r>
            <a:r>
              <a:rPr kumimoji="0" lang="en-US" altLang="en-US" sz="3200" b="0" i="0" strike="noStrike" cap="none" normalizeH="0" baseline="0" dirty="0">
                <a:ln>
                  <a:noFill/>
                </a:ln>
                <a:solidFill>
                  <a:schemeClr val="tx1"/>
                </a:solidFill>
                <a:effectLst/>
                <a:latin typeface="+mj-lt"/>
                <a:ea typeface="Times New Roman" panose="02020603050405020304" pitchFamily="18" charset="0"/>
              </a:rPr>
              <a:t>, </a:t>
            </a:r>
            <a:r>
              <a:rPr lang="en-US" altLang="en-US" sz="3200" dirty="0">
                <a:latin typeface="+mj-lt"/>
                <a:ea typeface="Times New Roman" panose="02020603050405020304" pitchFamily="18" charset="0"/>
              </a:rPr>
              <a:t>B</a:t>
            </a:r>
            <a:r>
              <a:rPr kumimoji="0" lang="en-US" altLang="en-US" sz="3200" b="0" i="0" strike="noStrike" cap="none" normalizeH="0" baseline="0" dirty="0">
                <a:ln>
                  <a:noFill/>
                </a:ln>
                <a:solidFill>
                  <a:schemeClr val="tx1"/>
                </a:solidFill>
                <a:effectLst/>
                <a:latin typeface="+mj-lt"/>
                <a:ea typeface="Times New Roman" panose="02020603050405020304" pitchFamily="18" charset="0"/>
              </a:rPr>
              <a:t>itterness, Conflict, Stubbornness, Rebellion.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1" i="0" strike="noStrike" cap="none" normalizeH="0" baseline="0" dirty="0">
                <a:ln>
                  <a:noFill/>
                </a:ln>
                <a:solidFill>
                  <a:srgbClr val="FFFF00"/>
                </a:solidFill>
                <a:effectLst/>
                <a:latin typeface="+mj-lt"/>
                <a:ea typeface="Times New Roman" panose="02020603050405020304" pitchFamily="18" charset="0"/>
              </a:rPr>
              <a:t>1. A Wounded Spirit</a:t>
            </a:r>
            <a:endParaRPr kumimoji="0" lang="en-US" altLang="en-US" sz="1200" b="0" i="0" strike="noStrike" cap="none" normalizeH="0" baseline="0" dirty="0">
              <a:ln>
                <a:noFill/>
              </a:ln>
              <a:solidFill>
                <a:srgbClr val="FFFF00"/>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strike="noStrike" cap="none" normalizeH="0" baseline="0" dirty="0">
                <a:ln>
                  <a:noFill/>
                </a:ln>
                <a:solidFill>
                  <a:schemeClr val="tx1"/>
                </a:solidFill>
                <a:effectLst/>
                <a:latin typeface="+mj-lt"/>
                <a:ea typeface="Times New Roman" panose="02020603050405020304" pitchFamily="18" charset="0"/>
              </a:rPr>
              <a:t>PROVERBS 18:14 </a:t>
            </a:r>
            <a:r>
              <a:rPr kumimoji="0" lang="en-US" altLang="en-US" sz="3200" b="0" i="1" strike="noStrike" cap="none" normalizeH="0" baseline="0" dirty="0">
                <a:ln>
                  <a:noFill/>
                </a:ln>
                <a:solidFill>
                  <a:schemeClr val="tx1"/>
                </a:solidFill>
                <a:effectLst/>
                <a:latin typeface="+mj-lt"/>
                <a:ea typeface="Times New Roman" panose="02020603050405020304" pitchFamily="18" charset="0"/>
              </a:rPr>
              <a:t> The spirit of a man will sustain his infirmity; but a wounded spirit who can bear?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strike="noStrike" cap="none" normalizeH="0" baseline="0" dirty="0">
                <a:ln>
                  <a:noFill/>
                </a:ln>
                <a:solidFill>
                  <a:schemeClr val="tx1"/>
                </a:solidFill>
                <a:effectLst/>
                <a:latin typeface="+mj-lt"/>
                <a:ea typeface="Times New Roman" panose="02020603050405020304" pitchFamily="18" charset="0"/>
              </a:rPr>
              <a:t>Spawned by an offense, a sense of hurt (real or perceived). Parents, friends, etc. can do some-thing (even unknowingly) These hurts can be the seed that causes a root of bitterness.</a:t>
            </a:r>
            <a:endParaRPr kumimoji="0" lang="en-US" altLang="en-US" sz="4400" b="0" i="0"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26856698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11518A-F98F-414F-A9E9-8EF3B31A51A7}"/>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408E530C-A3F5-45E7-B964-3527123A905A}"/>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0989898F-6740-4698-83BB-E5657DFDABB9}"/>
              </a:ext>
            </a:extLst>
          </p:cNvPr>
          <p:cNvSpPr>
            <a:spLocks noGrp="1"/>
          </p:cNvSpPr>
          <p:nvPr>
            <p:ph type="sldNum" sz="quarter" idx="12"/>
          </p:nvPr>
        </p:nvSpPr>
        <p:spPr/>
        <p:txBody>
          <a:bodyPr/>
          <a:lstStyle/>
          <a:p>
            <a:fld id="{9318A4CC-0EA3-4F56-BE5B-318B92AC792D}" type="slidenum">
              <a:rPr lang="en-US" smtClean="0"/>
              <a:t>26</a:t>
            </a:fld>
            <a:endParaRPr lang="en-US"/>
          </a:p>
        </p:txBody>
      </p:sp>
      <p:sp>
        <p:nvSpPr>
          <p:cNvPr id="5" name="Rectangle 4">
            <a:extLst>
              <a:ext uri="{FF2B5EF4-FFF2-40B4-BE49-F238E27FC236}">
                <a16:creationId xmlns:a16="http://schemas.microsoft.com/office/drawing/2014/main" id="{8BB66B45-757A-4DD3-B5FB-9D1DE02C4B6A}"/>
              </a:ext>
            </a:extLst>
          </p:cNvPr>
          <p:cNvSpPr/>
          <p:nvPr/>
        </p:nvSpPr>
        <p:spPr>
          <a:xfrm>
            <a:off x="102870" y="75564"/>
            <a:ext cx="8919210" cy="6124754"/>
          </a:xfrm>
          <a:prstGeom prst="rect">
            <a:avLst/>
          </a:prstGeom>
        </p:spPr>
        <p:txBody>
          <a:bodyPr wrap="square">
            <a:spAutoFit/>
          </a:bodyPr>
          <a:lstStyle/>
          <a:p>
            <a:r>
              <a:rPr lang="en-US" sz="4400" b="1" dirty="0">
                <a:solidFill>
                  <a:srgbClr val="FFFF00"/>
                </a:solidFill>
                <a:latin typeface="+mj-lt"/>
                <a:ea typeface="Times New Roman" panose="02020603050405020304" pitchFamily="18" charset="0"/>
              </a:rPr>
              <a:t>2. Bitterness</a:t>
            </a:r>
            <a:r>
              <a:rPr lang="en-US" sz="4400" dirty="0">
                <a:solidFill>
                  <a:srgbClr val="FFFF00"/>
                </a:solidFill>
                <a:latin typeface="+mj-lt"/>
                <a:ea typeface="Times New Roman" panose="02020603050405020304" pitchFamily="18" charset="0"/>
              </a:rPr>
              <a:t> </a:t>
            </a:r>
          </a:p>
          <a:p>
            <a:r>
              <a:rPr lang="en-US" sz="3200" dirty="0">
                <a:latin typeface="+mj-lt"/>
                <a:ea typeface="Times New Roman" panose="02020603050405020304" pitchFamily="18" charset="0"/>
              </a:rPr>
              <a:t>HEBREWS 12:15</a:t>
            </a:r>
            <a:r>
              <a:rPr lang="en-US" sz="3200" i="1" dirty="0">
                <a:latin typeface="+mj-lt"/>
                <a:ea typeface="Times New Roman" panose="02020603050405020304" pitchFamily="18" charset="0"/>
              </a:rPr>
              <a:t>  Looking diligently lest any man fail of the grace of God; lest any root of bitterness springing up trouble you, and thereby many be defiled;</a:t>
            </a:r>
            <a:endParaRPr lang="en-US" sz="3200" dirty="0">
              <a:latin typeface="+mj-lt"/>
              <a:ea typeface="Times New Roman" panose="02020603050405020304" pitchFamily="18" charset="0"/>
            </a:endParaRPr>
          </a:p>
          <a:p>
            <a:r>
              <a:rPr lang="en-US" sz="3200" i="1" dirty="0">
                <a:latin typeface="+mj-lt"/>
                <a:ea typeface="Times New Roman" panose="02020603050405020304" pitchFamily="18" charset="0"/>
              </a:rPr>
              <a:t> </a:t>
            </a:r>
            <a:endParaRPr lang="en-US" sz="3200" dirty="0">
              <a:latin typeface="+mj-lt"/>
              <a:ea typeface="Times New Roman" panose="02020603050405020304" pitchFamily="18" charset="0"/>
            </a:endParaRPr>
          </a:p>
          <a:p>
            <a:r>
              <a:rPr lang="en-US" sz="3200" dirty="0">
                <a:latin typeface="+mj-lt"/>
                <a:ea typeface="Times New Roman" panose="02020603050405020304" pitchFamily="18" charset="0"/>
              </a:rPr>
              <a:t>	Everyone has to respond to hurt: either to forgive or to overlook</a:t>
            </a:r>
            <a:r>
              <a:rPr lang="en-US" sz="3200" i="1" dirty="0">
                <a:latin typeface="+mj-lt"/>
                <a:ea typeface="Times New Roman" panose="02020603050405020304" pitchFamily="18" charset="0"/>
              </a:rPr>
              <a:t>, </a:t>
            </a:r>
            <a:r>
              <a:rPr lang="en-US" sz="3200" dirty="0">
                <a:ea typeface="Times New Roman" panose="02020603050405020304" pitchFamily="18" charset="0"/>
              </a:rPr>
              <a:t>or to realize that the offense was not wrong!</a:t>
            </a:r>
          </a:p>
          <a:p>
            <a:r>
              <a:rPr lang="en-US" sz="3600" b="1" dirty="0">
                <a:latin typeface="+mj-lt"/>
                <a:ea typeface="Times New Roman" panose="02020603050405020304" pitchFamily="18" charset="0"/>
              </a:rPr>
              <a:t>Proverbs 19:11</a:t>
            </a:r>
            <a:r>
              <a:rPr lang="en-US" sz="2800" b="1" i="1" dirty="0">
                <a:latin typeface="+mj-lt"/>
                <a:ea typeface="Times New Roman" panose="02020603050405020304" pitchFamily="18" charset="0"/>
              </a:rPr>
              <a:t> </a:t>
            </a:r>
            <a:r>
              <a:rPr lang="en-US" sz="2800" i="1" dirty="0">
                <a:latin typeface="+mj-lt"/>
                <a:ea typeface="Times New Roman" panose="02020603050405020304" pitchFamily="18" charset="0"/>
              </a:rPr>
              <a:t>The discretion of a man </a:t>
            </a:r>
            <a:r>
              <a:rPr lang="en-US" sz="2800" i="1" dirty="0" err="1">
                <a:latin typeface="+mj-lt"/>
                <a:ea typeface="Times New Roman" panose="02020603050405020304" pitchFamily="18" charset="0"/>
              </a:rPr>
              <a:t>deferreth</a:t>
            </a:r>
            <a:r>
              <a:rPr lang="en-US" sz="2800" i="1" dirty="0">
                <a:latin typeface="+mj-lt"/>
                <a:ea typeface="Times New Roman" panose="02020603050405020304" pitchFamily="18" charset="0"/>
              </a:rPr>
              <a:t> his anger; and it is his glory to pass over a transgression.</a:t>
            </a:r>
          </a:p>
          <a:p>
            <a:endParaRPr lang="en-US" sz="2800" i="1" dirty="0">
              <a:latin typeface="+mj-lt"/>
              <a:ea typeface="Times New Roman" panose="02020603050405020304" pitchFamily="18" charset="0"/>
            </a:endParaRPr>
          </a:p>
        </p:txBody>
      </p:sp>
    </p:spTree>
    <p:extLst>
      <p:ext uri="{BB962C8B-B14F-4D97-AF65-F5344CB8AC3E}">
        <p14:creationId xmlns:p14="http://schemas.microsoft.com/office/powerpoint/2010/main" val="17571873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05947B-FEBC-4F6B-827C-DD8F84026A1D}"/>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601877CF-36BE-4709-A040-CFE5FD9AD05F}"/>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DE4BC87E-36EF-4CCE-9BE2-2A5C6D5EE478}"/>
              </a:ext>
            </a:extLst>
          </p:cNvPr>
          <p:cNvSpPr>
            <a:spLocks noGrp="1"/>
          </p:cNvSpPr>
          <p:nvPr>
            <p:ph type="sldNum" sz="quarter" idx="12"/>
          </p:nvPr>
        </p:nvSpPr>
        <p:spPr/>
        <p:txBody>
          <a:bodyPr/>
          <a:lstStyle/>
          <a:p>
            <a:fld id="{9318A4CC-0EA3-4F56-BE5B-318B92AC792D}" type="slidenum">
              <a:rPr lang="en-US" smtClean="0"/>
              <a:t>27</a:t>
            </a:fld>
            <a:endParaRPr lang="en-US"/>
          </a:p>
        </p:txBody>
      </p:sp>
      <p:sp>
        <p:nvSpPr>
          <p:cNvPr id="5" name="Rectangle 4">
            <a:extLst>
              <a:ext uri="{FF2B5EF4-FFF2-40B4-BE49-F238E27FC236}">
                <a16:creationId xmlns:a16="http://schemas.microsoft.com/office/drawing/2014/main" id="{03BA4B7B-A13E-49E2-864F-43DE1B18234D}"/>
              </a:ext>
            </a:extLst>
          </p:cNvPr>
          <p:cNvSpPr/>
          <p:nvPr/>
        </p:nvSpPr>
        <p:spPr>
          <a:xfrm>
            <a:off x="274320" y="60961"/>
            <a:ext cx="8605520" cy="6309420"/>
          </a:xfrm>
          <a:prstGeom prst="rect">
            <a:avLst/>
          </a:prstGeom>
        </p:spPr>
        <p:txBody>
          <a:bodyPr wrap="square">
            <a:spAutoFit/>
          </a:bodyPr>
          <a:lstStyle/>
          <a:p>
            <a:r>
              <a:rPr lang="en-US" sz="4000" b="1" dirty="0">
                <a:latin typeface="+mj-lt"/>
                <a:ea typeface="Times New Roman" panose="02020603050405020304" pitchFamily="18" charset="0"/>
              </a:rPr>
              <a:t>DISCRETION</a:t>
            </a:r>
            <a:r>
              <a:rPr lang="en-US" sz="4000" dirty="0">
                <a:latin typeface="+mj-lt"/>
                <a:ea typeface="Times New Roman" panose="02020603050405020304" pitchFamily="18" charset="0"/>
              </a:rPr>
              <a:t> </a:t>
            </a:r>
            <a:r>
              <a:rPr lang="en-US" sz="3200" dirty="0">
                <a:latin typeface="+mj-lt"/>
                <a:ea typeface="Times New Roman" panose="02020603050405020304" pitchFamily="18" charset="0"/>
              </a:rPr>
              <a:t>(Gr.)</a:t>
            </a:r>
            <a:r>
              <a:rPr lang="en-US" sz="3200" i="1" dirty="0">
                <a:latin typeface="+mj-lt"/>
                <a:ea typeface="Times New Roman" panose="02020603050405020304" pitchFamily="18" charset="0"/>
              </a:rPr>
              <a:t> </a:t>
            </a:r>
            <a:r>
              <a:rPr lang="en-US" sz="3200" i="1" dirty="0" err="1">
                <a:latin typeface="+mj-lt"/>
                <a:ea typeface="Times New Roman" panose="02020603050405020304" pitchFamily="18" charset="0"/>
              </a:rPr>
              <a:t>sekel</a:t>
            </a:r>
            <a:r>
              <a:rPr lang="en-US" sz="4000" i="1" dirty="0">
                <a:latin typeface="+mj-lt"/>
                <a:ea typeface="Times New Roman" panose="02020603050405020304" pitchFamily="18" charset="0"/>
              </a:rPr>
              <a:t>  </a:t>
            </a:r>
          </a:p>
          <a:p>
            <a:r>
              <a:rPr lang="en-US" sz="3200" i="1" dirty="0">
                <a:latin typeface="+mj-lt"/>
                <a:ea typeface="Times New Roman" panose="02020603050405020304" pitchFamily="18" charset="0"/>
              </a:rPr>
              <a:t>	Prudence, good sense, insight.</a:t>
            </a:r>
          </a:p>
          <a:p>
            <a:r>
              <a:rPr lang="en-US" sz="3200" i="1" dirty="0">
                <a:latin typeface="+mj-lt"/>
                <a:ea typeface="Times New Roman" panose="02020603050405020304" pitchFamily="18" charset="0"/>
              </a:rPr>
              <a:t>	</a:t>
            </a:r>
            <a:r>
              <a:rPr lang="en-US" sz="3200" dirty="0">
                <a:latin typeface="+mj-lt"/>
                <a:ea typeface="Times New Roman" panose="02020603050405020304" pitchFamily="18" charset="0"/>
              </a:rPr>
              <a:t>But when someone rehearses this offense over and over, it cultivates the seed of a hurt that matures into a root of bitterness. </a:t>
            </a:r>
          </a:p>
          <a:p>
            <a:r>
              <a:rPr lang="en-US" sz="3200" dirty="0">
                <a:latin typeface="+mj-lt"/>
                <a:ea typeface="Times New Roman" panose="02020603050405020304" pitchFamily="18" charset="0"/>
              </a:rPr>
              <a:t> </a:t>
            </a:r>
          </a:p>
          <a:p>
            <a:r>
              <a:rPr lang="en-US" sz="4000" b="1" dirty="0">
                <a:latin typeface="+mj-lt"/>
                <a:ea typeface="Times New Roman" panose="02020603050405020304" pitchFamily="18" charset="0"/>
              </a:rPr>
              <a:t>I Corinthians  13:5  </a:t>
            </a:r>
          </a:p>
          <a:p>
            <a:r>
              <a:rPr lang="en-US" sz="4000" b="1" i="1" dirty="0">
                <a:latin typeface="+mj-lt"/>
                <a:ea typeface="Times New Roman" panose="02020603050405020304" pitchFamily="18" charset="0"/>
              </a:rPr>
              <a:t>	</a:t>
            </a:r>
            <a:r>
              <a:rPr lang="en-US" sz="3200" i="1" dirty="0">
                <a:latin typeface="+mj-lt"/>
                <a:ea typeface="Times New Roman" panose="02020603050405020304" pitchFamily="18" charset="0"/>
              </a:rPr>
              <a:t>Doth not behave itself unseemly, </a:t>
            </a:r>
            <a:r>
              <a:rPr lang="en-US" sz="3200" i="1" dirty="0" err="1">
                <a:latin typeface="+mj-lt"/>
                <a:ea typeface="Times New Roman" panose="02020603050405020304" pitchFamily="18" charset="0"/>
              </a:rPr>
              <a:t>seeketh</a:t>
            </a:r>
            <a:r>
              <a:rPr lang="en-US" sz="3200" i="1" dirty="0">
                <a:latin typeface="+mj-lt"/>
                <a:ea typeface="Times New Roman" panose="02020603050405020304" pitchFamily="18" charset="0"/>
              </a:rPr>
              <a:t> not her own, is not easily provoked, thinketh no evil; 6  </a:t>
            </a:r>
            <a:r>
              <a:rPr lang="en-US" sz="3200" i="1" dirty="0" err="1">
                <a:latin typeface="+mj-lt"/>
                <a:ea typeface="Times New Roman" panose="02020603050405020304" pitchFamily="18" charset="0"/>
              </a:rPr>
              <a:t>Rejoiceth</a:t>
            </a:r>
            <a:r>
              <a:rPr lang="en-US" sz="3200" i="1" dirty="0">
                <a:latin typeface="+mj-lt"/>
                <a:ea typeface="Times New Roman" panose="02020603050405020304" pitchFamily="18" charset="0"/>
              </a:rPr>
              <a:t> not in iniquity, but </a:t>
            </a:r>
            <a:r>
              <a:rPr lang="en-US" sz="3200" i="1" dirty="0" err="1">
                <a:latin typeface="+mj-lt"/>
                <a:ea typeface="Times New Roman" panose="02020603050405020304" pitchFamily="18" charset="0"/>
              </a:rPr>
              <a:t>rejoiceth</a:t>
            </a:r>
            <a:r>
              <a:rPr lang="en-US" sz="3200" i="1" dirty="0">
                <a:latin typeface="+mj-lt"/>
                <a:ea typeface="Times New Roman" panose="02020603050405020304" pitchFamily="18" charset="0"/>
              </a:rPr>
              <a:t> in the truth; </a:t>
            </a:r>
            <a:r>
              <a:rPr lang="en-US" sz="3200" dirty="0">
                <a:latin typeface="+mj-lt"/>
                <a:ea typeface="Times New Roman" panose="02020603050405020304" pitchFamily="18" charset="0"/>
              </a:rPr>
              <a:t>7 </a:t>
            </a:r>
            <a:r>
              <a:rPr lang="en-US" sz="3200" i="1" dirty="0" err="1">
                <a:latin typeface="+mj-lt"/>
                <a:ea typeface="Times New Roman" panose="02020603050405020304" pitchFamily="18" charset="0"/>
              </a:rPr>
              <a:t>Beareth</a:t>
            </a:r>
            <a:r>
              <a:rPr lang="en-US" sz="3200" i="1" dirty="0">
                <a:latin typeface="+mj-lt"/>
                <a:ea typeface="Times New Roman" panose="02020603050405020304" pitchFamily="18" charset="0"/>
              </a:rPr>
              <a:t> all things, believeth all things, </a:t>
            </a:r>
            <a:r>
              <a:rPr lang="en-US" sz="3200" i="1" dirty="0" err="1">
                <a:latin typeface="+mj-lt"/>
                <a:ea typeface="Times New Roman" panose="02020603050405020304" pitchFamily="18" charset="0"/>
              </a:rPr>
              <a:t>hopeth</a:t>
            </a:r>
            <a:r>
              <a:rPr lang="en-US" sz="3200" i="1" dirty="0">
                <a:latin typeface="+mj-lt"/>
                <a:ea typeface="Times New Roman" panose="02020603050405020304" pitchFamily="18" charset="0"/>
              </a:rPr>
              <a:t> all things, </a:t>
            </a:r>
            <a:r>
              <a:rPr lang="en-US" sz="3200" i="1" dirty="0" err="1">
                <a:latin typeface="+mj-lt"/>
                <a:ea typeface="Times New Roman" panose="02020603050405020304" pitchFamily="18" charset="0"/>
              </a:rPr>
              <a:t>endureth</a:t>
            </a:r>
            <a:r>
              <a:rPr lang="en-US" sz="3200" i="1" dirty="0">
                <a:latin typeface="+mj-lt"/>
                <a:ea typeface="Times New Roman" panose="02020603050405020304" pitchFamily="18" charset="0"/>
              </a:rPr>
              <a:t> all things.</a:t>
            </a:r>
            <a:endParaRPr lang="en-US" sz="3200" dirty="0">
              <a:latin typeface="+mj-lt"/>
              <a:ea typeface="Times New Roman" panose="02020603050405020304" pitchFamily="18" charset="0"/>
            </a:endParaRPr>
          </a:p>
        </p:txBody>
      </p:sp>
    </p:spTree>
    <p:extLst>
      <p:ext uri="{BB962C8B-B14F-4D97-AF65-F5344CB8AC3E}">
        <p14:creationId xmlns:p14="http://schemas.microsoft.com/office/powerpoint/2010/main" val="2300365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A8FAA1-FE28-41BE-A75E-EC2F319E4EEE}"/>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0F70F4C1-C3A5-48B7-A5BF-A7A1A2596F54}"/>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A23303C6-C049-4CEF-B1C2-BA2759D80DB7}"/>
              </a:ext>
            </a:extLst>
          </p:cNvPr>
          <p:cNvSpPr>
            <a:spLocks noGrp="1"/>
          </p:cNvSpPr>
          <p:nvPr>
            <p:ph type="sldNum" sz="quarter" idx="12"/>
          </p:nvPr>
        </p:nvSpPr>
        <p:spPr/>
        <p:txBody>
          <a:bodyPr/>
          <a:lstStyle/>
          <a:p>
            <a:fld id="{9318A4CC-0EA3-4F56-BE5B-318B92AC792D}" type="slidenum">
              <a:rPr lang="en-US" smtClean="0"/>
              <a:t>28</a:t>
            </a:fld>
            <a:endParaRPr lang="en-US"/>
          </a:p>
        </p:txBody>
      </p:sp>
      <p:sp>
        <p:nvSpPr>
          <p:cNvPr id="5" name="Rectangle 1">
            <a:extLst>
              <a:ext uri="{FF2B5EF4-FFF2-40B4-BE49-F238E27FC236}">
                <a16:creationId xmlns:a16="http://schemas.microsoft.com/office/drawing/2014/main" id="{117D3C79-B04D-4FAF-AA94-C38DEF065961}"/>
              </a:ext>
            </a:extLst>
          </p:cNvPr>
          <p:cNvSpPr>
            <a:spLocks noChangeArrowheads="1"/>
          </p:cNvSpPr>
          <p:nvPr/>
        </p:nvSpPr>
        <p:spPr bwMode="auto">
          <a:xfrm>
            <a:off x="170180" y="136524"/>
            <a:ext cx="880364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4000" b="1" i="0" strike="noStrike" cap="none" normalizeH="0" baseline="0" dirty="0">
                <a:ln>
                  <a:noFill/>
                </a:ln>
                <a:solidFill>
                  <a:srgbClr val="FFFF00"/>
                </a:solidFill>
                <a:effectLst/>
                <a:latin typeface="+mj-lt"/>
                <a:ea typeface="Times New Roman" panose="02020603050405020304" pitchFamily="18" charset="0"/>
              </a:rPr>
              <a:t>3. Strife</a:t>
            </a:r>
            <a:endParaRPr kumimoji="0" lang="en-US" altLang="en-US" sz="1100" b="0" i="0" strike="noStrike" cap="none" normalizeH="0" baseline="0" dirty="0">
              <a:ln>
                <a:noFill/>
              </a:ln>
              <a:solidFill>
                <a:srgbClr val="FFFF00"/>
              </a:solidFill>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3200" b="0" i="0" strike="noStrike" cap="none" normalizeH="0" baseline="0" dirty="0">
                <a:ln>
                  <a:noFill/>
                </a:ln>
                <a:solidFill>
                  <a:schemeClr val="tx1"/>
                </a:solidFill>
                <a:effectLst/>
                <a:latin typeface="+mj-lt"/>
                <a:ea typeface="Times New Roman" panose="02020603050405020304" pitchFamily="18" charset="0"/>
              </a:rPr>
              <a:t>Prov. 29:22</a:t>
            </a:r>
            <a:r>
              <a:rPr kumimoji="0" lang="en-US" altLang="en-US" sz="3200" b="0" i="1" strike="noStrike" cap="none" normalizeH="0" baseline="0" dirty="0">
                <a:ln>
                  <a:noFill/>
                </a:ln>
                <a:solidFill>
                  <a:schemeClr val="tx1"/>
                </a:solidFill>
                <a:effectLst/>
                <a:latin typeface="+mj-lt"/>
                <a:ea typeface="Times New Roman" panose="02020603050405020304" pitchFamily="18" charset="0"/>
              </a:rPr>
              <a:t>  An angry man </a:t>
            </a:r>
            <a:r>
              <a:rPr kumimoji="0" lang="en-US" altLang="en-US" sz="3200" b="0" i="1" strike="noStrike" cap="none" normalizeH="0" baseline="0" dirty="0" err="1">
                <a:ln>
                  <a:noFill/>
                </a:ln>
                <a:solidFill>
                  <a:schemeClr val="tx1"/>
                </a:solidFill>
                <a:effectLst/>
                <a:latin typeface="+mj-lt"/>
                <a:ea typeface="Times New Roman" panose="02020603050405020304" pitchFamily="18" charset="0"/>
              </a:rPr>
              <a:t>stirreth</a:t>
            </a:r>
            <a:r>
              <a:rPr kumimoji="0" lang="en-US" altLang="en-US" sz="3200" b="0" i="1" strike="noStrike" cap="none" normalizeH="0" baseline="0" dirty="0">
                <a:ln>
                  <a:noFill/>
                </a:ln>
                <a:solidFill>
                  <a:schemeClr val="tx1"/>
                </a:solidFill>
                <a:effectLst/>
                <a:latin typeface="+mj-lt"/>
                <a:ea typeface="Times New Roman" panose="02020603050405020304" pitchFamily="18" charset="0"/>
              </a:rPr>
              <a:t> up strife, and a furious man </a:t>
            </a:r>
            <a:r>
              <a:rPr kumimoji="0" lang="en-US" altLang="en-US" sz="3200" b="0" i="1" strike="noStrike" cap="none" normalizeH="0" baseline="0" dirty="0" err="1">
                <a:ln>
                  <a:noFill/>
                </a:ln>
                <a:solidFill>
                  <a:schemeClr val="tx1"/>
                </a:solidFill>
                <a:effectLst/>
                <a:latin typeface="+mj-lt"/>
                <a:ea typeface="Times New Roman" panose="02020603050405020304" pitchFamily="18" charset="0"/>
              </a:rPr>
              <a:t>aboundeth</a:t>
            </a:r>
            <a:r>
              <a:rPr kumimoji="0" lang="en-US" altLang="en-US" sz="3200" b="0" i="1" strike="noStrike" cap="none" normalizeH="0" baseline="0" dirty="0">
                <a:ln>
                  <a:noFill/>
                </a:ln>
                <a:solidFill>
                  <a:schemeClr val="tx1"/>
                </a:solidFill>
                <a:effectLst/>
                <a:latin typeface="+mj-lt"/>
                <a:ea typeface="Times New Roman" panose="02020603050405020304" pitchFamily="18" charset="0"/>
              </a:rPr>
              <a:t> in transgression.</a:t>
            </a:r>
            <a:endParaRPr kumimoji="0" lang="en-US" altLang="en-US" sz="1200" b="0" i="0" strike="noStrike" cap="none" normalizeH="0" baseline="0" dirty="0">
              <a:ln>
                <a:noFill/>
              </a:ln>
              <a:solidFill>
                <a:schemeClr val="tx1"/>
              </a:solidFill>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strike="noStrike" cap="none" normalizeH="0" baseline="0" dirty="0">
                <a:ln>
                  <a:noFill/>
                </a:ln>
                <a:solidFill>
                  <a:schemeClr val="tx1"/>
                </a:solidFill>
                <a:effectLst/>
                <a:latin typeface="+mj-lt"/>
                <a:ea typeface="Times New Roman" panose="02020603050405020304" pitchFamily="18" charset="0"/>
              </a:rPr>
              <a:t>Not talking about a </a:t>
            </a:r>
            <a:r>
              <a:rPr kumimoji="0" lang="en-US" altLang="en-US" sz="2800" b="0" i="1" strike="noStrike" cap="none" normalizeH="0" baseline="0" dirty="0">
                <a:ln>
                  <a:noFill/>
                </a:ln>
                <a:solidFill>
                  <a:schemeClr val="tx1"/>
                </a:solidFill>
                <a:effectLst/>
                <a:latin typeface="+mj-lt"/>
                <a:ea typeface="Times New Roman" panose="02020603050405020304" pitchFamily="18" charset="0"/>
              </a:rPr>
              <a:t>momentary reaction</a:t>
            </a:r>
            <a:r>
              <a:rPr kumimoji="0" lang="en-US" altLang="en-US" sz="2800" b="0" i="0" strike="noStrike" cap="none" normalizeH="0" baseline="0" dirty="0">
                <a:ln>
                  <a:noFill/>
                </a:ln>
                <a:solidFill>
                  <a:schemeClr val="tx1"/>
                </a:solidFill>
                <a:effectLst/>
                <a:latin typeface="+mj-lt"/>
                <a:ea typeface="Times New Roman" panose="02020603050405020304" pitchFamily="18" charset="0"/>
              </a:rPr>
              <a:t> to something, but a pattern, a characterization of that person. It is a habit that is learned. Sometimes we have angry children because they had angry fathers! </a:t>
            </a:r>
            <a:r>
              <a:rPr kumimoji="0" lang="en-US" altLang="en-US" sz="2800" i="0" strike="noStrike" cap="none" normalizeH="0" baseline="0" dirty="0">
                <a:ln>
                  <a:noFill/>
                </a:ln>
                <a:solidFill>
                  <a:srgbClr val="FFFF00"/>
                </a:solidFill>
                <a:effectLst/>
                <a:latin typeface="+mj-lt"/>
                <a:ea typeface="Times New Roman" panose="02020603050405020304" pitchFamily="18" charset="0"/>
              </a:rPr>
              <a:t>Family should never be afraid to come to </a:t>
            </a:r>
            <a:r>
              <a:rPr lang="en-US" altLang="en-US" sz="2800" dirty="0">
                <a:solidFill>
                  <a:srgbClr val="FFFF00"/>
                </a:solidFill>
                <a:latin typeface="+mj-lt"/>
                <a:ea typeface="Times New Roman" panose="02020603050405020304" pitchFamily="18" charset="0"/>
              </a:rPr>
              <a:t>one another - </a:t>
            </a:r>
            <a:r>
              <a:rPr kumimoji="0" lang="en-US" altLang="en-US" sz="2800" i="0" strike="noStrike" cap="none" normalizeH="0" baseline="0" dirty="0">
                <a:ln>
                  <a:noFill/>
                </a:ln>
                <a:solidFill>
                  <a:srgbClr val="FFFF00"/>
                </a:solidFill>
                <a:effectLst/>
                <a:latin typeface="+mj-lt"/>
                <a:ea typeface="Times New Roman" panose="02020603050405020304" pitchFamily="18" charset="0"/>
              </a:rPr>
              <a:t>even when in trouble. </a:t>
            </a:r>
            <a:endParaRPr kumimoji="0" lang="en-US" altLang="en-US" sz="1100" i="0" strike="noStrike" cap="none" normalizeH="0" baseline="0" dirty="0">
              <a:ln>
                <a:noFill/>
              </a:ln>
              <a:solidFill>
                <a:srgbClr val="FFFF00"/>
              </a:solidFill>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1" i="0" strike="noStrike" cap="none" normalizeH="0" baseline="0" dirty="0">
                <a:ln>
                  <a:noFill/>
                </a:ln>
                <a:solidFill>
                  <a:schemeClr val="tx1"/>
                </a:solidFill>
                <a:effectLst/>
                <a:latin typeface="+mj-lt"/>
                <a:ea typeface="Times New Roman" panose="02020603050405020304" pitchFamily="18" charset="0"/>
                <a:cs typeface="Arial" panose="020B0604020202020204" pitchFamily="34" charset="0"/>
              </a:rPr>
              <a:t>Example of our hotel being sold out in Phoenix!</a:t>
            </a:r>
            <a:endParaRPr kumimoji="0" lang="en-US" altLang="en-US" sz="1100" b="0" i="0" strike="noStrike" cap="none" normalizeH="0" baseline="0" dirty="0">
              <a:ln>
                <a:noFill/>
              </a:ln>
              <a:solidFill>
                <a:schemeClr val="tx1"/>
              </a:solidFill>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1" i="0" strike="noStrike" cap="none" normalizeH="0" baseline="0" dirty="0">
                <a:ln>
                  <a:noFill/>
                </a:ln>
                <a:solidFill>
                  <a:schemeClr val="tx1"/>
                </a:solidFill>
                <a:effectLst/>
                <a:latin typeface="+mj-lt"/>
                <a:ea typeface="Times New Roman" panose="02020603050405020304" pitchFamily="18" charset="0"/>
                <a:cs typeface="Arial" panose="020B0604020202020204" pitchFamily="34" charset="0"/>
              </a:rPr>
              <a:t>Example of the McDonald’s drive thru!</a:t>
            </a:r>
            <a:endParaRPr kumimoji="0" lang="en-US" altLang="en-US" sz="1100" b="0" i="0"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27830827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C20F52-8D1F-479C-BCB3-1CE7FF1E6AA6}"/>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1EEF39CB-3BC8-4BF7-B701-547109DCE577}"/>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6A89108D-08A6-480B-925E-806FCA84F183}"/>
              </a:ext>
            </a:extLst>
          </p:cNvPr>
          <p:cNvSpPr>
            <a:spLocks noGrp="1"/>
          </p:cNvSpPr>
          <p:nvPr>
            <p:ph type="sldNum" sz="quarter" idx="12"/>
          </p:nvPr>
        </p:nvSpPr>
        <p:spPr/>
        <p:txBody>
          <a:bodyPr/>
          <a:lstStyle/>
          <a:p>
            <a:fld id="{9318A4CC-0EA3-4F56-BE5B-318B92AC792D}" type="slidenum">
              <a:rPr lang="en-US" smtClean="0"/>
              <a:t>29</a:t>
            </a:fld>
            <a:endParaRPr lang="en-US"/>
          </a:p>
        </p:txBody>
      </p:sp>
      <p:sp>
        <p:nvSpPr>
          <p:cNvPr id="5" name="Rectangle 4">
            <a:extLst>
              <a:ext uri="{FF2B5EF4-FFF2-40B4-BE49-F238E27FC236}">
                <a16:creationId xmlns:a16="http://schemas.microsoft.com/office/drawing/2014/main" id="{4AEC0E32-A59C-4153-B87C-CF9CF092352E}"/>
              </a:ext>
            </a:extLst>
          </p:cNvPr>
          <p:cNvSpPr/>
          <p:nvPr/>
        </p:nvSpPr>
        <p:spPr>
          <a:xfrm>
            <a:off x="213360" y="136524"/>
            <a:ext cx="8717280" cy="6801862"/>
          </a:xfrm>
          <a:prstGeom prst="rect">
            <a:avLst/>
          </a:prstGeom>
        </p:spPr>
        <p:txBody>
          <a:bodyPr wrap="square">
            <a:spAutoFit/>
          </a:bodyPr>
          <a:lstStyle/>
          <a:p>
            <a:pPr lvl="0" indent="457200" defTabSz="914400" eaLnBrk="0" fontAlgn="base" hangingPunct="0">
              <a:spcBef>
                <a:spcPct val="0"/>
              </a:spcBef>
              <a:spcAft>
                <a:spcPct val="0"/>
              </a:spcAft>
            </a:pPr>
            <a:r>
              <a:rPr lang="en-US" altLang="en-US" sz="3600" b="1" dirty="0">
                <a:ea typeface="Times New Roman" panose="02020603050405020304" pitchFamily="18" charset="0"/>
              </a:rPr>
              <a:t>EPHESIANS 6:4</a:t>
            </a:r>
            <a:r>
              <a:rPr lang="en-US" altLang="en-US" sz="3600" b="1" i="1" dirty="0">
                <a:ea typeface="Times New Roman" panose="02020603050405020304" pitchFamily="18" charset="0"/>
              </a:rPr>
              <a:t>   </a:t>
            </a:r>
            <a:r>
              <a:rPr lang="en-US" altLang="en-US" sz="3200" i="1" dirty="0">
                <a:ea typeface="Times New Roman" panose="02020603050405020304" pitchFamily="18" charset="0"/>
              </a:rPr>
              <a:t>And, ye fathers, provoke not your children to wrath: but bring them up in the nurture and admonition of the Lord. </a:t>
            </a:r>
            <a:endParaRPr lang="en-US" altLang="en-US" sz="1200" dirty="0"/>
          </a:p>
          <a:p>
            <a:pPr lvl="0" indent="457200" defTabSz="914400" eaLnBrk="0" fontAlgn="base" hangingPunct="0">
              <a:spcBef>
                <a:spcPct val="0"/>
              </a:spcBef>
              <a:spcAft>
                <a:spcPct val="0"/>
              </a:spcAft>
            </a:pPr>
            <a:endParaRPr lang="en-US" altLang="en-US" sz="3200" b="1" dirty="0">
              <a:ea typeface="Times New Roman" panose="02020603050405020304" pitchFamily="18" charset="0"/>
            </a:endParaRPr>
          </a:p>
          <a:p>
            <a:pPr lvl="0" indent="457200" defTabSz="914400" eaLnBrk="0" fontAlgn="base" hangingPunct="0">
              <a:spcBef>
                <a:spcPct val="0"/>
              </a:spcBef>
              <a:spcAft>
                <a:spcPct val="0"/>
              </a:spcAft>
            </a:pPr>
            <a:r>
              <a:rPr lang="en-US" altLang="en-US" sz="3600" b="1" dirty="0">
                <a:ea typeface="Times New Roman" panose="02020603050405020304" pitchFamily="18" charset="0"/>
              </a:rPr>
              <a:t>STATURE.OF.A.PERFECT.MAN</a:t>
            </a:r>
            <a:r>
              <a:rPr lang="en-US" altLang="en-US" sz="3600" dirty="0">
                <a:ea typeface="Times New Roman" panose="02020603050405020304" pitchFamily="18" charset="0"/>
              </a:rPr>
              <a:t>    </a:t>
            </a:r>
          </a:p>
          <a:p>
            <a:pPr lvl="0" indent="457200" defTabSz="914400" eaLnBrk="0" fontAlgn="base" hangingPunct="0">
              <a:spcBef>
                <a:spcPct val="0"/>
              </a:spcBef>
              <a:spcAft>
                <a:spcPct val="0"/>
              </a:spcAft>
            </a:pPr>
            <a:r>
              <a:rPr lang="en-US" altLang="en-US" sz="3200" dirty="0">
                <a:ea typeface="Times New Roman" panose="02020603050405020304" pitchFamily="18" charset="0"/>
              </a:rPr>
              <a:t>	33-4   …Holy Spirit temperance. That means how to control your tongue, not be a tattler; how to control your temper, not fly off every time anybody speaks cross to you. Boy, a lot of us are going to fall off 'fore we get started, aren't we? 	</a:t>
            </a:r>
            <a:r>
              <a:rPr lang="en-US" altLang="en-US" sz="3200" spc="-150" dirty="0">
                <a:ea typeface="Times New Roman" panose="02020603050405020304" pitchFamily="18" charset="0"/>
              </a:rPr>
              <a:t>Then we wonder why God's not in His church doing miracles and things that He used to do.</a:t>
            </a:r>
            <a:endParaRPr lang="en-US" altLang="en-US" sz="1200" spc="-150" dirty="0"/>
          </a:p>
          <a:p>
            <a:pPr lvl="0" indent="457200" defTabSz="914400" eaLnBrk="0" fontAlgn="base" hangingPunct="0">
              <a:spcBef>
                <a:spcPct val="0"/>
              </a:spcBef>
              <a:spcAft>
                <a:spcPct val="0"/>
              </a:spcAft>
            </a:pPr>
            <a:endParaRPr lang="en-US" altLang="en-US" sz="4400" dirty="0"/>
          </a:p>
        </p:txBody>
      </p:sp>
    </p:spTree>
    <p:extLst>
      <p:ext uri="{BB962C8B-B14F-4D97-AF65-F5344CB8AC3E}">
        <p14:creationId xmlns:p14="http://schemas.microsoft.com/office/powerpoint/2010/main" val="2057271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340596-6DF8-4CD2-B058-E2446E700E5E}"/>
              </a:ext>
            </a:extLst>
          </p:cNvPr>
          <p:cNvSpPr>
            <a:spLocks noGrp="1"/>
          </p:cNvSpPr>
          <p:nvPr>
            <p:ph type="dt" sz="half" idx="10"/>
          </p:nvPr>
        </p:nvSpPr>
        <p:spPr/>
        <p:txBody>
          <a:bodyPr/>
          <a:lstStyle/>
          <a:p>
            <a:pPr>
              <a:defRPr/>
            </a:pPr>
            <a:r>
              <a:rPr lang="en-US"/>
              <a:t>12/1/2018</a:t>
            </a:r>
          </a:p>
        </p:txBody>
      </p:sp>
      <p:sp>
        <p:nvSpPr>
          <p:cNvPr id="3" name="Footer Placeholder 2">
            <a:extLst>
              <a:ext uri="{FF2B5EF4-FFF2-40B4-BE49-F238E27FC236}">
                <a16:creationId xmlns:a16="http://schemas.microsoft.com/office/drawing/2014/main" id="{B6ACC80A-ED08-4AD9-9DE6-6036C302F3DD}"/>
              </a:ext>
            </a:extLst>
          </p:cNvPr>
          <p:cNvSpPr>
            <a:spLocks noGrp="1"/>
          </p:cNvSpPr>
          <p:nvPr>
            <p:ph type="ftr" sz="quarter" idx="11"/>
          </p:nvPr>
        </p:nvSpPr>
        <p:spPr/>
        <p:txBody>
          <a:bodyPr/>
          <a:lstStyle/>
          <a:p>
            <a:pPr>
              <a:defRPr/>
            </a:pPr>
            <a:r>
              <a:rPr lang="en-US"/>
              <a:t>An Angry Man</a:t>
            </a:r>
          </a:p>
        </p:txBody>
      </p:sp>
      <p:sp>
        <p:nvSpPr>
          <p:cNvPr id="4" name="Slide Number Placeholder 3">
            <a:extLst>
              <a:ext uri="{FF2B5EF4-FFF2-40B4-BE49-F238E27FC236}">
                <a16:creationId xmlns:a16="http://schemas.microsoft.com/office/drawing/2014/main" id="{4F7276EC-28D8-4A7A-B2B1-1F1093CE39CB}"/>
              </a:ext>
            </a:extLst>
          </p:cNvPr>
          <p:cNvSpPr>
            <a:spLocks noGrp="1"/>
          </p:cNvSpPr>
          <p:nvPr>
            <p:ph type="sldNum" sz="quarter" idx="12"/>
          </p:nvPr>
        </p:nvSpPr>
        <p:spPr/>
        <p:txBody>
          <a:bodyPr/>
          <a:lstStyle/>
          <a:p>
            <a:pPr>
              <a:defRPr/>
            </a:pPr>
            <a:fld id="{1B2A185C-6290-45C3-87A1-33C80B050DF0}" type="slidenum">
              <a:rPr lang="en-US" smtClean="0"/>
              <a:pPr>
                <a:defRPr/>
              </a:pPr>
              <a:t>3</a:t>
            </a:fld>
            <a:endParaRPr lang="en-US"/>
          </a:p>
        </p:txBody>
      </p:sp>
      <p:sp>
        <p:nvSpPr>
          <p:cNvPr id="5" name="Rectangle 4">
            <a:extLst>
              <a:ext uri="{FF2B5EF4-FFF2-40B4-BE49-F238E27FC236}">
                <a16:creationId xmlns:a16="http://schemas.microsoft.com/office/drawing/2014/main" id="{31228AD5-F962-40A7-A8F3-B34C90E58591}"/>
              </a:ext>
            </a:extLst>
          </p:cNvPr>
          <p:cNvSpPr/>
          <p:nvPr/>
        </p:nvSpPr>
        <p:spPr>
          <a:xfrm>
            <a:off x="114300" y="2133600"/>
            <a:ext cx="8892540" cy="3877985"/>
          </a:xfrm>
          <a:prstGeom prst="rect">
            <a:avLst/>
          </a:prstGeom>
          <a:solidFill>
            <a:schemeClr val="tx2">
              <a:lumMod val="10000"/>
            </a:schemeClr>
          </a:solidFill>
        </p:spPr>
        <p:txBody>
          <a:bodyPr wrap="square">
            <a:spAutoFit/>
          </a:bodyPr>
          <a:lstStyle/>
          <a:p>
            <a:pPr algn="ctr"/>
            <a:r>
              <a:rPr lang="en-US" sz="5400" b="1" dirty="0">
                <a:latin typeface="Cambria" charset="0"/>
                <a:ea typeface="Cambria" charset="0"/>
                <a:cs typeface="Cambria" charset="0"/>
              </a:rPr>
              <a:t>PROVERBS 22:15  </a:t>
            </a:r>
          </a:p>
          <a:p>
            <a:pPr algn="ctr"/>
            <a:r>
              <a:rPr lang="en-US" sz="4800" i="1" dirty="0">
                <a:latin typeface="Cambria" charset="0"/>
                <a:ea typeface="Cambria" charset="0"/>
                <a:cs typeface="Cambria" charset="0"/>
              </a:rPr>
              <a:t>Foolishness is bound in the heart of a child; but the rod of correction (discipline) shall drive it far from him.</a:t>
            </a:r>
          </a:p>
        </p:txBody>
      </p:sp>
      <p:sp>
        <p:nvSpPr>
          <p:cNvPr id="6" name="TextBox 5">
            <a:extLst>
              <a:ext uri="{FF2B5EF4-FFF2-40B4-BE49-F238E27FC236}">
                <a16:creationId xmlns:a16="http://schemas.microsoft.com/office/drawing/2014/main" id="{399E5DB4-F0C5-461D-AFE8-05C35350533E}"/>
              </a:ext>
            </a:extLst>
          </p:cNvPr>
          <p:cNvSpPr txBox="1"/>
          <p:nvPr/>
        </p:nvSpPr>
        <p:spPr>
          <a:xfrm>
            <a:off x="400050" y="152400"/>
            <a:ext cx="8487207" cy="1569660"/>
          </a:xfrm>
          <a:prstGeom prst="rect">
            <a:avLst/>
          </a:prstGeom>
          <a:solidFill>
            <a:schemeClr val="tx2">
              <a:lumMod val="10000"/>
            </a:schemeClr>
          </a:solidFill>
        </p:spPr>
        <p:txBody>
          <a:bodyPr wrap="square" rtlCol="0">
            <a:spAutoFit/>
          </a:bodyPr>
          <a:lstStyle/>
          <a:p>
            <a:pPr algn="ctr"/>
            <a:r>
              <a:rPr lang="en-US" sz="4800" dirty="0">
                <a:latin typeface="Cambria" panose="02040503050406030204" pitchFamily="18" charset="0"/>
                <a:ea typeface="Cambria" panose="02040503050406030204" pitchFamily="18" charset="0"/>
              </a:rPr>
              <a:t>But what is naturally in the </a:t>
            </a:r>
          </a:p>
          <a:p>
            <a:pPr algn="ctr"/>
            <a:r>
              <a:rPr lang="en-US" sz="4800" dirty="0">
                <a:latin typeface="Cambria" panose="02040503050406030204" pitchFamily="18" charset="0"/>
                <a:ea typeface="Cambria" panose="02040503050406030204" pitchFamily="18" charset="0"/>
              </a:rPr>
              <a:t>heart of every child?</a:t>
            </a:r>
          </a:p>
        </p:txBody>
      </p:sp>
    </p:spTree>
    <p:extLst>
      <p:ext uri="{BB962C8B-B14F-4D97-AF65-F5344CB8AC3E}">
        <p14:creationId xmlns:p14="http://schemas.microsoft.com/office/powerpoint/2010/main" val="35940097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0613D9-0B92-416B-AD1F-FD095E96E1D1}"/>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85113D12-794A-4A43-972D-D57EDF855879}"/>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61CB06FD-6AFA-4BEC-8011-FCAC67ADF764}"/>
              </a:ext>
            </a:extLst>
          </p:cNvPr>
          <p:cNvSpPr>
            <a:spLocks noGrp="1"/>
          </p:cNvSpPr>
          <p:nvPr>
            <p:ph type="sldNum" sz="quarter" idx="12"/>
          </p:nvPr>
        </p:nvSpPr>
        <p:spPr/>
        <p:txBody>
          <a:bodyPr/>
          <a:lstStyle/>
          <a:p>
            <a:fld id="{9318A4CC-0EA3-4F56-BE5B-318B92AC792D}" type="slidenum">
              <a:rPr lang="en-US" smtClean="0"/>
              <a:t>30</a:t>
            </a:fld>
            <a:endParaRPr lang="en-US"/>
          </a:p>
        </p:txBody>
      </p:sp>
      <p:sp>
        <p:nvSpPr>
          <p:cNvPr id="5" name="Rectangle 1">
            <a:extLst>
              <a:ext uri="{FF2B5EF4-FFF2-40B4-BE49-F238E27FC236}">
                <a16:creationId xmlns:a16="http://schemas.microsoft.com/office/drawing/2014/main" id="{4F5AAC72-CC55-44C7-A13E-C94B22071EBA}"/>
              </a:ext>
            </a:extLst>
          </p:cNvPr>
          <p:cNvSpPr>
            <a:spLocks noChangeArrowheads="1"/>
          </p:cNvSpPr>
          <p:nvPr/>
        </p:nvSpPr>
        <p:spPr bwMode="auto">
          <a:xfrm>
            <a:off x="83185" y="136524"/>
            <a:ext cx="897763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indent="2286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8600" algn="l" defTabSz="914400" rtl="0" eaLnBrk="0" fontAlgn="base" latinLnBrk="0" hangingPunct="0">
              <a:lnSpc>
                <a:spcPct val="100000"/>
              </a:lnSpc>
              <a:spcBef>
                <a:spcPct val="0"/>
              </a:spcBef>
              <a:spcAft>
                <a:spcPct val="0"/>
              </a:spcAft>
              <a:buClrTx/>
              <a:buSzTx/>
              <a:buFontTx/>
              <a:buNone/>
              <a:tabLst/>
            </a:pPr>
            <a:r>
              <a:rPr kumimoji="0" lang="en-US" altLang="en-US" sz="4000" b="1" i="0" strike="noStrike" cap="none" normalizeH="0" baseline="0" dirty="0">
                <a:ln>
                  <a:noFill/>
                </a:ln>
                <a:solidFill>
                  <a:schemeClr val="tx1"/>
                </a:solidFill>
                <a:effectLst/>
                <a:latin typeface="+mn-lt"/>
                <a:ea typeface="Times New Roman" panose="02020603050405020304" pitchFamily="18" charset="0"/>
              </a:rPr>
              <a:t>How to Provoke Your Child to Anger:</a:t>
            </a:r>
            <a:endParaRPr kumimoji="0" lang="en-US" altLang="en-US" sz="1200" b="0" i="0" strike="noStrike" cap="none" normalizeH="0" baseline="0" dirty="0">
              <a:ln>
                <a:noFill/>
              </a:ln>
              <a:solidFill>
                <a:schemeClr val="tx1"/>
              </a:solidFill>
              <a:effectLst/>
              <a:latin typeface="+mn-lt"/>
            </a:endParaRPr>
          </a:p>
          <a:p>
            <a:pPr marL="0" marR="0" lvl="0" indent="228600" algn="l" defTabSz="914400" rtl="0" eaLnBrk="0" fontAlgn="base" latinLnBrk="0" hangingPunct="0">
              <a:lnSpc>
                <a:spcPct val="100000"/>
              </a:lnSpc>
              <a:spcBef>
                <a:spcPct val="0"/>
              </a:spcBef>
              <a:spcAft>
                <a:spcPct val="0"/>
              </a:spcAft>
              <a:buClrTx/>
              <a:buSzTx/>
              <a:buFontTx/>
              <a:buAutoNum type="arabicPeriod"/>
              <a:tabLst/>
            </a:pPr>
            <a:endParaRPr kumimoji="0" lang="en-US" altLang="en-US" sz="3600" b="0" i="0" strike="noStrike" cap="none" normalizeH="0" baseline="0" dirty="0">
              <a:ln>
                <a:noFill/>
              </a:ln>
              <a:solidFill>
                <a:schemeClr val="tx1"/>
              </a:solidFill>
              <a:effectLst/>
              <a:latin typeface="+mn-lt"/>
              <a:ea typeface="Times New Roman" panose="02020603050405020304" pitchFamily="18" charset="0"/>
            </a:endParaRPr>
          </a:p>
          <a:p>
            <a:pPr marL="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3200" b="0" i="0" strike="noStrike" cap="none" normalizeH="0" baseline="0" dirty="0">
                <a:ln>
                  <a:noFill/>
                </a:ln>
                <a:solidFill>
                  <a:schemeClr val="tx1"/>
                </a:solidFill>
                <a:effectLst/>
                <a:latin typeface="+mn-lt"/>
                <a:ea typeface="Times New Roman" panose="02020603050405020304" pitchFamily="18" charset="0"/>
              </a:rPr>
              <a:t>Lack of Marital Harmony</a:t>
            </a:r>
          </a:p>
          <a:p>
            <a:pPr marL="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3200" b="0" i="0" strike="noStrike" cap="none" normalizeH="0" baseline="0" dirty="0">
                <a:ln>
                  <a:noFill/>
                </a:ln>
                <a:solidFill>
                  <a:schemeClr val="tx1"/>
                </a:solidFill>
                <a:effectLst/>
                <a:latin typeface="+mn-lt"/>
                <a:ea typeface="Times New Roman" panose="02020603050405020304" pitchFamily="18" charset="0"/>
              </a:rPr>
              <a:t>Maintaining a Child Centered Home </a:t>
            </a:r>
          </a:p>
          <a:p>
            <a:pPr lvl="1" defTabSz="914400"/>
            <a:r>
              <a:rPr kumimoji="0" lang="en-US" altLang="en-US" sz="3200" b="0" i="0" strike="noStrike" cap="none" normalizeH="0" baseline="0" dirty="0">
                <a:ln>
                  <a:noFill/>
                </a:ln>
                <a:solidFill>
                  <a:schemeClr val="tx1"/>
                </a:solidFill>
                <a:effectLst/>
                <a:latin typeface="+mn-lt"/>
                <a:ea typeface="Times New Roman" panose="02020603050405020304" pitchFamily="18" charset="0"/>
              </a:rPr>
              <a:t>(Prov. 29:15</a:t>
            </a:r>
            <a:r>
              <a:rPr kumimoji="0" lang="en-US" altLang="en-US" sz="3200" b="0" i="1" strike="noStrike" cap="none" normalizeH="0" baseline="0" dirty="0">
                <a:ln>
                  <a:noFill/>
                </a:ln>
                <a:solidFill>
                  <a:schemeClr val="tx1"/>
                </a:solidFill>
                <a:effectLst/>
                <a:latin typeface="+mn-lt"/>
                <a:ea typeface="Times New Roman" panose="02020603050405020304" pitchFamily="18" charset="0"/>
              </a:rPr>
              <a:t> </a:t>
            </a:r>
            <a:r>
              <a:rPr kumimoji="0" lang="en-US" altLang="en-US" sz="3200" b="0" i="1" strike="noStrike" cap="none" spc="-150" normalizeH="0" baseline="0" dirty="0">
                <a:ln>
                  <a:noFill/>
                </a:ln>
                <a:solidFill>
                  <a:schemeClr val="tx1"/>
                </a:solidFill>
                <a:effectLst/>
                <a:latin typeface="+mn-lt"/>
                <a:ea typeface="Times New Roman" panose="02020603050405020304" pitchFamily="18" charset="0"/>
              </a:rPr>
              <a:t>The rod and reproof give wisdom: but a child left to himself bringeth his mother to shame.</a:t>
            </a:r>
            <a:endParaRPr kumimoji="0" lang="en-US" altLang="en-US" sz="3200" b="0" i="0" strike="noStrike" cap="none" spc="-150" normalizeH="0" baseline="0" dirty="0">
              <a:ln>
                <a:noFill/>
              </a:ln>
              <a:solidFill>
                <a:schemeClr val="tx1"/>
              </a:solidFill>
              <a:effectLst/>
              <a:latin typeface="+mn-lt"/>
              <a:ea typeface="Times New Roman" panose="02020603050405020304" pitchFamily="18" charset="0"/>
            </a:endParaRPr>
          </a:p>
          <a:p>
            <a:pPr marL="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3200" b="0" i="0" strike="noStrike" cap="none" normalizeH="0" baseline="0" dirty="0">
                <a:ln>
                  <a:noFill/>
                </a:ln>
                <a:solidFill>
                  <a:schemeClr val="tx1"/>
                </a:solidFill>
                <a:effectLst/>
                <a:latin typeface="+mn-lt"/>
                <a:ea typeface="Times New Roman" panose="02020603050405020304" pitchFamily="18" charset="0"/>
              </a:rPr>
              <a:t> Disciplining while angry.</a:t>
            </a:r>
          </a:p>
          <a:p>
            <a:pPr marL="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3200" b="0" i="0" strike="noStrike" cap="none" normalizeH="0" baseline="0" dirty="0">
                <a:ln>
                  <a:noFill/>
                </a:ln>
                <a:solidFill>
                  <a:schemeClr val="tx1"/>
                </a:solidFill>
                <a:effectLst/>
                <a:latin typeface="+mn-lt"/>
                <a:ea typeface="Times New Roman" panose="02020603050405020304" pitchFamily="18" charset="0"/>
              </a:rPr>
              <a:t> Double Standards &amp; Inconsistent Discipline.</a:t>
            </a:r>
          </a:p>
          <a:p>
            <a:pPr marL="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3200" b="0" i="0" strike="noStrike" cap="none" normalizeH="0" baseline="0" dirty="0">
                <a:ln>
                  <a:noFill/>
                </a:ln>
                <a:solidFill>
                  <a:schemeClr val="tx1"/>
                </a:solidFill>
                <a:effectLst/>
                <a:latin typeface="+mn-lt"/>
                <a:ea typeface="Times New Roman" panose="02020603050405020304" pitchFamily="18" charset="0"/>
              </a:rPr>
              <a:t> Being Legalistic.</a:t>
            </a:r>
          </a:p>
          <a:p>
            <a:pPr marL="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3200" b="0" i="0" strike="noStrike" cap="none" normalizeH="0" baseline="0" dirty="0">
                <a:ln>
                  <a:noFill/>
                </a:ln>
                <a:solidFill>
                  <a:schemeClr val="tx1"/>
                </a:solidFill>
                <a:effectLst/>
                <a:latin typeface="+mn-lt"/>
                <a:ea typeface="Times New Roman" panose="02020603050405020304" pitchFamily="18" charset="0"/>
              </a:rPr>
              <a:t> </a:t>
            </a:r>
            <a:r>
              <a:rPr kumimoji="0" lang="en-US" altLang="en-US" sz="3200" b="0" i="0" strike="noStrike" cap="none" spc="-150" normalizeH="0" baseline="0" dirty="0">
                <a:ln>
                  <a:noFill/>
                </a:ln>
                <a:solidFill>
                  <a:schemeClr val="tx1"/>
                </a:solidFill>
                <a:effectLst/>
                <a:latin typeface="+mn-lt"/>
                <a:ea typeface="Times New Roman" panose="02020603050405020304" pitchFamily="18" charset="0"/>
              </a:rPr>
              <a:t>Not Admitting you’re wrong, seeking forgiveness</a:t>
            </a:r>
          </a:p>
          <a:p>
            <a:pPr marL="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3200" b="0" i="0" strike="noStrike" cap="none" normalizeH="0" baseline="0" dirty="0">
                <a:ln>
                  <a:noFill/>
                </a:ln>
                <a:solidFill>
                  <a:schemeClr val="tx1"/>
                </a:solidFill>
                <a:effectLst/>
                <a:latin typeface="+mn-lt"/>
                <a:ea typeface="Times New Roman" panose="02020603050405020304" pitchFamily="18" charset="0"/>
              </a:rPr>
              <a:t> Perfectionism and being too controlling.</a:t>
            </a:r>
          </a:p>
          <a:p>
            <a:pPr marL="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3200" b="0" i="0" strike="noStrike" cap="none" normalizeH="0" baseline="0" dirty="0">
                <a:ln>
                  <a:noFill/>
                </a:ln>
                <a:solidFill>
                  <a:schemeClr val="tx1"/>
                </a:solidFill>
                <a:effectLst/>
                <a:latin typeface="+mn-lt"/>
                <a:ea typeface="Times New Roman" panose="02020603050405020304" pitchFamily="18" charset="0"/>
              </a:rPr>
              <a:t> Comparing Your Children to Others.</a:t>
            </a:r>
          </a:p>
        </p:txBody>
      </p:sp>
    </p:spTree>
    <p:extLst>
      <p:ext uri="{BB962C8B-B14F-4D97-AF65-F5344CB8AC3E}">
        <p14:creationId xmlns:p14="http://schemas.microsoft.com/office/powerpoint/2010/main" val="2251846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C1539D-1CF5-44A8-B9C0-A9021E165969}"/>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12380569-21F5-4716-B67F-A0B2901FAD2B}"/>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076951E0-4E13-4BE5-A047-508FB9F12231}"/>
              </a:ext>
            </a:extLst>
          </p:cNvPr>
          <p:cNvSpPr>
            <a:spLocks noGrp="1"/>
          </p:cNvSpPr>
          <p:nvPr>
            <p:ph type="sldNum" sz="quarter" idx="12"/>
          </p:nvPr>
        </p:nvSpPr>
        <p:spPr>
          <a:xfrm>
            <a:off x="6457950" y="6407151"/>
            <a:ext cx="2057400" cy="365125"/>
          </a:xfrm>
        </p:spPr>
        <p:txBody>
          <a:bodyPr/>
          <a:lstStyle/>
          <a:p>
            <a:fld id="{9318A4CC-0EA3-4F56-BE5B-318B92AC792D}" type="slidenum">
              <a:rPr lang="en-US" smtClean="0"/>
              <a:t>31</a:t>
            </a:fld>
            <a:endParaRPr lang="en-US"/>
          </a:p>
        </p:txBody>
      </p:sp>
      <p:sp>
        <p:nvSpPr>
          <p:cNvPr id="5" name="Rectangle 4">
            <a:extLst>
              <a:ext uri="{FF2B5EF4-FFF2-40B4-BE49-F238E27FC236}">
                <a16:creationId xmlns:a16="http://schemas.microsoft.com/office/drawing/2014/main" id="{6A661F94-0D95-4626-BB8A-593B84BBA523}"/>
              </a:ext>
            </a:extLst>
          </p:cNvPr>
          <p:cNvSpPr/>
          <p:nvPr/>
        </p:nvSpPr>
        <p:spPr>
          <a:xfrm>
            <a:off x="223520" y="116204"/>
            <a:ext cx="8696960" cy="6001643"/>
          </a:xfrm>
          <a:prstGeom prst="rect">
            <a:avLst/>
          </a:prstGeom>
        </p:spPr>
        <p:txBody>
          <a:bodyPr wrap="square">
            <a:spAutoFit/>
          </a:bodyPr>
          <a:lstStyle/>
          <a:p>
            <a:pPr lvl="0" defTabSz="914400" eaLnBrk="0" fontAlgn="base" hangingPunct="0">
              <a:spcBef>
                <a:spcPct val="0"/>
              </a:spcBef>
              <a:spcAft>
                <a:spcPct val="0"/>
              </a:spcAft>
            </a:pPr>
            <a:r>
              <a:rPr lang="en-US" altLang="en-US" sz="3200" dirty="0">
                <a:ea typeface="Times New Roman" panose="02020603050405020304" pitchFamily="18" charset="0"/>
              </a:rPr>
              <a:t>9. Failing to Keep Promises.</a:t>
            </a:r>
          </a:p>
          <a:p>
            <a:pPr lvl="0" defTabSz="914400" eaLnBrk="0" fontAlgn="base" hangingPunct="0">
              <a:spcBef>
                <a:spcPct val="0"/>
              </a:spcBef>
              <a:spcAft>
                <a:spcPct val="0"/>
              </a:spcAft>
            </a:pPr>
            <a:r>
              <a:rPr lang="en-US" altLang="en-US" sz="3200" dirty="0">
                <a:ea typeface="Times New Roman" panose="02020603050405020304" pitchFamily="18" charset="0"/>
              </a:rPr>
              <a:t>10. Not taking time for Talk &amp; Encouraging Kids.</a:t>
            </a:r>
          </a:p>
          <a:p>
            <a:pPr lvl="0" defTabSz="914400" eaLnBrk="0" fontAlgn="base" hangingPunct="0">
              <a:spcBef>
                <a:spcPct val="0"/>
              </a:spcBef>
              <a:spcAft>
                <a:spcPct val="0"/>
              </a:spcAft>
            </a:pPr>
            <a:r>
              <a:rPr lang="en-US" altLang="en-US" sz="3200" dirty="0">
                <a:ea typeface="Times New Roman" panose="02020603050405020304" pitchFamily="18" charset="0"/>
              </a:rPr>
              <a:t>11. Chastening in front of others.</a:t>
            </a:r>
          </a:p>
          <a:p>
            <a:pPr lvl="0" defTabSz="914400" eaLnBrk="0" fontAlgn="base" hangingPunct="0">
              <a:spcBef>
                <a:spcPct val="0"/>
              </a:spcBef>
              <a:spcAft>
                <a:spcPct val="0"/>
              </a:spcAft>
            </a:pPr>
            <a:r>
              <a:rPr lang="en-US" altLang="en-US" sz="3200" dirty="0">
                <a:ea typeface="Times New Roman" panose="02020603050405020304" pitchFamily="18" charset="0"/>
              </a:rPr>
              <a:t>12. Not enough Freedom/Too much Freedom.</a:t>
            </a:r>
          </a:p>
          <a:p>
            <a:pPr lvl="0" defTabSz="914400" eaLnBrk="0" fontAlgn="base" hangingPunct="0">
              <a:spcBef>
                <a:spcPct val="0"/>
              </a:spcBef>
              <a:spcAft>
                <a:spcPct val="0"/>
              </a:spcAft>
            </a:pPr>
            <a:r>
              <a:rPr lang="en-US" altLang="en-US" sz="3200" dirty="0">
                <a:ea typeface="Times New Roman" panose="02020603050405020304" pitchFamily="18" charset="0"/>
              </a:rPr>
              <a:t>13. Abuse</a:t>
            </a:r>
          </a:p>
          <a:p>
            <a:pPr lvl="0" defTabSz="914400" eaLnBrk="0" fontAlgn="base" hangingPunct="0">
              <a:spcBef>
                <a:spcPct val="0"/>
              </a:spcBef>
              <a:spcAft>
                <a:spcPct val="0"/>
              </a:spcAft>
            </a:pPr>
            <a:r>
              <a:rPr lang="en-US" altLang="en-US" sz="3200" dirty="0">
                <a:ea typeface="Times New Roman" panose="02020603050405020304" pitchFamily="18" charset="0"/>
              </a:rPr>
              <a:t>14. Name calling, Scolding</a:t>
            </a:r>
          </a:p>
          <a:p>
            <a:pPr lvl="0" defTabSz="914400" eaLnBrk="0" fontAlgn="base" hangingPunct="0">
              <a:spcBef>
                <a:spcPct val="0"/>
              </a:spcBef>
              <a:spcAft>
                <a:spcPct val="0"/>
              </a:spcAft>
            </a:pPr>
            <a:r>
              <a:rPr lang="en-US" altLang="en-US" sz="3200" dirty="0">
                <a:ea typeface="Times New Roman" panose="02020603050405020304" pitchFamily="18" charset="0"/>
              </a:rPr>
              <a:t>15. Favoritism </a:t>
            </a:r>
            <a:r>
              <a:rPr lang="en-US" altLang="en-US" sz="3200" i="1" dirty="0">
                <a:ea typeface="Times New Roman" panose="02020603050405020304" pitchFamily="18" charset="0"/>
              </a:rPr>
              <a:t>(Elder Prodigal Son)</a:t>
            </a:r>
          </a:p>
          <a:p>
            <a:pPr lvl="0" defTabSz="914400" eaLnBrk="0" fontAlgn="base" hangingPunct="0">
              <a:spcBef>
                <a:spcPct val="0"/>
              </a:spcBef>
              <a:spcAft>
                <a:spcPct val="0"/>
              </a:spcAft>
            </a:pPr>
            <a:endParaRPr lang="en-US" altLang="en-US" sz="1200" i="1" dirty="0"/>
          </a:p>
          <a:p>
            <a:pPr lvl="0" defTabSz="914400" eaLnBrk="0" fontAlgn="base" hangingPunct="0">
              <a:spcBef>
                <a:spcPct val="0"/>
              </a:spcBef>
              <a:spcAft>
                <a:spcPct val="0"/>
              </a:spcAft>
            </a:pPr>
            <a:r>
              <a:rPr lang="en-US" altLang="en-US" sz="3200" b="1" dirty="0">
                <a:ea typeface="Times New Roman" panose="02020603050405020304" pitchFamily="18" charset="0"/>
              </a:rPr>
              <a:t>LUKE 15:27 </a:t>
            </a:r>
            <a:r>
              <a:rPr lang="en-US" altLang="en-US" sz="3200" dirty="0">
                <a:ea typeface="Times New Roman" panose="02020603050405020304" pitchFamily="18" charset="0"/>
              </a:rPr>
              <a:t> </a:t>
            </a:r>
          </a:p>
          <a:p>
            <a:pPr lvl="0" defTabSz="914400" eaLnBrk="0" fontAlgn="base" hangingPunct="0">
              <a:spcBef>
                <a:spcPct val="0"/>
              </a:spcBef>
              <a:spcAft>
                <a:spcPct val="0"/>
              </a:spcAft>
            </a:pPr>
            <a:r>
              <a:rPr lang="en-US" altLang="en-US" sz="3200" i="1" dirty="0">
                <a:ea typeface="Times New Roman" panose="02020603050405020304" pitchFamily="18" charset="0"/>
              </a:rPr>
              <a:t>	</a:t>
            </a:r>
            <a:r>
              <a:rPr lang="en-US" altLang="en-US" sz="2800" i="1" dirty="0">
                <a:ea typeface="Times New Roman" panose="02020603050405020304" pitchFamily="18" charset="0"/>
              </a:rPr>
              <a:t>And he said unto him, Thy brother is come; and thy father hath killed the fatted calf, because he hath received him safe and sound.  28  And he was angry, and would not go in: therefore came his father out, and intreated him.</a:t>
            </a:r>
            <a:endParaRPr lang="en-US" altLang="en-US" sz="4000" dirty="0"/>
          </a:p>
        </p:txBody>
      </p:sp>
    </p:spTree>
    <p:extLst>
      <p:ext uri="{BB962C8B-B14F-4D97-AF65-F5344CB8AC3E}">
        <p14:creationId xmlns:p14="http://schemas.microsoft.com/office/powerpoint/2010/main" val="26568623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5F1098-0582-40D4-9D62-262062D49CA8}"/>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5AF8BA32-A3E6-480B-BDDA-57713D7E0FF0}"/>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6EFE65C5-B6C6-4882-808E-BE679424C8BB}"/>
              </a:ext>
            </a:extLst>
          </p:cNvPr>
          <p:cNvSpPr>
            <a:spLocks noGrp="1"/>
          </p:cNvSpPr>
          <p:nvPr>
            <p:ph type="sldNum" sz="quarter" idx="12"/>
          </p:nvPr>
        </p:nvSpPr>
        <p:spPr/>
        <p:txBody>
          <a:bodyPr/>
          <a:lstStyle/>
          <a:p>
            <a:fld id="{9318A4CC-0EA3-4F56-BE5B-318B92AC792D}" type="slidenum">
              <a:rPr lang="en-US" smtClean="0"/>
              <a:t>32</a:t>
            </a:fld>
            <a:endParaRPr lang="en-US"/>
          </a:p>
        </p:txBody>
      </p:sp>
      <p:sp>
        <p:nvSpPr>
          <p:cNvPr id="5" name="Rectangle 1">
            <a:extLst>
              <a:ext uri="{FF2B5EF4-FFF2-40B4-BE49-F238E27FC236}">
                <a16:creationId xmlns:a16="http://schemas.microsoft.com/office/drawing/2014/main" id="{4479C91E-F037-488D-88E5-92B04F218F09}"/>
              </a:ext>
            </a:extLst>
          </p:cNvPr>
          <p:cNvSpPr>
            <a:spLocks noChangeArrowheads="1"/>
          </p:cNvSpPr>
          <p:nvPr/>
        </p:nvSpPr>
        <p:spPr bwMode="auto">
          <a:xfrm>
            <a:off x="0" y="-61555"/>
            <a:ext cx="8971280" cy="660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4000" b="1" i="0" u="sng" strike="noStrike" cap="none" normalizeH="0" baseline="0" dirty="0">
                <a:ln>
                  <a:noFill/>
                </a:ln>
                <a:solidFill>
                  <a:schemeClr val="tx1"/>
                </a:solidFill>
                <a:effectLst/>
                <a:latin typeface="+mj-lt"/>
                <a:ea typeface="Times New Roman" panose="02020603050405020304" pitchFamily="18" charset="0"/>
              </a:rPr>
              <a:t>4. Stubbornness</a:t>
            </a:r>
            <a:endParaRPr kumimoji="0" lang="en-US" altLang="en-US" sz="1100" b="0" i="0" u="none" strike="noStrike" cap="none" normalizeH="0" baseline="0" dirty="0">
              <a:ln>
                <a:noFill/>
              </a:ln>
              <a:solidFill>
                <a:schemeClr val="tx1"/>
              </a:solidFill>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j-lt"/>
                <a:ea typeface="Times New Roman" panose="02020603050405020304" pitchFamily="18" charset="0"/>
              </a:rPr>
              <a:t>Means insubordination, precedes rebellion. A stubborn person feels he does not need to be taught or corrected because he believes he has become the master of his own destiny.</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mj-lt"/>
              <a:ea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chemeClr val="tx1"/>
                </a:solidFill>
                <a:effectLst/>
                <a:latin typeface="+mj-lt"/>
                <a:ea typeface="Times New Roman" panose="02020603050405020304" pitchFamily="18" charset="0"/>
              </a:rPr>
              <a:t>I</a:t>
            </a:r>
            <a:r>
              <a:rPr lang="en-US" altLang="en-US" sz="3600" b="1" dirty="0">
                <a:latin typeface="+mj-lt"/>
                <a:ea typeface="Times New Roman" panose="02020603050405020304" pitchFamily="18" charset="0"/>
              </a:rPr>
              <a:t> </a:t>
            </a:r>
            <a:r>
              <a:rPr kumimoji="0" lang="en-US" altLang="en-US" sz="3600" b="1" i="0" u="none" strike="noStrike" cap="none" normalizeH="0" baseline="0" dirty="0">
                <a:ln>
                  <a:noFill/>
                </a:ln>
                <a:solidFill>
                  <a:schemeClr val="tx1"/>
                </a:solidFill>
                <a:effectLst/>
                <a:latin typeface="+mj-lt"/>
                <a:ea typeface="Times New Roman" panose="02020603050405020304" pitchFamily="18" charset="0"/>
              </a:rPr>
              <a:t>SAMUEL 15:23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1" u="none" strike="noStrike" cap="none" normalizeH="0" baseline="0" dirty="0">
                <a:ln>
                  <a:noFill/>
                </a:ln>
                <a:solidFill>
                  <a:schemeClr val="tx1"/>
                </a:solidFill>
                <a:effectLst/>
                <a:latin typeface="+mj-lt"/>
                <a:ea typeface="Times New Roman" panose="02020603050405020304" pitchFamily="18" charset="0"/>
              </a:rPr>
              <a:t>For </a:t>
            </a:r>
            <a:r>
              <a:rPr kumimoji="0" lang="en-US" altLang="en-US" sz="2800" b="0" i="1" u="sng" strike="noStrike" cap="none" normalizeH="0" baseline="0" dirty="0">
                <a:ln>
                  <a:noFill/>
                </a:ln>
                <a:solidFill>
                  <a:schemeClr val="tx1"/>
                </a:solidFill>
                <a:effectLst/>
                <a:latin typeface="+mj-lt"/>
                <a:ea typeface="Times New Roman" panose="02020603050405020304" pitchFamily="18" charset="0"/>
              </a:rPr>
              <a:t>rebellion is as the sin of witchcraf</a:t>
            </a:r>
            <a:r>
              <a:rPr kumimoji="0" lang="en-US" altLang="en-US" sz="2800" b="0" i="1" u="none" strike="noStrike" cap="none" normalizeH="0" baseline="0" dirty="0">
                <a:ln>
                  <a:noFill/>
                </a:ln>
                <a:solidFill>
                  <a:schemeClr val="tx1"/>
                </a:solidFill>
                <a:effectLst/>
                <a:latin typeface="+mj-lt"/>
                <a:ea typeface="Times New Roman" panose="02020603050405020304" pitchFamily="18" charset="0"/>
              </a:rPr>
              <a:t>t, and stubbornness is as iniquity and idolatry. Because thou hast rejected the word of the LORD, he hath also rejected thee from being king.</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FFFF00"/>
                </a:solidFill>
                <a:effectLst/>
                <a:latin typeface="+mj-lt"/>
                <a:ea typeface="Times New Roman" panose="02020603050405020304" pitchFamily="18" charset="0"/>
              </a:rPr>
              <a:t>Stubborn:</a:t>
            </a:r>
            <a:r>
              <a:rPr kumimoji="0" lang="en-US" altLang="en-US" sz="2800" b="1" i="0" u="none" strike="noStrike" cap="none" normalizeH="0" baseline="0" dirty="0">
                <a:ln>
                  <a:noFill/>
                </a:ln>
                <a:solidFill>
                  <a:schemeClr val="tx1"/>
                </a:solidFill>
                <a:effectLst/>
                <a:latin typeface="+mj-lt"/>
                <a:ea typeface="Times New Roman" panose="02020603050405020304" pitchFamily="18" charset="0"/>
              </a:rPr>
              <a:t> </a:t>
            </a:r>
            <a:r>
              <a:rPr kumimoji="0" lang="en-US" altLang="en-US" sz="2000" b="1" i="0" u="none" strike="noStrike" cap="none" normalizeH="0" baseline="0" dirty="0">
                <a:ln>
                  <a:noFill/>
                </a:ln>
                <a:solidFill>
                  <a:schemeClr val="tx1"/>
                </a:solidFill>
                <a:effectLst/>
                <a:latin typeface="+mj-lt"/>
                <a:ea typeface="Times New Roman" panose="02020603050405020304" pitchFamily="18" charset="0"/>
              </a:rPr>
              <a:t>(Heb.)</a:t>
            </a:r>
            <a:r>
              <a:rPr kumimoji="0" lang="en-US" altLang="en-US" sz="2000" b="0" i="0" u="none" strike="noStrike" cap="none" normalizeH="0" baseline="0" dirty="0">
                <a:ln>
                  <a:noFill/>
                </a:ln>
                <a:solidFill>
                  <a:schemeClr val="tx1"/>
                </a:solidFill>
                <a:effectLst/>
                <a:latin typeface="+mj-lt"/>
                <a:ea typeface="Times New Roman" panose="02020603050405020304" pitchFamily="18" charset="0"/>
              </a:rPr>
              <a:t> </a:t>
            </a:r>
            <a:r>
              <a:rPr kumimoji="0" lang="en-US" altLang="en-US" sz="2000" b="0" i="0" u="none" strike="noStrike" cap="none" normalizeH="0" baseline="0" dirty="0" err="1">
                <a:ln>
                  <a:noFill/>
                </a:ln>
                <a:solidFill>
                  <a:schemeClr val="tx1"/>
                </a:solidFill>
                <a:effectLst/>
                <a:latin typeface="+mj-lt"/>
                <a:ea typeface="Times New Roman" panose="02020603050405020304" pitchFamily="18" charset="0"/>
              </a:rPr>
              <a:t>patsar</a:t>
            </a:r>
            <a:r>
              <a:rPr kumimoji="0" lang="en-US" altLang="en-US" sz="2000" b="0" i="0" u="none" strike="noStrike" cap="none" normalizeH="0" baseline="0" dirty="0">
                <a:ln>
                  <a:noFill/>
                </a:ln>
                <a:solidFill>
                  <a:schemeClr val="tx1"/>
                </a:solidFill>
                <a:effectLst/>
                <a:latin typeface="+mj-lt"/>
                <a:ea typeface="Times New Roman" panose="02020603050405020304" pitchFamily="18" charset="0"/>
              </a:rPr>
              <a:t>  </a:t>
            </a:r>
          </a:p>
          <a:p>
            <a:pPr marL="0" marR="0" lvl="0" indent="457200" algn="l" defTabSz="914400" rtl="0" eaLnBrk="0" fontAlgn="base" latinLnBrk="0" hangingPunct="0">
              <a:lnSpc>
                <a:spcPct val="100000"/>
              </a:lnSpc>
              <a:spcBef>
                <a:spcPct val="0"/>
              </a:spcBef>
              <a:spcAft>
                <a:spcPct val="0"/>
              </a:spcAft>
              <a:buClrTx/>
              <a:buSzTx/>
              <a:buFontTx/>
              <a:buNone/>
              <a:tabLst/>
            </a:pPr>
            <a:r>
              <a:rPr lang="en-US" altLang="en-US" sz="2800" dirty="0">
                <a:latin typeface="+mj-lt"/>
                <a:ea typeface="Times New Roman" panose="02020603050405020304" pitchFamily="18" charset="0"/>
              </a:rPr>
              <a:t>T</a:t>
            </a:r>
            <a:r>
              <a:rPr kumimoji="0" lang="en-US" altLang="en-US" sz="2800" b="0" i="0" u="none" strike="noStrike" cap="none" normalizeH="0" baseline="0" dirty="0">
                <a:ln>
                  <a:noFill/>
                </a:ln>
                <a:solidFill>
                  <a:schemeClr val="tx1"/>
                </a:solidFill>
                <a:effectLst/>
                <a:latin typeface="+mj-lt"/>
                <a:ea typeface="Times New Roman" panose="02020603050405020304" pitchFamily="18" charset="0"/>
              </a:rPr>
              <a:t>o push, press, to be insolent, display pushing, 	arrogance, presumption.</a:t>
            </a:r>
            <a:endParaRPr kumimoji="0" lang="en-US" altLang="en-US" sz="11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40253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fade">
                                      <p:cBhvr>
                                        <p:cTn id="7" dur="1000"/>
                                        <p:tgtEl>
                                          <p:spTgt spid="5">
                                            <p:txEl>
                                              <p:pRg st="6" end="6"/>
                                            </p:txEl>
                                          </p:spTgt>
                                        </p:tgtEl>
                                      </p:cBhvr>
                                    </p:animEffect>
                                    <p:anim calcmode="lin" valueType="num">
                                      <p:cBhvr>
                                        <p:cTn id="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7" end="7"/>
                                            </p:txEl>
                                          </p:spTgt>
                                        </p:tgtEl>
                                        <p:attrNameLst>
                                          <p:attrName>style.visibility</p:attrName>
                                        </p:attrNameLst>
                                      </p:cBhvr>
                                      <p:to>
                                        <p:strVal val="visible"/>
                                      </p:to>
                                    </p:set>
                                    <p:animEffect transition="in" filter="fade">
                                      <p:cBhvr>
                                        <p:cTn id="12" dur="1000"/>
                                        <p:tgtEl>
                                          <p:spTgt spid="5">
                                            <p:txEl>
                                              <p:pRg st="7" end="7"/>
                                            </p:txEl>
                                          </p:spTgt>
                                        </p:tgtEl>
                                      </p:cBhvr>
                                    </p:animEffect>
                                    <p:anim calcmode="lin" valueType="num">
                                      <p:cBhvr>
                                        <p:cTn id="1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F9E7AC-744E-4F55-B3FD-271F3DCBE337}"/>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8BB7AFBD-6948-4155-8F56-C2AD5995ED6C}"/>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42068E35-8288-4D2C-8F20-F432F5D25C81}"/>
              </a:ext>
            </a:extLst>
          </p:cNvPr>
          <p:cNvSpPr>
            <a:spLocks noGrp="1"/>
          </p:cNvSpPr>
          <p:nvPr>
            <p:ph type="sldNum" sz="quarter" idx="12"/>
          </p:nvPr>
        </p:nvSpPr>
        <p:spPr/>
        <p:txBody>
          <a:bodyPr/>
          <a:lstStyle/>
          <a:p>
            <a:fld id="{9318A4CC-0EA3-4F56-BE5B-318B92AC792D}" type="slidenum">
              <a:rPr lang="en-US" smtClean="0"/>
              <a:t>33</a:t>
            </a:fld>
            <a:endParaRPr lang="en-US"/>
          </a:p>
        </p:txBody>
      </p:sp>
      <p:sp>
        <p:nvSpPr>
          <p:cNvPr id="5" name="Rectangle 1">
            <a:extLst>
              <a:ext uri="{FF2B5EF4-FFF2-40B4-BE49-F238E27FC236}">
                <a16:creationId xmlns:a16="http://schemas.microsoft.com/office/drawing/2014/main" id="{FAB65C89-5B91-4842-9352-667E13C2334E}"/>
              </a:ext>
            </a:extLst>
          </p:cNvPr>
          <p:cNvSpPr>
            <a:spLocks noChangeArrowheads="1"/>
          </p:cNvSpPr>
          <p:nvPr/>
        </p:nvSpPr>
        <p:spPr bwMode="auto">
          <a:xfrm>
            <a:off x="147320" y="34052"/>
            <a:ext cx="8849360" cy="667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rgbClr val="FFFF00"/>
                </a:solidFill>
                <a:effectLst/>
                <a:latin typeface="Cambria" panose="02040503050406030204" pitchFamily="18" charset="0"/>
                <a:ea typeface="Times New Roman" panose="02020603050405020304" pitchFamily="18" charset="0"/>
              </a:rPr>
              <a:t>EXAMPLE:  </a:t>
            </a:r>
            <a:r>
              <a:rPr kumimoji="0" lang="en-US" altLang="en-US" sz="3600" b="1"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II KINGS 1:2</a:t>
            </a:r>
            <a:r>
              <a:rPr kumimoji="0" lang="en-US" altLang="en-US" sz="3600" b="1"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  </a:t>
            </a:r>
            <a:r>
              <a:rPr kumimoji="0" lang="en-US" altLang="en-US" sz="28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And </a:t>
            </a:r>
            <a:r>
              <a:rPr kumimoji="0" lang="en-US" altLang="en-US" sz="2800" b="1"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Ahaziah</a:t>
            </a:r>
            <a:r>
              <a:rPr kumimoji="0" lang="en-US" altLang="en-US" sz="28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 fell down through a lattice in his upper chamber that [was] in Samaria, and was sick: and he sent messengers, and said unto them, Go, enquire of </a:t>
            </a:r>
            <a:r>
              <a:rPr kumimoji="0" lang="en-US" altLang="en-US" sz="2800" b="0" i="1" u="none" strike="noStrike" cap="none" normalizeH="0" baseline="0" dirty="0" err="1">
                <a:ln>
                  <a:noFill/>
                </a:ln>
                <a:solidFill>
                  <a:schemeClr val="tx1"/>
                </a:solidFill>
                <a:effectLst/>
                <a:latin typeface="Cambria" panose="02040503050406030204" pitchFamily="18" charset="0"/>
                <a:ea typeface="Times New Roman" panose="02020603050405020304" pitchFamily="18" charset="0"/>
              </a:rPr>
              <a:t>Baalzebub</a:t>
            </a:r>
            <a:r>
              <a:rPr kumimoji="0" lang="en-US" altLang="en-US" sz="28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 the god of </a:t>
            </a:r>
            <a:r>
              <a:rPr kumimoji="0" lang="en-US" altLang="en-US" sz="2800" b="0" i="1" u="none" strike="noStrike" cap="none" normalizeH="0" baseline="0" dirty="0" err="1">
                <a:ln>
                  <a:noFill/>
                </a:ln>
                <a:solidFill>
                  <a:schemeClr val="tx1"/>
                </a:solidFill>
                <a:effectLst/>
                <a:latin typeface="Cambria" panose="02040503050406030204" pitchFamily="18" charset="0"/>
                <a:ea typeface="Times New Roman" panose="02020603050405020304" pitchFamily="18" charset="0"/>
              </a:rPr>
              <a:t>Ekron</a:t>
            </a:r>
            <a:r>
              <a:rPr kumimoji="0" lang="en-US" altLang="en-US" sz="28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 whether I shall recover of this disease</a:t>
            </a:r>
            <a:r>
              <a:rPr kumimoji="0" lang="en-US" altLang="en-US" sz="28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BALM.IN.GILEAD</a:t>
            </a:r>
            <a:endParaRPr kumimoji="0" lang="en-US" altLang="en-US"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endParaRPr>
          </a:p>
          <a:p>
            <a:pPr lvl="0" defTabSz="914400" eaLnBrk="0" fontAlgn="base" hangingPunct="0">
              <a:spcBef>
                <a:spcPct val="0"/>
              </a:spcBef>
              <a:spcAft>
                <a:spcPct val="0"/>
              </a:spcAft>
            </a:pPr>
            <a:r>
              <a:rPr lang="en-US" altLang="en-US" sz="2400" dirty="0">
                <a:latin typeface="Cambria" panose="02040503050406030204" pitchFamily="18" charset="0"/>
                <a:ea typeface="Times New Roman" panose="02020603050405020304" pitchFamily="18" charset="0"/>
              </a:rPr>
              <a:t>	</a:t>
            </a:r>
            <a:r>
              <a:rPr kumimoji="0" lang="en-US" altLang="en-US"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10 </a:t>
            </a:r>
            <a:r>
              <a:rPr kumimoji="0" lang="en-US" altLang="en-US" sz="28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It wasn't because there wasn't a God in Israel... But it was the king's stubbornness and hatred for the true prophet. It wasn't because that God hadn't supplied the remedy. It was because he was too stubborn, didn't like Elijah, because Elijah had predicted all the evil that happened to his father.</a:t>
            </a:r>
            <a:r>
              <a:rPr kumimoji="0" lang="en-US" altLang="en-US" sz="2800" b="0" i="0" strike="noStrike" cap="none" normalizeH="0" baseline="0" dirty="0">
                <a:ln>
                  <a:noFill/>
                </a:ln>
                <a:solidFill>
                  <a:schemeClr val="tx1"/>
                </a:solidFill>
                <a:effectLst/>
                <a:latin typeface="Cambria" panose="02040503050406030204" pitchFamily="18" charset="0"/>
                <a:ea typeface="Times New Roman" panose="02020603050405020304" pitchFamily="18" charset="0"/>
              </a:rPr>
              <a:t> Therefore, he had created by the habits of his home to hate the man of God, to despise him and reject him.						</a:t>
            </a:r>
            <a:r>
              <a:rPr kumimoji="0" lang="en-US" altLang="en-US" sz="1600" b="0" i="0" strike="noStrike" cap="none" normalizeH="0" baseline="0" dirty="0">
                <a:ln>
                  <a:noFill/>
                </a:ln>
                <a:solidFill>
                  <a:schemeClr val="tx1"/>
                </a:solidFill>
                <a:effectLst/>
                <a:latin typeface="Cambria" panose="02040503050406030204" pitchFamily="18" charset="0"/>
                <a:ea typeface="Times New Roman" panose="02020603050405020304" pitchFamily="18" charset="0"/>
              </a:rPr>
              <a:t> </a:t>
            </a:r>
            <a:r>
              <a:rPr lang="en-US" altLang="en-US" sz="2000" dirty="0">
                <a:latin typeface="Cambria" panose="02040503050406030204" pitchFamily="18" charset="0"/>
                <a:ea typeface="Times New Roman" panose="02020603050405020304" pitchFamily="18" charset="0"/>
              </a:rPr>
              <a:t>59-0614 </a:t>
            </a:r>
            <a:endParaRPr kumimoji="0" lang="en-US" altLang="en-US" sz="3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14783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BF31A8-67C6-4AA8-B25F-1E4DE94A0DE6}"/>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0AF2F620-2661-4BAA-B2B7-4BDA389AD858}"/>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D986D54E-CC35-4947-A770-26FE444797C0}"/>
              </a:ext>
            </a:extLst>
          </p:cNvPr>
          <p:cNvSpPr>
            <a:spLocks noGrp="1"/>
          </p:cNvSpPr>
          <p:nvPr>
            <p:ph type="sldNum" sz="quarter" idx="12"/>
          </p:nvPr>
        </p:nvSpPr>
        <p:spPr/>
        <p:txBody>
          <a:bodyPr/>
          <a:lstStyle/>
          <a:p>
            <a:fld id="{9318A4CC-0EA3-4F56-BE5B-318B92AC792D}" type="slidenum">
              <a:rPr lang="en-US" smtClean="0"/>
              <a:t>34</a:t>
            </a:fld>
            <a:endParaRPr lang="en-US" dirty="0"/>
          </a:p>
        </p:txBody>
      </p:sp>
      <p:sp>
        <p:nvSpPr>
          <p:cNvPr id="5" name="Rectangle 4">
            <a:extLst>
              <a:ext uri="{FF2B5EF4-FFF2-40B4-BE49-F238E27FC236}">
                <a16:creationId xmlns:a16="http://schemas.microsoft.com/office/drawing/2014/main" id="{DFB8045B-0F83-40FD-A9ED-4FDED0901048}"/>
              </a:ext>
            </a:extLst>
          </p:cNvPr>
          <p:cNvSpPr/>
          <p:nvPr/>
        </p:nvSpPr>
        <p:spPr>
          <a:xfrm>
            <a:off x="233680" y="136524"/>
            <a:ext cx="8676640" cy="6555641"/>
          </a:xfrm>
          <a:prstGeom prst="rect">
            <a:avLst/>
          </a:prstGeom>
        </p:spPr>
        <p:txBody>
          <a:bodyPr wrap="square">
            <a:spAutoFit/>
          </a:bodyPr>
          <a:lstStyle/>
          <a:p>
            <a:r>
              <a:rPr lang="en-US" sz="4000" b="1" dirty="0">
                <a:latin typeface="Cambria" panose="02040503050406030204" pitchFamily="18" charset="0"/>
                <a:ea typeface="Times New Roman" panose="02020603050405020304" pitchFamily="18" charset="0"/>
              </a:rPr>
              <a:t>QA.GOD.BEING.MISUNDERSTOOD</a:t>
            </a:r>
            <a:endParaRPr lang="en-US" sz="4000" dirty="0">
              <a:latin typeface="Cambria" panose="02040503050406030204" pitchFamily="18" charset="0"/>
              <a:ea typeface="Times New Roman" panose="02020603050405020304" pitchFamily="18" charset="0"/>
            </a:endParaRPr>
          </a:p>
          <a:p>
            <a:r>
              <a:rPr lang="en-US" sz="2800" dirty="0">
                <a:latin typeface="Cambria" panose="02040503050406030204" pitchFamily="18" charset="0"/>
                <a:ea typeface="Times New Roman" panose="02020603050405020304" pitchFamily="18" charset="0"/>
              </a:rPr>
              <a:t>	</a:t>
            </a:r>
            <a:r>
              <a:rPr lang="en-US" sz="3200" dirty="0">
                <a:latin typeface="Cambria" panose="02040503050406030204" pitchFamily="18" charset="0"/>
                <a:ea typeface="Times New Roman" panose="02020603050405020304" pitchFamily="18" charset="0"/>
              </a:rPr>
              <a:t>605-47 Stubbornness is not of God… So when you feel that you got a stubborn spirit, lay the thing on the altar, and believe God that the thing is dead and you'll never have it no more, and go on and don't even pay any attention to it no more, and the </a:t>
            </a:r>
            <a:r>
              <a:rPr lang="en-US" sz="3200" dirty="0" err="1">
                <a:latin typeface="Cambria" panose="02040503050406030204" pitchFamily="18" charset="0"/>
                <a:ea typeface="Times New Roman" panose="02020603050405020304" pitchFamily="18" charset="0"/>
              </a:rPr>
              <a:t>thing'll</a:t>
            </a:r>
            <a:r>
              <a:rPr lang="en-US" sz="3200" dirty="0">
                <a:latin typeface="Cambria" panose="02040503050406030204" pitchFamily="18" charset="0"/>
                <a:ea typeface="Times New Roman" panose="02020603050405020304" pitchFamily="18" charset="0"/>
              </a:rPr>
              <a:t> leave you.</a:t>
            </a:r>
          </a:p>
          <a:p>
            <a:r>
              <a:rPr lang="en-US" sz="3200" dirty="0">
                <a:latin typeface="Cambria" panose="02040503050406030204" pitchFamily="18" charset="0"/>
                <a:ea typeface="Times New Roman" panose="02020603050405020304" pitchFamily="18" charset="0"/>
              </a:rPr>
              <a:t>	 “</a:t>
            </a:r>
            <a:r>
              <a:rPr lang="en-US" sz="3200" i="1" dirty="0">
                <a:latin typeface="Cambria" panose="02040503050406030204" pitchFamily="18" charset="0"/>
                <a:ea typeface="Times New Roman" panose="02020603050405020304" pitchFamily="18" charset="0"/>
              </a:rPr>
              <a:t>Resist the Devil and he will flee from you…”</a:t>
            </a:r>
            <a:r>
              <a:rPr lang="en-US" sz="3200" dirty="0">
                <a:latin typeface="Cambria" panose="02040503050406030204" pitchFamily="18" charset="0"/>
                <a:ea typeface="Times New Roman" panose="02020603050405020304" pitchFamily="18" charset="0"/>
              </a:rPr>
              <a:t> that's "get away quickly." So that would be my advice how to overcome it. We overcome the Devil by faith. That's what we overcome all evil, is by faith.</a:t>
            </a:r>
          </a:p>
          <a:p>
            <a:pPr algn="r"/>
            <a:r>
              <a:rPr lang="en-US" sz="2800" dirty="0">
                <a:latin typeface="Cambria" panose="02040503050406030204" pitchFamily="18" charset="0"/>
                <a:ea typeface="Times New Roman" panose="02020603050405020304" pitchFamily="18" charset="0"/>
              </a:rPr>
              <a:t>61-0723</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359985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4BF9A0-C680-4ABD-86D8-52FD906F2F12}"/>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22E23771-4FCB-46FE-8966-75E3D28ECAC5}"/>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FF7F658B-8126-42A9-A0D2-4AACB747E377}"/>
              </a:ext>
            </a:extLst>
          </p:cNvPr>
          <p:cNvSpPr>
            <a:spLocks noGrp="1"/>
          </p:cNvSpPr>
          <p:nvPr>
            <p:ph type="sldNum" sz="quarter" idx="12"/>
          </p:nvPr>
        </p:nvSpPr>
        <p:spPr/>
        <p:txBody>
          <a:bodyPr/>
          <a:lstStyle/>
          <a:p>
            <a:fld id="{9318A4CC-0EA3-4F56-BE5B-318B92AC792D}" type="slidenum">
              <a:rPr lang="en-US" smtClean="0"/>
              <a:t>35</a:t>
            </a:fld>
            <a:endParaRPr lang="en-US"/>
          </a:p>
        </p:txBody>
      </p:sp>
      <p:sp>
        <p:nvSpPr>
          <p:cNvPr id="5" name="Rectangle 1">
            <a:extLst>
              <a:ext uri="{FF2B5EF4-FFF2-40B4-BE49-F238E27FC236}">
                <a16:creationId xmlns:a16="http://schemas.microsoft.com/office/drawing/2014/main" id="{A1E8065D-4DBB-4B1F-B1A5-A7CC2CC23D1A}"/>
              </a:ext>
            </a:extLst>
          </p:cNvPr>
          <p:cNvSpPr>
            <a:spLocks noChangeArrowheads="1"/>
          </p:cNvSpPr>
          <p:nvPr/>
        </p:nvSpPr>
        <p:spPr bwMode="auto">
          <a:xfrm>
            <a:off x="85725" y="218003"/>
            <a:ext cx="897255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4000" b="1" i="0" strike="noStrike" cap="none" normalizeH="0" baseline="0" dirty="0">
                <a:ln>
                  <a:noFill/>
                </a:ln>
                <a:solidFill>
                  <a:srgbClr val="FFFF00"/>
                </a:solidFill>
                <a:effectLst/>
                <a:latin typeface="Cambria" panose="02040503050406030204" pitchFamily="18" charset="0"/>
                <a:ea typeface="Times New Roman" panose="02020603050405020304" pitchFamily="18" charset="0"/>
              </a:rPr>
              <a:t>5. Rebellion</a:t>
            </a:r>
            <a:endParaRPr kumimoji="0" lang="en-US" altLang="en-US" sz="1100" b="0" i="0" strike="noStrike" cap="none" normalizeH="0" baseline="0" dirty="0">
              <a:ln>
                <a:noFill/>
              </a:ln>
              <a:solidFill>
                <a:srgbClr val="FFFF00"/>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Gone beyond anger and has become the proverbial fool. A fool, a rebel in the Bible are basically the same. Always right in their own eyes:</a:t>
            </a:r>
            <a:endParaRPr kumimoji="0" lang="en-US" altLang="en-US" sz="32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200" dirty="0">
              <a:latin typeface="Cambria" panose="02040503050406030204" pitchFamily="18" charset="0"/>
              <a:ea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Prov. 12:15 </a:t>
            </a:r>
            <a:r>
              <a:rPr kumimoji="0" lang="en-US" altLang="en-US" sz="32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The way of a fool is right in his own eyes: but he that </a:t>
            </a:r>
            <a:r>
              <a:rPr kumimoji="0" lang="en-US" altLang="en-US" sz="3200" b="0" i="1" u="none" strike="noStrike" cap="none" normalizeH="0" baseline="0" dirty="0" err="1">
                <a:ln>
                  <a:noFill/>
                </a:ln>
                <a:solidFill>
                  <a:schemeClr val="tx1"/>
                </a:solidFill>
                <a:effectLst/>
                <a:latin typeface="Cambria" panose="02040503050406030204" pitchFamily="18" charset="0"/>
                <a:ea typeface="Times New Roman" panose="02020603050405020304" pitchFamily="18" charset="0"/>
              </a:rPr>
              <a:t>hearkeneth</a:t>
            </a:r>
            <a:r>
              <a:rPr kumimoji="0" lang="en-US" altLang="en-US" sz="32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 unto counsel is wise.</a:t>
            </a:r>
            <a:endParaRPr kumimoji="0" lang="en-US" altLang="en-US" sz="32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Prov. 10:18</a:t>
            </a:r>
            <a:r>
              <a:rPr kumimoji="0" lang="en-US" altLang="en-US" sz="32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  He that </a:t>
            </a:r>
            <a:r>
              <a:rPr kumimoji="0" lang="en-US" altLang="en-US" sz="3200" b="0" i="1" u="none" strike="noStrike" cap="none" normalizeH="0" baseline="0" dirty="0" err="1">
                <a:ln>
                  <a:noFill/>
                </a:ln>
                <a:solidFill>
                  <a:schemeClr val="tx1"/>
                </a:solidFill>
                <a:effectLst/>
                <a:latin typeface="Cambria" panose="02040503050406030204" pitchFamily="18" charset="0"/>
                <a:ea typeface="Times New Roman" panose="02020603050405020304" pitchFamily="18" charset="0"/>
              </a:rPr>
              <a:t>hideth</a:t>
            </a:r>
            <a:r>
              <a:rPr kumimoji="0" lang="en-US" altLang="en-US" sz="32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 hatred with lying lips, and he that </a:t>
            </a:r>
            <a:r>
              <a:rPr kumimoji="0" lang="en-US" altLang="en-US" sz="3200" b="0" i="1" u="none" strike="noStrike" cap="none" normalizeH="0" baseline="0" dirty="0" err="1">
                <a:ln>
                  <a:noFill/>
                </a:ln>
                <a:solidFill>
                  <a:schemeClr val="tx1"/>
                </a:solidFill>
                <a:effectLst/>
                <a:latin typeface="Cambria" panose="02040503050406030204" pitchFamily="18" charset="0"/>
                <a:ea typeface="Times New Roman" panose="02020603050405020304" pitchFamily="18" charset="0"/>
              </a:rPr>
              <a:t>uttereth</a:t>
            </a:r>
            <a:r>
              <a:rPr kumimoji="0" lang="en-US" altLang="en-US" sz="32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 a slander, is a fool.</a:t>
            </a:r>
            <a:endParaRPr kumimoji="0" lang="en-US" altLang="en-US" sz="32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3006204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E508EC-5580-4D0F-989D-094B7D69C0AE}"/>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5C1AE7FD-83FA-466D-BA2B-3146638110AE}"/>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4DC2C9A6-2DFD-4929-8986-C61CBD6BA4FF}"/>
              </a:ext>
            </a:extLst>
          </p:cNvPr>
          <p:cNvSpPr>
            <a:spLocks noGrp="1"/>
          </p:cNvSpPr>
          <p:nvPr>
            <p:ph type="sldNum" sz="quarter" idx="12"/>
          </p:nvPr>
        </p:nvSpPr>
        <p:spPr/>
        <p:txBody>
          <a:bodyPr/>
          <a:lstStyle/>
          <a:p>
            <a:fld id="{9318A4CC-0EA3-4F56-BE5B-318B92AC792D}" type="slidenum">
              <a:rPr lang="en-US" smtClean="0"/>
              <a:t>36</a:t>
            </a:fld>
            <a:endParaRPr lang="en-US"/>
          </a:p>
        </p:txBody>
      </p:sp>
      <p:sp>
        <p:nvSpPr>
          <p:cNvPr id="5" name="Rectangle 4">
            <a:extLst>
              <a:ext uri="{FF2B5EF4-FFF2-40B4-BE49-F238E27FC236}">
                <a16:creationId xmlns:a16="http://schemas.microsoft.com/office/drawing/2014/main" id="{0B89D42A-1643-4282-8F13-9C3E3E677245}"/>
              </a:ext>
            </a:extLst>
          </p:cNvPr>
          <p:cNvSpPr/>
          <p:nvPr/>
        </p:nvSpPr>
        <p:spPr>
          <a:xfrm>
            <a:off x="213360" y="207644"/>
            <a:ext cx="8717280" cy="5816977"/>
          </a:xfrm>
          <a:prstGeom prst="rect">
            <a:avLst/>
          </a:prstGeom>
        </p:spPr>
        <p:txBody>
          <a:bodyPr wrap="square">
            <a:spAutoFit/>
          </a:bodyPr>
          <a:lstStyle/>
          <a:p>
            <a:pPr lvl="0" indent="457200" defTabSz="914400" eaLnBrk="0" fontAlgn="base" hangingPunct="0">
              <a:spcBef>
                <a:spcPct val="0"/>
              </a:spcBef>
              <a:spcAft>
                <a:spcPct val="0"/>
              </a:spcAft>
            </a:pPr>
            <a:r>
              <a:rPr lang="en-US" altLang="en-US" sz="4000" b="1" dirty="0">
                <a:latin typeface="Cambria" panose="02040503050406030204" pitchFamily="18" charset="0"/>
                <a:ea typeface="Times New Roman" panose="02020603050405020304" pitchFamily="18" charset="0"/>
              </a:rPr>
              <a:t>Prov. 29:11</a:t>
            </a:r>
            <a:r>
              <a:rPr lang="en-US" altLang="en-US" sz="4000" b="1" i="1" dirty="0">
                <a:latin typeface="Cambria" panose="02040503050406030204" pitchFamily="18" charset="0"/>
                <a:ea typeface="Times New Roman" panose="02020603050405020304" pitchFamily="18" charset="0"/>
              </a:rPr>
              <a:t> </a:t>
            </a:r>
            <a:r>
              <a:rPr lang="en-US" altLang="en-US" sz="3600" i="1" dirty="0">
                <a:latin typeface="Cambria" panose="02040503050406030204" pitchFamily="18" charset="0"/>
                <a:ea typeface="Times New Roman" panose="02020603050405020304" pitchFamily="18" charset="0"/>
              </a:rPr>
              <a:t>A fool </a:t>
            </a:r>
            <a:r>
              <a:rPr lang="en-US" altLang="en-US" sz="3600" i="1" dirty="0" err="1">
                <a:latin typeface="Cambria" panose="02040503050406030204" pitchFamily="18" charset="0"/>
                <a:ea typeface="Times New Roman" panose="02020603050405020304" pitchFamily="18" charset="0"/>
              </a:rPr>
              <a:t>uttereth</a:t>
            </a:r>
            <a:r>
              <a:rPr lang="en-US" altLang="en-US" sz="3600" i="1" dirty="0">
                <a:latin typeface="Cambria" panose="02040503050406030204" pitchFamily="18" charset="0"/>
                <a:ea typeface="Times New Roman" panose="02020603050405020304" pitchFamily="18" charset="0"/>
              </a:rPr>
              <a:t> all his mind: but a wise man </a:t>
            </a:r>
            <a:r>
              <a:rPr lang="en-US" altLang="en-US" sz="3600" i="1" dirty="0" err="1">
                <a:latin typeface="Cambria" panose="02040503050406030204" pitchFamily="18" charset="0"/>
                <a:ea typeface="Times New Roman" panose="02020603050405020304" pitchFamily="18" charset="0"/>
              </a:rPr>
              <a:t>keepeth</a:t>
            </a:r>
            <a:r>
              <a:rPr lang="en-US" altLang="en-US" sz="3600" i="1" dirty="0">
                <a:latin typeface="Cambria" panose="02040503050406030204" pitchFamily="18" charset="0"/>
                <a:ea typeface="Times New Roman" panose="02020603050405020304" pitchFamily="18" charset="0"/>
              </a:rPr>
              <a:t> it in till afterwards.</a:t>
            </a:r>
            <a:endParaRPr lang="en-US" altLang="en-US" sz="3600" dirty="0"/>
          </a:p>
          <a:p>
            <a:pPr lvl="0" indent="457200" defTabSz="914400" eaLnBrk="0" fontAlgn="base" hangingPunct="0">
              <a:spcBef>
                <a:spcPct val="0"/>
              </a:spcBef>
              <a:spcAft>
                <a:spcPct val="0"/>
              </a:spcAft>
            </a:pPr>
            <a:endParaRPr lang="en-US" altLang="en-US" sz="3600" dirty="0">
              <a:latin typeface="Cambria" panose="02040503050406030204" pitchFamily="18" charset="0"/>
              <a:ea typeface="Times New Roman" panose="02020603050405020304" pitchFamily="18" charset="0"/>
            </a:endParaRPr>
          </a:p>
          <a:p>
            <a:pPr lvl="0" indent="457200" defTabSz="914400" eaLnBrk="0" fontAlgn="base" hangingPunct="0">
              <a:spcBef>
                <a:spcPct val="0"/>
              </a:spcBef>
              <a:spcAft>
                <a:spcPct val="0"/>
              </a:spcAft>
            </a:pPr>
            <a:r>
              <a:rPr lang="en-US" altLang="en-US" sz="4000" b="1" dirty="0">
                <a:latin typeface="Cambria" panose="02040503050406030204" pitchFamily="18" charset="0"/>
                <a:ea typeface="Times New Roman" panose="02020603050405020304" pitchFamily="18" charset="0"/>
              </a:rPr>
              <a:t>Prov. 18:7 </a:t>
            </a:r>
            <a:r>
              <a:rPr lang="en-US" altLang="en-US" sz="3600" i="1" dirty="0">
                <a:latin typeface="Cambria" panose="02040503050406030204" pitchFamily="18" charset="0"/>
                <a:ea typeface="Times New Roman" panose="02020603050405020304" pitchFamily="18" charset="0"/>
              </a:rPr>
              <a:t>A fool's mouth [is] his destruction, and his lips [are] the snare of his soul.</a:t>
            </a:r>
            <a:endParaRPr lang="en-US" altLang="en-US" sz="3600" dirty="0"/>
          </a:p>
          <a:p>
            <a:pPr lvl="0" indent="457200" defTabSz="914400" eaLnBrk="0" fontAlgn="base" hangingPunct="0">
              <a:spcBef>
                <a:spcPct val="0"/>
              </a:spcBef>
              <a:spcAft>
                <a:spcPct val="0"/>
              </a:spcAft>
            </a:pPr>
            <a:endParaRPr lang="en-US" altLang="en-US" sz="3600" dirty="0">
              <a:latin typeface="Cambria" panose="02040503050406030204" pitchFamily="18" charset="0"/>
              <a:ea typeface="Times New Roman" panose="02020603050405020304" pitchFamily="18" charset="0"/>
            </a:endParaRPr>
          </a:p>
          <a:p>
            <a:pPr lvl="0" indent="457200" defTabSz="914400" eaLnBrk="0" fontAlgn="base" hangingPunct="0">
              <a:spcBef>
                <a:spcPct val="0"/>
              </a:spcBef>
              <a:spcAft>
                <a:spcPct val="0"/>
              </a:spcAft>
            </a:pPr>
            <a:r>
              <a:rPr lang="en-US" altLang="en-US" sz="4000" b="1" dirty="0">
                <a:latin typeface="Cambria" panose="02040503050406030204" pitchFamily="18" charset="0"/>
                <a:ea typeface="Times New Roman" panose="02020603050405020304" pitchFamily="18" charset="0"/>
              </a:rPr>
              <a:t>Eccl. 7:9</a:t>
            </a:r>
            <a:r>
              <a:rPr lang="en-US" altLang="en-US" sz="3600" dirty="0">
                <a:latin typeface="Cambria" panose="02040503050406030204" pitchFamily="18" charset="0"/>
                <a:ea typeface="Times New Roman" panose="02020603050405020304" pitchFamily="18" charset="0"/>
              </a:rPr>
              <a:t> </a:t>
            </a:r>
            <a:r>
              <a:rPr lang="en-US" altLang="en-US" sz="3600" i="1" dirty="0">
                <a:latin typeface="Cambria" panose="02040503050406030204" pitchFamily="18" charset="0"/>
                <a:ea typeface="Times New Roman" panose="02020603050405020304" pitchFamily="18" charset="0"/>
              </a:rPr>
              <a:t>Be not hasty in thy spirit to be angry: for anger </a:t>
            </a:r>
            <a:r>
              <a:rPr lang="en-US" altLang="en-US" sz="3600" i="1" dirty="0" err="1">
                <a:latin typeface="Cambria" panose="02040503050406030204" pitchFamily="18" charset="0"/>
                <a:ea typeface="Times New Roman" panose="02020603050405020304" pitchFamily="18" charset="0"/>
              </a:rPr>
              <a:t>resteth</a:t>
            </a:r>
            <a:r>
              <a:rPr lang="en-US" altLang="en-US" sz="3600" i="1" dirty="0">
                <a:latin typeface="Cambria" panose="02040503050406030204" pitchFamily="18" charset="0"/>
                <a:ea typeface="Times New Roman" panose="02020603050405020304" pitchFamily="18" charset="0"/>
              </a:rPr>
              <a:t> in the bosom of fools.</a:t>
            </a:r>
            <a:endParaRPr lang="en-US" altLang="en-US" sz="3600" dirty="0">
              <a:latin typeface="Arial" panose="020B0604020202020204" pitchFamily="34" charset="0"/>
            </a:endParaRPr>
          </a:p>
        </p:txBody>
      </p:sp>
    </p:spTree>
    <p:extLst>
      <p:ext uri="{BB962C8B-B14F-4D97-AF65-F5344CB8AC3E}">
        <p14:creationId xmlns:p14="http://schemas.microsoft.com/office/powerpoint/2010/main" val="17422739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87B37F-8A1B-4388-BEEF-869E81A40035}"/>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E828811E-707A-422E-AF5E-4010AC29FAF2}"/>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4723B257-4075-4AFE-B78E-B5C62C6B7D11}"/>
              </a:ext>
            </a:extLst>
          </p:cNvPr>
          <p:cNvSpPr>
            <a:spLocks noGrp="1"/>
          </p:cNvSpPr>
          <p:nvPr>
            <p:ph type="sldNum" sz="quarter" idx="12"/>
          </p:nvPr>
        </p:nvSpPr>
        <p:spPr/>
        <p:txBody>
          <a:bodyPr/>
          <a:lstStyle/>
          <a:p>
            <a:fld id="{9318A4CC-0EA3-4F56-BE5B-318B92AC792D}" type="slidenum">
              <a:rPr lang="en-US" smtClean="0"/>
              <a:t>37</a:t>
            </a:fld>
            <a:endParaRPr lang="en-US"/>
          </a:p>
        </p:txBody>
      </p:sp>
      <p:sp>
        <p:nvSpPr>
          <p:cNvPr id="5" name="Rectangle 1">
            <a:extLst>
              <a:ext uri="{FF2B5EF4-FFF2-40B4-BE49-F238E27FC236}">
                <a16:creationId xmlns:a16="http://schemas.microsoft.com/office/drawing/2014/main" id="{4E562590-09B6-4C0C-AA09-3840A17E37CA}"/>
              </a:ext>
            </a:extLst>
          </p:cNvPr>
          <p:cNvSpPr>
            <a:spLocks noChangeArrowheads="1"/>
          </p:cNvSpPr>
          <p:nvPr/>
        </p:nvSpPr>
        <p:spPr bwMode="auto">
          <a:xfrm>
            <a:off x="91440" y="136524"/>
            <a:ext cx="9052560" cy="698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latin typeface="Cambria" panose="02040503050406030204" pitchFamily="18" charset="0"/>
                <a:ea typeface="Times New Roman" panose="02020603050405020304" pitchFamily="18" charset="0"/>
              </a:rPr>
              <a:t>The “ heart” as defined in the Bible almost always refers to the hidden man, the real you. It is the inner life that one lives before God and himself; a life that is unknown by others because it is hidden from them. There also is a relationship between what is in this “heart” and what expressions we make. </a:t>
            </a:r>
            <a:endParaRPr kumimoji="0" lang="en-US" altLang="en-US" sz="1100" b="0" i="0" u="none" strike="noStrike" cap="none" normalizeH="0" baseline="0" dirty="0">
              <a:ln>
                <a:noFill/>
              </a:ln>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latin typeface="Cambria" panose="02040503050406030204" pitchFamily="18" charset="0"/>
                <a:ea typeface="Times New Roman" panose="02020603050405020304" pitchFamily="18" charset="0"/>
              </a:rPr>
              <a:t>	</a:t>
            </a:r>
            <a:endParaRPr kumimoji="0" lang="en-US" altLang="en-US" sz="1100" b="0" i="0" u="none" strike="noStrike" cap="none" normalizeH="0" baseline="0" dirty="0">
              <a:ln>
                <a:noFill/>
              </a:ln>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latin typeface="Cambria" panose="02040503050406030204" pitchFamily="18" charset="0"/>
                <a:ea typeface="Times New Roman" panose="02020603050405020304" pitchFamily="18" charset="0"/>
              </a:rPr>
              <a:t>If a pitcher is filled with good things, good things will come out.</a:t>
            </a:r>
            <a:endParaRPr kumimoji="0" lang="en-US" altLang="en-US" sz="1100" b="0" i="0" u="none" strike="noStrike" cap="none" normalizeH="0" baseline="0" dirty="0">
              <a:ln>
                <a:noFill/>
              </a:ln>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latin typeface="Cambria" panose="02040503050406030204" pitchFamily="18" charset="0"/>
                <a:ea typeface="Times New Roman" panose="02020603050405020304" pitchFamily="18" charset="0"/>
              </a:rPr>
              <a:t>If a pitcher is filled with water…</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latin typeface="Cambria" panose="02040503050406030204" pitchFamily="18" charset="0"/>
                <a:ea typeface="Times New Roman" panose="02020603050405020304" pitchFamily="18" charset="0"/>
              </a:rPr>
              <a:t>If a child’s heart is filled with foolishness… Pr.12:23</a:t>
            </a:r>
            <a:endParaRPr lang="en-US" altLang="en-US" sz="1100" dirty="0"/>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latin typeface="Cambria" panose="02040503050406030204" pitchFamily="18" charset="0"/>
                <a:ea typeface="Times New Roman" panose="02020603050405020304" pitchFamily="18" charset="0"/>
              </a:rPr>
              <a:t>If your heart is filled with pride, pride would come out of your mouth</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latin typeface="Cambria" panose="02040503050406030204" pitchFamily="18" charset="0"/>
                <a:ea typeface="Times New Roman" panose="02020603050405020304" pitchFamily="18" charset="0"/>
              </a:rPr>
              <a:t>Ps.10:4 </a:t>
            </a:r>
            <a:r>
              <a:rPr kumimoji="0" lang="en-US" altLang="en-US" sz="2800" b="0" i="1" u="none" strike="noStrike" cap="none" normalizeH="0" baseline="0" dirty="0">
                <a:ln>
                  <a:noFill/>
                </a:ln>
                <a:effectLst/>
                <a:latin typeface="Cambria" panose="02040503050406030204" pitchFamily="18" charset="0"/>
                <a:ea typeface="Times New Roman" panose="02020603050405020304" pitchFamily="18" charset="0"/>
              </a:rPr>
              <a:t>The wicked, through the pride of his countenance, will not seek after God: God is not in all his thoughts.</a:t>
            </a:r>
            <a:endParaRPr kumimoji="0" lang="en-US" altLang="en-US" sz="1100" b="0" i="0" u="none" strike="noStrike" cap="none" normalizeH="0" baseline="0" dirty="0">
              <a:ln>
                <a:noFill/>
              </a:ln>
              <a:effectLst/>
            </a:endParaRPr>
          </a:p>
        </p:txBody>
      </p:sp>
    </p:spTree>
    <p:extLst>
      <p:ext uri="{BB962C8B-B14F-4D97-AF65-F5344CB8AC3E}">
        <p14:creationId xmlns:p14="http://schemas.microsoft.com/office/powerpoint/2010/main" val="39511609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D07028-F34A-445C-BBCC-095DB424C5BA}"/>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89AACBB7-9A19-4F0E-A54F-26B02A728361}"/>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AF33BD9E-1AE2-478D-93BE-CBE74E764B5A}"/>
              </a:ext>
            </a:extLst>
          </p:cNvPr>
          <p:cNvSpPr>
            <a:spLocks noGrp="1"/>
          </p:cNvSpPr>
          <p:nvPr>
            <p:ph type="sldNum" sz="quarter" idx="12"/>
          </p:nvPr>
        </p:nvSpPr>
        <p:spPr/>
        <p:txBody>
          <a:bodyPr/>
          <a:lstStyle/>
          <a:p>
            <a:fld id="{9318A4CC-0EA3-4F56-BE5B-318B92AC792D}" type="slidenum">
              <a:rPr lang="en-US" smtClean="0"/>
              <a:t>38</a:t>
            </a:fld>
            <a:endParaRPr lang="en-US"/>
          </a:p>
        </p:txBody>
      </p:sp>
      <p:sp>
        <p:nvSpPr>
          <p:cNvPr id="5" name="Rectangle 4">
            <a:extLst>
              <a:ext uri="{FF2B5EF4-FFF2-40B4-BE49-F238E27FC236}">
                <a16:creationId xmlns:a16="http://schemas.microsoft.com/office/drawing/2014/main" id="{0C51F134-9BB9-4764-8AB8-03BDC8E0F6D6}"/>
              </a:ext>
            </a:extLst>
          </p:cNvPr>
          <p:cNvSpPr/>
          <p:nvPr/>
        </p:nvSpPr>
        <p:spPr>
          <a:xfrm>
            <a:off x="171450" y="136525"/>
            <a:ext cx="8823960" cy="6555641"/>
          </a:xfrm>
          <a:prstGeom prst="rect">
            <a:avLst/>
          </a:prstGeom>
        </p:spPr>
        <p:txBody>
          <a:bodyPr wrap="square">
            <a:spAutoFit/>
          </a:bodyPr>
          <a:lstStyle/>
          <a:p>
            <a:pPr lvl="0" indent="457200" defTabSz="914400" eaLnBrk="0" fontAlgn="base" hangingPunct="0">
              <a:spcBef>
                <a:spcPct val="0"/>
              </a:spcBef>
              <a:spcAft>
                <a:spcPct val="0"/>
              </a:spcAft>
            </a:pPr>
            <a:r>
              <a:rPr lang="en-US" altLang="en-US" sz="2800" b="1" dirty="0">
                <a:latin typeface="Cambria" panose="02040503050406030204" pitchFamily="18" charset="0"/>
                <a:ea typeface="Times New Roman" panose="02020603050405020304" pitchFamily="18" charset="0"/>
              </a:rPr>
              <a:t>DANIEL 5:20   </a:t>
            </a:r>
            <a:r>
              <a:rPr lang="en-US" altLang="en-US" sz="2800" i="1" dirty="0">
                <a:latin typeface="Cambria" panose="02040503050406030204" pitchFamily="18" charset="0"/>
                <a:ea typeface="Times New Roman" panose="02020603050405020304" pitchFamily="18" charset="0"/>
              </a:rPr>
              <a:t>But when his heart was lifted up, and his mind hardened in pride, he was deposed from his kingly throne, and they took his glory from him:</a:t>
            </a:r>
            <a:endParaRPr lang="en-US" altLang="en-US" sz="1100" dirty="0"/>
          </a:p>
          <a:p>
            <a:pPr lvl="0" indent="381000" defTabSz="914400" eaLnBrk="0" fontAlgn="base" hangingPunct="0">
              <a:spcBef>
                <a:spcPct val="0"/>
              </a:spcBef>
              <a:spcAft>
                <a:spcPct val="0"/>
              </a:spcAft>
            </a:pPr>
            <a:r>
              <a:rPr lang="en-US" altLang="en-US" sz="2800" dirty="0">
                <a:latin typeface="Cambria" panose="02040503050406030204" pitchFamily="18" charset="0"/>
                <a:ea typeface="Times New Roman" panose="02020603050405020304" pitchFamily="18" charset="0"/>
              </a:rPr>
              <a:t>If your heart is filled with anger, it is also reasonable to expect that anger would come out of your mouth. 	</a:t>
            </a:r>
            <a:endParaRPr lang="en-US" altLang="en-US" sz="1100" dirty="0"/>
          </a:p>
          <a:p>
            <a:pPr lvl="0" indent="381000" defTabSz="914400" eaLnBrk="0" fontAlgn="base" hangingPunct="0">
              <a:spcBef>
                <a:spcPct val="0"/>
              </a:spcBef>
              <a:spcAft>
                <a:spcPct val="0"/>
              </a:spcAft>
            </a:pPr>
            <a:r>
              <a:rPr lang="en-US" altLang="en-US" sz="2800" dirty="0">
                <a:latin typeface="Cambria" panose="02040503050406030204" pitchFamily="18" charset="0"/>
                <a:ea typeface="Times New Roman" panose="02020603050405020304" pitchFamily="18" charset="0"/>
              </a:rPr>
              <a:t>	PROVERBS 26:24</a:t>
            </a:r>
            <a:r>
              <a:rPr lang="en-US" altLang="en-US" sz="2800" i="1" dirty="0">
                <a:latin typeface="Cambria" panose="02040503050406030204" pitchFamily="18" charset="0"/>
                <a:ea typeface="Times New Roman" panose="02020603050405020304" pitchFamily="18" charset="0"/>
              </a:rPr>
              <a:t> He that </a:t>
            </a:r>
            <a:r>
              <a:rPr lang="en-US" altLang="en-US" sz="2800" i="1" dirty="0" err="1">
                <a:latin typeface="Cambria" panose="02040503050406030204" pitchFamily="18" charset="0"/>
                <a:ea typeface="Times New Roman" panose="02020603050405020304" pitchFamily="18" charset="0"/>
              </a:rPr>
              <a:t>hateth</a:t>
            </a:r>
            <a:r>
              <a:rPr lang="en-US" altLang="en-US" sz="2800" i="1" dirty="0">
                <a:latin typeface="Cambria" panose="02040503050406030204" pitchFamily="18" charset="0"/>
                <a:ea typeface="Times New Roman" panose="02020603050405020304" pitchFamily="18" charset="0"/>
              </a:rPr>
              <a:t> </a:t>
            </a:r>
            <a:r>
              <a:rPr lang="en-US" altLang="en-US" sz="2800" i="1" dirty="0" err="1">
                <a:latin typeface="Cambria" panose="02040503050406030204" pitchFamily="18" charset="0"/>
                <a:ea typeface="Times New Roman" panose="02020603050405020304" pitchFamily="18" charset="0"/>
              </a:rPr>
              <a:t>dissembleth</a:t>
            </a:r>
            <a:r>
              <a:rPr lang="en-US" altLang="en-US" sz="2800" i="1" dirty="0">
                <a:latin typeface="Cambria" panose="02040503050406030204" pitchFamily="18" charset="0"/>
                <a:ea typeface="Times New Roman" panose="02020603050405020304" pitchFamily="18" charset="0"/>
              </a:rPr>
              <a:t> </a:t>
            </a:r>
            <a:r>
              <a:rPr lang="en-US" altLang="en-US" sz="2800" dirty="0">
                <a:latin typeface="Cambria" panose="02040503050406030204" pitchFamily="18" charset="0"/>
                <a:ea typeface="Times New Roman" panose="02020603050405020304" pitchFamily="18" charset="0"/>
              </a:rPr>
              <a:t>(disguises</a:t>
            </a:r>
            <a:r>
              <a:rPr lang="en-US" altLang="en-US" sz="2800" i="1" dirty="0">
                <a:latin typeface="Cambria" panose="02040503050406030204" pitchFamily="18" charset="0"/>
                <a:ea typeface="Times New Roman" panose="02020603050405020304" pitchFamily="18" charset="0"/>
              </a:rPr>
              <a:t>) with his lips, and </a:t>
            </a:r>
            <a:r>
              <a:rPr lang="en-US" altLang="en-US" sz="2800" i="1" dirty="0" err="1">
                <a:latin typeface="Cambria" panose="02040503050406030204" pitchFamily="18" charset="0"/>
                <a:ea typeface="Times New Roman" panose="02020603050405020304" pitchFamily="18" charset="0"/>
              </a:rPr>
              <a:t>layeth</a:t>
            </a:r>
            <a:r>
              <a:rPr lang="en-US" altLang="en-US" sz="2800" i="1" dirty="0">
                <a:latin typeface="Cambria" panose="02040503050406030204" pitchFamily="18" charset="0"/>
                <a:ea typeface="Times New Roman" panose="02020603050405020304" pitchFamily="18" charset="0"/>
              </a:rPr>
              <a:t> up deceit within him; 25  When he </a:t>
            </a:r>
            <a:r>
              <a:rPr lang="en-US" altLang="en-US" sz="2800" i="1" dirty="0" err="1">
                <a:latin typeface="Cambria" panose="02040503050406030204" pitchFamily="18" charset="0"/>
                <a:ea typeface="Times New Roman" panose="02020603050405020304" pitchFamily="18" charset="0"/>
              </a:rPr>
              <a:t>speaketh</a:t>
            </a:r>
            <a:r>
              <a:rPr lang="en-US" altLang="en-US" sz="2800" i="1" dirty="0">
                <a:latin typeface="Cambria" panose="02040503050406030204" pitchFamily="18" charset="0"/>
                <a:ea typeface="Times New Roman" panose="02020603050405020304" pitchFamily="18" charset="0"/>
              </a:rPr>
              <a:t> fair, believe him not: for there are seven abominations in his heart. 26 Whose hatred is covered by deceit, his wickedness shall be shewed before the whole congregation.</a:t>
            </a:r>
            <a:endParaRPr lang="en-US" altLang="en-US" sz="1100" dirty="0"/>
          </a:p>
          <a:p>
            <a:pPr lvl="0" indent="381000" defTabSz="914400" eaLnBrk="0" fontAlgn="base" hangingPunct="0">
              <a:spcBef>
                <a:spcPct val="0"/>
              </a:spcBef>
              <a:spcAft>
                <a:spcPct val="0"/>
              </a:spcAft>
            </a:pPr>
            <a:r>
              <a:rPr lang="en-US" altLang="en-US" sz="2800" dirty="0">
                <a:latin typeface="Cambria" panose="02040503050406030204" pitchFamily="18" charset="0"/>
                <a:ea typeface="Times New Roman" panose="02020603050405020304" pitchFamily="18" charset="0"/>
              </a:rPr>
              <a:t>	Unlike the contents of the pitcher, the contents of the heart cannot be seen by man, only God can know the heart. We can only get an idea of what’s in your heart by what comes out!</a:t>
            </a:r>
            <a:endParaRPr lang="en-US" altLang="en-US" sz="4000" dirty="0"/>
          </a:p>
        </p:txBody>
      </p:sp>
    </p:spTree>
    <p:extLst>
      <p:ext uri="{BB962C8B-B14F-4D97-AF65-F5344CB8AC3E}">
        <p14:creationId xmlns:p14="http://schemas.microsoft.com/office/powerpoint/2010/main" val="297351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fade">
                                      <p:cBhvr>
                                        <p:cTn id="1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28600" y="120402"/>
            <a:ext cx="8686800"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FAITH</a:t>
            </a:r>
            <a:endParaRPr kumimoji="0" lang="en-US" sz="3600" b="0" i="0" u="none" strike="noStrike" cap="none" normalizeH="0" baseline="0" dirty="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lang="en-US" sz="3200" dirty="0">
                <a:latin typeface="Cambria" pitchFamily="18" charset="0"/>
                <a:ea typeface="Calibri" pitchFamily="34" charset="0"/>
                <a:cs typeface="Times New Roman" pitchFamily="18" charset="0"/>
              </a:rPr>
              <a:t>	</a:t>
            </a:r>
            <a:r>
              <a:rPr kumimoji="0" lang="en-US" sz="32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38 And if Jonah under those circumstances could believe God and refuse to look at anything that was contrary to God's program, you're not in that bad a shape. How much more ought you to look tonight, not to a earthly temple, but to a heavenly temple…</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How much more ought we to say, "I won't look at nothing but God's eternal promise." I tell you; the </a:t>
            </a:r>
            <a:r>
              <a:rPr kumimoji="0" lang="en-US" sz="32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God of heaven that kept Jonah alive three days and nights can carry you through the deepest of trials</a:t>
            </a:r>
            <a:r>
              <a:rPr kumimoji="0" lang="en-US" sz="32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endParaRPr kumimoji="0" lang="en-US" sz="1600" i="0" u="none" strike="noStrike" cap="none" normalizeH="0" baseline="0" dirty="0">
              <a:ln>
                <a:noFill/>
              </a:ln>
              <a:solidFill>
                <a:schemeClr val="tx1"/>
              </a:solidFill>
              <a:effectLst/>
              <a:latin typeface="Cambria" pitchFamily="18" charset="0"/>
              <a:ea typeface="Calibri" pitchFamily="34" charset="0"/>
              <a:cs typeface="Times New Roman" pitchFamily="18" charset="0"/>
            </a:endParaRPr>
          </a:p>
          <a:p>
            <a:pPr lvl="0" indent="457200" algn="r" eaLnBrk="0" hangingPunct="0"/>
            <a:r>
              <a:rPr lang="en-US" sz="2800" dirty="0">
                <a:latin typeface="Cambria" pitchFamily="18" charset="0"/>
                <a:ea typeface="Calibri" pitchFamily="34" charset="0"/>
                <a:cs typeface="Times New Roman" pitchFamily="18" charset="0"/>
              </a:rPr>
              <a:t>56-0815</a:t>
            </a:r>
            <a:endParaRPr kumimoji="0" lang="en-US" sz="2800" i="0" u="none" strike="noStrike" cap="none" normalizeH="0" baseline="0" dirty="0">
              <a:ln>
                <a:noFill/>
              </a:ln>
              <a:solidFill>
                <a:schemeClr val="tx1"/>
              </a:solidFill>
              <a:effectLst/>
              <a:latin typeface="Arial" pitchFamily="34" charset="0"/>
            </a:endParaRPr>
          </a:p>
        </p:txBody>
      </p:sp>
      <p:sp>
        <p:nvSpPr>
          <p:cNvPr id="3" name="Date Placeholder 2"/>
          <p:cNvSpPr>
            <a:spLocks noGrp="1"/>
          </p:cNvSpPr>
          <p:nvPr>
            <p:ph type="dt" sz="half" idx="10"/>
          </p:nvPr>
        </p:nvSpPr>
        <p:spPr/>
        <p:txBody>
          <a:bodyPr/>
          <a:lstStyle/>
          <a:p>
            <a:r>
              <a:rPr lang="en-US"/>
              <a:t>12/1/2018</a:t>
            </a:r>
          </a:p>
        </p:txBody>
      </p:sp>
      <p:sp>
        <p:nvSpPr>
          <p:cNvPr id="4" name="Slide Number Placeholder 3"/>
          <p:cNvSpPr>
            <a:spLocks noGrp="1"/>
          </p:cNvSpPr>
          <p:nvPr>
            <p:ph type="sldNum" sz="quarter" idx="12"/>
          </p:nvPr>
        </p:nvSpPr>
        <p:spPr/>
        <p:txBody>
          <a:bodyPr/>
          <a:lstStyle/>
          <a:p>
            <a:fld id="{98ED6CC6-D53B-4C4E-B6F6-E6063D548121}" type="slidenum">
              <a:rPr lang="en-US" smtClean="0"/>
              <a:pPr/>
              <a:t>39</a:t>
            </a:fld>
            <a:endParaRPr lang="en-US"/>
          </a:p>
        </p:txBody>
      </p:sp>
      <p:sp>
        <p:nvSpPr>
          <p:cNvPr id="5" name="Footer Placeholder 4"/>
          <p:cNvSpPr>
            <a:spLocks noGrp="1"/>
          </p:cNvSpPr>
          <p:nvPr>
            <p:ph type="ftr" sz="quarter" idx="11"/>
          </p:nvPr>
        </p:nvSpPr>
        <p:spPr/>
        <p:txBody>
          <a:bodyPr/>
          <a:lstStyle/>
          <a:p>
            <a:r>
              <a:rPr lang="en-US"/>
              <a:t>An Angry Man</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12/1/2018</a:t>
            </a:r>
          </a:p>
        </p:txBody>
      </p:sp>
      <p:sp>
        <p:nvSpPr>
          <p:cNvPr id="5" name="Footer Placeholder 4"/>
          <p:cNvSpPr>
            <a:spLocks noGrp="1"/>
          </p:cNvSpPr>
          <p:nvPr>
            <p:ph type="ftr" sz="quarter" idx="11"/>
          </p:nvPr>
        </p:nvSpPr>
        <p:spPr/>
        <p:txBody>
          <a:bodyPr/>
          <a:lstStyle/>
          <a:p>
            <a:r>
              <a:rPr lang="en-US"/>
              <a:t>An Angry Man</a:t>
            </a:r>
          </a:p>
        </p:txBody>
      </p:sp>
      <p:sp>
        <p:nvSpPr>
          <p:cNvPr id="6" name="Slide Number Placeholder 5"/>
          <p:cNvSpPr>
            <a:spLocks noGrp="1"/>
          </p:cNvSpPr>
          <p:nvPr>
            <p:ph type="sldNum" sz="quarter" idx="12"/>
          </p:nvPr>
        </p:nvSpPr>
        <p:spPr/>
        <p:txBody>
          <a:bodyPr/>
          <a:lstStyle/>
          <a:p>
            <a:fld id="{98ED6CC6-D53B-4C4E-B6F6-E6063D548121}" type="slidenum">
              <a:rPr lang="en-US" smtClean="0"/>
              <a:pPr/>
              <a:t>4</a:t>
            </a:fld>
            <a:endParaRPr lang="en-US"/>
          </a:p>
        </p:txBody>
      </p:sp>
      <p:sp>
        <p:nvSpPr>
          <p:cNvPr id="7" name="Rectangle 6"/>
          <p:cNvSpPr/>
          <p:nvPr/>
        </p:nvSpPr>
        <p:spPr>
          <a:xfrm>
            <a:off x="152400" y="152400"/>
            <a:ext cx="8915400" cy="6340197"/>
          </a:xfrm>
          <a:prstGeom prst="rect">
            <a:avLst/>
          </a:prstGeom>
          <a:noFill/>
        </p:spPr>
        <p:txBody>
          <a:bodyPr wrap="square">
            <a:spAutoFit/>
          </a:bodyPr>
          <a:lstStyle/>
          <a:p>
            <a:r>
              <a:rPr lang="en-US" sz="5400" b="1" dirty="0">
                <a:latin typeface="Cambria" pitchFamily="18" charset="0"/>
              </a:rPr>
              <a:t>COD </a:t>
            </a:r>
            <a:r>
              <a:rPr lang="en-US" sz="4000" b="1" dirty="0">
                <a:latin typeface="Cambria" pitchFamily="18" charset="0"/>
              </a:rPr>
              <a:t>   </a:t>
            </a:r>
            <a:r>
              <a:rPr lang="en-US" sz="3200" b="1" dirty="0">
                <a:latin typeface="Cambria" pitchFamily="18" charset="0"/>
              </a:rPr>
              <a:t>59-1223</a:t>
            </a:r>
            <a:endParaRPr lang="en-US" sz="2400" b="1" dirty="0">
              <a:latin typeface="Cambria" pitchFamily="18" charset="0"/>
            </a:endParaRPr>
          </a:p>
          <a:p>
            <a:r>
              <a:rPr lang="en-US" sz="3200" b="1" dirty="0">
                <a:latin typeface="Cambria" pitchFamily="18" charset="0"/>
              </a:rPr>
              <a:t>	</a:t>
            </a:r>
            <a:r>
              <a:rPr lang="en-US" sz="3200" dirty="0">
                <a:latin typeface="Cambria" pitchFamily="18" charset="0"/>
              </a:rPr>
              <a:t>487-79 (only 12, high tempered, little string)  But let me tell you, that night down yonder on Ohio Avenue when the Holy Spirit came into me, that settled the temper. That was over. </a:t>
            </a:r>
          </a:p>
          <a:p>
            <a:r>
              <a:rPr lang="en-US" sz="3200" dirty="0">
                <a:latin typeface="Cambria" pitchFamily="18" charset="0"/>
              </a:rPr>
              <a:t>	I said, "I could never do it. I could never be a Christian, 'cause I'd never get over that, some-thing that's </a:t>
            </a:r>
            <a:r>
              <a:rPr lang="en-US" sz="3200" dirty="0" err="1">
                <a:latin typeface="Cambria" pitchFamily="18" charset="0"/>
              </a:rPr>
              <a:t>borned</a:t>
            </a:r>
            <a:r>
              <a:rPr lang="en-US" sz="3200" dirty="0">
                <a:latin typeface="Cambria" pitchFamily="18" charset="0"/>
              </a:rPr>
              <a:t> in me. Boy, my daddy was hotheaded; my mother, half Indian, enough temper to fight a buzz saw.... anybody that jumps on me is going to get it, If I have to climb up on a step ladder to hit them…“ </a:t>
            </a:r>
          </a:p>
        </p:txBody>
      </p:sp>
    </p:spTree>
    <p:extLst>
      <p:ext uri="{BB962C8B-B14F-4D97-AF65-F5344CB8AC3E}">
        <p14:creationId xmlns:p14="http://schemas.microsoft.com/office/powerpoint/2010/main" val="15182912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12/1/2018</a:t>
            </a:r>
          </a:p>
        </p:txBody>
      </p:sp>
      <p:sp>
        <p:nvSpPr>
          <p:cNvPr id="3" name="Footer Placeholder 2"/>
          <p:cNvSpPr>
            <a:spLocks noGrp="1"/>
          </p:cNvSpPr>
          <p:nvPr>
            <p:ph type="ftr" sz="quarter" idx="11"/>
          </p:nvPr>
        </p:nvSpPr>
        <p:spPr/>
        <p:txBody>
          <a:bodyPr/>
          <a:lstStyle/>
          <a:p>
            <a:r>
              <a:rPr lang="en-US"/>
              <a:t>An Angry Man</a:t>
            </a:r>
          </a:p>
        </p:txBody>
      </p:sp>
      <p:sp>
        <p:nvSpPr>
          <p:cNvPr id="4" name="Slide Number Placeholder 3"/>
          <p:cNvSpPr>
            <a:spLocks noGrp="1"/>
          </p:cNvSpPr>
          <p:nvPr>
            <p:ph type="sldNum" sz="quarter" idx="12"/>
          </p:nvPr>
        </p:nvSpPr>
        <p:spPr/>
        <p:txBody>
          <a:bodyPr/>
          <a:lstStyle/>
          <a:p>
            <a:fld id="{98ED6CC6-D53B-4C4E-B6F6-E6063D548121}" type="slidenum">
              <a:rPr lang="en-US" smtClean="0"/>
              <a:pPr/>
              <a:t>5</a:t>
            </a:fld>
            <a:endParaRPr lang="en-US"/>
          </a:p>
        </p:txBody>
      </p:sp>
      <p:sp>
        <p:nvSpPr>
          <p:cNvPr id="5" name="Rectangle 4"/>
          <p:cNvSpPr/>
          <p:nvPr/>
        </p:nvSpPr>
        <p:spPr>
          <a:xfrm>
            <a:off x="228600" y="152400"/>
            <a:ext cx="8686800" cy="6494085"/>
          </a:xfrm>
          <a:prstGeom prst="rect">
            <a:avLst/>
          </a:prstGeom>
          <a:noFill/>
        </p:spPr>
        <p:txBody>
          <a:bodyPr wrap="square">
            <a:spAutoFit/>
          </a:bodyPr>
          <a:lstStyle/>
          <a:p>
            <a:r>
              <a:rPr lang="en-US" sz="3200" dirty="0">
                <a:latin typeface="Cambria" pitchFamily="18" charset="0"/>
              </a:rPr>
              <a:t>	488-82  What am I trying to [say] here? Something happened. That old power, that old William Branham died, and Someone else come in. And It makes me feel sorry for my enemy. 	When anyone does anything wrong to me, I never pray against them; I pray for them. 	That's where the Holy Spirit give that test the other night in New England... When He gave power, said, "</a:t>
            </a:r>
            <a:r>
              <a:rPr lang="en-US" sz="3200" i="1" dirty="0">
                <a:latin typeface="Cambria" pitchFamily="18" charset="0"/>
              </a:rPr>
              <a:t>Just speak what you will to them people</a:t>
            </a:r>
            <a:r>
              <a:rPr lang="en-US" sz="3200" dirty="0">
                <a:latin typeface="Cambria" pitchFamily="18" charset="0"/>
              </a:rPr>
              <a:t>.“ I looked down, said, "I forgive you." </a:t>
            </a:r>
            <a:r>
              <a:rPr lang="en-US" sz="3200" dirty="0">
                <a:solidFill>
                  <a:srgbClr val="FFFF00"/>
                </a:solidFill>
                <a:latin typeface="Cambria" pitchFamily="18" charset="0"/>
              </a:rPr>
              <a:t>That's exactly what He wanted.</a:t>
            </a:r>
            <a:r>
              <a:rPr lang="en-US" sz="3200" dirty="0">
                <a:latin typeface="Cambria" pitchFamily="18" charset="0"/>
              </a:rPr>
              <a:t> Forgive your enemies. These are the spirits that make you evil. Watch them spirits.</a:t>
            </a:r>
          </a:p>
        </p:txBody>
      </p:sp>
    </p:spTree>
    <p:extLst>
      <p:ext uri="{BB962C8B-B14F-4D97-AF65-F5344CB8AC3E}">
        <p14:creationId xmlns:p14="http://schemas.microsoft.com/office/powerpoint/2010/main" val="35482737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68A457-12BB-4BA7-88A0-848D2C814468}"/>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F3955882-4E17-468A-8356-1011F65F3A0C}"/>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3BF3112B-8CA2-4DDF-866D-464561841945}"/>
              </a:ext>
            </a:extLst>
          </p:cNvPr>
          <p:cNvSpPr>
            <a:spLocks noGrp="1"/>
          </p:cNvSpPr>
          <p:nvPr>
            <p:ph type="sldNum" sz="quarter" idx="12"/>
          </p:nvPr>
        </p:nvSpPr>
        <p:spPr/>
        <p:txBody>
          <a:bodyPr/>
          <a:lstStyle/>
          <a:p>
            <a:fld id="{9318A4CC-0EA3-4F56-BE5B-318B92AC792D}" type="slidenum">
              <a:rPr lang="en-US" smtClean="0"/>
              <a:t>6</a:t>
            </a:fld>
            <a:endParaRPr lang="en-US"/>
          </a:p>
        </p:txBody>
      </p:sp>
      <p:sp>
        <p:nvSpPr>
          <p:cNvPr id="5" name="Rectangle 4">
            <a:extLst>
              <a:ext uri="{FF2B5EF4-FFF2-40B4-BE49-F238E27FC236}">
                <a16:creationId xmlns:a16="http://schemas.microsoft.com/office/drawing/2014/main" id="{82965268-1B83-49F2-9950-42C245C3576F}"/>
              </a:ext>
            </a:extLst>
          </p:cNvPr>
          <p:cNvSpPr/>
          <p:nvPr/>
        </p:nvSpPr>
        <p:spPr>
          <a:xfrm>
            <a:off x="228600" y="136524"/>
            <a:ext cx="8686800" cy="5755422"/>
          </a:xfrm>
          <a:prstGeom prst="rect">
            <a:avLst/>
          </a:prstGeom>
        </p:spPr>
        <p:txBody>
          <a:bodyPr wrap="square">
            <a:spAutoFit/>
          </a:bodyPr>
          <a:lstStyle/>
          <a:p>
            <a:r>
              <a:rPr lang="en-US" sz="4800" b="1" dirty="0"/>
              <a:t>TESTIMONY</a:t>
            </a:r>
          </a:p>
          <a:p>
            <a:r>
              <a:rPr lang="en-US" sz="3200" dirty="0"/>
              <a:t>	70 How do you do, lady? Do you believe? Had quite a time getting here, didn't you? A lot of traffic on the road, isn't there? When you got behind that bus, that was terrible, wasn't it? You're awfully nervous, aren't you? </a:t>
            </a:r>
          </a:p>
          <a:p>
            <a:r>
              <a:rPr lang="en-US" sz="3200" dirty="0"/>
              <a:t>	Got a lot of temper that causes that nervousness. You're trying to get rid of it. You got a lot of domestic trouble too that's bothering you. Your boy, your daughter, step-daughter left with him. She's got a foul spirit. </a:t>
            </a:r>
          </a:p>
        </p:txBody>
      </p:sp>
    </p:spTree>
    <p:extLst>
      <p:ext uri="{BB962C8B-B14F-4D97-AF65-F5344CB8AC3E}">
        <p14:creationId xmlns:p14="http://schemas.microsoft.com/office/powerpoint/2010/main" val="3847085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D0CE69-CC30-4DA0-9DC1-5747188C3F49}"/>
              </a:ext>
            </a:extLst>
          </p:cNvPr>
          <p:cNvSpPr>
            <a:spLocks noGrp="1"/>
          </p:cNvSpPr>
          <p:nvPr>
            <p:ph type="dt" sz="half" idx="10"/>
          </p:nvPr>
        </p:nvSpPr>
        <p:spPr/>
        <p:txBody>
          <a:bodyPr/>
          <a:lstStyle/>
          <a:p>
            <a:r>
              <a:rPr lang="en-US"/>
              <a:t>12/1/2018</a:t>
            </a:r>
          </a:p>
        </p:txBody>
      </p:sp>
      <p:sp>
        <p:nvSpPr>
          <p:cNvPr id="3" name="Footer Placeholder 2">
            <a:extLst>
              <a:ext uri="{FF2B5EF4-FFF2-40B4-BE49-F238E27FC236}">
                <a16:creationId xmlns:a16="http://schemas.microsoft.com/office/drawing/2014/main" id="{0B3D085A-45EB-4986-A818-5F7BD4F97C53}"/>
              </a:ext>
            </a:extLst>
          </p:cNvPr>
          <p:cNvSpPr>
            <a:spLocks noGrp="1"/>
          </p:cNvSpPr>
          <p:nvPr>
            <p:ph type="ftr" sz="quarter" idx="11"/>
          </p:nvPr>
        </p:nvSpPr>
        <p:spPr/>
        <p:txBody>
          <a:bodyPr/>
          <a:lstStyle/>
          <a:p>
            <a:r>
              <a:rPr lang="en-US"/>
              <a:t>An Angry Man</a:t>
            </a:r>
          </a:p>
        </p:txBody>
      </p:sp>
      <p:sp>
        <p:nvSpPr>
          <p:cNvPr id="4" name="Slide Number Placeholder 3">
            <a:extLst>
              <a:ext uri="{FF2B5EF4-FFF2-40B4-BE49-F238E27FC236}">
                <a16:creationId xmlns:a16="http://schemas.microsoft.com/office/drawing/2014/main" id="{92FBD779-B0DE-46F0-9994-08C29894BEA4}"/>
              </a:ext>
            </a:extLst>
          </p:cNvPr>
          <p:cNvSpPr>
            <a:spLocks noGrp="1"/>
          </p:cNvSpPr>
          <p:nvPr>
            <p:ph type="sldNum" sz="quarter" idx="12"/>
          </p:nvPr>
        </p:nvSpPr>
        <p:spPr/>
        <p:txBody>
          <a:bodyPr/>
          <a:lstStyle/>
          <a:p>
            <a:fld id="{9318A4CC-0EA3-4F56-BE5B-318B92AC792D}" type="slidenum">
              <a:rPr lang="en-US" smtClean="0"/>
              <a:t>7</a:t>
            </a:fld>
            <a:endParaRPr lang="en-US"/>
          </a:p>
        </p:txBody>
      </p:sp>
      <p:sp>
        <p:nvSpPr>
          <p:cNvPr id="5" name="Rectangle 4">
            <a:extLst>
              <a:ext uri="{FF2B5EF4-FFF2-40B4-BE49-F238E27FC236}">
                <a16:creationId xmlns:a16="http://schemas.microsoft.com/office/drawing/2014/main" id="{EA0699ED-D2ED-450E-B43A-0ED398A362EF}"/>
              </a:ext>
            </a:extLst>
          </p:cNvPr>
          <p:cNvSpPr/>
          <p:nvPr/>
        </p:nvSpPr>
        <p:spPr>
          <a:xfrm>
            <a:off x="325120" y="136525"/>
            <a:ext cx="8534400" cy="5632311"/>
          </a:xfrm>
          <a:prstGeom prst="rect">
            <a:avLst/>
          </a:prstGeom>
        </p:spPr>
        <p:txBody>
          <a:bodyPr wrap="square">
            <a:spAutoFit/>
          </a:bodyPr>
          <a:lstStyle/>
          <a:p>
            <a:r>
              <a:rPr lang="en-US" sz="3600" dirty="0"/>
              <a:t>	She went somewhere with him to a country, where they'll see these great trees, big pine trees. (Tacoma) </a:t>
            </a:r>
          </a:p>
          <a:p>
            <a:r>
              <a:rPr lang="en-US" sz="3600" dirty="0"/>
              <a:t>	You believe that you'll be healed? Will you accept Jesus Christ promised that all things work together for good? And you're ready to quieten yourself down and submit yourself to His will? Come here. Let's pray together.</a:t>
            </a:r>
          </a:p>
          <a:p>
            <a:pPr algn="r"/>
            <a:r>
              <a:rPr lang="en-US" sz="3600" dirty="0"/>
              <a:t>53-0902</a:t>
            </a:r>
          </a:p>
        </p:txBody>
      </p:sp>
    </p:spTree>
    <p:extLst>
      <p:ext uri="{BB962C8B-B14F-4D97-AF65-F5344CB8AC3E}">
        <p14:creationId xmlns:p14="http://schemas.microsoft.com/office/powerpoint/2010/main" val="89842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463917-DAB7-408D-8B36-ECBC578A1864}"/>
              </a:ext>
            </a:extLst>
          </p:cNvPr>
          <p:cNvSpPr>
            <a:spLocks noGrp="1"/>
          </p:cNvSpPr>
          <p:nvPr>
            <p:ph type="dt" sz="half" idx="10"/>
          </p:nvPr>
        </p:nvSpPr>
        <p:spPr/>
        <p:txBody>
          <a:bodyPr/>
          <a:lstStyle/>
          <a:p>
            <a:pPr>
              <a:defRPr/>
            </a:pPr>
            <a:r>
              <a:rPr lang="en-US"/>
              <a:t>12/1/2018</a:t>
            </a:r>
          </a:p>
        </p:txBody>
      </p:sp>
      <p:sp>
        <p:nvSpPr>
          <p:cNvPr id="3" name="Footer Placeholder 2">
            <a:extLst>
              <a:ext uri="{FF2B5EF4-FFF2-40B4-BE49-F238E27FC236}">
                <a16:creationId xmlns:a16="http://schemas.microsoft.com/office/drawing/2014/main" id="{3BF72C79-96E9-4798-8545-B409DF6DFC2C}"/>
              </a:ext>
            </a:extLst>
          </p:cNvPr>
          <p:cNvSpPr>
            <a:spLocks noGrp="1"/>
          </p:cNvSpPr>
          <p:nvPr>
            <p:ph type="ftr" sz="quarter" idx="11"/>
          </p:nvPr>
        </p:nvSpPr>
        <p:spPr/>
        <p:txBody>
          <a:bodyPr/>
          <a:lstStyle/>
          <a:p>
            <a:pPr>
              <a:defRPr/>
            </a:pPr>
            <a:r>
              <a:rPr lang="en-US"/>
              <a:t>An Angry Man</a:t>
            </a:r>
          </a:p>
        </p:txBody>
      </p:sp>
      <p:sp>
        <p:nvSpPr>
          <p:cNvPr id="4" name="Slide Number Placeholder 3">
            <a:extLst>
              <a:ext uri="{FF2B5EF4-FFF2-40B4-BE49-F238E27FC236}">
                <a16:creationId xmlns:a16="http://schemas.microsoft.com/office/drawing/2014/main" id="{91DE1E3F-96F8-4FE4-9573-88159FC82EF2}"/>
              </a:ext>
            </a:extLst>
          </p:cNvPr>
          <p:cNvSpPr>
            <a:spLocks noGrp="1"/>
          </p:cNvSpPr>
          <p:nvPr>
            <p:ph type="sldNum" sz="quarter" idx="12"/>
          </p:nvPr>
        </p:nvSpPr>
        <p:spPr/>
        <p:txBody>
          <a:bodyPr/>
          <a:lstStyle/>
          <a:p>
            <a:pPr>
              <a:defRPr/>
            </a:pPr>
            <a:fld id="{1B2A185C-6290-45C3-87A1-33C80B050DF0}" type="slidenum">
              <a:rPr lang="en-US" smtClean="0"/>
              <a:pPr>
                <a:defRPr/>
              </a:pPr>
              <a:t>8</a:t>
            </a:fld>
            <a:endParaRPr lang="en-US"/>
          </a:p>
        </p:txBody>
      </p:sp>
      <p:sp>
        <p:nvSpPr>
          <p:cNvPr id="5" name="Rectangle 4">
            <a:extLst>
              <a:ext uri="{FF2B5EF4-FFF2-40B4-BE49-F238E27FC236}">
                <a16:creationId xmlns:a16="http://schemas.microsoft.com/office/drawing/2014/main" id="{C2ED430A-377D-4ABC-8BE2-5CB2EECC3672}"/>
              </a:ext>
            </a:extLst>
          </p:cNvPr>
          <p:cNvSpPr/>
          <p:nvPr/>
        </p:nvSpPr>
        <p:spPr>
          <a:xfrm>
            <a:off x="304800" y="152400"/>
            <a:ext cx="8534400" cy="6370975"/>
          </a:xfrm>
          <a:prstGeom prst="rect">
            <a:avLst/>
          </a:prstGeom>
          <a:solidFill>
            <a:schemeClr val="bg1">
              <a:lumMod val="50000"/>
            </a:schemeClr>
          </a:solidFill>
        </p:spPr>
        <p:txBody>
          <a:bodyPr wrap="square">
            <a:spAutoFit/>
          </a:bodyPr>
          <a:lstStyle/>
          <a:p>
            <a:r>
              <a:rPr lang="en-US" sz="4800" b="1" dirty="0">
                <a:latin typeface="Cambria" panose="02040503050406030204" pitchFamily="18" charset="0"/>
                <a:ea typeface="Cambria" panose="02040503050406030204" pitchFamily="18" charset="0"/>
              </a:rPr>
              <a:t>PROVERBS 29:15</a:t>
            </a:r>
            <a:endParaRPr lang="en-US" sz="4800" b="1" i="1" dirty="0">
              <a:latin typeface="Cambria" panose="02040503050406030204" pitchFamily="18" charset="0"/>
              <a:ea typeface="Cambria" panose="02040503050406030204" pitchFamily="18" charset="0"/>
            </a:endParaRPr>
          </a:p>
          <a:p>
            <a:r>
              <a:rPr lang="en-US" sz="3600" i="1" dirty="0">
                <a:latin typeface="Cambria" panose="02040503050406030204" pitchFamily="18" charset="0"/>
                <a:ea typeface="Cambria" panose="02040503050406030204" pitchFamily="18" charset="0"/>
              </a:rPr>
              <a:t>	The rod and reproof give wisdom: but a child left to himself bringeth his mother to shame.</a:t>
            </a:r>
          </a:p>
          <a:p>
            <a:endParaRPr lang="en-US" sz="4800" b="1" dirty="0">
              <a:latin typeface="Cambria" panose="02040503050406030204" pitchFamily="18" charset="0"/>
              <a:ea typeface="Cambria" panose="02040503050406030204" pitchFamily="18" charset="0"/>
            </a:endParaRPr>
          </a:p>
          <a:p>
            <a:r>
              <a:rPr lang="en-US" sz="4800" b="1" dirty="0">
                <a:latin typeface="Cambria" panose="02040503050406030204" pitchFamily="18" charset="0"/>
                <a:ea typeface="Cambria" panose="02040503050406030204" pitchFamily="18" charset="0"/>
              </a:rPr>
              <a:t>JAMES 1:5</a:t>
            </a:r>
          </a:p>
          <a:p>
            <a:r>
              <a:rPr lang="en-US" sz="4800" b="1" dirty="0">
                <a:latin typeface="Cambria" panose="02040503050406030204" pitchFamily="18" charset="0"/>
                <a:ea typeface="Cambria" panose="02040503050406030204" pitchFamily="18" charset="0"/>
              </a:rPr>
              <a:t>	</a:t>
            </a:r>
            <a:r>
              <a:rPr lang="en-US" sz="3600" i="1" dirty="0">
                <a:latin typeface="Cambria" panose="02040503050406030204" pitchFamily="18" charset="0"/>
                <a:ea typeface="Cambria" panose="02040503050406030204" pitchFamily="18" charset="0"/>
              </a:rPr>
              <a:t>If any of you lack wisdom, let him ask of God, that giveth to all men liberally, and </a:t>
            </a:r>
            <a:r>
              <a:rPr lang="en-US" sz="3600" i="1" dirty="0" err="1">
                <a:latin typeface="Cambria" panose="02040503050406030204" pitchFamily="18" charset="0"/>
                <a:ea typeface="Cambria" panose="02040503050406030204" pitchFamily="18" charset="0"/>
              </a:rPr>
              <a:t>upbraideth</a:t>
            </a:r>
            <a:r>
              <a:rPr lang="en-US" sz="3600" i="1" dirty="0">
                <a:latin typeface="Cambria" panose="02040503050406030204" pitchFamily="18" charset="0"/>
                <a:ea typeface="Cambria" panose="02040503050406030204" pitchFamily="18" charset="0"/>
              </a:rPr>
              <a:t> not; and it shall be given him. </a:t>
            </a:r>
          </a:p>
          <a:p>
            <a:endParaRPr lang="en-US" sz="3600"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119380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12/1/2018</a:t>
            </a:r>
          </a:p>
        </p:txBody>
      </p:sp>
      <p:sp>
        <p:nvSpPr>
          <p:cNvPr id="3" name="Footer Placeholder 2"/>
          <p:cNvSpPr>
            <a:spLocks noGrp="1"/>
          </p:cNvSpPr>
          <p:nvPr>
            <p:ph type="ftr" sz="quarter" idx="11"/>
          </p:nvPr>
        </p:nvSpPr>
        <p:spPr/>
        <p:txBody>
          <a:bodyPr/>
          <a:lstStyle/>
          <a:p>
            <a:pPr>
              <a:defRPr/>
            </a:pPr>
            <a:r>
              <a:rPr lang="en-US"/>
              <a:t>An Angry Man</a:t>
            </a:r>
          </a:p>
        </p:txBody>
      </p:sp>
      <p:sp>
        <p:nvSpPr>
          <p:cNvPr id="4" name="Slide Number Placeholder 3"/>
          <p:cNvSpPr>
            <a:spLocks noGrp="1"/>
          </p:cNvSpPr>
          <p:nvPr>
            <p:ph type="sldNum" sz="quarter" idx="12"/>
          </p:nvPr>
        </p:nvSpPr>
        <p:spPr/>
        <p:txBody>
          <a:bodyPr/>
          <a:lstStyle/>
          <a:p>
            <a:pPr>
              <a:defRPr/>
            </a:pPr>
            <a:fld id="{1B2A185C-6290-45C3-87A1-33C80B050DF0}" type="slidenum">
              <a:rPr lang="en-US" smtClean="0"/>
              <a:pPr>
                <a:defRPr/>
              </a:pPr>
              <a:t>9</a:t>
            </a:fld>
            <a:endParaRPr lang="en-US"/>
          </a:p>
        </p:txBody>
      </p:sp>
      <p:sp>
        <p:nvSpPr>
          <p:cNvPr id="5" name="Rectangle 4"/>
          <p:cNvSpPr/>
          <p:nvPr/>
        </p:nvSpPr>
        <p:spPr>
          <a:xfrm>
            <a:off x="76200" y="149959"/>
            <a:ext cx="8915400" cy="6001643"/>
          </a:xfrm>
          <a:prstGeom prst="rect">
            <a:avLst/>
          </a:prstGeom>
          <a:noFill/>
        </p:spPr>
        <p:txBody>
          <a:bodyPr wrap="square">
            <a:spAutoFit/>
          </a:bodyPr>
          <a:lstStyle/>
          <a:p>
            <a:r>
              <a:rPr lang="en-US" sz="4400" b="1" dirty="0">
                <a:latin typeface="Cambria" panose="02040503050406030204" pitchFamily="18" charset="0"/>
              </a:rPr>
              <a:t>THE.FAITH.OF.ABRAHAM</a:t>
            </a:r>
          </a:p>
          <a:p>
            <a:r>
              <a:rPr lang="en-US" sz="3200" dirty="0">
                <a:latin typeface="Cambria" panose="02040503050406030204" pitchFamily="18" charset="0"/>
              </a:rPr>
              <a:t>	</a:t>
            </a:r>
            <a:r>
              <a:rPr lang="en-US" sz="3400" dirty="0">
                <a:latin typeface="Cambria" panose="02040503050406030204" pitchFamily="18" charset="0"/>
              </a:rPr>
              <a:t>36 God give Abraham some testing. Do you believe that children of God have </a:t>
            </a:r>
            <a:r>
              <a:rPr lang="en-US" sz="3400" dirty="0" err="1">
                <a:latin typeface="Cambria" panose="02040503050406030204" pitchFamily="18" charset="0"/>
              </a:rPr>
              <a:t>testings</a:t>
            </a:r>
            <a:r>
              <a:rPr lang="en-US" sz="3400" dirty="0">
                <a:latin typeface="Cambria" panose="02040503050406030204" pitchFamily="18" charset="0"/>
              </a:rPr>
              <a:t> and trials? </a:t>
            </a:r>
            <a:r>
              <a:rPr lang="en-US" sz="3400" i="1" dirty="0">
                <a:latin typeface="Cambria" panose="02040503050406030204" pitchFamily="18" charset="0"/>
              </a:rPr>
              <a:t>"Every son that cometh to God must first be chastened.“ </a:t>
            </a:r>
            <a:r>
              <a:rPr lang="en-US" sz="3400" dirty="0">
                <a:latin typeface="Cambria" panose="02040503050406030204" pitchFamily="18" charset="0"/>
              </a:rPr>
              <a:t>Did you ever have any child-training, bringing you up, giving you a little stimulation once in a while by the Gospel, correction... My daddy was awful good at that. </a:t>
            </a:r>
          </a:p>
          <a:p>
            <a:r>
              <a:rPr lang="en-US" sz="3400" dirty="0">
                <a:latin typeface="Cambria" panose="02040503050406030204" pitchFamily="18" charset="0"/>
              </a:rPr>
              <a:t>	He believed in the golden rule. It laid up over the door, had all ten commandments on it, stick about that long, brush on the end of it. </a:t>
            </a:r>
          </a:p>
        </p:txBody>
      </p:sp>
    </p:spTree>
    <p:extLst>
      <p:ext uri="{BB962C8B-B14F-4D97-AF65-F5344CB8AC3E}">
        <p14:creationId xmlns:p14="http://schemas.microsoft.com/office/powerpoint/2010/main" val="12480669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1187</TotalTime>
  <Words>1461</Words>
  <Application>Microsoft Office PowerPoint</Application>
  <PresentationFormat>On-screen Show (4:3)</PresentationFormat>
  <Paragraphs>299</Paragraphs>
  <Slides>39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Cambria</vt:lpstr>
      <vt:lpstr>Jester</vt:lpstr>
      <vt:lpstr>Times New Roman</vt:lpstr>
      <vt:lpstr>Office Theme</vt:lpstr>
      <vt:lpstr>An Angry Man</vt:lpstr>
      <vt:lpstr>In My House…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Barry Coffey</dc:creator>
  <cp:lastModifiedBy>Barry Coffey</cp:lastModifiedBy>
  <cp:revision>38</cp:revision>
  <dcterms:created xsi:type="dcterms:W3CDTF">2018-12-01T20:02:07Z</dcterms:created>
  <dcterms:modified xsi:type="dcterms:W3CDTF">2018-12-02T15:49:43Z</dcterms:modified>
</cp:coreProperties>
</file>