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31"/>
  </p:notesMasterIdLst>
  <p:sldIdLst>
    <p:sldId id="387" r:id="rId2"/>
    <p:sldId id="498" r:id="rId3"/>
    <p:sldId id="499" r:id="rId4"/>
    <p:sldId id="500" r:id="rId5"/>
    <p:sldId id="501" r:id="rId6"/>
    <p:sldId id="502" r:id="rId7"/>
    <p:sldId id="472" r:id="rId8"/>
    <p:sldId id="497" r:id="rId9"/>
    <p:sldId id="473" r:id="rId10"/>
    <p:sldId id="492" r:id="rId11"/>
    <p:sldId id="488" r:id="rId12"/>
    <p:sldId id="474" r:id="rId13"/>
    <p:sldId id="378" r:id="rId14"/>
    <p:sldId id="475" r:id="rId15"/>
    <p:sldId id="476" r:id="rId16"/>
    <p:sldId id="493" r:id="rId17"/>
    <p:sldId id="477" r:id="rId18"/>
    <p:sldId id="494" r:id="rId19"/>
    <p:sldId id="478" r:id="rId20"/>
    <p:sldId id="503" r:id="rId21"/>
    <p:sldId id="495" r:id="rId22"/>
    <p:sldId id="479" r:id="rId23"/>
    <p:sldId id="480" r:id="rId24"/>
    <p:sldId id="482" r:id="rId25"/>
    <p:sldId id="483" r:id="rId26"/>
    <p:sldId id="496" r:id="rId27"/>
    <p:sldId id="490" r:id="rId28"/>
    <p:sldId id="491" r:id="rId29"/>
    <p:sldId id="347"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281" autoAdjust="0"/>
    <p:restoredTop sz="94660"/>
  </p:normalViewPr>
  <p:slideViewPr>
    <p:cSldViewPr snapToGrid="0">
      <p:cViewPr>
        <p:scale>
          <a:sx n="63" d="100"/>
          <a:sy n="63" d="100"/>
        </p:scale>
        <p:origin x="520" y="5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50F9A9-6C98-42FC-A993-56FEE3051023}" type="datetimeFigureOut">
              <a:rPr lang="en-US" smtClean="0"/>
              <a:t>12/2/2018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F05714-1889-47FB-A5C0-0FC60B7B2F33}" type="slidenum">
              <a:rPr lang="en-US" smtClean="0"/>
              <a:t>‹#›</a:t>
            </a:fld>
            <a:endParaRPr lang="en-US"/>
          </a:p>
        </p:txBody>
      </p:sp>
    </p:spTree>
    <p:extLst>
      <p:ext uri="{BB962C8B-B14F-4D97-AF65-F5344CB8AC3E}">
        <p14:creationId xmlns:p14="http://schemas.microsoft.com/office/powerpoint/2010/main" val="30617476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6BB6A32-42DC-4681-90A8-9023A7713391}" type="slidenum">
              <a:rPr lang="en-US" smtClean="0"/>
              <a:pPr/>
              <a:t>1</a:t>
            </a:fld>
            <a:endParaRPr lang="en-US"/>
          </a:p>
        </p:txBody>
      </p:sp>
    </p:spTree>
    <p:extLst>
      <p:ext uri="{BB962C8B-B14F-4D97-AF65-F5344CB8AC3E}">
        <p14:creationId xmlns:p14="http://schemas.microsoft.com/office/powerpoint/2010/main" val="3498452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E191EE6-C533-452C-B2AE-48E106ABC515}" type="slidenum">
              <a:rPr lang="en-US" smtClean="0"/>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12/2/2018</a:t>
            </a:r>
          </a:p>
        </p:txBody>
      </p:sp>
      <p:sp>
        <p:nvSpPr>
          <p:cNvPr id="5" name="Footer Placeholder 4"/>
          <p:cNvSpPr>
            <a:spLocks noGrp="1"/>
          </p:cNvSpPr>
          <p:nvPr>
            <p:ph type="ftr" sz="quarter" idx="11"/>
          </p:nvPr>
        </p:nvSpPr>
        <p:spPr/>
        <p:txBody>
          <a:bodyPr/>
          <a:lstStyle/>
          <a:p>
            <a:r>
              <a:rPr lang="en-US"/>
              <a:t>An Angry Man 2</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863515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12/2/2018</a:t>
            </a:r>
          </a:p>
        </p:txBody>
      </p:sp>
      <p:sp>
        <p:nvSpPr>
          <p:cNvPr id="5" name="Footer Placeholder 4"/>
          <p:cNvSpPr>
            <a:spLocks noGrp="1"/>
          </p:cNvSpPr>
          <p:nvPr>
            <p:ph type="ftr" sz="quarter" idx="11"/>
          </p:nvPr>
        </p:nvSpPr>
        <p:spPr/>
        <p:txBody>
          <a:bodyPr/>
          <a:lstStyle/>
          <a:p>
            <a:r>
              <a:rPr lang="en-US"/>
              <a:t>An Angry Man 2</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89547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12/2/2018</a:t>
            </a:r>
          </a:p>
        </p:txBody>
      </p:sp>
      <p:sp>
        <p:nvSpPr>
          <p:cNvPr id="5" name="Footer Placeholder 4"/>
          <p:cNvSpPr>
            <a:spLocks noGrp="1"/>
          </p:cNvSpPr>
          <p:nvPr>
            <p:ph type="ftr" sz="quarter" idx="11"/>
          </p:nvPr>
        </p:nvSpPr>
        <p:spPr/>
        <p:txBody>
          <a:bodyPr/>
          <a:lstStyle/>
          <a:p>
            <a:r>
              <a:rPr lang="en-US"/>
              <a:t>An Angry Man 2</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3849962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12/2/2018</a:t>
            </a:r>
          </a:p>
        </p:txBody>
      </p:sp>
      <p:sp>
        <p:nvSpPr>
          <p:cNvPr id="5" name="Footer Placeholder 4"/>
          <p:cNvSpPr>
            <a:spLocks noGrp="1"/>
          </p:cNvSpPr>
          <p:nvPr>
            <p:ph type="ftr" sz="quarter" idx="11"/>
          </p:nvPr>
        </p:nvSpPr>
        <p:spPr/>
        <p:txBody>
          <a:bodyPr/>
          <a:lstStyle/>
          <a:p>
            <a:r>
              <a:rPr lang="en-US"/>
              <a:t>An Angry Man 2</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1135569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12/2/2018</a:t>
            </a:r>
          </a:p>
        </p:txBody>
      </p:sp>
      <p:sp>
        <p:nvSpPr>
          <p:cNvPr id="5" name="Footer Placeholder 4"/>
          <p:cNvSpPr>
            <a:spLocks noGrp="1"/>
          </p:cNvSpPr>
          <p:nvPr>
            <p:ph type="ftr" sz="quarter" idx="11"/>
          </p:nvPr>
        </p:nvSpPr>
        <p:spPr/>
        <p:txBody>
          <a:bodyPr/>
          <a:lstStyle/>
          <a:p>
            <a:r>
              <a:rPr lang="en-US"/>
              <a:t>An Angry Man 2</a:t>
            </a:r>
          </a:p>
        </p:txBody>
      </p:sp>
      <p:sp>
        <p:nvSpPr>
          <p:cNvPr id="6" name="Slide Number Placeholder 5"/>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1874277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12/2/2018</a:t>
            </a:r>
          </a:p>
        </p:txBody>
      </p:sp>
      <p:sp>
        <p:nvSpPr>
          <p:cNvPr id="6" name="Footer Placeholder 5"/>
          <p:cNvSpPr>
            <a:spLocks noGrp="1"/>
          </p:cNvSpPr>
          <p:nvPr>
            <p:ph type="ftr" sz="quarter" idx="11"/>
          </p:nvPr>
        </p:nvSpPr>
        <p:spPr/>
        <p:txBody>
          <a:bodyPr/>
          <a:lstStyle/>
          <a:p>
            <a:r>
              <a:rPr lang="en-US"/>
              <a:t>An Angry Man 2</a:t>
            </a:r>
          </a:p>
        </p:txBody>
      </p:sp>
      <p:sp>
        <p:nvSpPr>
          <p:cNvPr id="7" name="Slide Number Placeholder 6"/>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3456485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12/2/2018</a:t>
            </a:r>
          </a:p>
        </p:txBody>
      </p:sp>
      <p:sp>
        <p:nvSpPr>
          <p:cNvPr id="8" name="Footer Placeholder 7"/>
          <p:cNvSpPr>
            <a:spLocks noGrp="1"/>
          </p:cNvSpPr>
          <p:nvPr>
            <p:ph type="ftr" sz="quarter" idx="11"/>
          </p:nvPr>
        </p:nvSpPr>
        <p:spPr/>
        <p:txBody>
          <a:bodyPr/>
          <a:lstStyle/>
          <a:p>
            <a:r>
              <a:rPr lang="en-US"/>
              <a:t>An Angry Man 2</a:t>
            </a:r>
          </a:p>
        </p:txBody>
      </p:sp>
      <p:sp>
        <p:nvSpPr>
          <p:cNvPr id="9" name="Slide Number Placeholder 8"/>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2486006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12/2/2018</a:t>
            </a:r>
          </a:p>
        </p:txBody>
      </p:sp>
      <p:sp>
        <p:nvSpPr>
          <p:cNvPr id="4" name="Footer Placeholder 3"/>
          <p:cNvSpPr>
            <a:spLocks noGrp="1"/>
          </p:cNvSpPr>
          <p:nvPr>
            <p:ph type="ftr" sz="quarter" idx="11"/>
          </p:nvPr>
        </p:nvSpPr>
        <p:spPr/>
        <p:txBody>
          <a:bodyPr/>
          <a:lstStyle/>
          <a:p>
            <a:r>
              <a:rPr lang="en-US"/>
              <a:t>An Angry Man 2</a:t>
            </a:r>
          </a:p>
        </p:txBody>
      </p:sp>
      <p:sp>
        <p:nvSpPr>
          <p:cNvPr id="5" name="Slide Number Placeholder 4"/>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132564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12/2/2018</a:t>
            </a:r>
          </a:p>
        </p:txBody>
      </p:sp>
      <p:sp>
        <p:nvSpPr>
          <p:cNvPr id="3" name="Footer Placeholder 2"/>
          <p:cNvSpPr>
            <a:spLocks noGrp="1"/>
          </p:cNvSpPr>
          <p:nvPr>
            <p:ph type="ftr" sz="quarter" idx="11"/>
          </p:nvPr>
        </p:nvSpPr>
        <p:spPr/>
        <p:txBody>
          <a:bodyPr/>
          <a:lstStyle/>
          <a:p>
            <a:r>
              <a:rPr lang="en-US"/>
              <a:t>An Angry Man 2</a:t>
            </a:r>
          </a:p>
        </p:txBody>
      </p:sp>
      <p:sp>
        <p:nvSpPr>
          <p:cNvPr id="4" name="Slide Number Placeholder 3"/>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602822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12/2/2018</a:t>
            </a:r>
          </a:p>
        </p:txBody>
      </p:sp>
      <p:sp>
        <p:nvSpPr>
          <p:cNvPr id="6" name="Footer Placeholder 5"/>
          <p:cNvSpPr>
            <a:spLocks noGrp="1"/>
          </p:cNvSpPr>
          <p:nvPr>
            <p:ph type="ftr" sz="quarter" idx="11"/>
          </p:nvPr>
        </p:nvSpPr>
        <p:spPr/>
        <p:txBody>
          <a:bodyPr/>
          <a:lstStyle/>
          <a:p>
            <a:r>
              <a:rPr lang="en-US"/>
              <a:t>An Angry Man 2</a:t>
            </a:r>
          </a:p>
        </p:txBody>
      </p:sp>
      <p:sp>
        <p:nvSpPr>
          <p:cNvPr id="7" name="Slide Number Placeholder 6"/>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423228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12/2/2018</a:t>
            </a:r>
          </a:p>
        </p:txBody>
      </p:sp>
      <p:sp>
        <p:nvSpPr>
          <p:cNvPr id="6" name="Footer Placeholder 5"/>
          <p:cNvSpPr>
            <a:spLocks noGrp="1"/>
          </p:cNvSpPr>
          <p:nvPr>
            <p:ph type="ftr" sz="quarter" idx="11"/>
          </p:nvPr>
        </p:nvSpPr>
        <p:spPr/>
        <p:txBody>
          <a:bodyPr/>
          <a:lstStyle/>
          <a:p>
            <a:r>
              <a:rPr lang="en-US"/>
              <a:t>An Angry Man 2</a:t>
            </a:r>
          </a:p>
        </p:txBody>
      </p:sp>
      <p:sp>
        <p:nvSpPr>
          <p:cNvPr id="7" name="Slide Number Placeholder 6"/>
          <p:cNvSpPr>
            <a:spLocks noGrp="1"/>
          </p:cNvSpPr>
          <p:nvPr>
            <p:ph type="sldNum" sz="quarter" idx="12"/>
          </p:nvPr>
        </p:nvSpPr>
        <p:spPr/>
        <p:txBody>
          <a:bodyPr/>
          <a:lstStyle/>
          <a:p>
            <a:fld id="{9318A4CC-0EA3-4F56-BE5B-318B92AC792D}" type="slidenum">
              <a:rPr lang="en-US" smtClean="0"/>
              <a:t>‹#›</a:t>
            </a:fld>
            <a:endParaRPr lang="en-US"/>
          </a:p>
        </p:txBody>
      </p:sp>
    </p:spTree>
    <p:extLst>
      <p:ext uri="{BB962C8B-B14F-4D97-AF65-F5344CB8AC3E}">
        <p14:creationId xmlns:p14="http://schemas.microsoft.com/office/powerpoint/2010/main" val="3320811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12/2/2018</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An Angry Man 2</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8A4CC-0EA3-4F56-BE5B-318B92AC792D}" type="slidenum">
              <a:rPr lang="en-US" smtClean="0"/>
              <a:t>‹#›</a:t>
            </a:fld>
            <a:endParaRPr lang="en-US"/>
          </a:p>
        </p:txBody>
      </p:sp>
    </p:spTree>
    <p:extLst>
      <p:ext uri="{BB962C8B-B14F-4D97-AF65-F5344CB8AC3E}">
        <p14:creationId xmlns:p14="http://schemas.microsoft.com/office/powerpoint/2010/main" val="1176336238"/>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730962"/>
            <a:ext cx="8077200" cy="1673352"/>
          </a:xfrm>
          <a:solidFill>
            <a:schemeClr val="tx2">
              <a:lumMod val="10000"/>
            </a:schemeClr>
          </a:solidFill>
        </p:spPr>
        <p:txBody>
          <a:bodyPr>
            <a:noAutofit/>
          </a:bodyPr>
          <a:lstStyle/>
          <a:p>
            <a:r>
              <a:rPr lang="en-US" sz="8800" dirty="0">
                <a:solidFill>
                  <a:schemeClr val="bg2">
                    <a:lumMod val="60000"/>
                    <a:lumOff val="40000"/>
                  </a:schemeClr>
                </a:solidFill>
                <a:latin typeface="Cambria" panose="02040503050406030204" pitchFamily="18" charset="0"/>
                <a:ea typeface="Cambria" panose="02040503050406030204" pitchFamily="18" charset="0"/>
              </a:rPr>
              <a:t>An Angry Man</a:t>
            </a:r>
            <a:br>
              <a:rPr lang="en-US" sz="8800" dirty="0">
                <a:solidFill>
                  <a:schemeClr val="bg2">
                    <a:lumMod val="60000"/>
                    <a:lumOff val="40000"/>
                  </a:schemeClr>
                </a:solidFill>
                <a:latin typeface="Cambria" panose="02040503050406030204" pitchFamily="18" charset="0"/>
                <a:ea typeface="Cambria" panose="02040503050406030204" pitchFamily="18" charset="0"/>
              </a:rPr>
            </a:br>
            <a:r>
              <a:rPr lang="en-US" sz="2800" dirty="0">
                <a:solidFill>
                  <a:schemeClr val="bg2">
                    <a:lumMod val="60000"/>
                    <a:lumOff val="40000"/>
                  </a:schemeClr>
                </a:solidFill>
                <a:latin typeface="Cambria" panose="02040503050406030204" pitchFamily="18" charset="0"/>
                <a:ea typeface="Cambria" panose="02040503050406030204" pitchFamily="18" charset="0"/>
              </a:rPr>
              <a:t>Part 2</a:t>
            </a:r>
            <a:endParaRPr lang="en-US" sz="8800" dirty="0">
              <a:solidFill>
                <a:schemeClr val="bg2">
                  <a:lumMod val="60000"/>
                  <a:lumOff val="40000"/>
                </a:schemeClr>
              </a:solidFill>
              <a:latin typeface="Cambria" panose="02040503050406030204" pitchFamily="18" charset="0"/>
              <a:ea typeface="Cambria" panose="02040503050406030204" pitchFamily="18" charset="0"/>
            </a:endParaRPr>
          </a:p>
        </p:txBody>
      </p:sp>
      <p:sp>
        <p:nvSpPr>
          <p:cNvPr id="5" name="Subtitle 4"/>
          <p:cNvSpPr>
            <a:spLocks noGrp="1"/>
          </p:cNvSpPr>
          <p:nvPr>
            <p:ph type="subTitle" idx="1"/>
          </p:nvPr>
        </p:nvSpPr>
        <p:spPr>
          <a:xfrm>
            <a:off x="438150" y="4338320"/>
            <a:ext cx="8077200" cy="2773680"/>
          </a:xfrm>
          <a:solidFill>
            <a:schemeClr val="tx2">
              <a:lumMod val="10000"/>
            </a:schemeClr>
          </a:solidFill>
        </p:spPr>
        <p:txBody>
          <a:bodyPr>
            <a:normAutofit/>
          </a:bodyPr>
          <a:lstStyle/>
          <a:p>
            <a:r>
              <a:rPr lang="en-US" altLang="en-US" dirty="0">
                <a:latin typeface="+mj-lt"/>
                <a:ea typeface="Times New Roman" panose="02020603050405020304" pitchFamily="18" charset="0"/>
              </a:rPr>
              <a:t>MARK 5:1-20</a:t>
            </a:r>
          </a:p>
          <a:p>
            <a:r>
              <a:rPr lang="en-US" altLang="en-US" i="1" dirty="0">
                <a:latin typeface="+mj-lt"/>
                <a:ea typeface="Times New Roman" panose="02020603050405020304" pitchFamily="18" charset="0"/>
              </a:rPr>
              <a:t>And they came over unto the other side of the sea, into the country of the Gadarenes. 2 And when he was come out of the ship, immediately there met him out of the tombs a man with an unclean spirit, </a:t>
            </a:r>
          </a:p>
        </p:txBody>
      </p:sp>
      <p:sp>
        <p:nvSpPr>
          <p:cNvPr id="9" name="Rectangle 2">
            <a:extLst>
              <a:ext uri="{FF2B5EF4-FFF2-40B4-BE49-F238E27FC236}">
                <a16:creationId xmlns:a16="http://schemas.microsoft.com/office/drawing/2014/main" id="{3DBAD46F-8AF5-4C1D-A644-1B0F023D3140}"/>
              </a:ext>
            </a:extLst>
          </p:cNvPr>
          <p:cNvSpPr>
            <a:spLocks noChangeArrowheads="1"/>
          </p:cNvSpPr>
          <p:nvPr/>
        </p:nvSpPr>
        <p:spPr bwMode="auto">
          <a:xfrm>
            <a:off x="0" y="90100"/>
            <a:ext cx="2279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623176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84049C-A34A-4D7F-827B-DD50D49EC0CE}"/>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34E027C4-540F-4B36-926C-8573FDC5F66D}"/>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E62D4D68-D681-440A-804C-AF52CB1B887C}"/>
              </a:ext>
            </a:extLst>
          </p:cNvPr>
          <p:cNvSpPr>
            <a:spLocks noGrp="1"/>
          </p:cNvSpPr>
          <p:nvPr>
            <p:ph type="sldNum" sz="quarter" idx="12"/>
          </p:nvPr>
        </p:nvSpPr>
        <p:spPr/>
        <p:txBody>
          <a:bodyPr/>
          <a:lstStyle/>
          <a:p>
            <a:fld id="{9318A4CC-0EA3-4F56-BE5B-318B92AC792D}" type="slidenum">
              <a:rPr lang="en-US" smtClean="0"/>
              <a:t>10</a:t>
            </a:fld>
            <a:endParaRPr lang="en-US"/>
          </a:p>
        </p:txBody>
      </p:sp>
      <p:sp>
        <p:nvSpPr>
          <p:cNvPr id="5" name="Rectangle 4">
            <a:extLst>
              <a:ext uri="{FF2B5EF4-FFF2-40B4-BE49-F238E27FC236}">
                <a16:creationId xmlns:a16="http://schemas.microsoft.com/office/drawing/2014/main" id="{C4DD81D4-A9AE-4E18-BA7A-6654D2189472}"/>
              </a:ext>
            </a:extLst>
          </p:cNvPr>
          <p:cNvSpPr/>
          <p:nvPr/>
        </p:nvSpPr>
        <p:spPr>
          <a:xfrm>
            <a:off x="304800" y="233681"/>
            <a:ext cx="8514080" cy="4708981"/>
          </a:xfrm>
          <a:prstGeom prst="rect">
            <a:avLst/>
          </a:prstGeom>
        </p:spPr>
        <p:txBody>
          <a:bodyPr wrap="square">
            <a:spAutoFit/>
          </a:bodyPr>
          <a:lstStyle/>
          <a:p>
            <a:pPr lvl="0" indent="381000" defTabSz="914400" eaLnBrk="0" fontAlgn="base" hangingPunct="0">
              <a:spcBef>
                <a:spcPct val="0"/>
              </a:spcBef>
              <a:spcAft>
                <a:spcPct val="0"/>
              </a:spcAft>
            </a:pPr>
            <a:r>
              <a:rPr lang="en-US" altLang="en-US" sz="3200" dirty="0">
                <a:ea typeface="Times New Roman" panose="02020603050405020304" pitchFamily="18" charset="0"/>
              </a:rPr>
              <a:t>As he trains his heart to respond in  that way, his life becomes increasingly dominated by this characteristic and the effect is an adverse effect on those around him. (spouse, parents, siblings, work, church, community).</a:t>
            </a:r>
          </a:p>
          <a:p>
            <a:pPr lvl="0" indent="381000" defTabSz="914400" eaLnBrk="0" fontAlgn="base" hangingPunct="0">
              <a:spcBef>
                <a:spcPct val="0"/>
              </a:spcBef>
              <a:spcAft>
                <a:spcPct val="0"/>
              </a:spcAft>
            </a:pPr>
            <a:endParaRPr lang="en-US" altLang="en-US" sz="1200" dirty="0"/>
          </a:p>
          <a:p>
            <a:pPr lvl="0" indent="381000" defTabSz="914400" eaLnBrk="0" fontAlgn="base" hangingPunct="0">
              <a:spcBef>
                <a:spcPct val="0"/>
              </a:spcBef>
              <a:spcAft>
                <a:spcPct val="0"/>
              </a:spcAft>
            </a:pPr>
            <a:r>
              <a:rPr lang="en-US" altLang="en-US" sz="3200" b="1" dirty="0">
                <a:ea typeface="Times New Roman" panose="02020603050405020304" pitchFamily="18" charset="0"/>
              </a:rPr>
              <a:t>Prov. 22:24</a:t>
            </a:r>
            <a:r>
              <a:rPr lang="en-US" altLang="en-US" sz="3200" i="1" dirty="0">
                <a:ea typeface="Times New Roman" panose="02020603050405020304" pitchFamily="18" charset="0"/>
              </a:rPr>
              <a:t>  Make no friendship with an angry man; and with a furious man thou shalt not go: 25 Lest thou learn his ways, and get a snare to thy soul.</a:t>
            </a:r>
            <a:endParaRPr lang="en-US" altLang="en-US" sz="4400" dirty="0"/>
          </a:p>
        </p:txBody>
      </p:sp>
    </p:spTree>
    <p:extLst>
      <p:ext uri="{BB962C8B-B14F-4D97-AF65-F5344CB8AC3E}">
        <p14:creationId xmlns:p14="http://schemas.microsoft.com/office/powerpoint/2010/main" val="2747459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6589713-143C-4024-85D2-0EEEEC12640B}"/>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5DEAF4C1-7C02-48F3-B9A1-409F72D83476}"/>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3F9BE808-1E54-459B-9CFF-191396CE9C2F}"/>
              </a:ext>
            </a:extLst>
          </p:cNvPr>
          <p:cNvSpPr>
            <a:spLocks noGrp="1"/>
          </p:cNvSpPr>
          <p:nvPr>
            <p:ph type="sldNum" sz="quarter" idx="12"/>
          </p:nvPr>
        </p:nvSpPr>
        <p:spPr/>
        <p:txBody>
          <a:bodyPr/>
          <a:lstStyle/>
          <a:p>
            <a:fld id="{9318A4CC-0EA3-4F56-BE5B-318B92AC792D}" type="slidenum">
              <a:rPr lang="en-US" smtClean="0"/>
              <a:t>11</a:t>
            </a:fld>
            <a:endParaRPr lang="en-US"/>
          </a:p>
        </p:txBody>
      </p:sp>
      <p:sp>
        <p:nvSpPr>
          <p:cNvPr id="5" name="Rectangle 1">
            <a:extLst>
              <a:ext uri="{FF2B5EF4-FFF2-40B4-BE49-F238E27FC236}">
                <a16:creationId xmlns:a16="http://schemas.microsoft.com/office/drawing/2014/main" id="{EC7D0160-99FA-423D-94AC-3796069E1D7D}"/>
              </a:ext>
            </a:extLst>
          </p:cNvPr>
          <p:cNvSpPr>
            <a:spLocks noChangeArrowheads="1"/>
          </p:cNvSpPr>
          <p:nvPr/>
        </p:nvSpPr>
        <p:spPr bwMode="auto">
          <a:xfrm>
            <a:off x="235585" y="53181"/>
            <a:ext cx="8672830" cy="61555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none" strike="noStrike" cap="none" normalizeH="0" baseline="0" dirty="0">
                <a:ln>
                  <a:noFill/>
                </a:ln>
                <a:effectLst/>
                <a:latin typeface="Cambria" panose="02040503050406030204" pitchFamily="18" charset="0"/>
              </a:rPr>
              <a:t>David, Abigail &amp; </a:t>
            </a:r>
            <a:r>
              <a:rPr kumimoji="0" lang="en-US" altLang="en-US" sz="4400" b="0" i="0" u="none" strike="noStrike" cap="none" normalizeH="0" baseline="0" dirty="0" err="1">
                <a:ln>
                  <a:noFill/>
                </a:ln>
                <a:effectLst/>
                <a:latin typeface="Cambria" panose="02040503050406030204" pitchFamily="18" charset="0"/>
              </a:rPr>
              <a:t>Nabal</a:t>
            </a:r>
            <a:endParaRPr kumimoji="0" lang="en-US" altLang="en-US" sz="4400" b="0" i="0" u="none" strike="noStrike" cap="none" normalizeH="0" baseline="0" dirty="0">
              <a:ln>
                <a:noFill/>
              </a:ln>
              <a:effectLst/>
              <a:latin typeface="Jester"/>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	I SAMUEL 25:2</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And there was a man in </a:t>
            </a:r>
            <a:r>
              <a:rPr kumimoji="0" lang="en-US" altLang="en-US" sz="2800" b="0" i="1" u="none" strike="noStrike" cap="none" normalizeH="0" baseline="0" dirty="0" err="1">
                <a:ln>
                  <a:noFill/>
                </a:ln>
                <a:effectLst/>
                <a:latin typeface="Cambria" panose="02040503050406030204" pitchFamily="18" charset="0"/>
                <a:ea typeface="Times New Roman" panose="02020603050405020304" pitchFamily="18" charset="0"/>
              </a:rPr>
              <a:t>Maon</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whose possessions were in Carmel; and the man was very great, and he had three thousand sheep, and a thousand goats: and he was shearing his sheep in Carmel. 3 Now the name of the man was </a:t>
            </a:r>
            <a:r>
              <a:rPr kumimoji="0" lang="en-US" altLang="en-US" sz="2800" b="0" i="1" u="none" strike="noStrike" cap="none" normalizeH="0" baseline="0" dirty="0" err="1">
                <a:ln>
                  <a:noFill/>
                </a:ln>
                <a:effectLst/>
                <a:latin typeface="Cambria" panose="02040503050406030204" pitchFamily="18" charset="0"/>
                <a:ea typeface="Times New Roman" panose="02020603050405020304" pitchFamily="18" charset="0"/>
              </a:rPr>
              <a:t>Nabal</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and the name of his wife Abigail: and she was a woman of good understanding, and of a beautiful countenance: but the man was churlish and evil in his doings; and he was of the house of Caleb. 4 And David heard in the wilderness that </a:t>
            </a:r>
            <a:r>
              <a:rPr kumimoji="0" lang="en-US" altLang="en-US" sz="2800" b="0" i="1" u="none" strike="noStrike" cap="none" normalizeH="0" baseline="0" dirty="0" err="1">
                <a:ln>
                  <a:noFill/>
                </a:ln>
                <a:effectLst/>
                <a:latin typeface="Cambria" panose="02040503050406030204" pitchFamily="18" charset="0"/>
                <a:ea typeface="Times New Roman" panose="02020603050405020304" pitchFamily="18" charset="0"/>
              </a:rPr>
              <a:t>Nabal</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 did shear his sheep.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i="1" dirty="0">
                <a:latin typeface="Cambria" panose="02040503050406030204" pitchFamily="18" charset="0"/>
                <a:ea typeface="Times New Roman" panose="02020603050405020304" pitchFamily="18" charset="0"/>
              </a:rPr>
              <a:t>  </a:t>
            </a:r>
            <a:r>
              <a:rPr kumimoji="0" lang="en-US" altLang="en-US" sz="3200" b="1" u="none" strike="noStrike" cap="none" normalizeH="0" baseline="0" dirty="0">
                <a:ln>
                  <a:noFill/>
                </a:ln>
                <a:solidFill>
                  <a:srgbClr val="FFFF00"/>
                </a:solidFill>
                <a:effectLst/>
                <a:latin typeface="Cambria" panose="02040503050406030204" pitchFamily="18" charset="0"/>
                <a:ea typeface="Times New Roman" panose="02020603050405020304" pitchFamily="18" charset="0"/>
              </a:rPr>
              <a:t>Churlish: </a:t>
            </a:r>
            <a:r>
              <a:rPr kumimoji="0" lang="en-US" altLang="en-US" sz="2000" b="0" i="1" u="none" strike="noStrike" cap="none" normalizeH="0" baseline="0" dirty="0">
                <a:ln>
                  <a:noFill/>
                </a:ln>
                <a:effectLst/>
                <a:latin typeface="Cambria" panose="02040503050406030204" pitchFamily="18" charset="0"/>
                <a:ea typeface="Times New Roman" panose="02020603050405020304" pitchFamily="18" charset="0"/>
              </a:rPr>
              <a:t>(Heb.) </a:t>
            </a:r>
            <a:r>
              <a:rPr kumimoji="0" lang="en-US" altLang="en-US" sz="2000" b="0" i="1" u="none" strike="noStrike" cap="none" normalizeH="0" baseline="0" dirty="0" err="1">
                <a:ln>
                  <a:noFill/>
                </a:ln>
                <a:effectLst/>
                <a:latin typeface="Cambria" panose="02040503050406030204" pitchFamily="18" charset="0"/>
                <a:ea typeface="Times New Roman" panose="02020603050405020304" pitchFamily="18" charset="0"/>
              </a:rPr>
              <a:t>qasheh</a:t>
            </a:r>
            <a:r>
              <a:rPr kumimoji="0" lang="en-US" altLang="en-US" sz="2000" b="0" i="1" u="none" strike="noStrike" cap="none" normalizeH="0" baseline="0" dirty="0">
                <a:ln>
                  <a:noFill/>
                </a:ln>
                <a:effectLst/>
                <a:latin typeface="Cambria" panose="02040503050406030204" pitchFamily="18" charset="0"/>
                <a:ea typeface="Times New Roman" panose="02020603050405020304" pitchFamily="18" charset="0"/>
              </a:rPr>
              <a:t>:  </a:t>
            </a:r>
            <a:r>
              <a:rPr kumimoji="0" lang="en-US" altLang="en-US" sz="3200" b="0" i="0" u="none" strike="noStrike" cap="none" normalizeH="0" baseline="0" dirty="0">
                <a:ln>
                  <a:noFill/>
                </a:ln>
                <a:effectLst/>
                <a:latin typeface="Cambria" panose="02040503050406030204" pitchFamily="18" charset="0"/>
                <a:ea typeface="Times New Roman" panose="02020603050405020304" pitchFamily="18" charset="0"/>
              </a:rPr>
              <a:t>hard, cruel, severe, obstinate, difficult, fierce, intense, stubborn, stiff-necked.</a:t>
            </a:r>
            <a:endParaRPr kumimoji="0" lang="en-US" altLang="en-US" sz="44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204257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3" end="3"/>
                                            </p:txEl>
                                          </p:spTgt>
                                        </p:tgtEl>
                                        <p:attrNameLst>
                                          <p:attrName>style.visibility</p:attrName>
                                        </p:attrNameLst>
                                      </p:cBhvr>
                                      <p:to>
                                        <p:strVal val="visible"/>
                                      </p:to>
                                    </p:set>
                                    <p:animEffect transition="in" filter="fade">
                                      <p:cBhvr>
                                        <p:cTn id="7" dur="1000"/>
                                        <p:tgtEl>
                                          <p:spTgt spid="5">
                                            <p:txEl>
                                              <p:pRg st="3" end="3"/>
                                            </p:txEl>
                                          </p:spTgt>
                                        </p:tgtEl>
                                      </p:cBhvr>
                                    </p:animEffect>
                                    <p:anim calcmode="lin" valueType="num">
                                      <p:cBhvr>
                                        <p:cTn id="8"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F70210-67FE-4821-9F95-97310CDA1494}"/>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8573EEC8-0F85-464F-B580-6E58DD1D48C3}"/>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728E19E7-F49A-407B-8926-529767440132}"/>
              </a:ext>
            </a:extLst>
          </p:cNvPr>
          <p:cNvSpPr>
            <a:spLocks noGrp="1"/>
          </p:cNvSpPr>
          <p:nvPr>
            <p:ph type="sldNum" sz="quarter" idx="12"/>
          </p:nvPr>
        </p:nvSpPr>
        <p:spPr/>
        <p:txBody>
          <a:bodyPr/>
          <a:lstStyle/>
          <a:p>
            <a:fld id="{9318A4CC-0EA3-4F56-BE5B-318B92AC792D}" type="slidenum">
              <a:rPr lang="en-US" smtClean="0"/>
              <a:t>12</a:t>
            </a:fld>
            <a:endParaRPr lang="en-US"/>
          </a:p>
        </p:txBody>
      </p:sp>
      <p:sp>
        <p:nvSpPr>
          <p:cNvPr id="5" name="Rectangle 1">
            <a:extLst>
              <a:ext uri="{FF2B5EF4-FFF2-40B4-BE49-F238E27FC236}">
                <a16:creationId xmlns:a16="http://schemas.microsoft.com/office/drawing/2014/main" id="{04C5BF15-3D5E-43A4-93C1-D0E38DC37296}"/>
              </a:ext>
            </a:extLst>
          </p:cNvPr>
          <p:cNvSpPr>
            <a:spLocks noChangeArrowheads="1"/>
          </p:cNvSpPr>
          <p:nvPr/>
        </p:nvSpPr>
        <p:spPr bwMode="auto">
          <a:xfrm>
            <a:off x="137160" y="24488"/>
            <a:ext cx="8869680" cy="62478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strike="noStrike" cap="none" normalizeH="0" baseline="0" dirty="0">
                <a:ln>
                  <a:noFill/>
                </a:ln>
                <a:solidFill>
                  <a:schemeClr val="tx1"/>
                </a:solidFill>
                <a:effectLst/>
                <a:latin typeface="+mj-lt"/>
                <a:ea typeface="Times New Roman" panose="02020603050405020304" pitchFamily="18" charset="0"/>
              </a:rPr>
              <a:t>QUESTIONS.AND.ANSWERS</a:t>
            </a:r>
            <a:r>
              <a:rPr kumimoji="0" lang="en-US" altLang="en-US" sz="3600" b="0" i="0" strike="noStrike" cap="none" normalizeH="0" baseline="0" dirty="0">
                <a:ln>
                  <a:noFill/>
                </a:ln>
                <a:solidFill>
                  <a:schemeClr val="tx1"/>
                </a:solidFill>
                <a:effectLst/>
                <a:latin typeface="+mj-lt"/>
                <a:ea typeface="Times New Roman" panose="02020603050405020304" pitchFamily="18" charset="0"/>
              </a:rPr>
              <a:t>    </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59-1223  </a:t>
            </a: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sz="2800" dirty="0">
                <a:latin typeface="+mj-lt"/>
                <a:ea typeface="Times New Roman" panose="02020603050405020304" pitchFamily="18" charset="0"/>
              </a:rPr>
              <a:t>	</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475-36  When you see a person like that, don't never think that it's the man; it's the devil in the man. </a:t>
            </a:r>
            <a:r>
              <a:rPr lang="en-US" altLang="en-US" sz="2800" dirty="0">
                <a:latin typeface="+mj-lt"/>
                <a:ea typeface="Times New Roman" panose="02020603050405020304" pitchFamily="18" charset="0"/>
              </a:rPr>
              <a:t>T</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hat maniac (Oregon) was going to kill me up in Oregon... </a:t>
            </a:r>
            <a:r>
              <a:rPr lang="en-US" altLang="en-US" sz="2800" dirty="0">
                <a:latin typeface="+mj-lt"/>
                <a:ea typeface="Times New Roman" panose="02020603050405020304" pitchFamily="18" charset="0"/>
              </a:rPr>
              <a:t>w</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hen he come to me, instead of him spitting in my face and calling me a snake in the grass before nearly ten thousand people; well, it wasn't the man. He's a man that eats, drinks, sleeps, perhaps a family, just like I am or you are. But it was that devil in him that was doing that.</a:t>
            </a:r>
            <a:endParaRPr kumimoji="0" lang="en-US" altLang="en-US" sz="1100" b="0" i="0"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strike="noStrike" cap="none" normalizeH="0" baseline="0" dirty="0">
                <a:ln>
                  <a:noFill/>
                </a:ln>
                <a:solidFill>
                  <a:srgbClr val="FFFF00"/>
                </a:solidFill>
                <a:effectLst/>
                <a:latin typeface="+mj-lt"/>
                <a:ea typeface="Times New Roman" panose="02020603050405020304" pitchFamily="18" charset="0"/>
              </a:rPr>
              <a:t>And you never cast a devil out by the wrong attitude. It takes love to do that. </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And love is the most powerful force that there is in the world. Now, hate is of the devil. </a:t>
            </a:r>
            <a:r>
              <a:rPr kumimoji="0" lang="en-US" altLang="en-US" sz="2800" b="0" i="0" strike="noStrike" cap="none" normalizeH="0" baseline="0" dirty="0">
                <a:ln>
                  <a:noFill/>
                </a:ln>
                <a:solidFill>
                  <a:srgbClr val="FFFF00"/>
                </a:solidFill>
                <a:effectLst/>
                <a:latin typeface="+mj-lt"/>
                <a:ea typeface="Times New Roman" panose="02020603050405020304" pitchFamily="18" charset="0"/>
              </a:rPr>
              <a:t>And when people hate someone, remember it is a terrible devil to despise or dislike. You mustn't do that.</a:t>
            </a:r>
            <a:endParaRPr kumimoji="0" lang="en-US" altLang="en-US" sz="4000" b="0" i="0" strike="noStrike" cap="none" normalizeH="0" baseline="0" dirty="0">
              <a:ln>
                <a:noFill/>
              </a:ln>
              <a:solidFill>
                <a:srgbClr val="FFFF00"/>
              </a:solidFill>
              <a:effectLst/>
              <a:latin typeface="+mj-lt"/>
            </a:endParaRPr>
          </a:p>
        </p:txBody>
      </p:sp>
    </p:spTree>
    <p:extLst>
      <p:ext uri="{BB962C8B-B14F-4D97-AF65-F5344CB8AC3E}">
        <p14:creationId xmlns:p14="http://schemas.microsoft.com/office/powerpoint/2010/main" val="1408290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534400" cy="1431925"/>
          </a:xfrm>
          <a:solidFill>
            <a:schemeClr val="tx2">
              <a:lumMod val="10000"/>
            </a:schemeClr>
          </a:solidFill>
        </p:spPr>
        <p:txBody>
          <a:bodyPr>
            <a:normAutofit/>
          </a:bodyPr>
          <a:lstStyle/>
          <a:p>
            <a:r>
              <a:rPr lang="en-US" sz="6000" b="0" dirty="0">
                <a:latin typeface="Cambria" panose="02040503050406030204" pitchFamily="18" charset="0"/>
                <a:ea typeface="Cambria" panose="02040503050406030204" pitchFamily="18" charset="0"/>
              </a:rPr>
              <a:t>In My House…	</a:t>
            </a:r>
          </a:p>
        </p:txBody>
      </p:sp>
      <p:sp>
        <p:nvSpPr>
          <p:cNvPr id="3" name="Content Placeholder 2"/>
          <p:cNvSpPr>
            <a:spLocks noGrp="1"/>
          </p:cNvSpPr>
          <p:nvPr>
            <p:ph idx="1"/>
          </p:nvPr>
        </p:nvSpPr>
        <p:spPr>
          <a:xfrm>
            <a:off x="381000" y="1508760"/>
            <a:ext cx="8614536" cy="4876800"/>
          </a:xfrm>
          <a:solidFill>
            <a:schemeClr val="tx2">
              <a:lumMod val="10000"/>
            </a:schemeClr>
          </a:solidFill>
        </p:spPr>
        <p:txBody>
          <a:bodyPr>
            <a:normAutofit/>
          </a:bodyPr>
          <a:lstStyle/>
          <a:p>
            <a:r>
              <a:rPr lang="en-US" sz="3600" dirty="0">
                <a:latin typeface="Cambria" panose="02040503050406030204" pitchFamily="18" charset="0"/>
                <a:ea typeface="Cambria" panose="02040503050406030204" pitchFamily="18" charset="0"/>
              </a:rPr>
              <a:t>A place where the Holy Spirit is always welcome;</a:t>
            </a:r>
          </a:p>
          <a:p>
            <a:r>
              <a:rPr lang="en-US" sz="3600" dirty="0">
                <a:latin typeface="Cambria" panose="02040503050406030204" pitchFamily="18" charset="0"/>
                <a:ea typeface="Cambria" panose="02040503050406030204" pitchFamily="18" charset="0"/>
              </a:rPr>
              <a:t>A Place separate from Sodom;</a:t>
            </a:r>
          </a:p>
          <a:p>
            <a:r>
              <a:rPr lang="en-US" sz="3600" dirty="0">
                <a:latin typeface="Cambria" panose="02040503050406030204" pitchFamily="18" charset="0"/>
                <a:ea typeface="Cambria" panose="02040503050406030204" pitchFamily="18" charset="0"/>
              </a:rPr>
              <a:t>A place where Preparations are made to leave this world. </a:t>
            </a:r>
          </a:p>
          <a:p>
            <a:endParaRPr lang="en-US" sz="3600" dirty="0">
              <a:latin typeface="Cambria" panose="02040503050406030204" pitchFamily="18" charset="0"/>
              <a:ea typeface="Cambria" panose="02040503050406030204" pitchFamily="18" charset="0"/>
            </a:endParaRPr>
          </a:p>
          <a:p>
            <a:pPr marL="0" indent="0" algn="ctr">
              <a:buNone/>
            </a:pPr>
            <a:r>
              <a:rPr lang="en-US" sz="3200" i="1" dirty="0">
                <a:latin typeface="Cambria" panose="02040503050406030204" pitchFamily="18" charset="0"/>
                <a:ea typeface="Cambria" panose="02040503050406030204" pitchFamily="18" charset="0"/>
              </a:rPr>
              <a:t> </a:t>
            </a:r>
            <a:r>
              <a:rPr lang="en-US" sz="3200" i="1" spc="-150" dirty="0">
                <a:latin typeface="Cambria" panose="02040503050406030204" pitchFamily="18" charset="0"/>
                <a:ea typeface="Cambria" panose="02040503050406030204" pitchFamily="18" charset="0"/>
              </a:rPr>
              <a:t>“…as for me and my house, we will serve the Lord.</a:t>
            </a:r>
          </a:p>
          <a:p>
            <a:pPr marL="0" indent="0" algn="ctr">
              <a:buNone/>
            </a:pPr>
            <a:r>
              <a:rPr lang="en-US" dirty="0">
                <a:latin typeface="Cambria" panose="02040503050406030204" pitchFamily="18" charset="0"/>
                <a:ea typeface="Cambria" panose="02040503050406030204" pitchFamily="18" charset="0"/>
              </a:rPr>
              <a:t>JOSHUA 24:15</a:t>
            </a:r>
          </a:p>
        </p:txBody>
      </p:sp>
      <p:sp>
        <p:nvSpPr>
          <p:cNvPr id="4" name="Date Placeholder 3"/>
          <p:cNvSpPr>
            <a:spLocks noGrp="1"/>
          </p:cNvSpPr>
          <p:nvPr>
            <p:ph type="dt" sz="half" idx="10"/>
          </p:nvPr>
        </p:nvSpPr>
        <p:spPr/>
        <p:txBody>
          <a:bodyPr/>
          <a:lstStyle/>
          <a:p>
            <a:r>
              <a:rPr lang="en-US"/>
              <a:t>12/2/2018</a:t>
            </a:r>
          </a:p>
        </p:txBody>
      </p:sp>
      <p:sp>
        <p:nvSpPr>
          <p:cNvPr id="5" name="Slide Number Placeholder 4"/>
          <p:cNvSpPr>
            <a:spLocks noGrp="1"/>
          </p:cNvSpPr>
          <p:nvPr>
            <p:ph type="sldNum" sz="quarter" idx="12"/>
          </p:nvPr>
        </p:nvSpPr>
        <p:spPr/>
        <p:txBody>
          <a:bodyPr/>
          <a:lstStyle/>
          <a:p>
            <a:fld id="{A2E1A891-ECB8-4C6E-8BB7-6914136E7681}" type="slidenum">
              <a:rPr lang="en-US" smtClean="0"/>
              <a:pPr/>
              <a:t>13</a:t>
            </a:fld>
            <a:endParaRPr lang="en-US"/>
          </a:p>
        </p:txBody>
      </p:sp>
      <p:sp>
        <p:nvSpPr>
          <p:cNvPr id="7" name="Footer Placeholder 6">
            <a:extLst>
              <a:ext uri="{FF2B5EF4-FFF2-40B4-BE49-F238E27FC236}">
                <a16:creationId xmlns:a16="http://schemas.microsoft.com/office/drawing/2014/main" id="{C016884F-19DB-480D-9AB2-99CAE1DB7FCA}"/>
              </a:ext>
            </a:extLst>
          </p:cNvPr>
          <p:cNvSpPr>
            <a:spLocks noGrp="1"/>
          </p:cNvSpPr>
          <p:nvPr>
            <p:ph type="ftr" sz="quarter" idx="11"/>
          </p:nvPr>
        </p:nvSpPr>
        <p:spPr/>
        <p:txBody>
          <a:bodyPr/>
          <a:lstStyle/>
          <a:p>
            <a:r>
              <a:rPr lang="en-US"/>
              <a:t>An Angry Man 2</a:t>
            </a:r>
          </a:p>
        </p:txBody>
      </p:sp>
    </p:spTree>
    <p:extLst>
      <p:ext uri="{BB962C8B-B14F-4D97-AF65-F5344CB8AC3E}">
        <p14:creationId xmlns:p14="http://schemas.microsoft.com/office/powerpoint/2010/main" val="3276295424"/>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3D0396-1B2A-4BEA-93F5-F873DE6A40A5}"/>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362C096D-C00F-4C73-A345-6A07414D772E}"/>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7A6279C9-C976-4149-A986-85BA3752B194}"/>
              </a:ext>
            </a:extLst>
          </p:cNvPr>
          <p:cNvSpPr>
            <a:spLocks noGrp="1"/>
          </p:cNvSpPr>
          <p:nvPr>
            <p:ph type="sldNum" sz="quarter" idx="12"/>
          </p:nvPr>
        </p:nvSpPr>
        <p:spPr/>
        <p:txBody>
          <a:bodyPr/>
          <a:lstStyle/>
          <a:p>
            <a:fld id="{9318A4CC-0EA3-4F56-BE5B-318B92AC792D}" type="slidenum">
              <a:rPr lang="en-US" smtClean="0"/>
              <a:t>14</a:t>
            </a:fld>
            <a:endParaRPr lang="en-US"/>
          </a:p>
        </p:txBody>
      </p:sp>
      <p:sp>
        <p:nvSpPr>
          <p:cNvPr id="5" name="Rectangle 1">
            <a:extLst>
              <a:ext uri="{FF2B5EF4-FFF2-40B4-BE49-F238E27FC236}">
                <a16:creationId xmlns:a16="http://schemas.microsoft.com/office/drawing/2014/main" id="{432F9159-4B70-4452-83FC-6725D51F745E}"/>
              </a:ext>
            </a:extLst>
          </p:cNvPr>
          <p:cNvSpPr>
            <a:spLocks noChangeArrowheads="1"/>
          </p:cNvSpPr>
          <p:nvPr/>
        </p:nvSpPr>
        <p:spPr bwMode="auto">
          <a:xfrm>
            <a:off x="159067" y="0"/>
            <a:ext cx="8825865"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1" i="0" strike="noStrike" cap="none" normalizeH="0" baseline="0" dirty="0">
                <a:ln>
                  <a:noFill/>
                </a:ln>
                <a:solidFill>
                  <a:srgbClr val="FFFF00"/>
                </a:solidFill>
                <a:effectLst/>
                <a:latin typeface="+mj-lt"/>
                <a:ea typeface="Times New Roman" panose="02020603050405020304" pitchFamily="18" charset="0"/>
              </a:rPr>
              <a:t>5 Stages:</a:t>
            </a:r>
            <a:endParaRPr kumimoji="0" lang="en-US" altLang="en-US" sz="1200" b="0" i="0" strike="noStrike" cap="none" normalizeH="0" baseline="0" dirty="0">
              <a:ln>
                <a:noFill/>
              </a:ln>
              <a:solidFill>
                <a:srgbClr val="FFFF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dirty="0">
                <a:latin typeface="+mj-lt"/>
                <a:ea typeface="Times New Roman" panose="02020603050405020304" pitchFamily="18" charset="0"/>
              </a:rPr>
              <a:t>Wounded Spirit</a:t>
            </a:r>
            <a:r>
              <a:rPr kumimoji="0" lang="en-US" altLang="en-US" sz="3200" b="0" i="0" strike="noStrike" cap="none" normalizeH="0" baseline="0" dirty="0">
                <a:ln>
                  <a:noFill/>
                </a:ln>
                <a:solidFill>
                  <a:schemeClr val="tx1"/>
                </a:solidFill>
                <a:effectLst/>
                <a:latin typeface="+mj-lt"/>
                <a:ea typeface="Times New Roman" panose="02020603050405020304" pitchFamily="18" charset="0"/>
              </a:rPr>
              <a:t>, </a:t>
            </a:r>
            <a:r>
              <a:rPr lang="en-US" altLang="en-US" sz="3200" dirty="0">
                <a:latin typeface="+mj-lt"/>
                <a:ea typeface="Times New Roman" panose="02020603050405020304" pitchFamily="18" charset="0"/>
              </a:rPr>
              <a:t>B</a:t>
            </a:r>
            <a:r>
              <a:rPr kumimoji="0" lang="en-US" altLang="en-US" sz="3200" b="0" i="0" strike="noStrike" cap="none" normalizeH="0" baseline="0" dirty="0">
                <a:ln>
                  <a:noFill/>
                </a:ln>
                <a:solidFill>
                  <a:schemeClr val="tx1"/>
                </a:solidFill>
                <a:effectLst/>
                <a:latin typeface="+mj-lt"/>
                <a:ea typeface="Times New Roman" panose="02020603050405020304" pitchFamily="18" charset="0"/>
              </a:rPr>
              <a:t>itterness, Conflict, Stubbornness, Rebellion.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mj-lt"/>
                <a:ea typeface="Times New Roman" panose="02020603050405020304" pitchFamily="18" charset="0"/>
              </a:rPr>
              <a:t>1. A Wounded Spirit</a:t>
            </a:r>
            <a:endParaRPr kumimoji="0" lang="en-US" altLang="en-US" sz="1200" b="0" i="0" strike="noStrike" cap="none" normalizeH="0" baseline="0" dirty="0">
              <a:ln>
                <a:noFill/>
              </a:ln>
              <a:solidFill>
                <a:srgbClr val="FFFF00"/>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strike="noStrike" cap="none" normalizeH="0" baseline="0" dirty="0">
                <a:ln>
                  <a:noFill/>
                </a:ln>
                <a:solidFill>
                  <a:schemeClr val="tx1"/>
                </a:solidFill>
                <a:effectLst/>
                <a:latin typeface="+mj-lt"/>
                <a:ea typeface="Times New Roman" panose="02020603050405020304" pitchFamily="18" charset="0"/>
              </a:rPr>
              <a:t>PROVERBS 18:14 </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The spirit of a man will sustain his infirmity; but a wounded spirit who can bear?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strike="noStrike" cap="none" normalizeH="0" baseline="0" dirty="0">
              <a:ln>
                <a:noFill/>
              </a:ln>
              <a:solidFill>
                <a:schemeClr val="tx1"/>
              </a:solidFill>
              <a:effectLst/>
              <a:latin typeface="+mj-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strike="noStrike" cap="none" normalizeH="0" baseline="0" dirty="0">
                <a:ln>
                  <a:noFill/>
                </a:ln>
                <a:solidFill>
                  <a:schemeClr val="tx1"/>
                </a:solidFill>
                <a:effectLst/>
                <a:latin typeface="+mj-lt"/>
                <a:ea typeface="Times New Roman" panose="02020603050405020304" pitchFamily="18" charset="0"/>
              </a:rPr>
              <a:t>Spawned by an offense, a sense of hurt (real or perceived). Parents, friends, etc. can do some-thing (even unknowingly) These hurts can be the seed that causes a root of bitterness.</a:t>
            </a:r>
            <a:endParaRPr kumimoji="0" lang="en-US" altLang="en-US" sz="4400" b="0" i="0"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6856698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911518A-F98F-414F-A9E9-8EF3B31A51A7}"/>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408E530C-A3F5-45E7-B964-3527123A905A}"/>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0989898F-6740-4698-83BB-E5657DFDABB9}"/>
              </a:ext>
            </a:extLst>
          </p:cNvPr>
          <p:cNvSpPr>
            <a:spLocks noGrp="1"/>
          </p:cNvSpPr>
          <p:nvPr>
            <p:ph type="sldNum" sz="quarter" idx="12"/>
          </p:nvPr>
        </p:nvSpPr>
        <p:spPr/>
        <p:txBody>
          <a:bodyPr/>
          <a:lstStyle/>
          <a:p>
            <a:fld id="{9318A4CC-0EA3-4F56-BE5B-318B92AC792D}" type="slidenum">
              <a:rPr lang="en-US" smtClean="0"/>
              <a:t>15</a:t>
            </a:fld>
            <a:endParaRPr lang="en-US"/>
          </a:p>
        </p:txBody>
      </p:sp>
      <p:sp>
        <p:nvSpPr>
          <p:cNvPr id="5" name="Rectangle 4">
            <a:extLst>
              <a:ext uri="{FF2B5EF4-FFF2-40B4-BE49-F238E27FC236}">
                <a16:creationId xmlns:a16="http://schemas.microsoft.com/office/drawing/2014/main" id="{8BB66B45-757A-4DD3-B5FB-9D1DE02C4B6A}"/>
              </a:ext>
            </a:extLst>
          </p:cNvPr>
          <p:cNvSpPr/>
          <p:nvPr/>
        </p:nvSpPr>
        <p:spPr>
          <a:xfrm>
            <a:off x="102870" y="75564"/>
            <a:ext cx="8919210" cy="6555641"/>
          </a:xfrm>
          <a:prstGeom prst="rect">
            <a:avLst/>
          </a:prstGeom>
        </p:spPr>
        <p:txBody>
          <a:bodyPr wrap="square">
            <a:spAutoFit/>
          </a:bodyPr>
          <a:lstStyle/>
          <a:p>
            <a:r>
              <a:rPr lang="en-US" sz="4400" b="1" dirty="0">
                <a:solidFill>
                  <a:srgbClr val="FFFF00"/>
                </a:solidFill>
                <a:latin typeface="+mj-lt"/>
                <a:ea typeface="Times New Roman" panose="02020603050405020304" pitchFamily="18" charset="0"/>
              </a:rPr>
              <a:t>2. Bitterness</a:t>
            </a:r>
            <a:r>
              <a:rPr lang="en-US" sz="4400" dirty="0">
                <a:solidFill>
                  <a:srgbClr val="FFFF00"/>
                </a:solidFill>
                <a:latin typeface="+mj-lt"/>
                <a:ea typeface="Times New Roman" panose="02020603050405020304" pitchFamily="18" charset="0"/>
              </a:rPr>
              <a:t> </a:t>
            </a:r>
          </a:p>
          <a:p>
            <a:r>
              <a:rPr lang="en-US" sz="3200" dirty="0">
                <a:latin typeface="+mj-lt"/>
                <a:ea typeface="Times New Roman" panose="02020603050405020304" pitchFamily="18" charset="0"/>
              </a:rPr>
              <a:t>HEBREWS 12:15</a:t>
            </a:r>
            <a:r>
              <a:rPr lang="en-US" sz="3200" i="1" dirty="0">
                <a:latin typeface="+mj-lt"/>
                <a:ea typeface="Times New Roman" panose="02020603050405020304" pitchFamily="18" charset="0"/>
              </a:rPr>
              <a:t>  Looking diligently lest any man fail of the grace of God; lest any root of bitterness springing up trouble you, and thereby many be defiled;</a:t>
            </a:r>
            <a:endParaRPr lang="en-US" sz="3200" dirty="0">
              <a:latin typeface="+mj-lt"/>
              <a:ea typeface="Times New Roman" panose="02020603050405020304" pitchFamily="18" charset="0"/>
            </a:endParaRPr>
          </a:p>
          <a:p>
            <a:r>
              <a:rPr lang="en-US" sz="3200" i="1" dirty="0">
                <a:latin typeface="+mj-lt"/>
                <a:ea typeface="Times New Roman" panose="02020603050405020304" pitchFamily="18" charset="0"/>
              </a:rPr>
              <a:t> </a:t>
            </a:r>
            <a:endParaRPr lang="en-US" sz="3200" dirty="0">
              <a:latin typeface="+mj-lt"/>
              <a:ea typeface="Times New Roman" panose="02020603050405020304" pitchFamily="18" charset="0"/>
            </a:endParaRPr>
          </a:p>
          <a:p>
            <a:r>
              <a:rPr lang="en-US" sz="3200" dirty="0">
                <a:latin typeface="+mj-lt"/>
                <a:ea typeface="Times New Roman" panose="02020603050405020304" pitchFamily="18" charset="0"/>
              </a:rPr>
              <a:t>	Everyone has to respond to hurt: either to forgive or to overlook</a:t>
            </a:r>
            <a:r>
              <a:rPr lang="en-US" sz="3200" i="1" dirty="0">
                <a:latin typeface="+mj-lt"/>
                <a:ea typeface="Times New Roman" panose="02020603050405020304" pitchFamily="18" charset="0"/>
              </a:rPr>
              <a:t>, </a:t>
            </a:r>
            <a:r>
              <a:rPr lang="en-US" sz="3200" dirty="0">
                <a:ea typeface="Times New Roman" panose="02020603050405020304" pitchFamily="18" charset="0"/>
              </a:rPr>
              <a:t>or to realize that the offense was not wrong!</a:t>
            </a:r>
          </a:p>
          <a:p>
            <a:r>
              <a:rPr lang="en-US" sz="3600" b="1" dirty="0">
                <a:latin typeface="+mj-lt"/>
                <a:ea typeface="Times New Roman" panose="02020603050405020304" pitchFamily="18" charset="0"/>
              </a:rPr>
              <a:t>Proverbs 19:11</a:t>
            </a:r>
            <a:r>
              <a:rPr lang="en-US" sz="2800" b="1" i="1" dirty="0">
                <a:latin typeface="+mj-lt"/>
                <a:ea typeface="Times New Roman" panose="02020603050405020304" pitchFamily="18" charset="0"/>
              </a:rPr>
              <a:t> </a:t>
            </a:r>
          </a:p>
          <a:p>
            <a:r>
              <a:rPr lang="en-US" sz="2800" b="1" i="1" dirty="0">
                <a:latin typeface="+mj-lt"/>
                <a:ea typeface="Times New Roman" panose="02020603050405020304" pitchFamily="18" charset="0"/>
              </a:rPr>
              <a:t>	</a:t>
            </a:r>
            <a:r>
              <a:rPr lang="en-US" sz="2800" i="1" dirty="0">
                <a:latin typeface="+mj-lt"/>
                <a:ea typeface="Times New Roman" panose="02020603050405020304" pitchFamily="18" charset="0"/>
              </a:rPr>
              <a:t>The discretion of a man </a:t>
            </a:r>
            <a:r>
              <a:rPr lang="en-US" sz="2800" i="1" dirty="0" err="1">
                <a:latin typeface="+mj-lt"/>
                <a:ea typeface="Times New Roman" panose="02020603050405020304" pitchFamily="18" charset="0"/>
              </a:rPr>
              <a:t>deferreth</a:t>
            </a:r>
            <a:r>
              <a:rPr lang="en-US" sz="2800" i="1" dirty="0">
                <a:latin typeface="+mj-lt"/>
                <a:ea typeface="Times New Roman" panose="02020603050405020304" pitchFamily="18" charset="0"/>
              </a:rPr>
              <a:t> his anger; and it is his glory to pass over a transgression.</a:t>
            </a:r>
          </a:p>
          <a:p>
            <a:endParaRPr lang="en-US" sz="2800" i="1" dirty="0">
              <a:latin typeface="+mj-lt"/>
              <a:ea typeface="Times New Roman" panose="02020603050405020304" pitchFamily="18" charset="0"/>
            </a:endParaRPr>
          </a:p>
        </p:txBody>
      </p:sp>
    </p:spTree>
    <p:extLst>
      <p:ext uri="{BB962C8B-B14F-4D97-AF65-F5344CB8AC3E}">
        <p14:creationId xmlns:p14="http://schemas.microsoft.com/office/powerpoint/2010/main" val="17571873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05947B-FEBC-4F6B-827C-DD8F84026A1D}"/>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601877CF-36BE-4709-A040-CFE5FD9AD05F}"/>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DE4BC87E-36EF-4CCE-9BE2-2A5C6D5EE478}"/>
              </a:ext>
            </a:extLst>
          </p:cNvPr>
          <p:cNvSpPr>
            <a:spLocks noGrp="1"/>
          </p:cNvSpPr>
          <p:nvPr>
            <p:ph type="sldNum" sz="quarter" idx="12"/>
          </p:nvPr>
        </p:nvSpPr>
        <p:spPr/>
        <p:txBody>
          <a:bodyPr/>
          <a:lstStyle/>
          <a:p>
            <a:fld id="{9318A4CC-0EA3-4F56-BE5B-318B92AC792D}" type="slidenum">
              <a:rPr lang="en-US" smtClean="0"/>
              <a:t>16</a:t>
            </a:fld>
            <a:endParaRPr lang="en-US"/>
          </a:p>
        </p:txBody>
      </p:sp>
      <p:sp>
        <p:nvSpPr>
          <p:cNvPr id="5" name="Rectangle 4">
            <a:extLst>
              <a:ext uri="{FF2B5EF4-FFF2-40B4-BE49-F238E27FC236}">
                <a16:creationId xmlns:a16="http://schemas.microsoft.com/office/drawing/2014/main" id="{03BA4B7B-A13E-49E2-864F-43DE1B18234D}"/>
              </a:ext>
            </a:extLst>
          </p:cNvPr>
          <p:cNvSpPr/>
          <p:nvPr/>
        </p:nvSpPr>
        <p:spPr>
          <a:xfrm>
            <a:off x="274320" y="60961"/>
            <a:ext cx="8605520" cy="6309420"/>
          </a:xfrm>
          <a:prstGeom prst="rect">
            <a:avLst/>
          </a:prstGeom>
        </p:spPr>
        <p:txBody>
          <a:bodyPr wrap="square">
            <a:spAutoFit/>
          </a:bodyPr>
          <a:lstStyle/>
          <a:p>
            <a:r>
              <a:rPr lang="en-US" sz="4000" b="1" dirty="0">
                <a:latin typeface="+mj-lt"/>
                <a:ea typeface="Times New Roman" panose="02020603050405020304" pitchFamily="18" charset="0"/>
              </a:rPr>
              <a:t>DISCRETION</a:t>
            </a:r>
            <a:r>
              <a:rPr lang="en-US" sz="4000" dirty="0">
                <a:latin typeface="+mj-lt"/>
                <a:ea typeface="Times New Roman" panose="02020603050405020304" pitchFamily="18" charset="0"/>
              </a:rPr>
              <a:t> </a:t>
            </a:r>
            <a:r>
              <a:rPr lang="en-US" sz="3200" dirty="0">
                <a:latin typeface="+mj-lt"/>
                <a:ea typeface="Times New Roman" panose="02020603050405020304" pitchFamily="18" charset="0"/>
              </a:rPr>
              <a:t>(Gr.)</a:t>
            </a:r>
            <a:r>
              <a:rPr lang="en-US" sz="3200" i="1" dirty="0">
                <a:latin typeface="+mj-lt"/>
                <a:ea typeface="Times New Roman" panose="02020603050405020304" pitchFamily="18" charset="0"/>
              </a:rPr>
              <a:t> </a:t>
            </a:r>
            <a:r>
              <a:rPr lang="en-US" sz="3200" i="1" dirty="0" err="1">
                <a:latin typeface="+mj-lt"/>
                <a:ea typeface="Times New Roman" panose="02020603050405020304" pitchFamily="18" charset="0"/>
              </a:rPr>
              <a:t>sekel</a:t>
            </a:r>
            <a:r>
              <a:rPr lang="en-US" sz="4000" i="1" dirty="0">
                <a:latin typeface="+mj-lt"/>
                <a:ea typeface="Times New Roman" panose="02020603050405020304" pitchFamily="18" charset="0"/>
              </a:rPr>
              <a:t>  </a:t>
            </a:r>
          </a:p>
          <a:p>
            <a:r>
              <a:rPr lang="en-US" sz="3200" i="1" dirty="0">
                <a:latin typeface="+mj-lt"/>
                <a:ea typeface="Times New Roman" panose="02020603050405020304" pitchFamily="18" charset="0"/>
              </a:rPr>
              <a:t>	Prudence, good sense, insight.</a:t>
            </a:r>
          </a:p>
          <a:p>
            <a:r>
              <a:rPr lang="en-US" sz="3200" i="1" dirty="0">
                <a:latin typeface="+mj-lt"/>
                <a:ea typeface="Times New Roman" panose="02020603050405020304" pitchFamily="18" charset="0"/>
              </a:rPr>
              <a:t>	</a:t>
            </a:r>
            <a:r>
              <a:rPr lang="en-US" sz="3200" dirty="0">
                <a:latin typeface="+mj-lt"/>
                <a:ea typeface="Times New Roman" panose="02020603050405020304" pitchFamily="18" charset="0"/>
              </a:rPr>
              <a:t>But when someone rehearses this offense over and over, it cultivates the seed of a hurt that matures into a root of bitterness. </a:t>
            </a:r>
          </a:p>
          <a:p>
            <a:r>
              <a:rPr lang="en-US" sz="3200" dirty="0">
                <a:latin typeface="+mj-lt"/>
                <a:ea typeface="Times New Roman" panose="02020603050405020304" pitchFamily="18" charset="0"/>
              </a:rPr>
              <a:t> </a:t>
            </a:r>
          </a:p>
          <a:p>
            <a:r>
              <a:rPr lang="en-US" sz="4000" b="1" dirty="0">
                <a:latin typeface="+mj-lt"/>
                <a:ea typeface="Times New Roman" panose="02020603050405020304" pitchFamily="18" charset="0"/>
              </a:rPr>
              <a:t>I Corinthians  13:5  </a:t>
            </a:r>
          </a:p>
          <a:p>
            <a:r>
              <a:rPr lang="en-US" sz="4000" b="1" i="1" dirty="0">
                <a:latin typeface="+mj-lt"/>
                <a:ea typeface="Times New Roman" panose="02020603050405020304" pitchFamily="18" charset="0"/>
              </a:rPr>
              <a:t>	</a:t>
            </a:r>
            <a:r>
              <a:rPr lang="en-US" sz="3200" i="1" dirty="0">
                <a:latin typeface="+mj-lt"/>
                <a:ea typeface="Times New Roman" panose="02020603050405020304" pitchFamily="18" charset="0"/>
              </a:rPr>
              <a:t>Doth not behave itself unseemly, </a:t>
            </a:r>
            <a:r>
              <a:rPr lang="en-US" sz="3200" i="1" dirty="0" err="1">
                <a:latin typeface="+mj-lt"/>
                <a:ea typeface="Times New Roman" panose="02020603050405020304" pitchFamily="18" charset="0"/>
              </a:rPr>
              <a:t>seeketh</a:t>
            </a:r>
            <a:r>
              <a:rPr lang="en-US" sz="3200" i="1" dirty="0">
                <a:latin typeface="+mj-lt"/>
                <a:ea typeface="Times New Roman" panose="02020603050405020304" pitchFamily="18" charset="0"/>
              </a:rPr>
              <a:t> not her own, is not easily provoked, thinketh no evil; 6  </a:t>
            </a:r>
            <a:r>
              <a:rPr lang="en-US" sz="3200" i="1" dirty="0" err="1">
                <a:latin typeface="+mj-lt"/>
                <a:ea typeface="Times New Roman" panose="02020603050405020304" pitchFamily="18" charset="0"/>
              </a:rPr>
              <a:t>Rejoiceth</a:t>
            </a:r>
            <a:r>
              <a:rPr lang="en-US" sz="3200" i="1" dirty="0">
                <a:latin typeface="+mj-lt"/>
                <a:ea typeface="Times New Roman" panose="02020603050405020304" pitchFamily="18" charset="0"/>
              </a:rPr>
              <a:t> not in iniquity, but </a:t>
            </a:r>
            <a:r>
              <a:rPr lang="en-US" sz="3200" i="1" dirty="0" err="1">
                <a:latin typeface="+mj-lt"/>
                <a:ea typeface="Times New Roman" panose="02020603050405020304" pitchFamily="18" charset="0"/>
              </a:rPr>
              <a:t>rejoiceth</a:t>
            </a:r>
            <a:r>
              <a:rPr lang="en-US" sz="3200" i="1" dirty="0">
                <a:latin typeface="+mj-lt"/>
                <a:ea typeface="Times New Roman" panose="02020603050405020304" pitchFamily="18" charset="0"/>
              </a:rPr>
              <a:t> in the truth; </a:t>
            </a:r>
            <a:r>
              <a:rPr lang="en-US" sz="3200" dirty="0">
                <a:latin typeface="+mj-lt"/>
                <a:ea typeface="Times New Roman" panose="02020603050405020304" pitchFamily="18" charset="0"/>
              </a:rPr>
              <a:t>7 </a:t>
            </a:r>
            <a:r>
              <a:rPr lang="en-US" sz="3200" i="1" dirty="0" err="1">
                <a:latin typeface="+mj-lt"/>
                <a:ea typeface="Times New Roman" panose="02020603050405020304" pitchFamily="18" charset="0"/>
              </a:rPr>
              <a:t>Beareth</a:t>
            </a:r>
            <a:r>
              <a:rPr lang="en-US" sz="3200" i="1" dirty="0">
                <a:latin typeface="+mj-lt"/>
                <a:ea typeface="Times New Roman" panose="02020603050405020304" pitchFamily="18" charset="0"/>
              </a:rPr>
              <a:t> all things, believeth all things, </a:t>
            </a:r>
            <a:r>
              <a:rPr lang="en-US" sz="3200" i="1" dirty="0" err="1">
                <a:latin typeface="+mj-lt"/>
                <a:ea typeface="Times New Roman" panose="02020603050405020304" pitchFamily="18" charset="0"/>
              </a:rPr>
              <a:t>hopeth</a:t>
            </a:r>
            <a:r>
              <a:rPr lang="en-US" sz="3200" i="1" dirty="0">
                <a:latin typeface="+mj-lt"/>
                <a:ea typeface="Times New Roman" panose="02020603050405020304" pitchFamily="18" charset="0"/>
              </a:rPr>
              <a:t> all things, </a:t>
            </a:r>
            <a:r>
              <a:rPr lang="en-US" sz="3200" i="1" dirty="0" err="1">
                <a:latin typeface="+mj-lt"/>
                <a:ea typeface="Times New Roman" panose="02020603050405020304" pitchFamily="18" charset="0"/>
              </a:rPr>
              <a:t>endureth</a:t>
            </a:r>
            <a:r>
              <a:rPr lang="en-US" sz="3200" i="1" dirty="0">
                <a:latin typeface="+mj-lt"/>
                <a:ea typeface="Times New Roman" panose="02020603050405020304" pitchFamily="18" charset="0"/>
              </a:rPr>
              <a:t> all things.</a:t>
            </a:r>
            <a:endParaRPr lang="en-US" sz="3200" dirty="0">
              <a:latin typeface="+mj-lt"/>
              <a:ea typeface="Times New Roman" panose="02020603050405020304" pitchFamily="18" charset="0"/>
            </a:endParaRPr>
          </a:p>
        </p:txBody>
      </p:sp>
    </p:spTree>
    <p:extLst>
      <p:ext uri="{BB962C8B-B14F-4D97-AF65-F5344CB8AC3E}">
        <p14:creationId xmlns:p14="http://schemas.microsoft.com/office/powerpoint/2010/main" val="2300365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A8FAA1-FE28-41BE-A75E-EC2F319E4EEE}"/>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0F70F4C1-C3A5-48B7-A5BF-A7A1A2596F54}"/>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A23303C6-C049-4CEF-B1C2-BA2759D80DB7}"/>
              </a:ext>
            </a:extLst>
          </p:cNvPr>
          <p:cNvSpPr>
            <a:spLocks noGrp="1"/>
          </p:cNvSpPr>
          <p:nvPr>
            <p:ph type="sldNum" sz="quarter" idx="12"/>
          </p:nvPr>
        </p:nvSpPr>
        <p:spPr/>
        <p:txBody>
          <a:bodyPr/>
          <a:lstStyle/>
          <a:p>
            <a:fld id="{9318A4CC-0EA3-4F56-BE5B-318B92AC792D}" type="slidenum">
              <a:rPr lang="en-US" smtClean="0"/>
              <a:t>17</a:t>
            </a:fld>
            <a:endParaRPr lang="en-US"/>
          </a:p>
        </p:txBody>
      </p:sp>
      <p:sp>
        <p:nvSpPr>
          <p:cNvPr id="5" name="Rectangle 1">
            <a:extLst>
              <a:ext uri="{FF2B5EF4-FFF2-40B4-BE49-F238E27FC236}">
                <a16:creationId xmlns:a16="http://schemas.microsoft.com/office/drawing/2014/main" id="{117D3C79-B04D-4FAF-AA94-C38DEF065961}"/>
              </a:ext>
            </a:extLst>
          </p:cNvPr>
          <p:cNvSpPr>
            <a:spLocks noChangeArrowheads="1"/>
          </p:cNvSpPr>
          <p:nvPr/>
        </p:nvSpPr>
        <p:spPr bwMode="auto">
          <a:xfrm>
            <a:off x="170180" y="136524"/>
            <a:ext cx="8803640" cy="4708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mj-lt"/>
                <a:ea typeface="Times New Roman" panose="02020603050405020304" pitchFamily="18" charset="0"/>
              </a:rPr>
              <a:t>3. Strife</a:t>
            </a:r>
            <a:endParaRPr kumimoji="0" lang="en-US" altLang="en-US" sz="1100" b="0" i="0" strike="noStrike" cap="none" normalizeH="0" baseline="0" dirty="0">
              <a:ln>
                <a:noFill/>
              </a:ln>
              <a:solidFill>
                <a:srgbClr val="FFFF00"/>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200" b="0" i="0" strike="noStrike" cap="none" normalizeH="0" baseline="0" dirty="0">
                <a:ln>
                  <a:noFill/>
                </a:ln>
                <a:solidFill>
                  <a:schemeClr val="tx1"/>
                </a:solidFill>
                <a:effectLst/>
                <a:latin typeface="+mj-lt"/>
                <a:ea typeface="Times New Roman" panose="02020603050405020304" pitchFamily="18" charset="0"/>
              </a:rPr>
              <a:t>Prov. 29:22</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An angry man </a:t>
            </a:r>
            <a:r>
              <a:rPr kumimoji="0" lang="en-US" altLang="en-US" sz="3200" b="0" i="1" strike="noStrike" cap="none" normalizeH="0" baseline="0" dirty="0" err="1">
                <a:ln>
                  <a:noFill/>
                </a:ln>
                <a:solidFill>
                  <a:schemeClr val="tx1"/>
                </a:solidFill>
                <a:effectLst/>
                <a:latin typeface="+mj-lt"/>
                <a:ea typeface="Times New Roman" panose="02020603050405020304" pitchFamily="18" charset="0"/>
              </a:rPr>
              <a:t>stirreth</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up strife, and a furious man </a:t>
            </a:r>
            <a:r>
              <a:rPr kumimoji="0" lang="en-US" altLang="en-US" sz="3200" b="0" i="1" strike="noStrike" cap="none" normalizeH="0" baseline="0" dirty="0" err="1">
                <a:ln>
                  <a:noFill/>
                </a:ln>
                <a:solidFill>
                  <a:schemeClr val="tx1"/>
                </a:solidFill>
                <a:effectLst/>
                <a:latin typeface="+mj-lt"/>
                <a:ea typeface="Times New Roman" panose="02020603050405020304" pitchFamily="18" charset="0"/>
              </a:rPr>
              <a:t>aboundeth</a:t>
            </a:r>
            <a:r>
              <a:rPr kumimoji="0" lang="en-US" altLang="en-US" sz="3200" b="0" i="1" strike="noStrike" cap="none" normalizeH="0" baseline="0" dirty="0">
                <a:ln>
                  <a:noFill/>
                </a:ln>
                <a:solidFill>
                  <a:schemeClr val="tx1"/>
                </a:solidFill>
                <a:effectLst/>
                <a:latin typeface="+mj-lt"/>
                <a:ea typeface="Times New Roman" panose="02020603050405020304" pitchFamily="18" charset="0"/>
              </a:rPr>
              <a:t> in transgression.</a:t>
            </a:r>
            <a:endParaRPr kumimoji="0" lang="en-US" altLang="en-US" sz="1200" b="0" i="0"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strike="noStrike" cap="none" normalizeH="0" baseline="0" dirty="0">
                <a:ln>
                  <a:noFill/>
                </a:ln>
                <a:solidFill>
                  <a:schemeClr val="tx1"/>
                </a:solidFill>
                <a:effectLst/>
                <a:latin typeface="+mj-lt"/>
                <a:ea typeface="Times New Roman" panose="02020603050405020304" pitchFamily="18" charset="0"/>
              </a:rPr>
              <a:t>Not talking about a </a:t>
            </a:r>
            <a:r>
              <a:rPr kumimoji="0" lang="en-US" altLang="en-US" sz="2800" b="0" i="1" strike="noStrike" cap="none" normalizeH="0" baseline="0" dirty="0">
                <a:ln>
                  <a:noFill/>
                </a:ln>
                <a:solidFill>
                  <a:schemeClr val="tx1"/>
                </a:solidFill>
                <a:effectLst/>
                <a:latin typeface="+mj-lt"/>
                <a:ea typeface="Times New Roman" panose="02020603050405020304" pitchFamily="18" charset="0"/>
              </a:rPr>
              <a:t>momentary reaction</a:t>
            </a:r>
            <a:r>
              <a:rPr kumimoji="0" lang="en-US" altLang="en-US" sz="2800" b="0" i="0" strike="noStrike" cap="none" normalizeH="0" baseline="0" dirty="0">
                <a:ln>
                  <a:noFill/>
                </a:ln>
                <a:solidFill>
                  <a:schemeClr val="tx1"/>
                </a:solidFill>
                <a:effectLst/>
                <a:latin typeface="+mj-lt"/>
                <a:ea typeface="Times New Roman" panose="02020603050405020304" pitchFamily="18" charset="0"/>
              </a:rPr>
              <a:t> to something, but a pattern, a characterization of that person. It is a habit that is learned. Sometimes we have angry children because they had angry fathers! </a:t>
            </a:r>
            <a:r>
              <a:rPr kumimoji="0" lang="en-US" altLang="en-US" sz="2800" i="0" strike="noStrike" cap="none" normalizeH="0" baseline="0" dirty="0">
                <a:ln>
                  <a:noFill/>
                </a:ln>
                <a:solidFill>
                  <a:srgbClr val="FFFF00"/>
                </a:solidFill>
                <a:effectLst/>
                <a:latin typeface="+mj-lt"/>
                <a:ea typeface="Times New Roman" panose="02020603050405020304" pitchFamily="18" charset="0"/>
              </a:rPr>
              <a:t>Family should never be afraid to come to </a:t>
            </a:r>
            <a:r>
              <a:rPr lang="en-US" altLang="en-US" sz="2800" dirty="0">
                <a:solidFill>
                  <a:srgbClr val="FFFF00"/>
                </a:solidFill>
                <a:latin typeface="+mj-lt"/>
                <a:ea typeface="Times New Roman" panose="02020603050405020304" pitchFamily="18" charset="0"/>
              </a:rPr>
              <a:t>one another - </a:t>
            </a:r>
            <a:r>
              <a:rPr kumimoji="0" lang="en-US" altLang="en-US" sz="2800" i="0" strike="noStrike" cap="none" normalizeH="0" baseline="0" dirty="0">
                <a:ln>
                  <a:noFill/>
                </a:ln>
                <a:solidFill>
                  <a:srgbClr val="FFFF00"/>
                </a:solidFill>
                <a:effectLst/>
                <a:latin typeface="+mj-lt"/>
                <a:ea typeface="Times New Roman" panose="02020603050405020304" pitchFamily="18" charset="0"/>
              </a:rPr>
              <a:t>even when in trouble. </a:t>
            </a:r>
            <a:endParaRPr kumimoji="0" lang="en-US" altLang="en-US" sz="1100" i="0" strike="noStrike" cap="none" normalizeH="0" baseline="0" dirty="0">
              <a:ln>
                <a:noFill/>
              </a:ln>
              <a:solidFill>
                <a:srgbClr val="FFFF00"/>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strike="noStrike" cap="none" normalizeH="0" baseline="0" dirty="0">
                <a:ln>
                  <a:noFill/>
                </a:ln>
                <a:solidFill>
                  <a:schemeClr val="tx1"/>
                </a:solidFill>
                <a:effectLst/>
                <a:latin typeface="+mj-lt"/>
                <a:ea typeface="Times New Roman" panose="02020603050405020304" pitchFamily="18" charset="0"/>
                <a:cs typeface="Arial" panose="020B0604020202020204" pitchFamily="34" charset="0"/>
              </a:rPr>
              <a:t>Example of our hotel being sold out in Phoenix!</a:t>
            </a:r>
            <a:endParaRPr kumimoji="0" lang="en-US" altLang="en-US" sz="1100" b="0" i="0"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strike="noStrike" cap="none" normalizeH="0" baseline="0" dirty="0">
                <a:ln>
                  <a:noFill/>
                </a:ln>
                <a:solidFill>
                  <a:schemeClr val="tx1"/>
                </a:solidFill>
                <a:effectLst/>
                <a:latin typeface="+mj-lt"/>
                <a:ea typeface="Times New Roman" panose="02020603050405020304" pitchFamily="18" charset="0"/>
                <a:cs typeface="Arial" panose="020B0604020202020204" pitchFamily="34" charset="0"/>
              </a:rPr>
              <a:t>Example of the McDonald’s drive thru!</a:t>
            </a:r>
            <a:endParaRPr kumimoji="0" lang="en-US" altLang="en-US" sz="1100" b="0" i="0"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2783082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C20F52-8D1F-479C-BCB3-1CE7FF1E6AA6}"/>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1EEF39CB-3BC8-4BF7-B701-547109DCE577}"/>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6A89108D-08A6-480B-925E-806FCA84F183}"/>
              </a:ext>
            </a:extLst>
          </p:cNvPr>
          <p:cNvSpPr>
            <a:spLocks noGrp="1"/>
          </p:cNvSpPr>
          <p:nvPr>
            <p:ph type="sldNum" sz="quarter" idx="12"/>
          </p:nvPr>
        </p:nvSpPr>
        <p:spPr/>
        <p:txBody>
          <a:bodyPr/>
          <a:lstStyle/>
          <a:p>
            <a:fld id="{9318A4CC-0EA3-4F56-BE5B-318B92AC792D}" type="slidenum">
              <a:rPr lang="en-US" smtClean="0"/>
              <a:t>18</a:t>
            </a:fld>
            <a:endParaRPr lang="en-US"/>
          </a:p>
        </p:txBody>
      </p:sp>
      <p:sp>
        <p:nvSpPr>
          <p:cNvPr id="5" name="Rectangle 4">
            <a:extLst>
              <a:ext uri="{FF2B5EF4-FFF2-40B4-BE49-F238E27FC236}">
                <a16:creationId xmlns:a16="http://schemas.microsoft.com/office/drawing/2014/main" id="{4AEC0E32-A59C-4153-B87C-CF9CF092352E}"/>
              </a:ext>
            </a:extLst>
          </p:cNvPr>
          <p:cNvSpPr/>
          <p:nvPr/>
        </p:nvSpPr>
        <p:spPr>
          <a:xfrm>
            <a:off x="213360" y="136524"/>
            <a:ext cx="8717280" cy="6801862"/>
          </a:xfrm>
          <a:prstGeom prst="rect">
            <a:avLst/>
          </a:prstGeom>
        </p:spPr>
        <p:txBody>
          <a:bodyPr wrap="square">
            <a:spAutoFit/>
          </a:bodyPr>
          <a:lstStyle/>
          <a:p>
            <a:pPr lvl="0" indent="457200" defTabSz="914400" eaLnBrk="0" fontAlgn="base" hangingPunct="0">
              <a:spcBef>
                <a:spcPct val="0"/>
              </a:spcBef>
              <a:spcAft>
                <a:spcPct val="0"/>
              </a:spcAft>
            </a:pPr>
            <a:r>
              <a:rPr lang="en-US" altLang="en-US" sz="3600" b="1" dirty="0">
                <a:ea typeface="Times New Roman" panose="02020603050405020304" pitchFamily="18" charset="0"/>
              </a:rPr>
              <a:t>EPHESIANS 6:4</a:t>
            </a:r>
            <a:r>
              <a:rPr lang="en-US" altLang="en-US" sz="3600" b="1" i="1" dirty="0">
                <a:ea typeface="Times New Roman" panose="02020603050405020304" pitchFamily="18" charset="0"/>
              </a:rPr>
              <a:t>   </a:t>
            </a:r>
            <a:r>
              <a:rPr lang="en-US" altLang="en-US" sz="3200" i="1" dirty="0">
                <a:ea typeface="Times New Roman" panose="02020603050405020304" pitchFamily="18" charset="0"/>
              </a:rPr>
              <a:t>And, ye fathers, provoke not your children to wrath: but bring them up in the nurture and admonition of the Lord. </a:t>
            </a:r>
            <a:endParaRPr lang="en-US" altLang="en-US" sz="1200" dirty="0"/>
          </a:p>
          <a:p>
            <a:pPr lvl="0" indent="457200" defTabSz="914400" eaLnBrk="0" fontAlgn="base" hangingPunct="0">
              <a:spcBef>
                <a:spcPct val="0"/>
              </a:spcBef>
              <a:spcAft>
                <a:spcPct val="0"/>
              </a:spcAft>
            </a:pPr>
            <a:endParaRPr lang="en-US" altLang="en-US" sz="3200" b="1" dirty="0">
              <a:ea typeface="Times New Roman" panose="02020603050405020304" pitchFamily="18" charset="0"/>
            </a:endParaRPr>
          </a:p>
          <a:p>
            <a:pPr lvl="0" indent="457200" defTabSz="914400" eaLnBrk="0" fontAlgn="base" hangingPunct="0">
              <a:spcBef>
                <a:spcPct val="0"/>
              </a:spcBef>
              <a:spcAft>
                <a:spcPct val="0"/>
              </a:spcAft>
            </a:pPr>
            <a:r>
              <a:rPr lang="en-US" altLang="en-US" sz="3600" b="1" dirty="0">
                <a:ea typeface="Times New Roman" panose="02020603050405020304" pitchFamily="18" charset="0"/>
              </a:rPr>
              <a:t>STATURE.OF.A.PERFECT.MAN</a:t>
            </a:r>
            <a:r>
              <a:rPr lang="en-US" altLang="en-US" sz="3600" dirty="0">
                <a:ea typeface="Times New Roman" panose="02020603050405020304" pitchFamily="18" charset="0"/>
              </a:rPr>
              <a:t>    </a:t>
            </a:r>
          </a:p>
          <a:p>
            <a:pPr lvl="0" indent="457200" defTabSz="914400" eaLnBrk="0" fontAlgn="base" hangingPunct="0">
              <a:spcBef>
                <a:spcPct val="0"/>
              </a:spcBef>
              <a:spcAft>
                <a:spcPct val="0"/>
              </a:spcAft>
            </a:pPr>
            <a:r>
              <a:rPr lang="en-US" altLang="en-US" sz="3200" dirty="0">
                <a:ea typeface="Times New Roman" panose="02020603050405020304" pitchFamily="18" charset="0"/>
              </a:rPr>
              <a:t>	33-4   …Holy Spirit temperance. That means how to control your tongue, not be a tattler; how to control your temper, not fly off every time anybody speaks cross to you. Boy, a lot of us are going to fall off 'fore we get started, aren't we? 	</a:t>
            </a:r>
            <a:r>
              <a:rPr lang="en-US" altLang="en-US" sz="3200" spc="-150" dirty="0">
                <a:ea typeface="Times New Roman" panose="02020603050405020304" pitchFamily="18" charset="0"/>
              </a:rPr>
              <a:t>Then we wonder why God's not in His church doing miracles and things that He used to do.</a:t>
            </a:r>
            <a:endParaRPr lang="en-US" altLang="en-US" sz="1200" spc="-150" dirty="0"/>
          </a:p>
          <a:p>
            <a:pPr lvl="0" indent="457200" defTabSz="914400" eaLnBrk="0" fontAlgn="base" hangingPunct="0">
              <a:spcBef>
                <a:spcPct val="0"/>
              </a:spcBef>
              <a:spcAft>
                <a:spcPct val="0"/>
              </a:spcAft>
            </a:pPr>
            <a:endParaRPr lang="en-US" altLang="en-US" sz="4400" dirty="0"/>
          </a:p>
        </p:txBody>
      </p:sp>
    </p:spTree>
    <p:extLst>
      <p:ext uri="{BB962C8B-B14F-4D97-AF65-F5344CB8AC3E}">
        <p14:creationId xmlns:p14="http://schemas.microsoft.com/office/powerpoint/2010/main" val="20572717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613D9-0B92-416B-AD1F-FD095E96E1D1}"/>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85113D12-794A-4A43-972D-D57EDF855879}"/>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61CB06FD-6AFA-4BEC-8011-FCAC67ADF764}"/>
              </a:ext>
            </a:extLst>
          </p:cNvPr>
          <p:cNvSpPr>
            <a:spLocks noGrp="1"/>
          </p:cNvSpPr>
          <p:nvPr>
            <p:ph type="sldNum" sz="quarter" idx="12"/>
          </p:nvPr>
        </p:nvSpPr>
        <p:spPr/>
        <p:txBody>
          <a:bodyPr/>
          <a:lstStyle/>
          <a:p>
            <a:fld id="{9318A4CC-0EA3-4F56-BE5B-318B92AC792D}" type="slidenum">
              <a:rPr lang="en-US" smtClean="0"/>
              <a:t>19</a:t>
            </a:fld>
            <a:endParaRPr lang="en-US" dirty="0"/>
          </a:p>
        </p:txBody>
      </p:sp>
      <p:sp>
        <p:nvSpPr>
          <p:cNvPr id="5" name="Rectangle 1">
            <a:extLst>
              <a:ext uri="{FF2B5EF4-FFF2-40B4-BE49-F238E27FC236}">
                <a16:creationId xmlns:a16="http://schemas.microsoft.com/office/drawing/2014/main" id="{4F5AAC72-CC55-44C7-A13E-C94B22071EBA}"/>
              </a:ext>
            </a:extLst>
          </p:cNvPr>
          <p:cNvSpPr>
            <a:spLocks noChangeArrowheads="1"/>
          </p:cNvSpPr>
          <p:nvPr/>
        </p:nvSpPr>
        <p:spPr bwMode="auto">
          <a:xfrm>
            <a:off x="83185" y="413524"/>
            <a:ext cx="897763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00B0F0"/>
                </a:solidFill>
                <a:effectLst/>
                <a:latin typeface="+mn-lt"/>
                <a:ea typeface="Times New Roman" panose="02020603050405020304" pitchFamily="18" charset="0"/>
              </a:rPr>
              <a:t>How to Provoke Your Child to Anger:</a:t>
            </a:r>
            <a:endParaRPr kumimoji="0" lang="en-US" altLang="en-US" sz="1200" b="0" i="0" strike="noStrike" cap="none" normalizeH="0" baseline="0" dirty="0">
              <a:ln>
                <a:noFill/>
              </a:ln>
              <a:solidFill>
                <a:srgbClr val="00B0F0"/>
              </a:solidFill>
              <a:effectLst/>
              <a:latin typeface="+mn-lt"/>
            </a:endParaRPr>
          </a:p>
          <a:p>
            <a:pPr lvl="0" indent="0" defTabSz="914400"/>
            <a:endParaRPr lang="en-US" altLang="en-US" sz="3600" dirty="0">
              <a:latin typeface="+mn-lt"/>
              <a:ea typeface="Times New Roman" panose="02020603050405020304" pitchFamily="18" charset="0"/>
            </a:endParaRPr>
          </a:p>
          <a:p>
            <a:pPr lvl="0" indent="0" defTabSz="914400"/>
            <a:r>
              <a:rPr lang="en-US" altLang="en-US" sz="4400" b="1" dirty="0">
                <a:latin typeface="+mn-lt"/>
                <a:ea typeface="Times New Roman" panose="02020603050405020304" pitchFamily="18" charset="0"/>
              </a:rPr>
              <a:t>EPHESIANS 6:1-4</a:t>
            </a:r>
          </a:p>
          <a:p>
            <a:pPr lvl="0" indent="0" defTabSz="914400"/>
            <a:r>
              <a:rPr lang="en-US" altLang="en-US" sz="3600" dirty="0">
                <a:latin typeface="+mn-lt"/>
                <a:ea typeface="Times New Roman" panose="02020603050405020304" pitchFamily="18" charset="0"/>
              </a:rPr>
              <a:t>	</a:t>
            </a:r>
            <a:r>
              <a:rPr lang="en-US" altLang="en-US" sz="3400" i="1" dirty="0">
                <a:latin typeface="+mn-lt"/>
                <a:ea typeface="Times New Roman" panose="02020603050405020304" pitchFamily="18" charset="0"/>
              </a:rPr>
              <a:t>Children, obey your parents in the Lord: for this is right. 2 </a:t>
            </a:r>
            <a:r>
              <a:rPr lang="en-US" altLang="en-US" sz="3400" i="1" dirty="0" err="1">
                <a:latin typeface="+mn-lt"/>
                <a:ea typeface="Times New Roman" panose="02020603050405020304" pitchFamily="18" charset="0"/>
              </a:rPr>
              <a:t>Honour</a:t>
            </a:r>
            <a:r>
              <a:rPr lang="en-US" altLang="en-US" sz="3400" i="1" dirty="0">
                <a:latin typeface="+mn-lt"/>
                <a:ea typeface="Times New Roman" panose="02020603050405020304" pitchFamily="18" charset="0"/>
              </a:rPr>
              <a:t> thy father and mother; (which is the first commandment with promise;) 3 That it may be well with thee, and thou mayest live long on the earth. 4 And, ye fathers, provoke not your children to wrath: but bring them up in the nurture and admonition of the Lord.</a:t>
            </a:r>
            <a:endParaRPr kumimoji="0" lang="en-US" altLang="en-US" sz="3400" b="0" i="1" strike="noStrike" cap="none" normalizeH="0" baseline="0" dirty="0">
              <a:ln>
                <a:noFill/>
              </a:ln>
              <a:solidFill>
                <a:schemeClr val="tx1"/>
              </a:solidFill>
              <a:effectLst/>
              <a:latin typeface="+mn-lt"/>
              <a:ea typeface="Times New Roman" panose="02020603050405020304" pitchFamily="18" charset="0"/>
            </a:endParaRPr>
          </a:p>
        </p:txBody>
      </p:sp>
    </p:spTree>
    <p:extLst>
      <p:ext uri="{BB962C8B-B14F-4D97-AF65-F5344CB8AC3E}">
        <p14:creationId xmlns:p14="http://schemas.microsoft.com/office/powerpoint/2010/main" val="2251846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2FF05CA-EA5D-45C2-B261-B326B67C9253}"/>
              </a:ext>
            </a:extLst>
          </p:cNvPr>
          <p:cNvSpPr>
            <a:spLocks noGrp="1"/>
          </p:cNvSpPr>
          <p:nvPr>
            <p:ph type="dt" sz="half" idx="10"/>
          </p:nvPr>
        </p:nvSpPr>
        <p:spPr/>
        <p:txBody>
          <a:bodyPr/>
          <a:lstStyle/>
          <a:p>
            <a:r>
              <a:rPr lang="en-US"/>
              <a:t>12/2/2018</a:t>
            </a:r>
          </a:p>
        </p:txBody>
      </p:sp>
      <p:sp>
        <p:nvSpPr>
          <p:cNvPr id="5" name="Footer Placeholder 4">
            <a:extLst>
              <a:ext uri="{FF2B5EF4-FFF2-40B4-BE49-F238E27FC236}">
                <a16:creationId xmlns:a16="http://schemas.microsoft.com/office/drawing/2014/main" id="{107FE448-7186-430A-9E2E-AA6048A11FF5}"/>
              </a:ext>
            </a:extLst>
          </p:cNvPr>
          <p:cNvSpPr>
            <a:spLocks noGrp="1"/>
          </p:cNvSpPr>
          <p:nvPr>
            <p:ph type="ftr" sz="quarter" idx="11"/>
          </p:nvPr>
        </p:nvSpPr>
        <p:spPr/>
        <p:txBody>
          <a:bodyPr/>
          <a:lstStyle/>
          <a:p>
            <a:r>
              <a:rPr lang="en-US"/>
              <a:t>An Angry Man 2</a:t>
            </a:r>
          </a:p>
        </p:txBody>
      </p:sp>
      <p:sp>
        <p:nvSpPr>
          <p:cNvPr id="6" name="Slide Number Placeholder 5">
            <a:extLst>
              <a:ext uri="{FF2B5EF4-FFF2-40B4-BE49-F238E27FC236}">
                <a16:creationId xmlns:a16="http://schemas.microsoft.com/office/drawing/2014/main" id="{B10CB83C-609C-4F68-9EF4-B7A8038081DA}"/>
              </a:ext>
            </a:extLst>
          </p:cNvPr>
          <p:cNvSpPr>
            <a:spLocks noGrp="1"/>
          </p:cNvSpPr>
          <p:nvPr>
            <p:ph type="sldNum" sz="quarter" idx="12"/>
          </p:nvPr>
        </p:nvSpPr>
        <p:spPr/>
        <p:txBody>
          <a:bodyPr/>
          <a:lstStyle/>
          <a:p>
            <a:fld id="{9318A4CC-0EA3-4F56-BE5B-318B92AC792D}" type="slidenum">
              <a:rPr lang="en-US" smtClean="0"/>
              <a:t>2</a:t>
            </a:fld>
            <a:endParaRPr lang="en-US"/>
          </a:p>
        </p:txBody>
      </p:sp>
      <p:sp>
        <p:nvSpPr>
          <p:cNvPr id="7" name="Rectangle 6">
            <a:extLst>
              <a:ext uri="{FF2B5EF4-FFF2-40B4-BE49-F238E27FC236}">
                <a16:creationId xmlns:a16="http://schemas.microsoft.com/office/drawing/2014/main" id="{28B415AA-69B3-492F-9DE6-3B015802E7D8}"/>
              </a:ext>
            </a:extLst>
          </p:cNvPr>
          <p:cNvSpPr/>
          <p:nvPr/>
        </p:nvSpPr>
        <p:spPr>
          <a:xfrm>
            <a:off x="203200" y="136524"/>
            <a:ext cx="8676640" cy="4708981"/>
          </a:xfrm>
          <a:prstGeom prst="rect">
            <a:avLst/>
          </a:prstGeom>
        </p:spPr>
        <p:txBody>
          <a:bodyPr wrap="square">
            <a:spAutoFit/>
          </a:bodyPr>
          <a:lstStyle/>
          <a:p>
            <a:r>
              <a:rPr lang="en-US" sz="4800" b="1" dirty="0"/>
              <a:t>AT.THY.WORD.LORD</a:t>
            </a:r>
          </a:p>
          <a:p>
            <a:r>
              <a:rPr lang="en-US" sz="3600" dirty="0"/>
              <a:t>	24  The maniac at Gadara, his mind was gone. Everything, every hope was gone. 	He'd left his family. He was a maniac, into the wilderness, tombs, the graveyard, a real devil's hangout, an old dead place like that. They still like them kind of places.</a:t>
            </a:r>
          </a:p>
          <a:p>
            <a:pPr algn="r"/>
            <a:r>
              <a:rPr lang="en-US" sz="3600" dirty="0"/>
              <a:t>48-0305</a:t>
            </a:r>
          </a:p>
        </p:txBody>
      </p:sp>
    </p:spTree>
    <p:extLst>
      <p:ext uri="{BB962C8B-B14F-4D97-AF65-F5344CB8AC3E}">
        <p14:creationId xmlns:p14="http://schemas.microsoft.com/office/powerpoint/2010/main" val="4219241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0613D9-0B92-416B-AD1F-FD095E96E1D1}"/>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85113D12-794A-4A43-972D-D57EDF855879}"/>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61CB06FD-6AFA-4BEC-8011-FCAC67ADF764}"/>
              </a:ext>
            </a:extLst>
          </p:cNvPr>
          <p:cNvSpPr>
            <a:spLocks noGrp="1"/>
          </p:cNvSpPr>
          <p:nvPr>
            <p:ph type="sldNum" sz="quarter" idx="12"/>
          </p:nvPr>
        </p:nvSpPr>
        <p:spPr/>
        <p:txBody>
          <a:bodyPr/>
          <a:lstStyle/>
          <a:p>
            <a:fld id="{9318A4CC-0EA3-4F56-BE5B-318B92AC792D}" type="slidenum">
              <a:rPr lang="en-US" smtClean="0"/>
              <a:t>20</a:t>
            </a:fld>
            <a:endParaRPr lang="en-US"/>
          </a:p>
        </p:txBody>
      </p:sp>
      <p:sp>
        <p:nvSpPr>
          <p:cNvPr id="5" name="Rectangle 1">
            <a:extLst>
              <a:ext uri="{FF2B5EF4-FFF2-40B4-BE49-F238E27FC236}">
                <a16:creationId xmlns:a16="http://schemas.microsoft.com/office/drawing/2014/main" id="{4F5AAC72-CC55-44C7-A13E-C94B22071EBA}"/>
              </a:ext>
            </a:extLst>
          </p:cNvPr>
          <p:cNvSpPr>
            <a:spLocks noChangeArrowheads="1"/>
          </p:cNvSpPr>
          <p:nvPr/>
        </p:nvSpPr>
        <p:spPr bwMode="auto">
          <a:xfrm>
            <a:off x="83185" y="149363"/>
            <a:ext cx="8977630" cy="55399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0" rIns="91440" bIns="0" numCol="1" anchor="ctr" anchorCtr="0" compatLnSpc="1">
            <a:prstTxWarp prst="textNoShape">
              <a:avLst/>
            </a:prstTxWarp>
            <a:spAutoFit/>
          </a:bodyPr>
          <a:lstStyle>
            <a:lvl1pPr indent="2286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2286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chemeClr val="tx1"/>
                </a:solidFill>
                <a:effectLst/>
                <a:latin typeface="+mn-lt"/>
                <a:ea typeface="Times New Roman" panose="02020603050405020304" pitchFamily="18" charset="0"/>
              </a:rPr>
              <a:t>How to Provoke Your Child to Anger:</a:t>
            </a:r>
            <a:endParaRPr kumimoji="0" lang="en-US" altLang="en-US" sz="3600" b="0" i="0" strike="noStrike" cap="none" normalizeH="0" baseline="0" dirty="0">
              <a:ln>
                <a:noFill/>
              </a:ln>
              <a:solidFill>
                <a:schemeClr val="tx1"/>
              </a:solidFill>
              <a:effectLst/>
              <a:latin typeface="+mn-lt"/>
              <a:ea typeface="Times New Roman" panose="02020603050405020304" pitchFamily="18" charset="0"/>
            </a:endParaRP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Lack of Marital Harmony</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Maintaining a Child Centered Home </a:t>
            </a:r>
          </a:p>
          <a:p>
            <a:pPr lvl="1" defTabSz="914400"/>
            <a:r>
              <a:rPr kumimoji="0" lang="en-US" altLang="en-US" sz="3200" b="0" i="0" strike="noStrike" cap="none" normalizeH="0" baseline="0" dirty="0">
                <a:ln>
                  <a:noFill/>
                </a:ln>
                <a:solidFill>
                  <a:schemeClr val="tx1"/>
                </a:solidFill>
                <a:effectLst/>
                <a:latin typeface="+mn-lt"/>
                <a:ea typeface="Times New Roman" panose="02020603050405020304" pitchFamily="18" charset="0"/>
              </a:rPr>
              <a:t>(Prov. 29:15</a:t>
            </a:r>
            <a:r>
              <a:rPr kumimoji="0" lang="en-US" altLang="en-US" sz="3200" b="0" i="1" strike="noStrike" cap="none" normalizeH="0" baseline="0" dirty="0">
                <a:ln>
                  <a:noFill/>
                </a:ln>
                <a:solidFill>
                  <a:schemeClr val="tx1"/>
                </a:solidFill>
                <a:effectLst/>
                <a:latin typeface="+mn-lt"/>
                <a:ea typeface="Times New Roman" panose="02020603050405020304" pitchFamily="18" charset="0"/>
              </a:rPr>
              <a:t> </a:t>
            </a:r>
            <a:r>
              <a:rPr kumimoji="0" lang="en-US" altLang="en-US" sz="3200" b="0" i="1" strike="noStrike" cap="none" spc="-150" normalizeH="0" baseline="0" dirty="0">
                <a:ln>
                  <a:noFill/>
                </a:ln>
                <a:solidFill>
                  <a:schemeClr val="tx1"/>
                </a:solidFill>
                <a:effectLst/>
                <a:latin typeface="+mn-lt"/>
                <a:ea typeface="Times New Roman" panose="02020603050405020304" pitchFamily="18" charset="0"/>
              </a:rPr>
              <a:t>The rod and reproof give wisdom: but a child left to himself bringeth his mother to shame.</a:t>
            </a:r>
            <a:endParaRPr kumimoji="0" lang="en-US" altLang="en-US" sz="3200" b="0" i="0" strike="noStrike" cap="none" spc="-150" normalizeH="0" baseline="0" dirty="0">
              <a:ln>
                <a:noFill/>
              </a:ln>
              <a:solidFill>
                <a:schemeClr val="tx1"/>
              </a:solidFill>
              <a:effectLst/>
              <a:latin typeface="+mn-lt"/>
              <a:ea typeface="Times New Roman" panose="02020603050405020304" pitchFamily="18" charset="0"/>
            </a:endParaRP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Disciplining while angry.</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Double Standards &amp; Inconsistent Discipline.</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Being Legalistic.</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a:t>
            </a:r>
            <a:r>
              <a:rPr kumimoji="0" lang="en-US" altLang="en-US" sz="3200" b="0" i="0" strike="noStrike" cap="none" spc="-150" normalizeH="0" baseline="0" dirty="0">
                <a:ln>
                  <a:noFill/>
                </a:ln>
                <a:solidFill>
                  <a:schemeClr val="tx1"/>
                </a:solidFill>
                <a:effectLst/>
                <a:latin typeface="+mn-lt"/>
                <a:ea typeface="Times New Roman" panose="02020603050405020304" pitchFamily="18" charset="0"/>
              </a:rPr>
              <a:t>Not Admitting you’re wrong, seeking forgiveness</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Perfectionism and being too controlling.</a:t>
            </a:r>
          </a:p>
          <a:p>
            <a:pPr marL="0" marR="0" lvl="0" indent="228600" algn="l" defTabSz="914400" rtl="0" eaLnBrk="0" fontAlgn="base" latinLnBrk="0" hangingPunct="0">
              <a:lnSpc>
                <a:spcPct val="100000"/>
              </a:lnSpc>
              <a:spcBef>
                <a:spcPct val="0"/>
              </a:spcBef>
              <a:spcAft>
                <a:spcPct val="0"/>
              </a:spcAft>
              <a:buClrTx/>
              <a:buSzTx/>
              <a:buFontTx/>
              <a:buAutoNum type="arabicPeriod"/>
              <a:tabLst/>
            </a:pPr>
            <a:r>
              <a:rPr kumimoji="0" lang="en-US" altLang="en-US" sz="3200" b="0" i="0" strike="noStrike" cap="none" normalizeH="0" baseline="0" dirty="0">
                <a:ln>
                  <a:noFill/>
                </a:ln>
                <a:solidFill>
                  <a:schemeClr val="tx1"/>
                </a:solidFill>
                <a:effectLst/>
                <a:latin typeface="+mn-lt"/>
                <a:ea typeface="Times New Roman" panose="02020603050405020304" pitchFamily="18" charset="0"/>
              </a:rPr>
              <a:t> Comparing Your Children to Others.</a:t>
            </a:r>
          </a:p>
        </p:txBody>
      </p:sp>
    </p:spTree>
    <p:extLst>
      <p:ext uri="{BB962C8B-B14F-4D97-AF65-F5344CB8AC3E}">
        <p14:creationId xmlns:p14="http://schemas.microsoft.com/office/powerpoint/2010/main" val="38737941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EC1539D-1CF5-44A8-B9C0-A9021E165969}"/>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12380569-21F5-4716-B67F-A0B2901FAD2B}"/>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076951E0-4E13-4BE5-A047-508FB9F12231}"/>
              </a:ext>
            </a:extLst>
          </p:cNvPr>
          <p:cNvSpPr>
            <a:spLocks noGrp="1"/>
          </p:cNvSpPr>
          <p:nvPr>
            <p:ph type="sldNum" sz="quarter" idx="12"/>
          </p:nvPr>
        </p:nvSpPr>
        <p:spPr>
          <a:xfrm>
            <a:off x="6457950" y="6407151"/>
            <a:ext cx="2057400" cy="365125"/>
          </a:xfrm>
        </p:spPr>
        <p:txBody>
          <a:bodyPr/>
          <a:lstStyle/>
          <a:p>
            <a:fld id="{9318A4CC-0EA3-4F56-BE5B-318B92AC792D}" type="slidenum">
              <a:rPr lang="en-US" smtClean="0"/>
              <a:t>21</a:t>
            </a:fld>
            <a:endParaRPr lang="en-US"/>
          </a:p>
        </p:txBody>
      </p:sp>
      <p:sp>
        <p:nvSpPr>
          <p:cNvPr id="5" name="Rectangle 4">
            <a:extLst>
              <a:ext uri="{FF2B5EF4-FFF2-40B4-BE49-F238E27FC236}">
                <a16:creationId xmlns:a16="http://schemas.microsoft.com/office/drawing/2014/main" id="{6A661F94-0D95-4626-BB8A-593B84BBA523}"/>
              </a:ext>
            </a:extLst>
          </p:cNvPr>
          <p:cNvSpPr/>
          <p:nvPr/>
        </p:nvSpPr>
        <p:spPr>
          <a:xfrm>
            <a:off x="223520" y="116204"/>
            <a:ext cx="8696960" cy="6001643"/>
          </a:xfrm>
          <a:prstGeom prst="rect">
            <a:avLst/>
          </a:prstGeom>
        </p:spPr>
        <p:txBody>
          <a:bodyPr wrap="square">
            <a:spAutoFit/>
          </a:bodyPr>
          <a:lstStyle/>
          <a:p>
            <a:pPr lvl="0" defTabSz="914400" eaLnBrk="0" fontAlgn="base" hangingPunct="0">
              <a:spcBef>
                <a:spcPct val="0"/>
              </a:spcBef>
              <a:spcAft>
                <a:spcPct val="0"/>
              </a:spcAft>
            </a:pPr>
            <a:r>
              <a:rPr lang="en-US" altLang="en-US" sz="3200" dirty="0">
                <a:ea typeface="Times New Roman" panose="02020603050405020304" pitchFamily="18" charset="0"/>
              </a:rPr>
              <a:t>9. Failing to Keep Promises.</a:t>
            </a:r>
          </a:p>
          <a:p>
            <a:pPr lvl="0" defTabSz="914400" eaLnBrk="0" fontAlgn="base" hangingPunct="0">
              <a:spcBef>
                <a:spcPct val="0"/>
              </a:spcBef>
              <a:spcAft>
                <a:spcPct val="0"/>
              </a:spcAft>
            </a:pPr>
            <a:r>
              <a:rPr lang="en-US" altLang="en-US" sz="3200" dirty="0">
                <a:ea typeface="Times New Roman" panose="02020603050405020304" pitchFamily="18" charset="0"/>
              </a:rPr>
              <a:t>10. Not taking time for Talk &amp; Encouraging Kids.</a:t>
            </a:r>
          </a:p>
          <a:p>
            <a:pPr lvl="0" defTabSz="914400" eaLnBrk="0" fontAlgn="base" hangingPunct="0">
              <a:spcBef>
                <a:spcPct val="0"/>
              </a:spcBef>
              <a:spcAft>
                <a:spcPct val="0"/>
              </a:spcAft>
            </a:pPr>
            <a:r>
              <a:rPr lang="en-US" altLang="en-US" sz="3200" dirty="0">
                <a:ea typeface="Times New Roman" panose="02020603050405020304" pitchFamily="18" charset="0"/>
              </a:rPr>
              <a:t>11. Chastening in front of others.</a:t>
            </a:r>
          </a:p>
          <a:p>
            <a:pPr lvl="0" defTabSz="914400" eaLnBrk="0" fontAlgn="base" hangingPunct="0">
              <a:spcBef>
                <a:spcPct val="0"/>
              </a:spcBef>
              <a:spcAft>
                <a:spcPct val="0"/>
              </a:spcAft>
            </a:pPr>
            <a:r>
              <a:rPr lang="en-US" altLang="en-US" sz="3200" dirty="0">
                <a:ea typeface="Times New Roman" panose="02020603050405020304" pitchFamily="18" charset="0"/>
              </a:rPr>
              <a:t>12. Not enough Freedom/Too much Freedom.</a:t>
            </a:r>
          </a:p>
          <a:p>
            <a:pPr lvl="0" defTabSz="914400" eaLnBrk="0" fontAlgn="base" hangingPunct="0">
              <a:spcBef>
                <a:spcPct val="0"/>
              </a:spcBef>
              <a:spcAft>
                <a:spcPct val="0"/>
              </a:spcAft>
            </a:pPr>
            <a:r>
              <a:rPr lang="en-US" altLang="en-US" sz="3200" dirty="0">
                <a:ea typeface="Times New Roman" panose="02020603050405020304" pitchFamily="18" charset="0"/>
              </a:rPr>
              <a:t>13. Abuse</a:t>
            </a:r>
          </a:p>
          <a:p>
            <a:pPr lvl="0" defTabSz="914400" eaLnBrk="0" fontAlgn="base" hangingPunct="0">
              <a:spcBef>
                <a:spcPct val="0"/>
              </a:spcBef>
              <a:spcAft>
                <a:spcPct val="0"/>
              </a:spcAft>
            </a:pPr>
            <a:r>
              <a:rPr lang="en-US" altLang="en-US" sz="3200" dirty="0">
                <a:ea typeface="Times New Roman" panose="02020603050405020304" pitchFamily="18" charset="0"/>
              </a:rPr>
              <a:t>14. Name calling, Scolding</a:t>
            </a:r>
          </a:p>
          <a:p>
            <a:pPr lvl="0" defTabSz="914400" eaLnBrk="0" fontAlgn="base" hangingPunct="0">
              <a:spcBef>
                <a:spcPct val="0"/>
              </a:spcBef>
              <a:spcAft>
                <a:spcPct val="0"/>
              </a:spcAft>
            </a:pPr>
            <a:r>
              <a:rPr lang="en-US" altLang="en-US" sz="3200" dirty="0">
                <a:ea typeface="Times New Roman" panose="02020603050405020304" pitchFamily="18" charset="0"/>
              </a:rPr>
              <a:t>15. Favoritism </a:t>
            </a:r>
            <a:r>
              <a:rPr lang="en-US" altLang="en-US" sz="3200" i="1" dirty="0">
                <a:ea typeface="Times New Roman" panose="02020603050405020304" pitchFamily="18" charset="0"/>
              </a:rPr>
              <a:t>(Elder Prodigal Son)</a:t>
            </a:r>
          </a:p>
          <a:p>
            <a:pPr lvl="0" defTabSz="914400" eaLnBrk="0" fontAlgn="base" hangingPunct="0">
              <a:spcBef>
                <a:spcPct val="0"/>
              </a:spcBef>
              <a:spcAft>
                <a:spcPct val="0"/>
              </a:spcAft>
            </a:pPr>
            <a:endParaRPr lang="en-US" altLang="en-US" sz="1200" i="1" dirty="0"/>
          </a:p>
          <a:p>
            <a:pPr lvl="0" defTabSz="914400" eaLnBrk="0" fontAlgn="base" hangingPunct="0">
              <a:spcBef>
                <a:spcPct val="0"/>
              </a:spcBef>
              <a:spcAft>
                <a:spcPct val="0"/>
              </a:spcAft>
            </a:pPr>
            <a:r>
              <a:rPr lang="en-US" altLang="en-US" sz="3200" b="1" dirty="0">
                <a:ea typeface="Times New Roman" panose="02020603050405020304" pitchFamily="18" charset="0"/>
              </a:rPr>
              <a:t>LUKE 15:27 </a:t>
            </a:r>
            <a:r>
              <a:rPr lang="en-US" altLang="en-US" sz="3200" dirty="0">
                <a:ea typeface="Times New Roman" panose="02020603050405020304" pitchFamily="18" charset="0"/>
              </a:rPr>
              <a:t> </a:t>
            </a:r>
          </a:p>
          <a:p>
            <a:pPr lvl="0" defTabSz="914400" eaLnBrk="0" fontAlgn="base" hangingPunct="0">
              <a:spcBef>
                <a:spcPct val="0"/>
              </a:spcBef>
              <a:spcAft>
                <a:spcPct val="0"/>
              </a:spcAft>
            </a:pPr>
            <a:r>
              <a:rPr lang="en-US" altLang="en-US" sz="3200" i="1" dirty="0">
                <a:ea typeface="Times New Roman" panose="02020603050405020304" pitchFamily="18" charset="0"/>
              </a:rPr>
              <a:t>	</a:t>
            </a:r>
            <a:r>
              <a:rPr lang="en-US" altLang="en-US" sz="2800" i="1" dirty="0">
                <a:ea typeface="Times New Roman" panose="02020603050405020304" pitchFamily="18" charset="0"/>
              </a:rPr>
              <a:t>And he said unto him, Thy brother is come; and thy father hath killed the fatted calf, because he hath received him safe and sound.  28  And he was angry, and would not go in: therefore came his father out, and intreated him.</a:t>
            </a:r>
            <a:endParaRPr lang="en-US" altLang="en-US" sz="4000" dirty="0"/>
          </a:p>
        </p:txBody>
      </p:sp>
    </p:spTree>
    <p:extLst>
      <p:ext uri="{BB962C8B-B14F-4D97-AF65-F5344CB8AC3E}">
        <p14:creationId xmlns:p14="http://schemas.microsoft.com/office/powerpoint/2010/main" val="2656862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5F1098-0582-40D4-9D62-262062D49CA8}"/>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5AF8BA32-A3E6-480B-BDDA-57713D7E0FF0}"/>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6EFE65C5-B6C6-4882-808E-BE679424C8BB}"/>
              </a:ext>
            </a:extLst>
          </p:cNvPr>
          <p:cNvSpPr>
            <a:spLocks noGrp="1"/>
          </p:cNvSpPr>
          <p:nvPr>
            <p:ph type="sldNum" sz="quarter" idx="12"/>
          </p:nvPr>
        </p:nvSpPr>
        <p:spPr/>
        <p:txBody>
          <a:bodyPr/>
          <a:lstStyle/>
          <a:p>
            <a:fld id="{9318A4CC-0EA3-4F56-BE5B-318B92AC792D}" type="slidenum">
              <a:rPr lang="en-US" smtClean="0"/>
              <a:t>22</a:t>
            </a:fld>
            <a:endParaRPr lang="en-US"/>
          </a:p>
        </p:txBody>
      </p:sp>
      <p:sp>
        <p:nvSpPr>
          <p:cNvPr id="5" name="Rectangle 1">
            <a:extLst>
              <a:ext uri="{FF2B5EF4-FFF2-40B4-BE49-F238E27FC236}">
                <a16:creationId xmlns:a16="http://schemas.microsoft.com/office/drawing/2014/main" id="{4479C91E-F037-488D-88E5-92B04F218F09}"/>
              </a:ext>
            </a:extLst>
          </p:cNvPr>
          <p:cNvSpPr>
            <a:spLocks noChangeArrowheads="1"/>
          </p:cNvSpPr>
          <p:nvPr/>
        </p:nvSpPr>
        <p:spPr bwMode="auto">
          <a:xfrm>
            <a:off x="0" y="-61555"/>
            <a:ext cx="8971280" cy="66018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mj-lt"/>
                <a:ea typeface="Times New Roman" panose="02020603050405020304" pitchFamily="18" charset="0"/>
              </a:rPr>
              <a:t>4. Stubbornness</a:t>
            </a:r>
            <a:endParaRPr kumimoji="0" lang="en-US" altLang="en-US" sz="1100" b="0" i="0" strike="noStrike" cap="none" normalizeH="0" baseline="0" dirty="0">
              <a:ln>
                <a:noFill/>
              </a:ln>
              <a:solidFill>
                <a:srgbClr val="FFFF00"/>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Means insubordination, precedes rebellion. A stubborn person feels he does not need to be taught or corrected because he believes he has become the master of his own destiny.</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mj-lt"/>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mj-lt"/>
                <a:ea typeface="Times New Roman" panose="02020603050405020304" pitchFamily="18" charset="0"/>
              </a:rPr>
              <a:t>I</a:t>
            </a:r>
            <a:r>
              <a:rPr lang="en-US" altLang="en-US" sz="3600" b="1" dirty="0">
                <a:latin typeface="+mj-lt"/>
                <a:ea typeface="Times New Roman" panose="02020603050405020304" pitchFamily="18" charset="0"/>
              </a:rPr>
              <a:t> </a:t>
            </a:r>
            <a:r>
              <a:rPr kumimoji="0" lang="en-US" altLang="en-US" sz="3600" b="1" i="0" u="none" strike="noStrike" cap="none" normalizeH="0" baseline="0" dirty="0">
                <a:ln>
                  <a:noFill/>
                </a:ln>
                <a:solidFill>
                  <a:schemeClr val="tx1"/>
                </a:solidFill>
                <a:effectLst/>
                <a:latin typeface="+mj-lt"/>
                <a:ea typeface="Times New Roman" panose="02020603050405020304" pitchFamily="18" charset="0"/>
              </a:rPr>
              <a:t>SAMUEL 15:23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1" u="none" strike="noStrike" cap="none" normalizeH="0" baseline="0" dirty="0">
                <a:ln>
                  <a:noFill/>
                </a:ln>
                <a:solidFill>
                  <a:schemeClr val="tx1"/>
                </a:solidFill>
                <a:effectLst/>
                <a:latin typeface="+mj-lt"/>
                <a:ea typeface="Times New Roman" panose="02020603050405020304" pitchFamily="18" charset="0"/>
              </a:rPr>
              <a:t>For </a:t>
            </a:r>
            <a:r>
              <a:rPr kumimoji="0" lang="en-US" altLang="en-US" sz="2800" b="0" i="1" u="sng" strike="noStrike" cap="none" normalizeH="0" baseline="0" dirty="0">
                <a:ln>
                  <a:noFill/>
                </a:ln>
                <a:solidFill>
                  <a:schemeClr val="tx1"/>
                </a:solidFill>
                <a:effectLst/>
                <a:latin typeface="+mj-lt"/>
                <a:ea typeface="Times New Roman" panose="02020603050405020304" pitchFamily="18" charset="0"/>
              </a:rPr>
              <a:t>rebellion is as the sin of witchcraf</a:t>
            </a:r>
            <a:r>
              <a:rPr kumimoji="0" lang="en-US" altLang="en-US" sz="2800" b="0" i="1" u="none" strike="noStrike" cap="none" normalizeH="0" baseline="0" dirty="0">
                <a:ln>
                  <a:noFill/>
                </a:ln>
                <a:solidFill>
                  <a:schemeClr val="tx1"/>
                </a:solidFill>
                <a:effectLst/>
                <a:latin typeface="+mj-lt"/>
                <a:ea typeface="Times New Roman" panose="02020603050405020304" pitchFamily="18" charset="0"/>
              </a:rPr>
              <a:t>t, and stubbornness is as iniquity and idolatry. Because thou hast rejected the word of the LORD, he hath also rejected thee from being king.</a:t>
            </a: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100" b="0" i="0" u="none" strike="noStrike" cap="none" normalizeH="0" baseline="0" dirty="0">
              <a:ln>
                <a:noFill/>
              </a:ln>
              <a:solidFill>
                <a:schemeClr val="tx1"/>
              </a:solidFill>
              <a:effectLst/>
              <a:latin typeface="+mj-l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FFFF00"/>
                </a:solidFill>
                <a:effectLst/>
                <a:latin typeface="+mj-lt"/>
                <a:ea typeface="Times New Roman" panose="02020603050405020304" pitchFamily="18" charset="0"/>
              </a:rPr>
              <a:t>Stubborn:</a:t>
            </a:r>
            <a:r>
              <a:rPr kumimoji="0" lang="en-US" altLang="en-US" sz="2800" b="1" i="0" u="none" strike="noStrike" cap="none" normalizeH="0" baseline="0" dirty="0">
                <a:ln>
                  <a:noFill/>
                </a:ln>
                <a:solidFill>
                  <a:schemeClr val="tx1"/>
                </a:solidFill>
                <a:effectLst/>
                <a:latin typeface="+mj-lt"/>
                <a:ea typeface="Times New Roman" panose="02020603050405020304" pitchFamily="18" charset="0"/>
              </a:rPr>
              <a:t> </a:t>
            </a:r>
            <a:r>
              <a:rPr kumimoji="0" lang="en-US" altLang="en-US" sz="2000" b="1" i="0" u="none" strike="noStrike" cap="none" normalizeH="0" baseline="0" dirty="0">
                <a:ln>
                  <a:noFill/>
                </a:ln>
                <a:solidFill>
                  <a:schemeClr val="tx1"/>
                </a:solidFill>
                <a:effectLst/>
                <a:latin typeface="+mj-lt"/>
                <a:ea typeface="Times New Roman" panose="02020603050405020304" pitchFamily="18" charset="0"/>
              </a:rPr>
              <a:t>(Heb.)</a:t>
            </a:r>
            <a:r>
              <a:rPr kumimoji="0" lang="en-US" altLang="en-US" sz="2000" b="0" i="0" u="none" strike="noStrike" cap="none" normalizeH="0" baseline="0" dirty="0">
                <a:ln>
                  <a:noFill/>
                </a:ln>
                <a:solidFill>
                  <a:schemeClr val="tx1"/>
                </a:solidFill>
                <a:effectLst/>
                <a:latin typeface="+mj-lt"/>
                <a:ea typeface="Times New Roman" panose="02020603050405020304" pitchFamily="18" charset="0"/>
              </a:rPr>
              <a:t> </a:t>
            </a:r>
            <a:r>
              <a:rPr kumimoji="0" lang="en-US" altLang="en-US" sz="2000" b="0" i="0" u="none" strike="noStrike" cap="none" normalizeH="0" baseline="0" dirty="0" err="1">
                <a:ln>
                  <a:noFill/>
                </a:ln>
                <a:solidFill>
                  <a:schemeClr val="tx1"/>
                </a:solidFill>
                <a:effectLst/>
                <a:latin typeface="+mj-lt"/>
                <a:ea typeface="Times New Roman" panose="02020603050405020304" pitchFamily="18" charset="0"/>
              </a:rPr>
              <a:t>patsar</a:t>
            </a:r>
            <a:r>
              <a:rPr kumimoji="0" lang="en-US" altLang="en-US" sz="2000" b="0" i="0" u="none" strike="noStrike" cap="none" normalizeH="0" baseline="0" dirty="0">
                <a:ln>
                  <a:noFill/>
                </a:ln>
                <a:solidFill>
                  <a:schemeClr val="tx1"/>
                </a:solidFill>
                <a:effectLst/>
                <a:latin typeface="+mj-lt"/>
                <a:ea typeface="Times New Roman" panose="02020603050405020304" pitchFamily="18" charset="0"/>
              </a:rPr>
              <a:t>  </a:t>
            </a:r>
          </a:p>
          <a:p>
            <a:pPr marL="0" marR="0" lvl="0" indent="457200" algn="l" defTabSz="914400" rtl="0" eaLnBrk="0" fontAlgn="base" latinLnBrk="0" hangingPunct="0">
              <a:lnSpc>
                <a:spcPct val="100000"/>
              </a:lnSpc>
              <a:spcBef>
                <a:spcPct val="0"/>
              </a:spcBef>
              <a:spcAft>
                <a:spcPct val="0"/>
              </a:spcAft>
              <a:buClrTx/>
              <a:buSzTx/>
              <a:buFontTx/>
              <a:buNone/>
              <a:tabLst/>
            </a:pPr>
            <a:r>
              <a:rPr lang="en-US" altLang="en-US" sz="2800" dirty="0">
                <a:latin typeface="+mj-lt"/>
                <a:ea typeface="Times New Roman" panose="02020603050405020304" pitchFamily="18" charset="0"/>
              </a:rPr>
              <a:t>T</a:t>
            </a:r>
            <a:r>
              <a:rPr kumimoji="0" lang="en-US" altLang="en-US" sz="2800" b="0" i="0" u="none" strike="noStrike" cap="none" normalizeH="0" baseline="0" dirty="0">
                <a:ln>
                  <a:noFill/>
                </a:ln>
                <a:solidFill>
                  <a:schemeClr val="tx1"/>
                </a:solidFill>
                <a:effectLst/>
                <a:latin typeface="+mj-lt"/>
                <a:ea typeface="Times New Roman" panose="02020603050405020304" pitchFamily="18" charset="0"/>
              </a:rPr>
              <a:t>o push, press, to be insolent, display pushing, 	arrogance, presumption.</a:t>
            </a:r>
            <a:endParaRPr kumimoji="0" lang="en-US" altLang="en-US" sz="11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40253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animEffect transition="in" filter="fade">
                                      <p:cBhvr>
                                        <p:cTn id="7" dur="1000"/>
                                        <p:tgtEl>
                                          <p:spTgt spid="5">
                                            <p:txEl>
                                              <p:pRg st="6" end="6"/>
                                            </p:txEl>
                                          </p:spTgt>
                                        </p:tgtEl>
                                      </p:cBhvr>
                                    </p:animEffect>
                                    <p:anim calcmode="lin" valueType="num">
                                      <p:cBhvr>
                                        <p:cTn id="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7" end="7"/>
                                            </p:txEl>
                                          </p:spTgt>
                                        </p:tgtEl>
                                        <p:attrNameLst>
                                          <p:attrName>style.visibility</p:attrName>
                                        </p:attrNameLst>
                                      </p:cBhvr>
                                      <p:to>
                                        <p:strVal val="visible"/>
                                      </p:to>
                                    </p:set>
                                    <p:animEffect transition="in" filter="fade">
                                      <p:cBhvr>
                                        <p:cTn id="12" dur="1000"/>
                                        <p:tgtEl>
                                          <p:spTgt spid="5">
                                            <p:txEl>
                                              <p:pRg st="7" end="7"/>
                                            </p:txEl>
                                          </p:spTgt>
                                        </p:tgtEl>
                                      </p:cBhvr>
                                    </p:animEffect>
                                    <p:anim calcmode="lin" valueType="num">
                                      <p:cBhvr>
                                        <p:cTn id="1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1F9E7AC-744E-4F55-B3FD-271F3DCBE337}"/>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8BB7AFBD-6948-4155-8F56-C2AD5995ED6C}"/>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42068E35-8288-4D2C-8F20-F432F5D25C81}"/>
              </a:ext>
            </a:extLst>
          </p:cNvPr>
          <p:cNvSpPr>
            <a:spLocks noGrp="1"/>
          </p:cNvSpPr>
          <p:nvPr>
            <p:ph type="sldNum" sz="quarter" idx="12"/>
          </p:nvPr>
        </p:nvSpPr>
        <p:spPr/>
        <p:txBody>
          <a:bodyPr/>
          <a:lstStyle/>
          <a:p>
            <a:fld id="{9318A4CC-0EA3-4F56-BE5B-318B92AC792D}" type="slidenum">
              <a:rPr lang="en-US" smtClean="0"/>
              <a:t>23</a:t>
            </a:fld>
            <a:endParaRPr lang="en-US"/>
          </a:p>
        </p:txBody>
      </p:sp>
      <p:sp>
        <p:nvSpPr>
          <p:cNvPr id="5" name="Rectangle 1">
            <a:extLst>
              <a:ext uri="{FF2B5EF4-FFF2-40B4-BE49-F238E27FC236}">
                <a16:creationId xmlns:a16="http://schemas.microsoft.com/office/drawing/2014/main" id="{FAB65C89-5B91-4842-9352-667E13C2334E}"/>
              </a:ext>
            </a:extLst>
          </p:cNvPr>
          <p:cNvSpPr>
            <a:spLocks noChangeArrowheads="1"/>
          </p:cNvSpPr>
          <p:nvPr/>
        </p:nvSpPr>
        <p:spPr bwMode="auto">
          <a:xfrm>
            <a:off x="147320" y="34052"/>
            <a:ext cx="8849360" cy="66787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FFFF00"/>
                </a:solidFill>
                <a:effectLst/>
                <a:latin typeface="Cambria" panose="02040503050406030204" pitchFamily="18" charset="0"/>
                <a:ea typeface="Times New Roman" panose="02020603050405020304" pitchFamily="18" charset="0"/>
              </a:rPr>
              <a:t>EXAMPLE:  </a:t>
            </a:r>
            <a:r>
              <a:rPr kumimoji="0" lang="en-US" altLang="en-US" sz="36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II KINGS 1:2</a:t>
            </a:r>
            <a:r>
              <a:rPr kumimoji="0" lang="en-US" altLang="en-US" sz="3600" b="1"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And </a:t>
            </a:r>
            <a:r>
              <a:rPr kumimoji="0" lang="en-US" altLang="en-US" sz="2800" b="1"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Ahaziah</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fell down through a lattice in his upper chamber that [was] in Samaria, and was sick: and he sent messengers, and said unto them, Go, enquire of </a:t>
            </a:r>
            <a:r>
              <a:rPr kumimoji="0" lang="en-US" altLang="en-US" sz="28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Baalzebub</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the god of </a:t>
            </a:r>
            <a:r>
              <a:rPr kumimoji="0" lang="en-US" altLang="en-US" sz="28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Ekron</a:t>
            </a:r>
            <a:r>
              <a:rPr kumimoji="0" lang="en-US" altLang="en-US" sz="28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whether I shall recover of this disease</a:t>
            </a:r>
            <a:r>
              <a:rPr kumimoji="0" lang="en-US" altLang="en-US" sz="28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a:t>
            </a:r>
            <a:endParaRPr kumimoji="0" lang="en-US" altLang="en-US" sz="11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BALM.IN.GILEAD</a:t>
            </a:r>
            <a:endParaRPr kumimoji="0" lang="en-US" altLang="en-US"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endParaRPr>
          </a:p>
          <a:p>
            <a:pPr lvl="0" defTabSz="914400" eaLnBrk="0" fontAlgn="base" hangingPunct="0">
              <a:spcBef>
                <a:spcPct val="0"/>
              </a:spcBef>
              <a:spcAft>
                <a:spcPct val="0"/>
              </a:spcAft>
            </a:pPr>
            <a:r>
              <a:rPr lang="en-US" altLang="en-US" sz="2400" dirty="0">
                <a:latin typeface="Cambria" panose="02040503050406030204" pitchFamily="18" charset="0"/>
                <a:ea typeface="Times New Roman" panose="02020603050405020304" pitchFamily="18" charset="0"/>
              </a:rPr>
              <a:t>	</a:t>
            </a:r>
            <a:r>
              <a:rPr kumimoji="0" lang="en-US" altLang="en-US" sz="24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10 </a:t>
            </a:r>
            <a:r>
              <a:rPr kumimoji="0" lang="en-US" altLang="en-US" sz="28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It wasn't because there wasn't a God in Israel... But it was the king's stubbornness and hatred for the true prophet. It wasn't because that God hadn't supplied the remedy. It was because he was too stubborn, didn't like Elijah, because Elijah had predicted all the evil that happened to his father.</a:t>
            </a:r>
            <a:r>
              <a:rPr kumimoji="0" lang="en-US" altLang="en-US" sz="2800" b="0" i="0" strike="noStrike" cap="none" normalizeH="0" baseline="0" dirty="0">
                <a:ln>
                  <a:noFill/>
                </a:ln>
                <a:solidFill>
                  <a:schemeClr val="tx1"/>
                </a:solidFill>
                <a:effectLst/>
                <a:latin typeface="Cambria" panose="02040503050406030204" pitchFamily="18" charset="0"/>
                <a:ea typeface="Times New Roman" panose="02020603050405020304" pitchFamily="18" charset="0"/>
              </a:rPr>
              <a:t> Therefore, he had created by the habits of his home to hate the man of God, to despise him and reject him.						</a:t>
            </a:r>
            <a:r>
              <a:rPr kumimoji="0" lang="en-US" altLang="en-US" sz="1600" b="0" i="0"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t>
            </a:r>
            <a:r>
              <a:rPr lang="en-US" altLang="en-US" sz="2000" dirty="0">
                <a:latin typeface="Cambria" panose="02040503050406030204" pitchFamily="18" charset="0"/>
                <a:ea typeface="Times New Roman" panose="02020603050405020304" pitchFamily="18" charset="0"/>
              </a:rPr>
              <a:t>59-0614 </a:t>
            </a:r>
            <a:endParaRPr kumimoji="0" lang="en-US" altLang="en-US" sz="3600" b="0" i="0"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147832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BF31A8-67C6-4AA8-B25F-1E4DE94A0DE6}"/>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0AF2F620-2661-4BAA-B2B7-4BDA389AD858}"/>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D986D54E-CC35-4947-A770-26FE444797C0}"/>
              </a:ext>
            </a:extLst>
          </p:cNvPr>
          <p:cNvSpPr>
            <a:spLocks noGrp="1"/>
          </p:cNvSpPr>
          <p:nvPr>
            <p:ph type="sldNum" sz="quarter" idx="12"/>
          </p:nvPr>
        </p:nvSpPr>
        <p:spPr/>
        <p:txBody>
          <a:bodyPr/>
          <a:lstStyle/>
          <a:p>
            <a:fld id="{9318A4CC-0EA3-4F56-BE5B-318B92AC792D}" type="slidenum">
              <a:rPr lang="en-US" smtClean="0"/>
              <a:t>24</a:t>
            </a:fld>
            <a:endParaRPr lang="en-US" dirty="0"/>
          </a:p>
        </p:txBody>
      </p:sp>
      <p:sp>
        <p:nvSpPr>
          <p:cNvPr id="5" name="Rectangle 4">
            <a:extLst>
              <a:ext uri="{FF2B5EF4-FFF2-40B4-BE49-F238E27FC236}">
                <a16:creationId xmlns:a16="http://schemas.microsoft.com/office/drawing/2014/main" id="{DFB8045B-0F83-40FD-A9ED-4FDED0901048}"/>
              </a:ext>
            </a:extLst>
          </p:cNvPr>
          <p:cNvSpPr/>
          <p:nvPr/>
        </p:nvSpPr>
        <p:spPr>
          <a:xfrm>
            <a:off x="233680" y="136524"/>
            <a:ext cx="8676640" cy="6555641"/>
          </a:xfrm>
          <a:prstGeom prst="rect">
            <a:avLst/>
          </a:prstGeom>
        </p:spPr>
        <p:txBody>
          <a:bodyPr wrap="square">
            <a:spAutoFit/>
          </a:bodyPr>
          <a:lstStyle/>
          <a:p>
            <a:r>
              <a:rPr lang="en-US" sz="4000" b="1" dirty="0">
                <a:latin typeface="Cambria" panose="02040503050406030204" pitchFamily="18" charset="0"/>
                <a:ea typeface="Times New Roman" panose="02020603050405020304" pitchFamily="18" charset="0"/>
              </a:rPr>
              <a:t>QA.GOD.BEING.MISUNDERSTOOD</a:t>
            </a:r>
            <a:endParaRPr lang="en-US" sz="4000" dirty="0">
              <a:latin typeface="Cambria" panose="02040503050406030204" pitchFamily="18" charset="0"/>
              <a:ea typeface="Times New Roman" panose="02020603050405020304" pitchFamily="18" charset="0"/>
            </a:endParaRPr>
          </a:p>
          <a:p>
            <a:r>
              <a:rPr lang="en-US" sz="2800" dirty="0">
                <a:latin typeface="Cambria" panose="02040503050406030204" pitchFamily="18" charset="0"/>
                <a:ea typeface="Times New Roman" panose="02020603050405020304" pitchFamily="18" charset="0"/>
              </a:rPr>
              <a:t>	</a:t>
            </a:r>
            <a:r>
              <a:rPr lang="en-US" sz="3200" dirty="0">
                <a:latin typeface="Cambria" panose="02040503050406030204" pitchFamily="18" charset="0"/>
                <a:ea typeface="Times New Roman" panose="02020603050405020304" pitchFamily="18" charset="0"/>
              </a:rPr>
              <a:t>605-47 Stubbornness is not of God… So when you feel that you got a stubborn spirit, lay the thing on the altar, and believe God that the thing is dead and you'll never have it no more, and go on and don't even pay any attention to it no more, and the </a:t>
            </a:r>
            <a:r>
              <a:rPr lang="en-US" sz="3200" dirty="0" err="1">
                <a:latin typeface="Cambria" panose="02040503050406030204" pitchFamily="18" charset="0"/>
                <a:ea typeface="Times New Roman" panose="02020603050405020304" pitchFamily="18" charset="0"/>
              </a:rPr>
              <a:t>thing'll</a:t>
            </a:r>
            <a:r>
              <a:rPr lang="en-US" sz="3200" dirty="0">
                <a:latin typeface="Cambria" panose="02040503050406030204" pitchFamily="18" charset="0"/>
                <a:ea typeface="Times New Roman" panose="02020603050405020304" pitchFamily="18" charset="0"/>
              </a:rPr>
              <a:t> leave you.</a:t>
            </a:r>
          </a:p>
          <a:p>
            <a:r>
              <a:rPr lang="en-US" sz="3200" dirty="0">
                <a:latin typeface="Cambria" panose="02040503050406030204" pitchFamily="18" charset="0"/>
                <a:ea typeface="Times New Roman" panose="02020603050405020304" pitchFamily="18" charset="0"/>
              </a:rPr>
              <a:t>	 “</a:t>
            </a:r>
            <a:r>
              <a:rPr lang="en-US" sz="3200" i="1" dirty="0">
                <a:latin typeface="Cambria" panose="02040503050406030204" pitchFamily="18" charset="0"/>
                <a:ea typeface="Times New Roman" panose="02020603050405020304" pitchFamily="18" charset="0"/>
              </a:rPr>
              <a:t>Resist the Devil and he will flee from you…”</a:t>
            </a:r>
            <a:r>
              <a:rPr lang="en-US" sz="3200" dirty="0">
                <a:latin typeface="Cambria" panose="02040503050406030204" pitchFamily="18" charset="0"/>
                <a:ea typeface="Times New Roman" panose="02020603050405020304" pitchFamily="18" charset="0"/>
              </a:rPr>
              <a:t> that's "get away quickly." So that would be my advice how to overcome it. We overcome the Devil by faith. That's what we overcome all evil, is by faith.</a:t>
            </a:r>
          </a:p>
          <a:p>
            <a:pPr algn="r"/>
            <a:r>
              <a:rPr lang="en-US" sz="2800" dirty="0">
                <a:latin typeface="Cambria" panose="02040503050406030204" pitchFamily="18" charset="0"/>
                <a:ea typeface="Times New Roman" panose="02020603050405020304" pitchFamily="18" charset="0"/>
              </a:rPr>
              <a:t>61-0723</a:t>
            </a:r>
            <a:endParaRPr lang="en-US" sz="28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5998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4BF9A0-C680-4ABD-86D8-52FD906F2F12}"/>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22E23771-4FCB-46FE-8966-75E3D28ECAC5}"/>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FF7F658B-8126-42A9-A0D2-4AACB747E377}"/>
              </a:ext>
            </a:extLst>
          </p:cNvPr>
          <p:cNvSpPr>
            <a:spLocks noGrp="1"/>
          </p:cNvSpPr>
          <p:nvPr>
            <p:ph type="sldNum" sz="quarter" idx="12"/>
          </p:nvPr>
        </p:nvSpPr>
        <p:spPr/>
        <p:txBody>
          <a:bodyPr/>
          <a:lstStyle/>
          <a:p>
            <a:fld id="{9318A4CC-0EA3-4F56-BE5B-318B92AC792D}" type="slidenum">
              <a:rPr lang="en-US" smtClean="0"/>
              <a:t>25</a:t>
            </a:fld>
            <a:endParaRPr lang="en-US"/>
          </a:p>
        </p:txBody>
      </p:sp>
      <p:sp>
        <p:nvSpPr>
          <p:cNvPr id="5" name="Rectangle 1">
            <a:extLst>
              <a:ext uri="{FF2B5EF4-FFF2-40B4-BE49-F238E27FC236}">
                <a16:creationId xmlns:a16="http://schemas.microsoft.com/office/drawing/2014/main" id="{A1E8065D-4DBB-4B1F-B1A5-A7CC2CC23D1A}"/>
              </a:ext>
            </a:extLst>
          </p:cNvPr>
          <p:cNvSpPr>
            <a:spLocks noChangeArrowheads="1"/>
          </p:cNvSpPr>
          <p:nvPr/>
        </p:nvSpPr>
        <p:spPr bwMode="auto">
          <a:xfrm>
            <a:off x="85725" y="218003"/>
            <a:ext cx="897255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4000" b="1" i="0" strike="noStrike" cap="none" normalizeH="0" baseline="0" dirty="0">
                <a:ln>
                  <a:noFill/>
                </a:ln>
                <a:solidFill>
                  <a:srgbClr val="FFFF00"/>
                </a:solidFill>
                <a:effectLst/>
                <a:latin typeface="Cambria" panose="02040503050406030204" pitchFamily="18" charset="0"/>
                <a:ea typeface="Times New Roman" panose="02020603050405020304" pitchFamily="18" charset="0"/>
              </a:rPr>
              <a:t>5. Rebellion</a:t>
            </a:r>
            <a:endParaRPr kumimoji="0" lang="en-US" altLang="en-US" sz="1100" b="0" i="0" strike="noStrike" cap="none" normalizeH="0" baseline="0" dirty="0">
              <a:ln>
                <a:noFill/>
              </a:ln>
              <a:solidFill>
                <a:srgbClr val="FFFF00"/>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Gone beyond anger and has become the proverbial fool. A fool, a rebel in the Bible are basically the same. Always right in their own eyes:</a:t>
            </a:r>
            <a:endParaRPr kumimoji="0" lang="en-US" altLang="en-US" sz="32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200" dirty="0">
              <a:latin typeface="Cambria" panose="02040503050406030204" pitchFamily="18" charset="0"/>
              <a:ea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Prov. 12:15 </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The way of a fool is right in his own eyes: but he that </a:t>
            </a:r>
            <a:r>
              <a:rPr kumimoji="0" lang="en-US" altLang="en-US" sz="32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hearkeneth</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unto counsel is wise.</a:t>
            </a:r>
            <a:endParaRPr kumimoji="0" lang="en-US" altLang="en-US" sz="3200" b="0" i="0" u="none" strike="noStrike" cap="none" normalizeH="0" baseline="0" dirty="0">
              <a:ln>
                <a:noFill/>
              </a:ln>
              <a:solidFill>
                <a:schemeClr val="tx1"/>
              </a:solidFill>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Prov. 10:18</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He that </a:t>
            </a:r>
            <a:r>
              <a:rPr kumimoji="0" lang="en-US" altLang="en-US" sz="32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hideth</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hatred with lying lips, and he that </a:t>
            </a:r>
            <a:r>
              <a:rPr kumimoji="0" lang="en-US" altLang="en-US" sz="3200" b="0" i="1" u="none" strike="noStrike" cap="none" normalizeH="0" baseline="0" dirty="0" err="1">
                <a:ln>
                  <a:noFill/>
                </a:ln>
                <a:solidFill>
                  <a:schemeClr val="tx1"/>
                </a:solidFill>
                <a:effectLst/>
                <a:latin typeface="Cambria" panose="02040503050406030204" pitchFamily="18" charset="0"/>
                <a:ea typeface="Times New Roman" panose="02020603050405020304" pitchFamily="18" charset="0"/>
              </a:rPr>
              <a:t>uttereth</a:t>
            </a:r>
            <a:r>
              <a:rPr kumimoji="0" lang="en-US" altLang="en-US" sz="3200" b="0" i="1" u="none" strike="noStrike" cap="none" normalizeH="0" baseline="0" dirty="0">
                <a:ln>
                  <a:noFill/>
                </a:ln>
                <a:solidFill>
                  <a:schemeClr val="tx1"/>
                </a:solidFill>
                <a:effectLst/>
                <a:latin typeface="Cambria" panose="02040503050406030204" pitchFamily="18" charset="0"/>
                <a:ea typeface="Times New Roman" panose="02020603050405020304" pitchFamily="18" charset="0"/>
              </a:rPr>
              <a:t> a slander, is a fool.</a:t>
            </a:r>
            <a:endParaRPr kumimoji="0" lang="en-US" altLang="en-US" sz="32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3006204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0E508EC-5580-4D0F-989D-094B7D69C0AE}"/>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5C1AE7FD-83FA-466D-BA2B-3146638110AE}"/>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4DC2C9A6-2DFD-4929-8986-C61CBD6BA4FF}"/>
              </a:ext>
            </a:extLst>
          </p:cNvPr>
          <p:cNvSpPr>
            <a:spLocks noGrp="1"/>
          </p:cNvSpPr>
          <p:nvPr>
            <p:ph type="sldNum" sz="quarter" idx="12"/>
          </p:nvPr>
        </p:nvSpPr>
        <p:spPr/>
        <p:txBody>
          <a:bodyPr/>
          <a:lstStyle/>
          <a:p>
            <a:fld id="{9318A4CC-0EA3-4F56-BE5B-318B92AC792D}" type="slidenum">
              <a:rPr lang="en-US" smtClean="0"/>
              <a:t>26</a:t>
            </a:fld>
            <a:endParaRPr lang="en-US"/>
          </a:p>
        </p:txBody>
      </p:sp>
      <p:sp>
        <p:nvSpPr>
          <p:cNvPr id="5" name="Rectangle 4">
            <a:extLst>
              <a:ext uri="{FF2B5EF4-FFF2-40B4-BE49-F238E27FC236}">
                <a16:creationId xmlns:a16="http://schemas.microsoft.com/office/drawing/2014/main" id="{0B89D42A-1643-4282-8F13-9C3E3E677245}"/>
              </a:ext>
            </a:extLst>
          </p:cNvPr>
          <p:cNvSpPr/>
          <p:nvPr/>
        </p:nvSpPr>
        <p:spPr>
          <a:xfrm>
            <a:off x="213360" y="207644"/>
            <a:ext cx="8717280" cy="5816977"/>
          </a:xfrm>
          <a:prstGeom prst="rect">
            <a:avLst/>
          </a:prstGeom>
        </p:spPr>
        <p:txBody>
          <a:bodyPr wrap="square">
            <a:spAutoFit/>
          </a:bodyPr>
          <a:lstStyle/>
          <a:p>
            <a:pPr lvl="0" indent="457200" defTabSz="914400" eaLnBrk="0" fontAlgn="base" hangingPunct="0">
              <a:spcBef>
                <a:spcPct val="0"/>
              </a:spcBef>
              <a:spcAft>
                <a:spcPct val="0"/>
              </a:spcAft>
            </a:pPr>
            <a:r>
              <a:rPr lang="en-US" altLang="en-US" sz="4000" b="1" dirty="0">
                <a:latin typeface="Cambria" panose="02040503050406030204" pitchFamily="18" charset="0"/>
                <a:ea typeface="Times New Roman" panose="02020603050405020304" pitchFamily="18" charset="0"/>
              </a:rPr>
              <a:t>Prov. 29:11</a:t>
            </a:r>
            <a:r>
              <a:rPr lang="en-US" altLang="en-US" sz="4000" b="1" i="1" dirty="0">
                <a:latin typeface="Cambria" panose="02040503050406030204" pitchFamily="18" charset="0"/>
                <a:ea typeface="Times New Roman" panose="02020603050405020304" pitchFamily="18" charset="0"/>
              </a:rPr>
              <a:t> </a:t>
            </a:r>
            <a:r>
              <a:rPr lang="en-US" altLang="en-US" sz="3600" i="1" dirty="0">
                <a:latin typeface="Cambria" panose="02040503050406030204" pitchFamily="18" charset="0"/>
                <a:ea typeface="Times New Roman" panose="02020603050405020304" pitchFamily="18" charset="0"/>
              </a:rPr>
              <a:t>A fool </a:t>
            </a:r>
            <a:r>
              <a:rPr lang="en-US" altLang="en-US" sz="3600" i="1" dirty="0" err="1">
                <a:latin typeface="Cambria" panose="02040503050406030204" pitchFamily="18" charset="0"/>
                <a:ea typeface="Times New Roman" panose="02020603050405020304" pitchFamily="18" charset="0"/>
              </a:rPr>
              <a:t>uttereth</a:t>
            </a:r>
            <a:r>
              <a:rPr lang="en-US" altLang="en-US" sz="3600" i="1" dirty="0">
                <a:latin typeface="Cambria" panose="02040503050406030204" pitchFamily="18" charset="0"/>
                <a:ea typeface="Times New Roman" panose="02020603050405020304" pitchFamily="18" charset="0"/>
              </a:rPr>
              <a:t> all his mind: but a wise man </a:t>
            </a:r>
            <a:r>
              <a:rPr lang="en-US" altLang="en-US" sz="3600" i="1" dirty="0" err="1">
                <a:latin typeface="Cambria" panose="02040503050406030204" pitchFamily="18" charset="0"/>
                <a:ea typeface="Times New Roman" panose="02020603050405020304" pitchFamily="18" charset="0"/>
              </a:rPr>
              <a:t>keepeth</a:t>
            </a:r>
            <a:r>
              <a:rPr lang="en-US" altLang="en-US" sz="3600" i="1" dirty="0">
                <a:latin typeface="Cambria" panose="02040503050406030204" pitchFamily="18" charset="0"/>
                <a:ea typeface="Times New Roman" panose="02020603050405020304" pitchFamily="18" charset="0"/>
              </a:rPr>
              <a:t> it in till afterwards.</a:t>
            </a:r>
            <a:endParaRPr lang="en-US" altLang="en-US" sz="3600" dirty="0"/>
          </a:p>
          <a:p>
            <a:pPr lvl="0" indent="457200" defTabSz="914400" eaLnBrk="0" fontAlgn="base" hangingPunct="0">
              <a:spcBef>
                <a:spcPct val="0"/>
              </a:spcBef>
              <a:spcAft>
                <a:spcPct val="0"/>
              </a:spcAft>
            </a:pPr>
            <a:endParaRPr lang="en-US" altLang="en-US" sz="3600" dirty="0">
              <a:latin typeface="Cambria" panose="02040503050406030204" pitchFamily="18" charset="0"/>
              <a:ea typeface="Times New Roman" panose="02020603050405020304" pitchFamily="18" charset="0"/>
            </a:endParaRPr>
          </a:p>
          <a:p>
            <a:pPr lvl="0" indent="457200" defTabSz="914400" eaLnBrk="0" fontAlgn="base" hangingPunct="0">
              <a:spcBef>
                <a:spcPct val="0"/>
              </a:spcBef>
              <a:spcAft>
                <a:spcPct val="0"/>
              </a:spcAft>
            </a:pPr>
            <a:r>
              <a:rPr lang="en-US" altLang="en-US" sz="4000" b="1" dirty="0">
                <a:latin typeface="Cambria" panose="02040503050406030204" pitchFamily="18" charset="0"/>
                <a:ea typeface="Times New Roman" panose="02020603050405020304" pitchFamily="18" charset="0"/>
              </a:rPr>
              <a:t>Prov. 18:7 </a:t>
            </a:r>
            <a:r>
              <a:rPr lang="en-US" altLang="en-US" sz="3600" i="1" dirty="0">
                <a:latin typeface="Cambria" panose="02040503050406030204" pitchFamily="18" charset="0"/>
                <a:ea typeface="Times New Roman" panose="02020603050405020304" pitchFamily="18" charset="0"/>
              </a:rPr>
              <a:t>A fool's mouth [is] his destruction, and his lips [are] the snare of his soul.</a:t>
            </a:r>
            <a:endParaRPr lang="en-US" altLang="en-US" sz="3600" dirty="0"/>
          </a:p>
          <a:p>
            <a:pPr lvl="0" indent="457200" defTabSz="914400" eaLnBrk="0" fontAlgn="base" hangingPunct="0">
              <a:spcBef>
                <a:spcPct val="0"/>
              </a:spcBef>
              <a:spcAft>
                <a:spcPct val="0"/>
              </a:spcAft>
            </a:pPr>
            <a:endParaRPr lang="en-US" altLang="en-US" sz="3600" dirty="0">
              <a:latin typeface="Cambria" panose="02040503050406030204" pitchFamily="18" charset="0"/>
              <a:ea typeface="Times New Roman" panose="02020603050405020304" pitchFamily="18" charset="0"/>
            </a:endParaRPr>
          </a:p>
          <a:p>
            <a:pPr lvl="0" indent="457200" defTabSz="914400" eaLnBrk="0" fontAlgn="base" hangingPunct="0">
              <a:spcBef>
                <a:spcPct val="0"/>
              </a:spcBef>
              <a:spcAft>
                <a:spcPct val="0"/>
              </a:spcAft>
            </a:pPr>
            <a:r>
              <a:rPr lang="en-US" altLang="en-US" sz="4000" b="1" dirty="0">
                <a:latin typeface="Cambria" panose="02040503050406030204" pitchFamily="18" charset="0"/>
                <a:ea typeface="Times New Roman" panose="02020603050405020304" pitchFamily="18" charset="0"/>
              </a:rPr>
              <a:t>Eccl. 7:9</a:t>
            </a:r>
            <a:r>
              <a:rPr lang="en-US" altLang="en-US" sz="3600" dirty="0">
                <a:latin typeface="Cambria" panose="02040503050406030204" pitchFamily="18" charset="0"/>
                <a:ea typeface="Times New Roman" panose="02020603050405020304" pitchFamily="18" charset="0"/>
              </a:rPr>
              <a:t> </a:t>
            </a:r>
            <a:r>
              <a:rPr lang="en-US" altLang="en-US" sz="3600" i="1" dirty="0">
                <a:latin typeface="Cambria" panose="02040503050406030204" pitchFamily="18" charset="0"/>
                <a:ea typeface="Times New Roman" panose="02020603050405020304" pitchFamily="18" charset="0"/>
              </a:rPr>
              <a:t>Be not hasty in thy spirit to be angry: for anger </a:t>
            </a:r>
            <a:r>
              <a:rPr lang="en-US" altLang="en-US" sz="3600" i="1" dirty="0" err="1">
                <a:latin typeface="Cambria" panose="02040503050406030204" pitchFamily="18" charset="0"/>
                <a:ea typeface="Times New Roman" panose="02020603050405020304" pitchFamily="18" charset="0"/>
              </a:rPr>
              <a:t>resteth</a:t>
            </a:r>
            <a:r>
              <a:rPr lang="en-US" altLang="en-US" sz="3600" i="1" dirty="0">
                <a:latin typeface="Cambria" panose="02040503050406030204" pitchFamily="18" charset="0"/>
                <a:ea typeface="Times New Roman" panose="02020603050405020304" pitchFamily="18" charset="0"/>
              </a:rPr>
              <a:t> in the bosom of fools.</a:t>
            </a:r>
            <a:endParaRPr lang="en-US" altLang="en-US" sz="3600" dirty="0">
              <a:latin typeface="Arial" panose="020B0604020202020204" pitchFamily="34" charset="0"/>
            </a:endParaRPr>
          </a:p>
        </p:txBody>
      </p:sp>
    </p:spTree>
    <p:extLst>
      <p:ext uri="{BB962C8B-B14F-4D97-AF65-F5344CB8AC3E}">
        <p14:creationId xmlns:p14="http://schemas.microsoft.com/office/powerpoint/2010/main" val="17422739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687B37F-8A1B-4388-BEEF-869E81A40035}"/>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E828811E-707A-422E-AF5E-4010AC29FAF2}"/>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4723B257-4075-4AFE-B78E-B5C62C6B7D11}"/>
              </a:ext>
            </a:extLst>
          </p:cNvPr>
          <p:cNvSpPr>
            <a:spLocks noGrp="1"/>
          </p:cNvSpPr>
          <p:nvPr>
            <p:ph type="sldNum" sz="quarter" idx="12"/>
          </p:nvPr>
        </p:nvSpPr>
        <p:spPr/>
        <p:txBody>
          <a:bodyPr/>
          <a:lstStyle/>
          <a:p>
            <a:fld id="{9318A4CC-0EA3-4F56-BE5B-318B92AC792D}" type="slidenum">
              <a:rPr lang="en-US" smtClean="0"/>
              <a:t>27</a:t>
            </a:fld>
            <a:endParaRPr lang="en-US"/>
          </a:p>
        </p:txBody>
      </p:sp>
      <p:sp>
        <p:nvSpPr>
          <p:cNvPr id="5" name="Rectangle 1">
            <a:extLst>
              <a:ext uri="{FF2B5EF4-FFF2-40B4-BE49-F238E27FC236}">
                <a16:creationId xmlns:a16="http://schemas.microsoft.com/office/drawing/2014/main" id="{4E562590-09B6-4C0C-AA09-3840A17E37CA}"/>
              </a:ext>
            </a:extLst>
          </p:cNvPr>
          <p:cNvSpPr>
            <a:spLocks noChangeArrowheads="1"/>
          </p:cNvSpPr>
          <p:nvPr/>
        </p:nvSpPr>
        <p:spPr bwMode="auto">
          <a:xfrm>
            <a:off x="91440" y="136524"/>
            <a:ext cx="9052560" cy="6986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57200"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The “ heart” as defined in the Bible almost always refers to the hidden man, the real you. It is the inner life that one lives before God and himself; a life that is unknown by others because it is hidden from them. There also is a relationship between what is in this “heart” and what expressions we make. </a:t>
            </a:r>
            <a:endParaRPr kumimoji="0" lang="en-US" altLang="en-US" sz="11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	</a:t>
            </a:r>
            <a:endParaRPr kumimoji="0" lang="en-US" altLang="en-US" sz="11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a pitcher is filled with good things, good things will come out.</a:t>
            </a:r>
            <a:endParaRPr kumimoji="0" lang="en-US" altLang="en-US" sz="1100" b="0" i="0" u="none" strike="noStrike" cap="none" normalizeH="0" baseline="0" dirty="0">
              <a:ln>
                <a:noFill/>
              </a:ln>
              <a:effectLst/>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a pitcher is filled with water…</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a child’s heart is filled with foolishness… Pr.12:23</a:t>
            </a:r>
            <a:endParaRPr lang="en-US" altLang="en-US" sz="1100" dirty="0"/>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If your heart is filled with pride, pride would come out of your mouth</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effectLst/>
                <a:latin typeface="Cambria" panose="02040503050406030204" pitchFamily="18" charset="0"/>
                <a:ea typeface="Times New Roman" panose="02020603050405020304" pitchFamily="18" charset="0"/>
              </a:rPr>
              <a:t>Ps.10:4 </a:t>
            </a:r>
            <a:r>
              <a:rPr kumimoji="0" lang="en-US" altLang="en-US" sz="2800" b="0" i="1" u="none" strike="noStrike" cap="none" normalizeH="0" baseline="0" dirty="0">
                <a:ln>
                  <a:noFill/>
                </a:ln>
                <a:effectLst/>
                <a:latin typeface="Cambria" panose="02040503050406030204" pitchFamily="18" charset="0"/>
                <a:ea typeface="Times New Roman" panose="02020603050405020304" pitchFamily="18" charset="0"/>
              </a:rPr>
              <a:t>The wicked, through the pride of his countenance, will not seek after God: God is not in all his thoughts.</a:t>
            </a:r>
            <a:endParaRPr kumimoji="0" lang="en-US" altLang="en-US" sz="1100" b="0" i="0" u="none" strike="noStrike" cap="none" normalizeH="0" baseline="0" dirty="0">
              <a:ln>
                <a:noFill/>
              </a:ln>
              <a:effectLst/>
            </a:endParaRPr>
          </a:p>
        </p:txBody>
      </p:sp>
    </p:spTree>
    <p:extLst>
      <p:ext uri="{BB962C8B-B14F-4D97-AF65-F5344CB8AC3E}">
        <p14:creationId xmlns:p14="http://schemas.microsoft.com/office/powerpoint/2010/main" val="39511609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D07028-F34A-445C-BBCC-095DB424C5BA}"/>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89AACBB7-9A19-4F0E-A54F-26B02A728361}"/>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AF33BD9E-1AE2-478D-93BE-CBE74E764B5A}"/>
              </a:ext>
            </a:extLst>
          </p:cNvPr>
          <p:cNvSpPr>
            <a:spLocks noGrp="1"/>
          </p:cNvSpPr>
          <p:nvPr>
            <p:ph type="sldNum" sz="quarter" idx="12"/>
          </p:nvPr>
        </p:nvSpPr>
        <p:spPr/>
        <p:txBody>
          <a:bodyPr/>
          <a:lstStyle/>
          <a:p>
            <a:fld id="{9318A4CC-0EA3-4F56-BE5B-318B92AC792D}" type="slidenum">
              <a:rPr lang="en-US" smtClean="0"/>
              <a:t>28</a:t>
            </a:fld>
            <a:endParaRPr lang="en-US"/>
          </a:p>
        </p:txBody>
      </p:sp>
      <p:sp>
        <p:nvSpPr>
          <p:cNvPr id="5" name="Rectangle 4">
            <a:extLst>
              <a:ext uri="{FF2B5EF4-FFF2-40B4-BE49-F238E27FC236}">
                <a16:creationId xmlns:a16="http://schemas.microsoft.com/office/drawing/2014/main" id="{0C51F134-9BB9-4764-8AB8-03BDC8E0F6D6}"/>
              </a:ext>
            </a:extLst>
          </p:cNvPr>
          <p:cNvSpPr/>
          <p:nvPr/>
        </p:nvSpPr>
        <p:spPr>
          <a:xfrm>
            <a:off x="171450" y="136525"/>
            <a:ext cx="8823960" cy="6555641"/>
          </a:xfrm>
          <a:prstGeom prst="rect">
            <a:avLst/>
          </a:prstGeom>
        </p:spPr>
        <p:txBody>
          <a:bodyPr wrap="square">
            <a:spAutoFit/>
          </a:bodyPr>
          <a:lstStyle/>
          <a:p>
            <a:pPr lvl="0" indent="457200" defTabSz="914400" eaLnBrk="0" fontAlgn="base" hangingPunct="0">
              <a:spcBef>
                <a:spcPct val="0"/>
              </a:spcBef>
              <a:spcAft>
                <a:spcPct val="0"/>
              </a:spcAft>
            </a:pPr>
            <a:r>
              <a:rPr lang="en-US" altLang="en-US" sz="2800" b="1" dirty="0">
                <a:latin typeface="Cambria" panose="02040503050406030204" pitchFamily="18" charset="0"/>
                <a:ea typeface="Times New Roman" panose="02020603050405020304" pitchFamily="18" charset="0"/>
              </a:rPr>
              <a:t>DANIEL 5:20   </a:t>
            </a:r>
            <a:r>
              <a:rPr lang="en-US" altLang="en-US" sz="2800" i="1" dirty="0">
                <a:latin typeface="Cambria" panose="02040503050406030204" pitchFamily="18" charset="0"/>
                <a:ea typeface="Times New Roman" panose="02020603050405020304" pitchFamily="18" charset="0"/>
              </a:rPr>
              <a:t>But when his heart was lifted up, and his mind hardened in pride, he was deposed from his kingly throne, and they took his glory from him:</a:t>
            </a:r>
            <a:endParaRPr lang="en-US" altLang="en-US" sz="1100" dirty="0"/>
          </a:p>
          <a:p>
            <a:pPr lvl="0" indent="381000" defTabSz="914400" eaLnBrk="0" fontAlgn="base" hangingPunct="0">
              <a:spcBef>
                <a:spcPct val="0"/>
              </a:spcBef>
              <a:spcAft>
                <a:spcPct val="0"/>
              </a:spcAft>
            </a:pPr>
            <a:r>
              <a:rPr lang="en-US" altLang="en-US" sz="2800" dirty="0">
                <a:latin typeface="Cambria" panose="02040503050406030204" pitchFamily="18" charset="0"/>
                <a:ea typeface="Times New Roman" panose="02020603050405020304" pitchFamily="18" charset="0"/>
              </a:rPr>
              <a:t>If your heart is filled with anger, it is also reasonable to expect that anger would come out of your mouth. 	</a:t>
            </a:r>
            <a:endParaRPr lang="en-US" altLang="en-US" sz="1100" dirty="0"/>
          </a:p>
          <a:p>
            <a:pPr lvl="0" indent="381000" defTabSz="914400" eaLnBrk="0" fontAlgn="base" hangingPunct="0">
              <a:spcBef>
                <a:spcPct val="0"/>
              </a:spcBef>
              <a:spcAft>
                <a:spcPct val="0"/>
              </a:spcAft>
            </a:pPr>
            <a:r>
              <a:rPr lang="en-US" altLang="en-US" sz="2800" dirty="0">
                <a:latin typeface="Cambria" panose="02040503050406030204" pitchFamily="18" charset="0"/>
                <a:ea typeface="Times New Roman" panose="02020603050405020304" pitchFamily="18" charset="0"/>
              </a:rPr>
              <a:t>	PROVERBS 26:24</a:t>
            </a:r>
            <a:r>
              <a:rPr lang="en-US" altLang="en-US" sz="2800" i="1" dirty="0">
                <a:latin typeface="Cambria" panose="02040503050406030204" pitchFamily="18" charset="0"/>
                <a:ea typeface="Times New Roman" panose="02020603050405020304" pitchFamily="18" charset="0"/>
              </a:rPr>
              <a:t> He that </a:t>
            </a:r>
            <a:r>
              <a:rPr lang="en-US" altLang="en-US" sz="2800" i="1" dirty="0" err="1">
                <a:latin typeface="Cambria" panose="02040503050406030204" pitchFamily="18" charset="0"/>
                <a:ea typeface="Times New Roman" panose="02020603050405020304" pitchFamily="18" charset="0"/>
              </a:rPr>
              <a:t>hateth</a:t>
            </a:r>
            <a:r>
              <a:rPr lang="en-US" altLang="en-US" sz="2800" i="1" dirty="0">
                <a:latin typeface="Cambria" panose="02040503050406030204" pitchFamily="18" charset="0"/>
                <a:ea typeface="Times New Roman" panose="02020603050405020304" pitchFamily="18" charset="0"/>
              </a:rPr>
              <a:t> </a:t>
            </a:r>
            <a:r>
              <a:rPr lang="en-US" altLang="en-US" sz="2800" i="1" dirty="0" err="1">
                <a:latin typeface="Cambria" panose="02040503050406030204" pitchFamily="18" charset="0"/>
                <a:ea typeface="Times New Roman" panose="02020603050405020304" pitchFamily="18" charset="0"/>
              </a:rPr>
              <a:t>dissembleth</a:t>
            </a:r>
            <a:r>
              <a:rPr lang="en-US" altLang="en-US" sz="2800" i="1" dirty="0">
                <a:latin typeface="Cambria" panose="02040503050406030204" pitchFamily="18" charset="0"/>
                <a:ea typeface="Times New Roman" panose="02020603050405020304" pitchFamily="18" charset="0"/>
              </a:rPr>
              <a:t> </a:t>
            </a:r>
            <a:r>
              <a:rPr lang="en-US" altLang="en-US" sz="2800" dirty="0">
                <a:latin typeface="Cambria" panose="02040503050406030204" pitchFamily="18" charset="0"/>
                <a:ea typeface="Times New Roman" panose="02020603050405020304" pitchFamily="18" charset="0"/>
              </a:rPr>
              <a:t>(disguises</a:t>
            </a:r>
            <a:r>
              <a:rPr lang="en-US" altLang="en-US" sz="2800" i="1" dirty="0">
                <a:latin typeface="Cambria" panose="02040503050406030204" pitchFamily="18" charset="0"/>
                <a:ea typeface="Times New Roman" panose="02020603050405020304" pitchFamily="18" charset="0"/>
              </a:rPr>
              <a:t>) with his lips, and </a:t>
            </a:r>
            <a:r>
              <a:rPr lang="en-US" altLang="en-US" sz="2800" i="1" dirty="0" err="1">
                <a:latin typeface="Cambria" panose="02040503050406030204" pitchFamily="18" charset="0"/>
                <a:ea typeface="Times New Roman" panose="02020603050405020304" pitchFamily="18" charset="0"/>
              </a:rPr>
              <a:t>layeth</a:t>
            </a:r>
            <a:r>
              <a:rPr lang="en-US" altLang="en-US" sz="2800" i="1" dirty="0">
                <a:latin typeface="Cambria" panose="02040503050406030204" pitchFamily="18" charset="0"/>
                <a:ea typeface="Times New Roman" panose="02020603050405020304" pitchFamily="18" charset="0"/>
              </a:rPr>
              <a:t> up deceit within him; 25  When he </a:t>
            </a:r>
            <a:r>
              <a:rPr lang="en-US" altLang="en-US" sz="2800" i="1" dirty="0" err="1">
                <a:latin typeface="Cambria" panose="02040503050406030204" pitchFamily="18" charset="0"/>
                <a:ea typeface="Times New Roman" panose="02020603050405020304" pitchFamily="18" charset="0"/>
              </a:rPr>
              <a:t>speaketh</a:t>
            </a:r>
            <a:r>
              <a:rPr lang="en-US" altLang="en-US" sz="2800" i="1" dirty="0">
                <a:latin typeface="Cambria" panose="02040503050406030204" pitchFamily="18" charset="0"/>
                <a:ea typeface="Times New Roman" panose="02020603050405020304" pitchFamily="18" charset="0"/>
              </a:rPr>
              <a:t> fair, believe him not: for there are seven abominations in his heart. 26 Whose hatred is covered by deceit, his wickedness shall be shewed before the whole congregation.</a:t>
            </a:r>
            <a:endParaRPr lang="en-US" altLang="en-US" sz="1100" dirty="0"/>
          </a:p>
          <a:p>
            <a:pPr lvl="0" indent="381000" defTabSz="914400" eaLnBrk="0" fontAlgn="base" hangingPunct="0">
              <a:spcBef>
                <a:spcPct val="0"/>
              </a:spcBef>
              <a:spcAft>
                <a:spcPct val="0"/>
              </a:spcAft>
            </a:pPr>
            <a:r>
              <a:rPr lang="en-US" altLang="en-US" sz="2800" dirty="0">
                <a:latin typeface="Cambria" panose="02040503050406030204" pitchFamily="18" charset="0"/>
                <a:ea typeface="Times New Roman" panose="02020603050405020304" pitchFamily="18" charset="0"/>
              </a:rPr>
              <a:t>	Unlike the contents of the pitcher, the contents of the heart cannot be seen by man, only God can know the heart. We can only get an idea of what’s in your heart by what comes out!</a:t>
            </a:r>
            <a:endParaRPr lang="en-US" altLang="en-US" sz="4000" dirty="0"/>
          </a:p>
        </p:txBody>
      </p:sp>
    </p:spTree>
    <p:extLst>
      <p:ext uri="{BB962C8B-B14F-4D97-AF65-F5344CB8AC3E}">
        <p14:creationId xmlns:p14="http://schemas.microsoft.com/office/powerpoint/2010/main" val="297351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fade">
                                      <p:cBhvr>
                                        <p:cTn id="7" dur="500"/>
                                        <p:tgtEl>
                                          <p:spTgt spid="5">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fade">
                                      <p:cBhvr>
                                        <p:cTn id="1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228600" y="120402"/>
            <a:ext cx="8686800" cy="66171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48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FAITH</a:t>
            </a:r>
            <a:endParaRPr kumimoji="0" lang="en-US" sz="3600" b="0" i="0" u="none" strike="noStrike" cap="none" normalizeH="0" baseline="0" dirty="0">
              <a:ln>
                <a:noFill/>
              </a:ln>
              <a:solidFill>
                <a:schemeClr val="tx1"/>
              </a:solidFill>
              <a:effectLst/>
              <a:latin typeface="Arial"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lang="en-US" sz="3200" dirty="0">
                <a:latin typeface="Cambria" pitchFamily="18" charset="0"/>
                <a:ea typeface="Calibri" pitchFamily="34" charset="0"/>
                <a:cs typeface="Times New Roman" pitchFamily="18" charset="0"/>
              </a:rPr>
              <a:t>	</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38 And if Jonah under those circumstances could believe God and refuse to look at anything that was contrary to God's program, you're not in that bad a shape. How much more ought you to look tonight, not to a earthly temple, but to a heavenly temple…</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How much more ought we to say, "I won't look at nothing but God's eternal promise." I tell you; the </a:t>
            </a:r>
            <a:r>
              <a:rPr kumimoji="0" lang="en-US" sz="3200" b="1" i="0" u="none" strike="noStrike" cap="none" normalizeH="0" baseline="0" dirty="0">
                <a:ln>
                  <a:noFill/>
                </a:ln>
                <a:solidFill>
                  <a:schemeClr val="tx1"/>
                </a:solidFill>
                <a:effectLst/>
                <a:latin typeface="Cambria" pitchFamily="18" charset="0"/>
                <a:ea typeface="Calibri" pitchFamily="34" charset="0"/>
                <a:cs typeface="Times New Roman" pitchFamily="18" charset="0"/>
              </a:rPr>
              <a:t>God of heaven that kept Jonah alive three days and nights can carry you through the deepest of trials</a:t>
            </a:r>
            <a:r>
              <a:rPr kumimoji="0" lang="en-US" sz="3200" b="0" i="0" u="none" strike="noStrike" cap="none" normalizeH="0" baseline="0" dirty="0">
                <a:ln>
                  <a:noFill/>
                </a:ln>
                <a:solidFill>
                  <a:schemeClr val="tx1"/>
                </a:solidFill>
                <a:effectLst/>
                <a:latin typeface="Cambria" pitchFamily="18" charset="0"/>
                <a:ea typeface="Calibri" pitchFamily="34" charset="0"/>
                <a:cs typeface="Times New Roman" pitchFamily="18" charset="0"/>
              </a:rPr>
              <a:t>. </a:t>
            </a:r>
            <a:endParaRPr kumimoji="0" lang="en-US" sz="1600" i="0" u="none" strike="noStrike" cap="none" normalizeH="0" baseline="0" dirty="0">
              <a:ln>
                <a:noFill/>
              </a:ln>
              <a:solidFill>
                <a:schemeClr val="tx1"/>
              </a:solidFill>
              <a:effectLst/>
              <a:latin typeface="Cambria" pitchFamily="18" charset="0"/>
              <a:ea typeface="Calibri" pitchFamily="34" charset="0"/>
              <a:cs typeface="Times New Roman" pitchFamily="18" charset="0"/>
            </a:endParaRPr>
          </a:p>
          <a:p>
            <a:pPr lvl="0" indent="457200" algn="r" eaLnBrk="0" hangingPunct="0"/>
            <a:r>
              <a:rPr lang="en-US" sz="2800" dirty="0">
                <a:latin typeface="Cambria" pitchFamily="18" charset="0"/>
                <a:ea typeface="Calibri" pitchFamily="34" charset="0"/>
                <a:cs typeface="Times New Roman" pitchFamily="18" charset="0"/>
              </a:rPr>
              <a:t>56-0815</a:t>
            </a:r>
            <a:endParaRPr kumimoji="0" lang="en-US" sz="2800" i="0" u="none" strike="noStrike" cap="none" normalizeH="0" baseline="0" dirty="0">
              <a:ln>
                <a:noFill/>
              </a:ln>
              <a:solidFill>
                <a:schemeClr val="tx1"/>
              </a:solidFill>
              <a:effectLst/>
              <a:latin typeface="Arial" pitchFamily="34" charset="0"/>
            </a:endParaRPr>
          </a:p>
        </p:txBody>
      </p:sp>
      <p:sp>
        <p:nvSpPr>
          <p:cNvPr id="3" name="Date Placeholder 2"/>
          <p:cNvSpPr>
            <a:spLocks noGrp="1"/>
          </p:cNvSpPr>
          <p:nvPr>
            <p:ph type="dt" sz="half" idx="10"/>
          </p:nvPr>
        </p:nvSpPr>
        <p:spPr/>
        <p:txBody>
          <a:bodyPr/>
          <a:lstStyle/>
          <a:p>
            <a:r>
              <a:rPr lang="en-US"/>
              <a:t>12/2/2018</a:t>
            </a:r>
          </a:p>
        </p:txBody>
      </p:sp>
      <p:sp>
        <p:nvSpPr>
          <p:cNvPr id="4" name="Slide Number Placeholder 3"/>
          <p:cNvSpPr>
            <a:spLocks noGrp="1"/>
          </p:cNvSpPr>
          <p:nvPr>
            <p:ph type="sldNum" sz="quarter" idx="12"/>
          </p:nvPr>
        </p:nvSpPr>
        <p:spPr/>
        <p:txBody>
          <a:bodyPr/>
          <a:lstStyle/>
          <a:p>
            <a:fld id="{98ED6CC6-D53B-4C4E-B6F6-E6063D548121}" type="slidenum">
              <a:rPr lang="en-US" smtClean="0"/>
              <a:pPr/>
              <a:t>29</a:t>
            </a:fld>
            <a:endParaRPr lang="en-US"/>
          </a:p>
        </p:txBody>
      </p:sp>
      <p:sp>
        <p:nvSpPr>
          <p:cNvPr id="5" name="Footer Placeholder 4"/>
          <p:cNvSpPr>
            <a:spLocks noGrp="1"/>
          </p:cNvSpPr>
          <p:nvPr>
            <p:ph type="ftr" sz="quarter" idx="11"/>
          </p:nvPr>
        </p:nvSpPr>
        <p:spPr/>
        <p:txBody>
          <a:bodyPr/>
          <a:lstStyle/>
          <a:p>
            <a:r>
              <a:rPr lang="en-US"/>
              <a:t>An Angry Man 2</a:t>
            </a: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9DBBFF4-C62A-4121-B02F-0E36FB9D8CA5}"/>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9F182B59-DB0B-4805-A139-31A449E7689D}"/>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94BFBAD3-3E7D-4AC6-BF4F-C47E9E411928}"/>
              </a:ext>
            </a:extLst>
          </p:cNvPr>
          <p:cNvSpPr>
            <a:spLocks noGrp="1"/>
          </p:cNvSpPr>
          <p:nvPr>
            <p:ph type="sldNum" sz="quarter" idx="12"/>
          </p:nvPr>
        </p:nvSpPr>
        <p:spPr/>
        <p:txBody>
          <a:bodyPr/>
          <a:lstStyle/>
          <a:p>
            <a:fld id="{9318A4CC-0EA3-4F56-BE5B-318B92AC792D}" type="slidenum">
              <a:rPr lang="en-US" smtClean="0"/>
              <a:t>3</a:t>
            </a:fld>
            <a:endParaRPr lang="en-US"/>
          </a:p>
        </p:txBody>
      </p:sp>
      <p:sp>
        <p:nvSpPr>
          <p:cNvPr id="5" name="Rectangle 4">
            <a:extLst>
              <a:ext uri="{FF2B5EF4-FFF2-40B4-BE49-F238E27FC236}">
                <a16:creationId xmlns:a16="http://schemas.microsoft.com/office/drawing/2014/main" id="{4BCCE64F-ECC2-4488-B7C1-656EFC736429}"/>
              </a:ext>
            </a:extLst>
          </p:cNvPr>
          <p:cNvSpPr/>
          <p:nvPr/>
        </p:nvSpPr>
        <p:spPr>
          <a:xfrm>
            <a:off x="203200" y="136525"/>
            <a:ext cx="8686800" cy="6124754"/>
          </a:xfrm>
          <a:prstGeom prst="rect">
            <a:avLst/>
          </a:prstGeom>
        </p:spPr>
        <p:txBody>
          <a:bodyPr wrap="square">
            <a:spAutoFit/>
          </a:bodyPr>
          <a:lstStyle/>
          <a:p>
            <a:r>
              <a:rPr lang="en-US" sz="4400" b="1" dirty="0"/>
              <a:t>QUESTIONS.AND.ANSWERS</a:t>
            </a:r>
          </a:p>
          <a:p>
            <a:r>
              <a:rPr lang="en-US" sz="3200" dirty="0"/>
              <a:t>	101. </a:t>
            </a:r>
            <a:r>
              <a:rPr lang="en-US" sz="3200" i="1" dirty="0"/>
              <a:t>Where are the spirits that went into that herd of swine that day when Jesus cast them out of the maniac?</a:t>
            </a:r>
          </a:p>
          <a:p>
            <a:r>
              <a:rPr lang="en-US" sz="3200" dirty="0"/>
              <a:t>	Well, Bro. Pat, to the best of my knowledge... Now, we're starting off on demonology to start with. Now, demonology is a great thing. </a:t>
            </a:r>
          </a:p>
          <a:p>
            <a:r>
              <a:rPr lang="en-US" sz="3200" dirty="0"/>
              <a:t>	But those demon powers, those spirits was in a man called Legion first. And because his name was Legion, because "Legion" in the Hebrew means "many." There were many of those.</a:t>
            </a:r>
          </a:p>
          <a:p>
            <a:pPr algn="r"/>
            <a:r>
              <a:rPr lang="en-US" sz="2800" dirty="0"/>
              <a:t>59-1223</a:t>
            </a:r>
          </a:p>
        </p:txBody>
      </p:sp>
    </p:spTree>
    <p:extLst>
      <p:ext uri="{BB962C8B-B14F-4D97-AF65-F5344CB8AC3E}">
        <p14:creationId xmlns:p14="http://schemas.microsoft.com/office/powerpoint/2010/main" val="3449577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0116ED-7431-4881-82E7-749A4E95966B}"/>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43B2A5AE-0A19-4D98-922B-D2CDB75BD4D0}"/>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3CFC3474-EE43-4E5F-9B85-A4BA41ACE658}"/>
              </a:ext>
            </a:extLst>
          </p:cNvPr>
          <p:cNvSpPr>
            <a:spLocks noGrp="1"/>
          </p:cNvSpPr>
          <p:nvPr>
            <p:ph type="sldNum" sz="quarter" idx="12"/>
          </p:nvPr>
        </p:nvSpPr>
        <p:spPr/>
        <p:txBody>
          <a:bodyPr/>
          <a:lstStyle/>
          <a:p>
            <a:fld id="{9318A4CC-0EA3-4F56-BE5B-318B92AC792D}" type="slidenum">
              <a:rPr lang="en-US" smtClean="0"/>
              <a:t>4</a:t>
            </a:fld>
            <a:endParaRPr lang="en-US"/>
          </a:p>
        </p:txBody>
      </p:sp>
      <p:sp>
        <p:nvSpPr>
          <p:cNvPr id="5" name="Rectangle 4">
            <a:extLst>
              <a:ext uri="{FF2B5EF4-FFF2-40B4-BE49-F238E27FC236}">
                <a16:creationId xmlns:a16="http://schemas.microsoft.com/office/drawing/2014/main" id="{DF6F05AA-9724-4145-999A-C807CD748E36}"/>
              </a:ext>
            </a:extLst>
          </p:cNvPr>
          <p:cNvSpPr/>
          <p:nvPr/>
        </p:nvSpPr>
        <p:spPr>
          <a:xfrm>
            <a:off x="172720" y="136524"/>
            <a:ext cx="8798560" cy="5509200"/>
          </a:xfrm>
          <a:prstGeom prst="rect">
            <a:avLst/>
          </a:prstGeom>
        </p:spPr>
        <p:txBody>
          <a:bodyPr wrap="square">
            <a:spAutoFit/>
          </a:bodyPr>
          <a:lstStyle/>
          <a:p>
            <a:r>
              <a:rPr lang="en-US" sz="3200" dirty="0"/>
              <a:t>	42 And the devil wants to take us over to operate under him. So when he gets the mild form, he starts in sin. </a:t>
            </a:r>
          </a:p>
          <a:p>
            <a:r>
              <a:rPr lang="en-US" sz="3200" dirty="0"/>
              <a:t>	If he can hold them just in a righteous man, a good man, and just let him go ahead and try to be good like that; if he can hold him like that until he's dead, that's just what he wants to do. He's got him, because no matter how righteous you are, how good, how moral, how clean, how honest, you'll never get to heaven until you're </a:t>
            </a:r>
            <a:r>
              <a:rPr lang="en-US" sz="3200" dirty="0" err="1"/>
              <a:t>borned</a:t>
            </a:r>
            <a:r>
              <a:rPr lang="en-US" sz="3200" dirty="0"/>
              <a:t> again. </a:t>
            </a:r>
          </a:p>
        </p:txBody>
      </p:sp>
    </p:spTree>
    <p:extLst>
      <p:ext uri="{BB962C8B-B14F-4D97-AF65-F5344CB8AC3E}">
        <p14:creationId xmlns:p14="http://schemas.microsoft.com/office/powerpoint/2010/main" val="8635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22D6CF-5243-4317-91EF-BA061FB414F1}"/>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16789A64-6BD5-475D-AB87-9561E45397FF}"/>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E6EC09FE-28BB-4516-8376-78410A72D124}"/>
              </a:ext>
            </a:extLst>
          </p:cNvPr>
          <p:cNvSpPr>
            <a:spLocks noGrp="1"/>
          </p:cNvSpPr>
          <p:nvPr>
            <p:ph type="sldNum" sz="quarter" idx="12"/>
          </p:nvPr>
        </p:nvSpPr>
        <p:spPr/>
        <p:txBody>
          <a:bodyPr/>
          <a:lstStyle/>
          <a:p>
            <a:fld id="{9318A4CC-0EA3-4F56-BE5B-318B92AC792D}" type="slidenum">
              <a:rPr lang="en-US" smtClean="0"/>
              <a:t>5</a:t>
            </a:fld>
            <a:endParaRPr lang="en-US"/>
          </a:p>
        </p:txBody>
      </p:sp>
      <p:sp>
        <p:nvSpPr>
          <p:cNvPr id="5" name="Rectangle 4">
            <a:extLst>
              <a:ext uri="{FF2B5EF4-FFF2-40B4-BE49-F238E27FC236}">
                <a16:creationId xmlns:a16="http://schemas.microsoft.com/office/drawing/2014/main" id="{35C234D6-0EAF-4A15-BD01-57B63F6CEBFA}"/>
              </a:ext>
            </a:extLst>
          </p:cNvPr>
          <p:cNvSpPr/>
          <p:nvPr/>
        </p:nvSpPr>
        <p:spPr>
          <a:xfrm>
            <a:off x="243840" y="71120"/>
            <a:ext cx="8676640" cy="6494085"/>
          </a:xfrm>
          <a:prstGeom prst="rect">
            <a:avLst/>
          </a:prstGeom>
        </p:spPr>
        <p:txBody>
          <a:bodyPr wrap="square">
            <a:spAutoFit/>
          </a:bodyPr>
          <a:lstStyle/>
          <a:p>
            <a:r>
              <a:rPr lang="en-US" sz="3200" dirty="0"/>
              <a:t>	Now, Bro. Pat, back to your question. The spirits that went out of that man that drove him like a maniac, does the same thing today in people. It's them spirits, thousands times thousands. And the devil comes in with just like a little opium. It's just like they take a little school girl; the first thing they'll do is get her to smoke a cigarette. That gets her started, next thing, they'll get a little stronger. First thing it ends up into marijuana; then from that on into the real dope habit. What does it do? It drives them insane. They just go crazy, and the devil's got them. </a:t>
            </a:r>
          </a:p>
        </p:txBody>
      </p:sp>
    </p:spTree>
    <p:extLst>
      <p:ext uri="{BB962C8B-B14F-4D97-AF65-F5344CB8AC3E}">
        <p14:creationId xmlns:p14="http://schemas.microsoft.com/office/powerpoint/2010/main" val="1590070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A46C28-0A95-44EC-98C9-3E5244167E11}"/>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CD5B825B-55EE-49D1-A939-5C49AAFEC82E}"/>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F6154BCA-07B9-4D55-B840-2FB7EBB06C12}"/>
              </a:ext>
            </a:extLst>
          </p:cNvPr>
          <p:cNvSpPr>
            <a:spLocks noGrp="1"/>
          </p:cNvSpPr>
          <p:nvPr>
            <p:ph type="sldNum" sz="quarter" idx="12"/>
          </p:nvPr>
        </p:nvSpPr>
        <p:spPr/>
        <p:txBody>
          <a:bodyPr/>
          <a:lstStyle/>
          <a:p>
            <a:fld id="{9318A4CC-0EA3-4F56-BE5B-318B92AC792D}" type="slidenum">
              <a:rPr lang="en-US" smtClean="0"/>
              <a:t>6</a:t>
            </a:fld>
            <a:endParaRPr lang="en-US"/>
          </a:p>
        </p:txBody>
      </p:sp>
      <p:sp>
        <p:nvSpPr>
          <p:cNvPr id="5" name="Rectangle 4">
            <a:extLst>
              <a:ext uri="{FF2B5EF4-FFF2-40B4-BE49-F238E27FC236}">
                <a16:creationId xmlns:a16="http://schemas.microsoft.com/office/drawing/2014/main" id="{19EAC28E-F8B5-469C-B7E3-AABE86167D6A}"/>
              </a:ext>
            </a:extLst>
          </p:cNvPr>
          <p:cNvSpPr/>
          <p:nvPr/>
        </p:nvSpPr>
        <p:spPr>
          <a:xfrm>
            <a:off x="193040" y="71120"/>
            <a:ext cx="8686800" cy="5509200"/>
          </a:xfrm>
          <a:prstGeom prst="rect">
            <a:avLst/>
          </a:prstGeom>
        </p:spPr>
        <p:txBody>
          <a:bodyPr wrap="square">
            <a:spAutoFit/>
          </a:bodyPr>
          <a:lstStyle/>
          <a:p>
            <a:r>
              <a:rPr lang="en-US" sz="3200" dirty="0"/>
              <a:t>	Of course the devils went out of them, </a:t>
            </a:r>
            <a:r>
              <a:rPr lang="en-US" sz="3200" dirty="0" err="1"/>
              <a:t>'cause</a:t>
            </a:r>
            <a:r>
              <a:rPr lang="en-US" sz="3200" dirty="0"/>
              <a:t> it killed the hogs. It just run them into a fit. They had a fit just like anyone. Did you ever see a person have a temper fit? Well, that's just what it is. That's just them devils. You ever see one of them having a temper fit, you say, "Oh, uh-huh, I know what happened in Gadara now.“</a:t>
            </a:r>
          </a:p>
          <a:p>
            <a:r>
              <a:rPr lang="en-US" sz="3200" dirty="0"/>
              <a:t>	Just a few more come in there, run him completely insane; </a:t>
            </a:r>
            <a:r>
              <a:rPr lang="en-US" sz="3200" dirty="0" err="1">
                <a:solidFill>
                  <a:srgbClr val="FFFF00"/>
                </a:solidFill>
              </a:rPr>
              <a:t>'cause</a:t>
            </a:r>
            <a:r>
              <a:rPr lang="en-US" sz="3200" dirty="0">
                <a:solidFill>
                  <a:srgbClr val="FFFF00"/>
                </a:solidFill>
              </a:rPr>
              <a:t> the medical doctor will tell you that temper is the first stage of insanity. </a:t>
            </a:r>
            <a:r>
              <a:rPr lang="en-US" sz="3200" dirty="0"/>
              <a:t>That's what Mayo says, the first stage of insanity.</a:t>
            </a:r>
          </a:p>
        </p:txBody>
      </p:sp>
    </p:spTree>
    <p:extLst>
      <p:ext uri="{BB962C8B-B14F-4D97-AF65-F5344CB8AC3E}">
        <p14:creationId xmlns:p14="http://schemas.microsoft.com/office/powerpoint/2010/main" val="1598630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42FC24-B43C-4C8B-85B5-C5318779506E}"/>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729B2BAD-867F-4BEC-80AF-5ED1C33ED8C9}"/>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2342E0B5-B141-4C6B-B35B-A8F04F0935F4}"/>
              </a:ext>
            </a:extLst>
          </p:cNvPr>
          <p:cNvSpPr>
            <a:spLocks noGrp="1"/>
          </p:cNvSpPr>
          <p:nvPr>
            <p:ph type="sldNum" sz="quarter" idx="12"/>
          </p:nvPr>
        </p:nvSpPr>
        <p:spPr/>
        <p:txBody>
          <a:bodyPr/>
          <a:lstStyle/>
          <a:p>
            <a:fld id="{9318A4CC-0EA3-4F56-BE5B-318B92AC792D}" type="slidenum">
              <a:rPr lang="en-US" smtClean="0"/>
              <a:t>7</a:t>
            </a:fld>
            <a:endParaRPr lang="en-US"/>
          </a:p>
        </p:txBody>
      </p:sp>
      <p:sp>
        <p:nvSpPr>
          <p:cNvPr id="5" name="Rectangle 4">
            <a:extLst>
              <a:ext uri="{FF2B5EF4-FFF2-40B4-BE49-F238E27FC236}">
                <a16:creationId xmlns:a16="http://schemas.microsoft.com/office/drawing/2014/main" id="{FFB3B39A-FD29-4BDB-82EB-4D6752CA7920}"/>
              </a:ext>
            </a:extLst>
          </p:cNvPr>
          <p:cNvSpPr/>
          <p:nvPr/>
        </p:nvSpPr>
        <p:spPr>
          <a:xfrm>
            <a:off x="254000" y="0"/>
            <a:ext cx="8636000" cy="7109639"/>
          </a:xfrm>
          <a:prstGeom prst="rect">
            <a:avLst/>
          </a:prstGeom>
        </p:spPr>
        <p:txBody>
          <a:bodyPr wrap="square">
            <a:spAutoFit/>
          </a:bodyPr>
          <a:lstStyle/>
          <a:p>
            <a:r>
              <a:rPr lang="en-US" sz="4000" b="1" dirty="0">
                <a:latin typeface="+mj-lt"/>
                <a:ea typeface="Times New Roman" panose="02020603050405020304" pitchFamily="18" charset="0"/>
              </a:rPr>
              <a:t>MANIAC.OF.GADARA  </a:t>
            </a:r>
            <a:r>
              <a:rPr lang="en-US" dirty="0">
                <a:latin typeface="+mj-lt"/>
                <a:ea typeface="Times New Roman" panose="02020603050405020304" pitchFamily="18" charset="0"/>
              </a:rPr>
              <a:t>54-0720A     </a:t>
            </a:r>
            <a:endParaRPr lang="en-US" sz="3200" dirty="0">
              <a:latin typeface="+mj-lt"/>
              <a:ea typeface="Times New Roman" panose="02020603050405020304" pitchFamily="18" charset="0"/>
            </a:endParaRPr>
          </a:p>
          <a:p>
            <a:r>
              <a:rPr lang="en-US" sz="3200" dirty="0">
                <a:latin typeface="+mj-lt"/>
                <a:ea typeface="Times New Roman" panose="02020603050405020304" pitchFamily="18" charset="0"/>
              </a:rPr>
              <a:t>	102 …Here's the story. I can see him look around. "Well, the landlord had done put his wife out. Poor little thing, prayed all the time, maybe, for him to be healed, his little children, when they'd see him coming they'd run and hide. Poor little wife would have to get out of the way, </a:t>
            </a:r>
            <a:r>
              <a:rPr lang="en-US" sz="3200" dirty="0" err="1">
                <a:latin typeface="+mj-lt"/>
                <a:ea typeface="Times New Roman" panose="02020603050405020304" pitchFamily="18" charset="0"/>
              </a:rPr>
              <a:t>'cause</a:t>
            </a:r>
            <a:r>
              <a:rPr lang="en-US" sz="3200" dirty="0">
                <a:latin typeface="+mj-lt"/>
                <a:ea typeface="Times New Roman" panose="02020603050405020304" pitchFamily="18" charset="0"/>
              </a:rPr>
              <a:t> he's bad. Come in, tore up the place. That's the way a drunkard does, or demon possessed: run into one of these temper fits and kick everything around the house. You ought to be ashamed of yourself, that even belong to church and maybe on the deacon board.</a:t>
            </a:r>
          </a:p>
          <a:p>
            <a:r>
              <a:rPr lang="en-US" sz="3200" dirty="0">
                <a:latin typeface="+mj-lt"/>
                <a:ea typeface="Times New Roman" panose="02020603050405020304" pitchFamily="18" charset="0"/>
              </a:rPr>
              <a:t> </a:t>
            </a:r>
          </a:p>
        </p:txBody>
      </p:sp>
    </p:spTree>
    <p:extLst>
      <p:ext uri="{BB962C8B-B14F-4D97-AF65-F5344CB8AC3E}">
        <p14:creationId xmlns:p14="http://schemas.microsoft.com/office/powerpoint/2010/main" val="1021002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43AB17-E485-40BB-A223-D3BBBC37BEEC}"/>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A9F552AA-A275-46D4-BC02-E0269A34D516}"/>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5C5A7CD3-32E0-4B82-B67E-5CE9A6E92E74}"/>
              </a:ext>
            </a:extLst>
          </p:cNvPr>
          <p:cNvSpPr>
            <a:spLocks noGrp="1"/>
          </p:cNvSpPr>
          <p:nvPr>
            <p:ph type="sldNum" sz="quarter" idx="12"/>
          </p:nvPr>
        </p:nvSpPr>
        <p:spPr/>
        <p:txBody>
          <a:bodyPr/>
          <a:lstStyle/>
          <a:p>
            <a:fld id="{9318A4CC-0EA3-4F56-BE5B-318B92AC792D}" type="slidenum">
              <a:rPr lang="en-US" smtClean="0"/>
              <a:t>8</a:t>
            </a:fld>
            <a:endParaRPr lang="en-US"/>
          </a:p>
        </p:txBody>
      </p:sp>
      <p:sp>
        <p:nvSpPr>
          <p:cNvPr id="5" name="Rectangle 4">
            <a:extLst>
              <a:ext uri="{FF2B5EF4-FFF2-40B4-BE49-F238E27FC236}">
                <a16:creationId xmlns:a16="http://schemas.microsoft.com/office/drawing/2014/main" id="{BE98B3D9-5E23-43F3-85E4-9D0EF19BA924}"/>
              </a:ext>
            </a:extLst>
          </p:cNvPr>
          <p:cNvSpPr/>
          <p:nvPr/>
        </p:nvSpPr>
        <p:spPr>
          <a:xfrm>
            <a:off x="274320" y="136524"/>
            <a:ext cx="8575040" cy="5632311"/>
          </a:xfrm>
          <a:prstGeom prst="rect">
            <a:avLst/>
          </a:prstGeom>
        </p:spPr>
        <p:txBody>
          <a:bodyPr wrap="square">
            <a:spAutoFit/>
          </a:bodyPr>
          <a:lstStyle/>
          <a:p>
            <a:r>
              <a:rPr lang="en-US" sz="4000" b="1" spc="-150" dirty="0"/>
              <a:t>A.PERSONAL.EXPERIENCE.WITH.GOD</a:t>
            </a:r>
          </a:p>
          <a:p>
            <a:r>
              <a:rPr lang="en-US" sz="3200" dirty="0"/>
              <a:t>	52  Now, this may seem strange. Do you read the story in my book there, when the maniac run out there at Portland, Oregon, and was going to slay me. You remember the book? I didn't have dislike for that man. I had pity, and love for that poor fellow. He was in that shape. I felt sorry for him. He, perhaps, if that spirit was off of him, he'd love me. You've got to love even your enemy.</a:t>
            </a:r>
          </a:p>
          <a:p>
            <a:pPr algn="r"/>
            <a:r>
              <a:rPr lang="en-US" sz="3200" dirty="0"/>
              <a:t>54-0724</a:t>
            </a:r>
          </a:p>
        </p:txBody>
      </p:sp>
    </p:spTree>
    <p:extLst>
      <p:ext uri="{BB962C8B-B14F-4D97-AF65-F5344CB8AC3E}">
        <p14:creationId xmlns:p14="http://schemas.microsoft.com/office/powerpoint/2010/main" val="4014256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217B06-49FA-4A59-99F9-1ADC8FCB64ED}"/>
              </a:ext>
            </a:extLst>
          </p:cNvPr>
          <p:cNvSpPr>
            <a:spLocks noGrp="1"/>
          </p:cNvSpPr>
          <p:nvPr>
            <p:ph type="dt" sz="half" idx="10"/>
          </p:nvPr>
        </p:nvSpPr>
        <p:spPr/>
        <p:txBody>
          <a:bodyPr/>
          <a:lstStyle/>
          <a:p>
            <a:r>
              <a:rPr lang="en-US"/>
              <a:t>12/2/2018</a:t>
            </a:r>
          </a:p>
        </p:txBody>
      </p:sp>
      <p:sp>
        <p:nvSpPr>
          <p:cNvPr id="3" name="Footer Placeholder 2">
            <a:extLst>
              <a:ext uri="{FF2B5EF4-FFF2-40B4-BE49-F238E27FC236}">
                <a16:creationId xmlns:a16="http://schemas.microsoft.com/office/drawing/2014/main" id="{E5AD87DF-DEF4-4C6E-A1B1-2D4A6B3091BC}"/>
              </a:ext>
            </a:extLst>
          </p:cNvPr>
          <p:cNvSpPr>
            <a:spLocks noGrp="1"/>
          </p:cNvSpPr>
          <p:nvPr>
            <p:ph type="ftr" sz="quarter" idx="11"/>
          </p:nvPr>
        </p:nvSpPr>
        <p:spPr/>
        <p:txBody>
          <a:bodyPr/>
          <a:lstStyle/>
          <a:p>
            <a:r>
              <a:rPr lang="en-US"/>
              <a:t>An Angry Man 2</a:t>
            </a:r>
          </a:p>
        </p:txBody>
      </p:sp>
      <p:sp>
        <p:nvSpPr>
          <p:cNvPr id="4" name="Slide Number Placeholder 3">
            <a:extLst>
              <a:ext uri="{FF2B5EF4-FFF2-40B4-BE49-F238E27FC236}">
                <a16:creationId xmlns:a16="http://schemas.microsoft.com/office/drawing/2014/main" id="{BDAA0BC2-0A4C-4B68-8C79-A09B325FB7CA}"/>
              </a:ext>
            </a:extLst>
          </p:cNvPr>
          <p:cNvSpPr>
            <a:spLocks noGrp="1"/>
          </p:cNvSpPr>
          <p:nvPr>
            <p:ph type="sldNum" sz="quarter" idx="12"/>
          </p:nvPr>
        </p:nvSpPr>
        <p:spPr/>
        <p:txBody>
          <a:bodyPr/>
          <a:lstStyle/>
          <a:p>
            <a:fld id="{9318A4CC-0EA3-4F56-BE5B-318B92AC792D}" type="slidenum">
              <a:rPr lang="en-US" smtClean="0"/>
              <a:t>9</a:t>
            </a:fld>
            <a:endParaRPr lang="en-US"/>
          </a:p>
        </p:txBody>
      </p:sp>
      <p:sp>
        <p:nvSpPr>
          <p:cNvPr id="5" name="Rectangle 1">
            <a:extLst>
              <a:ext uri="{FF2B5EF4-FFF2-40B4-BE49-F238E27FC236}">
                <a16:creationId xmlns:a16="http://schemas.microsoft.com/office/drawing/2014/main" id="{F6AF6024-EF3B-443F-904F-F9BC77D6D6D2}"/>
              </a:ext>
            </a:extLst>
          </p:cNvPr>
          <p:cNvSpPr>
            <a:spLocks noChangeArrowheads="1"/>
          </p:cNvSpPr>
          <p:nvPr/>
        </p:nvSpPr>
        <p:spPr bwMode="auto">
          <a:xfrm>
            <a:off x="264160" y="136524"/>
            <a:ext cx="8615680" cy="5601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4400" b="0" i="0" u="sng" strike="noStrike" cap="none" normalizeH="0" baseline="0" dirty="0">
                <a:ln>
                  <a:noFill/>
                </a:ln>
                <a:solidFill>
                  <a:schemeClr val="tx1"/>
                </a:solidFill>
                <a:effectLst/>
                <a:latin typeface="+mj-lt"/>
                <a:cs typeface="Times New Roman" panose="02020603050405020304" pitchFamily="18" charset="0"/>
              </a:rPr>
              <a:t>An Angry Man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mj-lt"/>
                <a:ea typeface="Times New Roman" panose="02020603050405020304" pitchFamily="18" charset="0"/>
              </a:rPr>
              <a:t>ROMANS 6:16   </a:t>
            </a:r>
            <a:r>
              <a:rPr kumimoji="0" lang="en-US" altLang="en-US" sz="3200" b="0" i="1" u="none" strike="noStrike" cap="none" normalizeH="0" baseline="0" dirty="0">
                <a:ln>
                  <a:noFill/>
                </a:ln>
                <a:solidFill>
                  <a:schemeClr val="tx1"/>
                </a:solidFill>
                <a:effectLst/>
                <a:latin typeface="+mj-lt"/>
                <a:ea typeface="Times New Roman" panose="02020603050405020304" pitchFamily="18" charset="0"/>
              </a:rPr>
              <a:t>Know ye not, that to whom ye yield yourselves servants to obey, his servants ye are to whom ye obey; whether of sin unto death, or of obedience unto righteousness?</a:t>
            </a:r>
            <a:endParaRPr kumimoji="0" lang="en-US" altLang="en-US" sz="1200" b="0" i="0" u="none" strike="noStrike" cap="none" normalizeH="0" baseline="0" dirty="0">
              <a:ln>
                <a:noFill/>
              </a:ln>
              <a:solidFill>
                <a:schemeClr val="tx1"/>
              </a:solidFill>
              <a:effectLst/>
              <a:latin typeface="+mj-lt"/>
            </a:endParaRPr>
          </a:p>
          <a:p>
            <a:pPr marL="0" marR="0" lvl="0" indent="3810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mj-lt"/>
                <a:ea typeface="Times New Roman" panose="02020603050405020304" pitchFamily="18" charset="0"/>
              </a:rPr>
              <a:t>According the Bible, when an individual continually gives himself over to a particular sin (habit) he eventually becomes bound by that sin. (Someone who drinks all the time: a drunk; Someone who lies all the time: liar) </a:t>
            </a:r>
            <a:endParaRPr kumimoji="0" lang="en-US" altLang="en-US" sz="1200" b="0" i="0" u="none" strike="noStrike" cap="none" normalizeH="0" baseline="0" dirty="0">
              <a:ln>
                <a:noFill/>
              </a:ln>
              <a:solidFill>
                <a:schemeClr val="tx1"/>
              </a:solidFill>
              <a:effectLst/>
              <a:latin typeface="+mj-lt"/>
            </a:endParaRPr>
          </a:p>
          <a:p>
            <a:pPr marL="0" marR="0" lvl="0" indent="381000" algn="l" defTabSz="914400" rtl="0" eaLnBrk="0" fontAlgn="base" latinLnBrk="0" hangingPunct="0">
              <a:lnSpc>
                <a:spcPct val="100000"/>
              </a:lnSpc>
              <a:spcBef>
                <a:spcPct val="0"/>
              </a:spcBef>
              <a:spcAft>
                <a:spcPct val="0"/>
              </a:spcAft>
              <a:buClrTx/>
              <a:buSzTx/>
              <a:buFontTx/>
              <a:buNone/>
              <a:tabLst/>
            </a:pPr>
            <a:r>
              <a:rPr kumimoji="0" lang="en-US" altLang="en-US" sz="3200" b="0" i="0" u="none" strike="noStrike" cap="none" normalizeH="0" baseline="0" dirty="0">
                <a:ln>
                  <a:noFill/>
                </a:ln>
                <a:solidFill>
                  <a:schemeClr val="tx1"/>
                </a:solidFill>
                <a:effectLst/>
                <a:latin typeface="+mj-lt"/>
                <a:ea typeface="Times New Roman" panose="02020603050405020304" pitchFamily="18" charset="0"/>
              </a:rPr>
              <a:t>	</a:t>
            </a:r>
            <a:endParaRPr kumimoji="0" lang="en-US" altLang="en-US" sz="4400" b="0" i="0" u="none" strike="noStrike" cap="none" normalizeH="0" baseline="0" dirty="0">
              <a:ln>
                <a:noFill/>
              </a:ln>
              <a:solidFill>
                <a:schemeClr val="tx1"/>
              </a:solidFill>
              <a:effectLst/>
              <a:latin typeface="+mj-lt"/>
            </a:endParaRPr>
          </a:p>
        </p:txBody>
      </p:sp>
    </p:spTree>
    <p:extLst>
      <p:ext uri="{BB962C8B-B14F-4D97-AF65-F5344CB8AC3E}">
        <p14:creationId xmlns:p14="http://schemas.microsoft.com/office/powerpoint/2010/main" val="146467040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1295</TotalTime>
  <Words>1288</Words>
  <Application>Microsoft Office PowerPoint</Application>
  <PresentationFormat>On-screen Show (4:3)</PresentationFormat>
  <Paragraphs>223</Paragraphs>
  <Slides>29</Slides>
  <Notes>2</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Calibri</vt:lpstr>
      <vt:lpstr>Cambria</vt:lpstr>
      <vt:lpstr>Jester</vt:lpstr>
      <vt:lpstr>Times New Roman</vt:lpstr>
      <vt:lpstr>Office Theme</vt:lpstr>
      <vt:lpstr>An Angry Man Part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 My House…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Barry Coffey</dc:creator>
  <cp:lastModifiedBy>Barry Coffey</cp:lastModifiedBy>
  <cp:revision>47</cp:revision>
  <dcterms:created xsi:type="dcterms:W3CDTF">2018-12-01T20:02:07Z</dcterms:created>
  <dcterms:modified xsi:type="dcterms:W3CDTF">2018-12-02T22:07:53Z</dcterms:modified>
</cp:coreProperties>
</file>