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60" r:id="rId1"/>
  </p:sldMasterIdLst>
  <p:notesMasterIdLst>
    <p:notesMasterId r:id="rId37"/>
  </p:notesMasterIdLst>
  <p:sldIdLst>
    <p:sldId id="256" r:id="rId2"/>
    <p:sldId id="264" r:id="rId3"/>
    <p:sldId id="263" r:id="rId4"/>
    <p:sldId id="265" r:id="rId5"/>
    <p:sldId id="266" r:id="rId6"/>
    <p:sldId id="334" r:id="rId7"/>
    <p:sldId id="326" r:id="rId8"/>
    <p:sldId id="325" r:id="rId9"/>
    <p:sldId id="323" r:id="rId10"/>
    <p:sldId id="324" r:id="rId11"/>
    <p:sldId id="327" r:id="rId12"/>
    <p:sldId id="328" r:id="rId13"/>
    <p:sldId id="329" r:id="rId14"/>
    <p:sldId id="330" r:id="rId15"/>
    <p:sldId id="333" r:id="rId16"/>
    <p:sldId id="331" r:id="rId17"/>
    <p:sldId id="332" r:id="rId18"/>
    <p:sldId id="335" r:id="rId19"/>
    <p:sldId id="336" r:id="rId20"/>
    <p:sldId id="262" r:id="rId21"/>
    <p:sldId id="257" r:id="rId22"/>
    <p:sldId id="261" r:id="rId23"/>
    <p:sldId id="258" r:id="rId24"/>
    <p:sldId id="259" r:id="rId25"/>
    <p:sldId id="273" r:id="rId26"/>
    <p:sldId id="337" r:id="rId27"/>
    <p:sldId id="260" r:id="rId28"/>
    <p:sldId id="320" r:id="rId29"/>
    <p:sldId id="290" r:id="rId30"/>
    <p:sldId id="272" r:id="rId31"/>
    <p:sldId id="289" r:id="rId32"/>
    <p:sldId id="284" r:id="rId33"/>
    <p:sldId id="285" r:id="rId34"/>
    <p:sldId id="304" r:id="rId35"/>
    <p:sldId id="32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931" autoAdjust="0"/>
    <p:restoredTop sz="94660"/>
  </p:normalViewPr>
  <p:slideViewPr>
    <p:cSldViewPr snapToGrid="0">
      <p:cViewPr varScale="1">
        <p:scale>
          <a:sx n="63" d="100"/>
          <a:sy n="63" d="100"/>
        </p:scale>
        <p:origin x="816" y="48"/>
      </p:cViewPr>
      <p:guideLst/>
    </p:cSldViewPr>
  </p:slideViewPr>
  <p:notesTextViewPr>
    <p:cViewPr>
      <p:scale>
        <a:sx n="1" d="1"/>
        <a:sy n="1" d="1"/>
      </p:scale>
      <p:origin x="0" y="0"/>
    </p:cViewPr>
  </p:notesTextViewPr>
  <p:sorterViewPr>
    <p:cViewPr>
      <p:scale>
        <a:sx n="100" d="100"/>
        <a:sy n="100" d="100"/>
      </p:scale>
      <p:origin x="0" y="-29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44B7D-3C76-4E86-B1D6-6AAE7B8FA5C6}" type="datetimeFigureOut">
              <a:rPr lang="en-US" smtClean="0"/>
              <a:t>12/16/2018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A086C-5509-4A25-B28B-964083F87824}" type="slidenum">
              <a:rPr lang="en-US" smtClean="0"/>
              <a:t>‹#›</a:t>
            </a:fld>
            <a:endParaRPr lang="en-US"/>
          </a:p>
        </p:txBody>
      </p:sp>
    </p:spTree>
    <p:extLst>
      <p:ext uri="{BB962C8B-B14F-4D97-AF65-F5344CB8AC3E}">
        <p14:creationId xmlns:p14="http://schemas.microsoft.com/office/powerpoint/2010/main" val="345398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12/16/2018</a:t>
            </a:r>
            <a:endParaRPr lang="en-US" dirty="0"/>
          </a:p>
        </p:txBody>
      </p:sp>
      <p:sp>
        <p:nvSpPr>
          <p:cNvPr id="5" name="Footer Placeholder 4"/>
          <p:cNvSpPr>
            <a:spLocks noGrp="1"/>
          </p:cNvSpPr>
          <p:nvPr>
            <p:ph type="ftr" sz="quarter" idx="11"/>
          </p:nvPr>
        </p:nvSpPr>
        <p:spPr/>
        <p:txBody>
          <a:bodyPr/>
          <a:lstStyle/>
          <a:p>
            <a:r>
              <a:rPr lang="en-US"/>
              <a:t>The Interruption of the Messiah</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3831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12/16/2018</a:t>
            </a:r>
            <a:endParaRPr lang="en-US" dirty="0"/>
          </a:p>
        </p:txBody>
      </p:sp>
      <p:sp>
        <p:nvSpPr>
          <p:cNvPr id="6" name="Footer Placeholder 5"/>
          <p:cNvSpPr>
            <a:spLocks noGrp="1"/>
          </p:cNvSpPr>
          <p:nvPr>
            <p:ph type="ftr" sz="quarter" idx="11"/>
          </p:nvPr>
        </p:nvSpPr>
        <p:spPr/>
        <p:txBody>
          <a:bodyPr/>
          <a:lstStyle/>
          <a:p>
            <a:r>
              <a:rPr lang="en-US"/>
              <a:t>The Interruption of the Messiah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398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12/16/2018</a:t>
            </a:r>
            <a:endParaRPr lang="en-US" dirty="0"/>
          </a:p>
        </p:txBody>
      </p:sp>
      <p:sp>
        <p:nvSpPr>
          <p:cNvPr id="6" name="Footer Placeholder 5"/>
          <p:cNvSpPr>
            <a:spLocks noGrp="1"/>
          </p:cNvSpPr>
          <p:nvPr>
            <p:ph type="ftr" sz="quarter" idx="11"/>
          </p:nvPr>
        </p:nvSpPr>
        <p:spPr/>
        <p:txBody>
          <a:bodyPr/>
          <a:lstStyle/>
          <a:p>
            <a:r>
              <a:rPr lang="en-US"/>
              <a:t>The Interruption of the Messiah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4208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12/16/2018</a:t>
            </a:r>
            <a:endParaRPr lang="en-US" dirty="0"/>
          </a:p>
        </p:txBody>
      </p:sp>
      <p:sp>
        <p:nvSpPr>
          <p:cNvPr id="6" name="Footer Placeholder 5"/>
          <p:cNvSpPr>
            <a:spLocks noGrp="1"/>
          </p:cNvSpPr>
          <p:nvPr>
            <p:ph type="ftr" sz="quarter" idx="11"/>
          </p:nvPr>
        </p:nvSpPr>
        <p:spPr/>
        <p:txBody>
          <a:bodyPr/>
          <a:lstStyle/>
          <a:p>
            <a:r>
              <a:rPr lang="en-US"/>
              <a:t>The Interruption of the Messiah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980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12/16/2018</a:t>
            </a:r>
            <a:endParaRPr lang="en-US" dirty="0"/>
          </a:p>
        </p:txBody>
      </p:sp>
      <p:sp>
        <p:nvSpPr>
          <p:cNvPr id="6" name="Footer Placeholder 5"/>
          <p:cNvSpPr>
            <a:spLocks noGrp="1"/>
          </p:cNvSpPr>
          <p:nvPr>
            <p:ph type="ftr" sz="quarter" idx="11"/>
          </p:nvPr>
        </p:nvSpPr>
        <p:spPr/>
        <p:txBody>
          <a:bodyPr/>
          <a:lstStyle/>
          <a:p>
            <a:r>
              <a:rPr lang="en-US"/>
              <a:t>The Interruption of the Messiah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6837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12/16/2018</a:t>
            </a:r>
            <a:endParaRPr lang="en-US" dirty="0"/>
          </a:p>
        </p:txBody>
      </p:sp>
      <p:sp>
        <p:nvSpPr>
          <p:cNvPr id="4" name="Footer Placeholder 3"/>
          <p:cNvSpPr>
            <a:spLocks noGrp="1"/>
          </p:cNvSpPr>
          <p:nvPr>
            <p:ph type="ftr" sz="quarter" idx="11"/>
          </p:nvPr>
        </p:nvSpPr>
        <p:spPr/>
        <p:txBody>
          <a:bodyPr/>
          <a:lstStyle/>
          <a:p>
            <a:r>
              <a:rPr lang="en-US"/>
              <a:t>The Interruption of the Messiah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448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12/16/2018</a:t>
            </a:r>
            <a:endParaRPr lang="en-US" dirty="0"/>
          </a:p>
        </p:txBody>
      </p:sp>
      <p:sp>
        <p:nvSpPr>
          <p:cNvPr id="4" name="Footer Placeholder 3"/>
          <p:cNvSpPr>
            <a:spLocks noGrp="1"/>
          </p:cNvSpPr>
          <p:nvPr>
            <p:ph type="ftr" sz="quarter" idx="11"/>
          </p:nvPr>
        </p:nvSpPr>
        <p:spPr/>
        <p:txBody>
          <a:bodyPr/>
          <a:lstStyle/>
          <a:p>
            <a:r>
              <a:rPr lang="en-US"/>
              <a:t>The Interruption of the Messiah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5267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12/16/2018</a:t>
            </a:r>
            <a:endParaRPr lang="en-US" dirty="0"/>
          </a:p>
        </p:txBody>
      </p:sp>
      <p:sp>
        <p:nvSpPr>
          <p:cNvPr id="5" name="Footer Placeholder 4"/>
          <p:cNvSpPr>
            <a:spLocks noGrp="1"/>
          </p:cNvSpPr>
          <p:nvPr>
            <p:ph type="ftr" sz="quarter" idx="11"/>
          </p:nvPr>
        </p:nvSpPr>
        <p:spPr/>
        <p:txBody>
          <a:bodyPr/>
          <a:lstStyle/>
          <a:p>
            <a:r>
              <a:rPr lang="en-US"/>
              <a:t>The Interruption of the Messiah</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983265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12/16/2018</a:t>
            </a:r>
            <a:endParaRPr lang="en-US" dirty="0"/>
          </a:p>
        </p:txBody>
      </p:sp>
      <p:sp>
        <p:nvSpPr>
          <p:cNvPr id="5" name="Footer Placeholder 4"/>
          <p:cNvSpPr>
            <a:spLocks noGrp="1"/>
          </p:cNvSpPr>
          <p:nvPr>
            <p:ph type="ftr" sz="quarter" idx="11"/>
          </p:nvPr>
        </p:nvSpPr>
        <p:spPr/>
        <p:txBody>
          <a:bodyPr/>
          <a:lstStyle/>
          <a:p>
            <a:r>
              <a:rPr lang="en-US"/>
              <a:t>The Interruption of the Messiah</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72337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12/16/2018</a:t>
            </a:r>
            <a:endParaRPr lang="en-US" dirty="0"/>
          </a:p>
        </p:txBody>
      </p:sp>
      <p:sp>
        <p:nvSpPr>
          <p:cNvPr id="5" name="Footer Placeholder 4"/>
          <p:cNvSpPr>
            <a:spLocks noGrp="1"/>
          </p:cNvSpPr>
          <p:nvPr>
            <p:ph type="ftr" sz="quarter" idx="11"/>
          </p:nvPr>
        </p:nvSpPr>
        <p:spPr/>
        <p:txBody>
          <a:bodyPr/>
          <a:lstStyle/>
          <a:p>
            <a:r>
              <a:rPr lang="en-US"/>
              <a:t>The Interruption of the Messiah</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2908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12/16/2018</a:t>
            </a:r>
            <a:endParaRPr lang="en-US" dirty="0"/>
          </a:p>
        </p:txBody>
      </p:sp>
      <p:sp>
        <p:nvSpPr>
          <p:cNvPr id="5" name="Footer Placeholder 4"/>
          <p:cNvSpPr>
            <a:spLocks noGrp="1"/>
          </p:cNvSpPr>
          <p:nvPr>
            <p:ph type="ftr" sz="quarter" idx="11"/>
          </p:nvPr>
        </p:nvSpPr>
        <p:spPr/>
        <p:txBody>
          <a:bodyPr/>
          <a:lstStyle/>
          <a:p>
            <a:r>
              <a:rPr lang="en-US"/>
              <a:t>The Interruption of the Messiah</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10126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12/16/2018</a:t>
            </a:r>
            <a:endParaRPr lang="en-US" dirty="0"/>
          </a:p>
        </p:txBody>
      </p:sp>
      <p:sp>
        <p:nvSpPr>
          <p:cNvPr id="6" name="Footer Placeholder 5"/>
          <p:cNvSpPr>
            <a:spLocks noGrp="1"/>
          </p:cNvSpPr>
          <p:nvPr>
            <p:ph type="ftr" sz="quarter" idx="11"/>
          </p:nvPr>
        </p:nvSpPr>
        <p:spPr/>
        <p:txBody>
          <a:bodyPr/>
          <a:lstStyle/>
          <a:p>
            <a:r>
              <a:rPr lang="en-US"/>
              <a:t>The Interruption of the Messiah</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07281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12/16/2018</a:t>
            </a:r>
            <a:endParaRPr lang="en-US" dirty="0"/>
          </a:p>
        </p:txBody>
      </p:sp>
      <p:sp>
        <p:nvSpPr>
          <p:cNvPr id="8" name="Footer Placeholder 7"/>
          <p:cNvSpPr>
            <a:spLocks noGrp="1"/>
          </p:cNvSpPr>
          <p:nvPr>
            <p:ph type="ftr" sz="quarter" idx="11"/>
          </p:nvPr>
        </p:nvSpPr>
        <p:spPr/>
        <p:txBody>
          <a:bodyPr/>
          <a:lstStyle/>
          <a:p>
            <a:r>
              <a:rPr lang="en-US"/>
              <a:t>The Interruption of the Messiah</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85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12/16/2018</a:t>
            </a:r>
            <a:endParaRPr lang="en-US" dirty="0"/>
          </a:p>
        </p:txBody>
      </p:sp>
      <p:sp>
        <p:nvSpPr>
          <p:cNvPr id="4" name="Footer Placeholder 3"/>
          <p:cNvSpPr>
            <a:spLocks noGrp="1"/>
          </p:cNvSpPr>
          <p:nvPr>
            <p:ph type="ftr" sz="quarter" idx="11"/>
          </p:nvPr>
        </p:nvSpPr>
        <p:spPr/>
        <p:txBody>
          <a:bodyPr/>
          <a:lstStyle/>
          <a:p>
            <a:r>
              <a:rPr lang="en-US"/>
              <a:t>The Interruption of the Messiah</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451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12/16/2018</a:t>
            </a:r>
            <a:endParaRPr lang="en-US" dirty="0"/>
          </a:p>
        </p:txBody>
      </p:sp>
      <p:sp>
        <p:nvSpPr>
          <p:cNvPr id="3" name="Footer Placeholder 2"/>
          <p:cNvSpPr>
            <a:spLocks noGrp="1"/>
          </p:cNvSpPr>
          <p:nvPr>
            <p:ph type="ftr" sz="quarter" idx="11"/>
          </p:nvPr>
        </p:nvSpPr>
        <p:spPr/>
        <p:txBody>
          <a:bodyPr/>
          <a:lstStyle/>
          <a:p>
            <a:r>
              <a:rPr lang="en-US"/>
              <a:t>The Interruption of the Messiah</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17153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12/16/2018</a:t>
            </a:r>
            <a:endParaRPr lang="en-US" dirty="0"/>
          </a:p>
        </p:txBody>
      </p:sp>
      <p:sp>
        <p:nvSpPr>
          <p:cNvPr id="6" name="Footer Placeholder 5"/>
          <p:cNvSpPr>
            <a:spLocks noGrp="1"/>
          </p:cNvSpPr>
          <p:nvPr>
            <p:ph type="ftr" sz="quarter" idx="11"/>
          </p:nvPr>
        </p:nvSpPr>
        <p:spPr/>
        <p:txBody>
          <a:bodyPr/>
          <a:lstStyle/>
          <a:p>
            <a:r>
              <a:rPr lang="en-US"/>
              <a:t>The Interruption of the Messiah</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9985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12/16/2018</a:t>
            </a:r>
            <a:endParaRPr lang="en-US" dirty="0"/>
          </a:p>
        </p:txBody>
      </p:sp>
      <p:sp>
        <p:nvSpPr>
          <p:cNvPr id="6" name="Footer Placeholder 5"/>
          <p:cNvSpPr>
            <a:spLocks noGrp="1"/>
          </p:cNvSpPr>
          <p:nvPr>
            <p:ph type="ftr" sz="quarter" idx="11"/>
          </p:nvPr>
        </p:nvSpPr>
        <p:spPr/>
        <p:txBody>
          <a:bodyPr/>
          <a:lstStyle/>
          <a:p>
            <a:r>
              <a:rPr lang="en-US"/>
              <a:t>The Interruption of the Messiah</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6238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a:t>12/16/2018</a:t>
            </a: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The Interruption of the Messiah</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20258255"/>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566CBB-4E00-4302-8CE2-33A8AD2ABF5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827706" y="1387215"/>
            <a:ext cx="1995577" cy="5650990"/>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D6C7A2D-2055-4503-93FA-316E8BDEF847}"/>
              </a:ext>
            </a:extLst>
          </p:cNvPr>
          <p:cNvSpPr>
            <a:spLocks noGrp="1"/>
          </p:cNvSpPr>
          <p:nvPr>
            <p:ph type="ctrTitle"/>
          </p:nvPr>
        </p:nvSpPr>
        <p:spPr>
          <a:xfrm>
            <a:off x="203200" y="2639682"/>
            <a:ext cx="5227129" cy="1995578"/>
          </a:xfrm>
        </p:spPr>
        <p:txBody>
          <a:bodyPr>
            <a:normAutofit/>
          </a:bodyPr>
          <a:lstStyle/>
          <a:p>
            <a:pPr algn="l">
              <a:lnSpc>
                <a:spcPct val="90000"/>
              </a:lnSpc>
            </a:pPr>
            <a:r>
              <a:rPr lang="en-US" sz="4800" dirty="0">
                <a:solidFill>
                  <a:srgbClr val="0070C0"/>
                </a:solidFill>
              </a:rPr>
              <a:t>The “Interruption” </a:t>
            </a:r>
            <a:br>
              <a:rPr lang="en-US" sz="4800" dirty="0">
                <a:solidFill>
                  <a:srgbClr val="0070C0"/>
                </a:solidFill>
              </a:rPr>
            </a:br>
            <a:r>
              <a:rPr lang="en-US" sz="4800" dirty="0">
                <a:solidFill>
                  <a:srgbClr val="0070C0"/>
                </a:solidFill>
              </a:rPr>
              <a:t>of the Messiah</a:t>
            </a:r>
          </a:p>
        </p:txBody>
      </p:sp>
      <p:sp>
        <p:nvSpPr>
          <p:cNvPr id="3" name="Subtitle 2">
            <a:extLst>
              <a:ext uri="{FF2B5EF4-FFF2-40B4-BE49-F238E27FC236}">
                <a16:creationId xmlns:a16="http://schemas.microsoft.com/office/drawing/2014/main" id="{93E8A99F-298B-48EA-B282-89CDAFFE1D4D}"/>
              </a:ext>
            </a:extLst>
          </p:cNvPr>
          <p:cNvSpPr>
            <a:spLocks noGrp="1"/>
          </p:cNvSpPr>
          <p:nvPr>
            <p:ph type="subTitle" idx="1"/>
          </p:nvPr>
        </p:nvSpPr>
        <p:spPr>
          <a:xfrm>
            <a:off x="203199" y="5073196"/>
            <a:ext cx="5227129" cy="1425084"/>
          </a:xfrm>
        </p:spPr>
        <p:txBody>
          <a:bodyPr>
            <a:normAutofit/>
          </a:bodyPr>
          <a:lstStyle/>
          <a:p>
            <a:pPr algn="l">
              <a:lnSpc>
                <a:spcPct val="90000"/>
              </a:lnSpc>
            </a:pPr>
            <a:r>
              <a:rPr lang="en-US" sz="1400" dirty="0"/>
              <a:t>LUKE 2:15</a:t>
            </a:r>
          </a:p>
          <a:p>
            <a:pPr algn="l">
              <a:lnSpc>
                <a:spcPct val="90000"/>
              </a:lnSpc>
            </a:pPr>
            <a:r>
              <a:rPr lang="en-US" sz="1400" i="1" dirty="0"/>
              <a:t>And it came to pass, as the angels were gone away from them into heaven, the shepherds said one to another, Let us now go even unto Bethlehem, and see this thing which is come to pass, which the Lord hath made known unto us. </a:t>
            </a:r>
          </a:p>
        </p:txBody>
      </p:sp>
    </p:spTree>
    <p:extLst>
      <p:ext uri="{BB962C8B-B14F-4D97-AF65-F5344CB8AC3E}">
        <p14:creationId xmlns:p14="http://schemas.microsoft.com/office/powerpoint/2010/main" val="762460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9D007E-6A3A-4CA0-9949-C8E1AC66B618}"/>
              </a:ext>
            </a:extLst>
          </p:cNvPr>
          <p:cNvSpPr/>
          <p:nvPr/>
        </p:nvSpPr>
        <p:spPr>
          <a:xfrm>
            <a:off x="111760" y="152400"/>
            <a:ext cx="9032240" cy="5847755"/>
          </a:xfrm>
          <a:prstGeom prst="rect">
            <a:avLst/>
          </a:prstGeom>
        </p:spPr>
        <p:txBody>
          <a:bodyPr wrap="square">
            <a:spAutoFit/>
          </a:bodyPr>
          <a:lstStyle/>
          <a:p>
            <a:r>
              <a:rPr lang="en-US" sz="3400" i="1" dirty="0"/>
              <a:t>O come, Thou Key of David, come,</a:t>
            </a:r>
            <a:br>
              <a:rPr lang="en-US" sz="3400" i="1" dirty="0"/>
            </a:br>
            <a:r>
              <a:rPr lang="en-US" sz="3400" i="1" dirty="0"/>
              <a:t>And open wide our heavenly home;</a:t>
            </a:r>
            <a:br>
              <a:rPr lang="en-US" sz="3400" i="1" dirty="0"/>
            </a:br>
            <a:r>
              <a:rPr lang="en-US" sz="3400" i="1" dirty="0"/>
              <a:t>Make safe the way that leads on high,</a:t>
            </a:r>
            <a:br>
              <a:rPr lang="en-US" sz="3400" i="1" dirty="0"/>
            </a:br>
            <a:r>
              <a:rPr lang="en-US" sz="3400" i="1" dirty="0"/>
              <a:t>And close the path to misery.</a:t>
            </a:r>
            <a:br>
              <a:rPr lang="en-US" sz="3400" i="1" dirty="0"/>
            </a:br>
            <a:r>
              <a:rPr lang="en-US" sz="3400" i="1" spc="-150" dirty="0"/>
              <a:t>Rejoice! Rejoice! Emmanuel shall come to thee, O Israel.</a:t>
            </a:r>
          </a:p>
          <a:p>
            <a:endParaRPr lang="en-US" sz="3400" i="1" dirty="0"/>
          </a:p>
          <a:p>
            <a:r>
              <a:rPr lang="en-US" sz="3400" i="1" dirty="0"/>
              <a:t>O come, O come, Thou Lord of might,</a:t>
            </a:r>
            <a:br>
              <a:rPr lang="en-US" sz="3400" i="1" dirty="0"/>
            </a:br>
            <a:r>
              <a:rPr lang="en-US" sz="3400" i="1" dirty="0"/>
              <a:t>Who to Thy tribes on Sinai’s height</a:t>
            </a:r>
            <a:br>
              <a:rPr lang="en-US" sz="3400" i="1" dirty="0"/>
            </a:br>
            <a:r>
              <a:rPr lang="en-US" sz="3400" i="1" dirty="0"/>
              <a:t>In ancient times once gave the law</a:t>
            </a:r>
            <a:br>
              <a:rPr lang="en-US" sz="3400" i="1" dirty="0"/>
            </a:br>
            <a:r>
              <a:rPr lang="en-US" sz="3400" i="1" dirty="0"/>
              <a:t>In cloud, and majesty, and awe.</a:t>
            </a:r>
            <a:br>
              <a:rPr lang="en-US" sz="3400" i="1" dirty="0"/>
            </a:br>
            <a:r>
              <a:rPr lang="en-US" sz="3400" i="1" spc="-150" dirty="0"/>
              <a:t>Rejoice! Rejoice! Emmanuel shall come to thee, O Israel.</a:t>
            </a:r>
          </a:p>
        </p:txBody>
      </p:sp>
      <p:sp>
        <p:nvSpPr>
          <p:cNvPr id="3" name="Date Placeholder 2">
            <a:extLst>
              <a:ext uri="{FF2B5EF4-FFF2-40B4-BE49-F238E27FC236}">
                <a16:creationId xmlns:a16="http://schemas.microsoft.com/office/drawing/2014/main" id="{DC5074CF-343C-4F43-80E6-9BDC04E6BB2A}"/>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9E44163B-871D-4FA6-9716-36E90CF7BD43}"/>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8F280323-6A3F-4797-97D3-9AB9D7DA0858}"/>
              </a:ext>
            </a:extLst>
          </p:cNvPr>
          <p:cNvSpPr>
            <a:spLocks noGrp="1"/>
          </p:cNvSpPr>
          <p:nvPr>
            <p:ph type="sldNum" sz="quarter" idx="12"/>
          </p:nvPr>
        </p:nvSpPr>
        <p:spPr/>
        <p:txBody>
          <a:bodyPr/>
          <a:lstStyle/>
          <a:p>
            <a:fld id="{DF28FB93-0A08-4E7D-8E63-9EFA29F1E093}" type="slidenum">
              <a:rPr lang="en-US" smtClean="0"/>
              <a:pPr/>
              <a:t>10</a:t>
            </a:fld>
            <a:endParaRPr lang="en-US" dirty="0"/>
          </a:p>
        </p:txBody>
      </p:sp>
    </p:spTree>
    <p:extLst>
      <p:ext uri="{BB962C8B-B14F-4D97-AF65-F5344CB8AC3E}">
        <p14:creationId xmlns:p14="http://schemas.microsoft.com/office/powerpoint/2010/main" val="17219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66D60-AEB0-43B8-BBC6-300B3A0F3D04}"/>
              </a:ext>
            </a:extLst>
          </p:cNvPr>
          <p:cNvSpPr/>
          <p:nvPr/>
        </p:nvSpPr>
        <p:spPr>
          <a:xfrm>
            <a:off x="436880" y="314960"/>
            <a:ext cx="8300720" cy="4708981"/>
          </a:xfrm>
          <a:prstGeom prst="rect">
            <a:avLst/>
          </a:prstGeom>
        </p:spPr>
        <p:txBody>
          <a:bodyPr wrap="square">
            <a:spAutoFit/>
          </a:bodyPr>
          <a:lstStyle/>
          <a:p>
            <a:r>
              <a:rPr lang="en-US" sz="4400" b="1" dirty="0"/>
              <a:t>PSALM 53:5-6</a:t>
            </a:r>
          </a:p>
          <a:p>
            <a:r>
              <a:rPr lang="en-US" sz="3200" dirty="0"/>
              <a:t>	</a:t>
            </a:r>
            <a:r>
              <a:rPr lang="en-US" sz="3200" i="1" dirty="0"/>
              <a:t>There were they in great fear, where no fear was: for God hath scattered the bones of him that </a:t>
            </a:r>
            <a:r>
              <a:rPr lang="en-US" sz="3200" i="1" dirty="0" err="1"/>
              <a:t>encampeth</a:t>
            </a:r>
            <a:r>
              <a:rPr lang="en-US" sz="3200" i="1" dirty="0"/>
              <a:t> against thee: thou hast put them to shame, because God hath despised them. 6 </a:t>
            </a:r>
            <a:r>
              <a:rPr lang="en-US" sz="3200" i="1" dirty="0">
                <a:solidFill>
                  <a:srgbClr val="FFFF00"/>
                </a:solidFill>
              </a:rPr>
              <a:t>Oh that the salvation of Israel were come out of Zion! </a:t>
            </a:r>
            <a:r>
              <a:rPr lang="en-US" sz="3200" i="1" dirty="0"/>
              <a:t>When God bringeth back the captivity of his people, Jacob shall rejoice, and Israel shall be glad.</a:t>
            </a:r>
          </a:p>
        </p:txBody>
      </p:sp>
      <p:sp>
        <p:nvSpPr>
          <p:cNvPr id="3" name="Date Placeholder 2">
            <a:extLst>
              <a:ext uri="{FF2B5EF4-FFF2-40B4-BE49-F238E27FC236}">
                <a16:creationId xmlns:a16="http://schemas.microsoft.com/office/drawing/2014/main" id="{47C448A2-A57E-4BA7-9661-E14DE0327A10}"/>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ED0FFF8D-D23D-4EAC-BCCA-D0F11AC853FA}"/>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B1520C80-7B31-4B13-8D70-3F88D0ED7B2E}"/>
              </a:ext>
            </a:extLst>
          </p:cNvPr>
          <p:cNvSpPr>
            <a:spLocks noGrp="1"/>
          </p:cNvSpPr>
          <p:nvPr>
            <p:ph type="sldNum" sz="quarter" idx="12"/>
          </p:nvPr>
        </p:nvSpPr>
        <p:spPr/>
        <p:txBody>
          <a:bodyPr/>
          <a:lstStyle/>
          <a:p>
            <a:fld id="{DF28FB93-0A08-4E7D-8E63-9EFA29F1E093}" type="slidenum">
              <a:rPr lang="en-US" smtClean="0"/>
              <a:pPr/>
              <a:t>11</a:t>
            </a:fld>
            <a:endParaRPr lang="en-US" dirty="0"/>
          </a:p>
        </p:txBody>
      </p:sp>
    </p:spTree>
    <p:extLst>
      <p:ext uri="{BB962C8B-B14F-4D97-AF65-F5344CB8AC3E}">
        <p14:creationId xmlns:p14="http://schemas.microsoft.com/office/powerpoint/2010/main" val="211224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C9C55C-1471-4836-AFE3-365C0A015644}"/>
              </a:ext>
            </a:extLst>
          </p:cNvPr>
          <p:cNvSpPr/>
          <p:nvPr/>
        </p:nvSpPr>
        <p:spPr>
          <a:xfrm>
            <a:off x="396240" y="314960"/>
            <a:ext cx="8249920" cy="4093428"/>
          </a:xfrm>
          <a:prstGeom prst="rect">
            <a:avLst/>
          </a:prstGeom>
        </p:spPr>
        <p:txBody>
          <a:bodyPr wrap="square">
            <a:spAutoFit/>
          </a:bodyPr>
          <a:lstStyle/>
          <a:p>
            <a:r>
              <a:rPr lang="en-US" sz="4400" b="1" dirty="0"/>
              <a:t>JEREMIAH 30:3</a:t>
            </a:r>
          </a:p>
          <a:p>
            <a:r>
              <a:rPr lang="en-US" sz="3600" i="1" dirty="0"/>
              <a:t>	For, lo, the days come, saith the LORD, that I will bring again the captivity of my people Israel and Judah, saith the LORD: and I will cause them to return to the land that I gave to their fathers, and they shall possess it.</a:t>
            </a:r>
          </a:p>
        </p:txBody>
      </p:sp>
      <p:sp>
        <p:nvSpPr>
          <p:cNvPr id="3" name="Date Placeholder 2">
            <a:extLst>
              <a:ext uri="{FF2B5EF4-FFF2-40B4-BE49-F238E27FC236}">
                <a16:creationId xmlns:a16="http://schemas.microsoft.com/office/drawing/2014/main" id="{8CFAF77C-2E05-4306-B664-FB437C74CB52}"/>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AF1C7202-B5D1-4A2A-9870-6B299F02515C}"/>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8D4E1000-22F9-4FBB-8E5A-A2BC7F68F378}"/>
              </a:ext>
            </a:extLst>
          </p:cNvPr>
          <p:cNvSpPr>
            <a:spLocks noGrp="1"/>
          </p:cNvSpPr>
          <p:nvPr>
            <p:ph type="sldNum" sz="quarter" idx="12"/>
          </p:nvPr>
        </p:nvSpPr>
        <p:spPr/>
        <p:txBody>
          <a:bodyPr/>
          <a:lstStyle/>
          <a:p>
            <a:fld id="{DF28FB93-0A08-4E7D-8E63-9EFA29F1E093}" type="slidenum">
              <a:rPr lang="en-US" smtClean="0"/>
              <a:pPr/>
              <a:t>12</a:t>
            </a:fld>
            <a:endParaRPr lang="en-US" dirty="0"/>
          </a:p>
        </p:txBody>
      </p:sp>
    </p:spTree>
    <p:extLst>
      <p:ext uri="{BB962C8B-B14F-4D97-AF65-F5344CB8AC3E}">
        <p14:creationId xmlns:p14="http://schemas.microsoft.com/office/powerpoint/2010/main" val="340674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B24F9-0F0B-4854-9917-2A47E372D270}"/>
              </a:ext>
            </a:extLst>
          </p:cNvPr>
          <p:cNvSpPr/>
          <p:nvPr/>
        </p:nvSpPr>
        <p:spPr>
          <a:xfrm>
            <a:off x="299720" y="0"/>
            <a:ext cx="8544560" cy="5909310"/>
          </a:xfrm>
          <a:prstGeom prst="rect">
            <a:avLst/>
          </a:prstGeom>
        </p:spPr>
        <p:txBody>
          <a:bodyPr wrap="square">
            <a:spAutoFit/>
          </a:bodyPr>
          <a:lstStyle/>
          <a:p>
            <a:r>
              <a:rPr lang="en-US" sz="5400" b="1" dirty="0"/>
              <a:t>JOB</a:t>
            </a:r>
            <a:endParaRPr lang="en-US" sz="3600" b="1" dirty="0"/>
          </a:p>
          <a:p>
            <a:r>
              <a:rPr lang="en-US" sz="3600" dirty="0"/>
              <a:t>	21 In Mosaic laws in ceremonies,  sacrifices, so forth, was also a foreshadow of the coming of the perfect Sacrifice, the perfect plan of God's redemption. And when they foresaw those things through the bleeding sacrifice of the animals that they were slaying, as a go-between or covering for their sins... </a:t>
            </a:r>
            <a:r>
              <a:rPr lang="en-US" sz="3600" dirty="0">
                <a:solidFill>
                  <a:srgbClr val="FFFF00"/>
                </a:solidFill>
              </a:rPr>
              <a:t>In that shadow, they foresaw the coming of the Lord Jesus. </a:t>
            </a:r>
            <a:endParaRPr lang="en-US" sz="3600" dirty="0"/>
          </a:p>
        </p:txBody>
      </p:sp>
      <p:sp>
        <p:nvSpPr>
          <p:cNvPr id="3" name="Date Placeholder 2">
            <a:extLst>
              <a:ext uri="{FF2B5EF4-FFF2-40B4-BE49-F238E27FC236}">
                <a16:creationId xmlns:a16="http://schemas.microsoft.com/office/drawing/2014/main" id="{ED58F2FA-8398-4540-996A-6C6D6ABA97A9}"/>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150DEDA6-F6A9-4620-8010-F37CC8CC7E9E}"/>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10F129E7-7C65-40CE-8261-D643148EFF6D}"/>
              </a:ext>
            </a:extLst>
          </p:cNvPr>
          <p:cNvSpPr>
            <a:spLocks noGrp="1"/>
          </p:cNvSpPr>
          <p:nvPr>
            <p:ph type="sldNum" sz="quarter" idx="12"/>
          </p:nvPr>
        </p:nvSpPr>
        <p:spPr/>
        <p:txBody>
          <a:bodyPr/>
          <a:lstStyle/>
          <a:p>
            <a:fld id="{DF28FB93-0A08-4E7D-8E63-9EFA29F1E093}" type="slidenum">
              <a:rPr lang="en-US" smtClean="0"/>
              <a:pPr/>
              <a:t>13</a:t>
            </a:fld>
            <a:endParaRPr lang="en-US" dirty="0"/>
          </a:p>
        </p:txBody>
      </p:sp>
    </p:spTree>
    <p:extLst>
      <p:ext uri="{BB962C8B-B14F-4D97-AF65-F5344CB8AC3E}">
        <p14:creationId xmlns:p14="http://schemas.microsoft.com/office/powerpoint/2010/main" val="55009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901F63-D6E5-494D-92AB-5A6279559123}"/>
              </a:ext>
            </a:extLst>
          </p:cNvPr>
          <p:cNvSpPr/>
          <p:nvPr/>
        </p:nvSpPr>
        <p:spPr>
          <a:xfrm>
            <a:off x="416560" y="264160"/>
            <a:ext cx="8341360" cy="5016758"/>
          </a:xfrm>
          <a:prstGeom prst="rect">
            <a:avLst/>
          </a:prstGeom>
        </p:spPr>
        <p:txBody>
          <a:bodyPr wrap="square">
            <a:spAutoFit/>
          </a:bodyPr>
          <a:lstStyle/>
          <a:p>
            <a:r>
              <a:rPr lang="en-US" sz="3600" dirty="0"/>
              <a:t>	And it was that way, until finally, at last, the Dayspring from on high sprang forth, and those who set in the regions of the shadows of death saw a great light. When God Himself was made manifest here on earth, to take away sin, then they seen full redemption through God Himself. Till the Dayspring from on high come forth.</a:t>
            </a:r>
          </a:p>
          <a:p>
            <a:pPr algn="r"/>
            <a:r>
              <a:rPr lang="en-US" sz="3200" dirty="0"/>
              <a:t>55-0223</a:t>
            </a:r>
          </a:p>
        </p:txBody>
      </p:sp>
      <p:sp>
        <p:nvSpPr>
          <p:cNvPr id="3" name="Date Placeholder 2">
            <a:extLst>
              <a:ext uri="{FF2B5EF4-FFF2-40B4-BE49-F238E27FC236}">
                <a16:creationId xmlns:a16="http://schemas.microsoft.com/office/drawing/2014/main" id="{A8B2BE40-DD6F-41BF-991C-67EC7728C2BA}"/>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CBF6CB97-FA19-4EAC-A392-C89A82C470B2}"/>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22AE5C72-F75C-4E4D-8045-44C133A177A9}"/>
              </a:ext>
            </a:extLst>
          </p:cNvPr>
          <p:cNvSpPr>
            <a:spLocks noGrp="1"/>
          </p:cNvSpPr>
          <p:nvPr>
            <p:ph type="sldNum" sz="quarter" idx="12"/>
          </p:nvPr>
        </p:nvSpPr>
        <p:spPr/>
        <p:txBody>
          <a:bodyPr/>
          <a:lstStyle/>
          <a:p>
            <a:fld id="{DF28FB93-0A08-4E7D-8E63-9EFA29F1E093}" type="slidenum">
              <a:rPr lang="en-US" smtClean="0"/>
              <a:pPr/>
              <a:t>14</a:t>
            </a:fld>
            <a:endParaRPr lang="en-US" dirty="0"/>
          </a:p>
        </p:txBody>
      </p:sp>
    </p:spTree>
    <p:extLst>
      <p:ext uri="{BB962C8B-B14F-4D97-AF65-F5344CB8AC3E}">
        <p14:creationId xmlns:p14="http://schemas.microsoft.com/office/powerpoint/2010/main" val="198042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AC3201-3DAC-4FE7-B751-8E0AAB037EB2}"/>
              </a:ext>
            </a:extLst>
          </p:cNvPr>
          <p:cNvSpPr/>
          <p:nvPr/>
        </p:nvSpPr>
        <p:spPr>
          <a:xfrm>
            <a:off x="182880" y="121919"/>
            <a:ext cx="8778240" cy="5878532"/>
          </a:xfrm>
          <a:prstGeom prst="rect">
            <a:avLst/>
          </a:prstGeom>
        </p:spPr>
        <p:txBody>
          <a:bodyPr wrap="square">
            <a:spAutoFit/>
          </a:bodyPr>
          <a:lstStyle/>
          <a:p>
            <a:r>
              <a:rPr lang="en-US" sz="4000" b="1" dirty="0"/>
              <a:t>LUKE 3:1-4</a:t>
            </a:r>
          </a:p>
          <a:p>
            <a:r>
              <a:rPr lang="en-US" sz="2800" i="1" dirty="0"/>
              <a:t>	Now in the fifteenth year of the reign of Tiberius Caesar, Pontius Pilate being governor of Judaea, and Herod being tetrarch of Galilee, and his brother Philip tetrarch of Ituraea and of the region of </a:t>
            </a:r>
            <a:r>
              <a:rPr lang="en-US" sz="2800" i="1" dirty="0" err="1"/>
              <a:t>Trachonitis</a:t>
            </a:r>
            <a:r>
              <a:rPr lang="en-US" sz="2800" i="1" dirty="0"/>
              <a:t>, and </a:t>
            </a:r>
            <a:r>
              <a:rPr lang="en-US" sz="2800" i="1" dirty="0" err="1"/>
              <a:t>Lysanias</a:t>
            </a:r>
            <a:r>
              <a:rPr lang="en-US" sz="2800" i="1" dirty="0"/>
              <a:t> the tetrarch of Abilene, 2 Annas and Caiaphas being the high priests, the word of God came unto John the son of Zacharias in the wilderness. 3 And he came into all the country about Jordan, preaching the baptism of repentance for the remission of sins; 4 As it is written in the book of the words of Esaias the prophet, saying, The voice of one crying in the wilderness, Prepare ye the way of the Lord, make his paths straight. </a:t>
            </a:r>
          </a:p>
        </p:txBody>
      </p:sp>
      <p:sp>
        <p:nvSpPr>
          <p:cNvPr id="3" name="Date Placeholder 2">
            <a:extLst>
              <a:ext uri="{FF2B5EF4-FFF2-40B4-BE49-F238E27FC236}">
                <a16:creationId xmlns:a16="http://schemas.microsoft.com/office/drawing/2014/main" id="{7029FEA6-387C-42B1-8EAD-197B191CF386}"/>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6AFE195E-5A5A-45F5-8D39-B448C340C138}"/>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93913387-ED90-4B38-BC79-0E4546F43F70}"/>
              </a:ext>
            </a:extLst>
          </p:cNvPr>
          <p:cNvSpPr>
            <a:spLocks noGrp="1"/>
          </p:cNvSpPr>
          <p:nvPr>
            <p:ph type="sldNum" sz="quarter" idx="12"/>
          </p:nvPr>
        </p:nvSpPr>
        <p:spPr/>
        <p:txBody>
          <a:bodyPr/>
          <a:lstStyle/>
          <a:p>
            <a:fld id="{DF28FB93-0A08-4E7D-8E63-9EFA29F1E093}" type="slidenum">
              <a:rPr lang="en-US" smtClean="0"/>
              <a:pPr/>
              <a:t>15</a:t>
            </a:fld>
            <a:endParaRPr lang="en-US" dirty="0"/>
          </a:p>
        </p:txBody>
      </p:sp>
    </p:spTree>
    <p:extLst>
      <p:ext uri="{BB962C8B-B14F-4D97-AF65-F5344CB8AC3E}">
        <p14:creationId xmlns:p14="http://schemas.microsoft.com/office/powerpoint/2010/main" val="326514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647F2E-3606-473B-A47D-F652F631E034}"/>
              </a:ext>
            </a:extLst>
          </p:cNvPr>
          <p:cNvSpPr/>
          <p:nvPr/>
        </p:nvSpPr>
        <p:spPr>
          <a:xfrm>
            <a:off x="218440" y="143768"/>
            <a:ext cx="8707120" cy="6186309"/>
          </a:xfrm>
          <a:prstGeom prst="rect">
            <a:avLst/>
          </a:prstGeom>
        </p:spPr>
        <p:txBody>
          <a:bodyPr wrap="square">
            <a:spAutoFit/>
          </a:bodyPr>
          <a:lstStyle/>
          <a:p>
            <a:r>
              <a:rPr lang="en-US" sz="4400" b="1" dirty="0"/>
              <a:t>LUKE 1:67-79</a:t>
            </a:r>
          </a:p>
          <a:p>
            <a:r>
              <a:rPr lang="en-US" sz="3200" i="1" dirty="0"/>
              <a:t>	And his father Zacharias was filled with the Holy Ghost, and prophesied, saying, 68 Blessed be the Lord God of Israel; for he hath visited and redeemed his people, 69 And hath raised up an horn of salvation for us in the house of his servant David; 70 As he </a:t>
            </a:r>
            <a:r>
              <a:rPr lang="en-US" sz="3200" i="1" dirty="0" err="1"/>
              <a:t>spake</a:t>
            </a:r>
            <a:r>
              <a:rPr lang="en-US" sz="3200" i="1" dirty="0"/>
              <a:t> by the mouth of his holy prophets, which have been since the world began: 71 That we should be saved from our enemies, and from the hand of all that hate us; 72 To perform the mercy promised to our fathers, and to remember his holy covenant; </a:t>
            </a:r>
          </a:p>
        </p:txBody>
      </p:sp>
      <p:sp>
        <p:nvSpPr>
          <p:cNvPr id="3" name="Date Placeholder 2">
            <a:extLst>
              <a:ext uri="{FF2B5EF4-FFF2-40B4-BE49-F238E27FC236}">
                <a16:creationId xmlns:a16="http://schemas.microsoft.com/office/drawing/2014/main" id="{1238FBC4-3F86-4CFF-A597-218F548FF284}"/>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BE73EE4F-4BB6-4491-9667-8C80AAD4E850}"/>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E4D41A00-2249-46C9-BB9F-7B9F055A5472}"/>
              </a:ext>
            </a:extLst>
          </p:cNvPr>
          <p:cNvSpPr>
            <a:spLocks noGrp="1"/>
          </p:cNvSpPr>
          <p:nvPr>
            <p:ph type="sldNum" sz="quarter" idx="12"/>
          </p:nvPr>
        </p:nvSpPr>
        <p:spPr/>
        <p:txBody>
          <a:bodyPr/>
          <a:lstStyle/>
          <a:p>
            <a:fld id="{DF28FB93-0A08-4E7D-8E63-9EFA29F1E093}" type="slidenum">
              <a:rPr lang="en-US" smtClean="0"/>
              <a:pPr/>
              <a:t>16</a:t>
            </a:fld>
            <a:endParaRPr lang="en-US" dirty="0"/>
          </a:p>
        </p:txBody>
      </p:sp>
    </p:spTree>
    <p:extLst>
      <p:ext uri="{BB962C8B-B14F-4D97-AF65-F5344CB8AC3E}">
        <p14:creationId xmlns:p14="http://schemas.microsoft.com/office/powerpoint/2010/main" val="70687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ED3FB6-F2C8-461B-BC92-04C4B0381771}"/>
              </a:ext>
            </a:extLst>
          </p:cNvPr>
          <p:cNvSpPr/>
          <p:nvPr/>
        </p:nvSpPr>
        <p:spPr>
          <a:xfrm>
            <a:off x="203200" y="142240"/>
            <a:ext cx="8788400" cy="6309420"/>
          </a:xfrm>
          <a:prstGeom prst="rect">
            <a:avLst/>
          </a:prstGeom>
        </p:spPr>
        <p:txBody>
          <a:bodyPr wrap="square">
            <a:spAutoFit/>
          </a:bodyPr>
          <a:lstStyle/>
          <a:p>
            <a:r>
              <a:rPr lang="en-US" sz="3200" i="1" dirty="0"/>
              <a:t>	</a:t>
            </a:r>
            <a:r>
              <a:rPr lang="en-US" sz="3100" i="1" dirty="0"/>
              <a:t>73 The oath which he </a:t>
            </a:r>
            <a:r>
              <a:rPr lang="en-US" sz="3100" i="1" dirty="0" err="1"/>
              <a:t>sware</a:t>
            </a:r>
            <a:r>
              <a:rPr lang="en-US" sz="3100" i="1" dirty="0"/>
              <a:t> to our father Abraham, 74 that he would grant unto us, that we being delivered out of the hand of our enemies might serve him without fear, 75 In holiness and righteousness before him, all the days of our life. 76 And thou, child, shalt be called the prophet of the Highest: for thou shalt go before the face of the Lord to prepare his ways; 77 To give knowledge of salvation unto his people by the remission of their sins, 78 Through the tender mercy of our God; whereby the dayspring from on high hath visited us, </a:t>
            </a:r>
            <a:r>
              <a:rPr lang="en-US" sz="3100" i="1" spc="-150" dirty="0"/>
              <a:t>79 To give light to them that sit in darkness and in the shadow of death, to guide our feet into the way of peace. </a:t>
            </a:r>
          </a:p>
        </p:txBody>
      </p:sp>
      <p:sp>
        <p:nvSpPr>
          <p:cNvPr id="3" name="Date Placeholder 2">
            <a:extLst>
              <a:ext uri="{FF2B5EF4-FFF2-40B4-BE49-F238E27FC236}">
                <a16:creationId xmlns:a16="http://schemas.microsoft.com/office/drawing/2014/main" id="{FDD4857C-706B-4672-9BA3-29E73A7C87C0}"/>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ABB42B21-9E8C-4644-8A44-57F15198BE15}"/>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A84EE617-CF03-48AB-86E4-188429129CEB}"/>
              </a:ext>
            </a:extLst>
          </p:cNvPr>
          <p:cNvSpPr>
            <a:spLocks noGrp="1"/>
          </p:cNvSpPr>
          <p:nvPr>
            <p:ph type="sldNum" sz="quarter" idx="12"/>
          </p:nvPr>
        </p:nvSpPr>
        <p:spPr/>
        <p:txBody>
          <a:bodyPr/>
          <a:lstStyle/>
          <a:p>
            <a:fld id="{DF28FB93-0A08-4E7D-8E63-9EFA29F1E093}" type="slidenum">
              <a:rPr lang="en-US" smtClean="0"/>
              <a:pPr/>
              <a:t>17</a:t>
            </a:fld>
            <a:endParaRPr lang="en-US" dirty="0"/>
          </a:p>
        </p:txBody>
      </p:sp>
    </p:spTree>
    <p:extLst>
      <p:ext uri="{BB962C8B-B14F-4D97-AF65-F5344CB8AC3E}">
        <p14:creationId xmlns:p14="http://schemas.microsoft.com/office/powerpoint/2010/main" val="323084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9EF4BD-8260-4341-9C76-AFC0F73DECED}"/>
              </a:ext>
            </a:extLst>
          </p:cNvPr>
          <p:cNvSpPr/>
          <p:nvPr/>
        </p:nvSpPr>
        <p:spPr>
          <a:xfrm>
            <a:off x="248920" y="165755"/>
            <a:ext cx="8646160" cy="6617196"/>
          </a:xfrm>
          <a:prstGeom prst="rect">
            <a:avLst/>
          </a:prstGeom>
        </p:spPr>
        <p:txBody>
          <a:bodyPr wrap="square">
            <a:spAutoFit/>
          </a:bodyPr>
          <a:lstStyle/>
          <a:p>
            <a:r>
              <a:rPr lang="en-US" sz="4000" b="1" dirty="0"/>
              <a:t>WORLD.IS.AGAIN.FALLING.APART</a:t>
            </a:r>
          </a:p>
          <a:p>
            <a:r>
              <a:rPr lang="en-US" sz="3200" dirty="0"/>
              <a:t>	 84 That's what the self-styled church needs today, humble itself back again. Got to a place, there is no confession, no love among the people. It seems like it's dying daily, cooling off. Every where find the revival is over, a cooling off. We need a humiliating. </a:t>
            </a:r>
          </a:p>
          <a:p>
            <a:r>
              <a:rPr lang="en-US" sz="3200" dirty="0"/>
              <a:t>	85 They asked for a general; and got a Lamb. Why? God knew what they needed. They needed a </a:t>
            </a:r>
            <a:r>
              <a:rPr lang="en-US" sz="3200" dirty="0" err="1"/>
              <a:t>Saviour</a:t>
            </a:r>
            <a:r>
              <a:rPr lang="en-US" sz="3200" dirty="0"/>
              <a:t>. </a:t>
            </a:r>
            <a:r>
              <a:rPr lang="en-US" sz="3200" dirty="0">
                <a:solidFill>
                  <a:srgbClr val="FFFF00"/>
                </a:solidFill>
              </a:rPr>
              <a:t>They thought they was saved, but God knew they wasn't. </a:t>
            </a:r>
            <a:r>
              <a:rPr lang="en-US" sz="3200" dirty="0"/>
              <a:t>And that's what the world needs today, again, is a </a:t>
            </a:r>
            <a:r>
              <a:rPr lang="en-US" sz="3200" dirty="0" err="1"/>
              <a:t>Saviour</a:t>
            </a:r>
            <a:r>
              <a:rPr lang="en-US" sz="3200" dirty="0"/>
              <a:t>, a </a:t>
            </a:r>
            <a:r>
              <a:rPr lang="en-US" sz="3200" dirty="0" err="1"/>
              <a:t>Saviour</a:t>
            </a:r>
            <a:r>
              <a:rPr lang="en-US" sz="3200" dirty="0"/>
              <a:t> of this condition, something that can hold it together.</a:t>
            </a:r>
            <a:endParaRPr lang="en-US" sz="2400" dirty="0"/>
          </a:p>
        </p:txBody>
      </p:sp>
      <p:sp>
        <p:nvSpPr>
          <p:cNvPr id="3" name="Date Placeholder 2">
            <a:extLst>
              <a:ext uri="{FF2B5EF4-FFF2-40B4-BE49-F238E27FC236}">
                <a16:creationId xmlns:a16="http://schemas.microsoft.com/office/drawing/2014/main" id="{A1487546-1F09-46CB-82DA-42CE02A03917}"/>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3C92C120-F7B9-484A-9554-C20A6E49ECFB}"/>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A47784AE-4F2B-42E9-9608-79F09571A7F6}"/>
              </a:ext>
            </a:extLst>
          </p:cNvPr>
          <p:cNvSpPr>
            <a:spLocks noGrp="1"/>
          </p:cNvSpPr>
          <p:nvPr>
            <p:ph type="sldNum" sz="quarter" idx="12"/>
          </p:nvPr>
        </p:nvSpPr>
        <p:spPr/>
        <p:txBody>
          <a:bodyPr/>
          <a:lstStyle/>
          <a:p>
            <a:fld id="{DF28FB93-0A08-4E7D-8E63-9EFA29F1E093}" type="slidenum">
              <a:rPr lang="en-US" smtClean="0"/>
              <a:pPr/>
              <a:t>18</a:t>
            </a:fld>
            <a:endParaRPr lang="en-US" dirty="0"/>
          </a:p>
        </p:txBody>
      </p:sp>
    </p:spTree>
    <p:extLst>
      <p:ext uri="{BB962C8B-B14F-4D97-AF65-F5344CB8AC3E}">
        <p14:creationId xmlns:p14="http://schemas.microsoft.com/office/powerpoint/2010/main" val="3229184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9A3CB2-3A70-4DA8-A2B1-C807273CEC11}"/>
              </a:ext>
            </a:extLst>
          </p:cNvPr>
          <p:cNvSpPr/>
          <p:nvPr/>
        </p:nvSpPr>
        <p:spPr>
          <a:xfrm>
            <a:off x="182880" y="121921"/>
            <a:ext cx="8798560" cy="5878532"/>
          </a:xfrm>
          <a:prstGeom prst="rect">
            <a:avLst/>
          </a:prstGeom>
        </p:spPr>
        <p:txBody>
          <a:bodyPr wrap="square">
            <a:spAutoFit/>
          </a:bodyPr>
          <a:lstStyle/>
          <a:p>
            <a:r>
              <a:rPr lang="en-US" sz="3200" dirty="0"/>
              <a:t>	Not an educated regime, some kind of a mechanical system, or an educational system. What we need is the Power of the Lord Jesus Christ, and saving grace, back in the church again, when men, women, boys, and girls, can be saved.</a:t>
            </a:r>
          </a:p>
          <a:p>
            <a:r>
              <a:rPr lang="en-US" sz="3200" dirty="0"/>
              <a:t>	87 Have we waited too long? Has the last name been redeemed? Is that what's the matter today? You know, it could easily be, and never interrupt the Scriptures, at all. It could be. So, we don't know now, let's be careful. And the same thing happens today. </a:t>
            </a:r>
          </a:p>
          <a:p>
            <a:pPr algn="r"/>
            <a:r>
              <a:rPr lang="en-US" sz="2400" dirty="0"/>
              <a:t>63-1127</a:t>
            </a:r>
          </a:p>
        </p:txBody>
      </p:sp>
      <p:sp>
        <p:nvSpPr>
          <p:cNvPr id="3" name="Date Placeholder 2">
            <a:extLst>
              <a:ext uri="{FF2B5EF4-FFF2-40B4-BE49-F238E27FC236}">
                <a16:creationId xmlns:a16="http://schemas.microsoft.com/office/drawing/2014/main" id="{84F381A1-F77C-4DD5-9833-20AC3DCED39F}"/>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5D36D63D-CC02-4049-ACA0-DFE5D86EDEC9}"/>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B269AAC5-E6CB-4D50-9AF1-5E35DFF8102C}"/>
              </a:ext>
            </a:extLst>
          </p:cNvPr>
          <p:cNvSpPr>
            <a:spLocks noGrp="1"/>
          </p:cNvSpPr>
          <p:nvPr>
            <p:ph type="sldNum" sz="quarter" idx="12"/>
          </p:nvPr>
        </p:nvSpPr>
        <p:spPr/>
        <p:txBody>
          <a:bodyPr/>
          <a:lstStyle/>
          <a:p>
            <a:fld id="{DF28FB93-0A08-4E7D-8E63-9EFA29F1E093}" type="slidenum">
              <a:rPr lang="en-US" smtClean="0"/>
              <a:pPr/>
              <a:t>19</a:t>
            </a:fld>
            <a:endParaRPr lang="en-US" dirty="0"/>
          </a:p>
        </p:txBody>
      </p:sp>
    </p:spTree>
    <p:extLst>
      <p:ext uri="{BB962C8B-B14F-4D97-AF65-F5344CB8AC3E}">
        <p14:creationId xmlns:p14="http://schemas.microsoft.com/office/powerpoint/2010/main" val="158143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DD27-BD91-4396-B606-E4A06ED679E7}"/>
              </a:ext>
            </a:extLst>
          </p:cNvPr>
          <p:cNvSpPr>
            <a:spLocks noGrp="1"/>
          </p:cNvSpPr>
          <p:nvPr>
            <p:ph type="title"/>
          </p:nvPr>
        </p:nvSpPr>
        <p:spPr>
          <a:xfrm>
            <a:off x="0" y="254000"/>
            <a:ext cx="9144000" cy="970450"/>
          </a:xfrm>
        </p:spPr>
        <p:txBody>
          <a:bodyPr>
            <a:normAutofit/>
          </a:bodyPr>
          <a:lstStyle/>
          <a:p>
            <a:r>
              <a:rPr lang="en-US" sz="4800" i="1" dirty="0">
                <a:solidFill>
                  <a:srgbClr val="0070C0"/>
                </a:solidFill>
              </a:rPr>
              <a:t>Birthdays &amp; Anniversaries</a:t>
            </a:r>
          </a:p>
        </p:txBody>
      </p:sp>
      <p:sp>
        <p:nvSpPr>
          <p:cNvPr id="3" name="Content Placeholder 2">
            <a:extLst>
              <a:ext uri="{FF2B5EF4-FFF2-40B4-BE49-F238E27FC236}">
                <a16:creationId xmlns:a16="http://schemas.microsoft.com/office/drawing/2014/main" id="{0319EA9B-1DA5-4D6F-9A8E-1A1CCA0DA504}"/>
              </a:ext>
            </a:extLst>
          </p:cNvPr>
          <p:cNvSpPr>
            <a:spLocks noGrp="1"/>
          </p:cNvSpPr>
          <p:nvPr>
            <p:ph idx="1"/>
          </p:nvPr>
        </p:nvSpPr>
        <p:spPr>
          <a:xfrm>
            <a:off x="685346" y="1732450"/>
            <a:ext cx="8001454" cy="4515950"/>
          </a:xfrm>
        </p:spPr>
        <p:txBody>
          <a:bodyPr>
            <a:normAutofit/>
          </a:bodyPr>
          <a:lstStyle/>
          <a:p>
            <a:r>
              <a:rPr lang="en-US" sz="2800" dirty="0"/>
              <a:t>Dec. 4</a:t>
            </a:r>
            <a:r>
              <a:rPr lang="en-US" sz="2800" baseline="30000" dirty="0"/>
              <a:t>th</a:t>
            </a:r>
            <a:r>
              <a:rPr lang="en-US" sz="2800" dirty="0"/>
              <a:t> Adelaide Franklin</a:t>
            </a:r>
          </a:p>
          <a:p>
            <a:r>
              <a:rPr lang="en-US" sz="2800" dirty="0"/>
              <a:t>Dec. 7</a:t>
            </a:r>
            <a:r>
              <a:rPr lang="en-US" sz="2800" baseline="30000" dirty="0"/>
              <a:t>th</a:t>
            </a:r>
            <a:r>
              <a:rPr lang="en-US" sz="2800" dirty="0"/>
              <a:t> Joel &amp; Crystal Johnson</a:t>
            </a:r>
          </a:p>
          <a:p>
            <a:r>
              <a:rPr lang="en-US" sz="2800" dirty="0"/>
              <a:t>Dec. 10</a:t>
            </a:r>
            <a:r>
              <a:rPr lang="en-US" sz="2800" baseline="30000" dirty="0"/>
              <a:t>th</a:t>
            </a:r>
            <a:r>
              <a:rPr lang="en-US" sz="2800" dirty="0"/>
              <a:t> Josh &amp; Kristen Godwin</a:t>
            </a:r>
          </a:p>
          <a:p>
            <a:r>
              <a:rPr lang="en-US" sz="2800" dirty="0"/>
              <a:t>Dec. 14</a:t>
            </a:r>
            <a:r>
              <a:rPr lang="en-US" sz="2800" baseline="30000" dirty="0"/>
              <a:t>th</a:t>
            </a:r>
            <a:r>
              <a:rPr lang="en-US" sz="2800" dirty="0"/>
              <a:t> Hannah Whitlock</a:t>
            </a:r>
          </a:p>
          <a:p>
            <a:r>
              <a:rPr lang="en-US" sz="2800" dirty="0"/>
              <a:t>Dec. 16</a:t>
            </a:r>
            <a:r>
              <a:rPr lang="en-US" sz="2800" baseline="30000" dirty="0"/>
              <a:t>th</a:t>
            </a:r>
            <a:r>
              <a:rPr lang="en-US" sz="2800" dirty="0"/>
              <a:t> Kim Ward</a:t>
            </a:r>
          </a:p>
          <a:p>
            <a:r>
              <a:rPr lang="en-US" sz="2800" dirty="0"/>
              <a:t>Dec. 17</a:t>
            </a:r>
            <a:r>
              <a:rPr lang="en-US" sz="2800" baseline="30000" dirty="0"/>
              <a:t>th</a:t>
            </a:r>
            <a:r>
              <a:rPr lang="en-US" sz="2800" dirty="0"/>
              <a:t> Andy &amp; Jessica Coffey</a:t>
            </a:r>
          </a:p>
          <a:p>
            <a:r>
              <a:rPr lang="en-US" sz="2800" dirty="0"/>
              <a:t>Dec. 21</a:t>
            </a:r>
            <a:r>
              <a:rPr lang="en-US" sz="2800" baseline="30000" dirty="0"/>
              <a:t>st</a:t>
            </a:r>
            <a:r>
              <a:rPr lang="en-US" sz="2800" dirty="0"/>
              <a:t> Ben McCafferty, Lucas Walters</a:t>
            </a:r>
          </a:p>
        </p:txBody>
      </p:sp>
      <p:sp>
        <p:nvSpPr>
          <p:cNvPr id="4" name="Date Placeholder 3">
            <a:extLst>
              <a:ext uri="{FF2B5EF4-FFF2-40B4-BE49-F238E27FC236}">
                <a16:creationId xmlns:a16="http://schemas.microsoft.com/office/drawing/2014/main" id="{2EA6C1A0-CA15-4A2F-9782-CAE640C00869}"/>
              </a:ext>
            </a:extLst>
          </p:cNvPr>
          <p:cNvSpPr>
            <a:spLocks noGrp="1"/>
          </p:cNvSpPr>
          <p:nvPr>
            <p:ph type="dt" sz="half" idx="10"/>
          </p:nvPr>
        </p:nvSpPr>
        <p:spPr/>
        <p:txBody>
          <a:bodyPr/>
          <a:lstStyle/>
          <a:p>
            <a:r>
              <a:rPr lang="en-US"/>
              <a:t>12/16/2018</a:t>
            </a:r>
            <a:endParaRPr lang="en-US" dirty="0"/>
          </a:p>
        </p:txBody>
      </p:sp>
      <p:sp>
        <p:nvSpPr>
          <p:cNvPr id="5" name="Footer Placeholder 4">
            <a:extLst>
              <a:ext uri="{FF2B5EF4-FFF2-40B4-BE49-F238E27FC236}">
                <a16:creationId xmlns:a16="http://schemas.microsoft.com/office/drawing/2014/main" id="{882E12E6-9B36-4091-91C0-51FD1EFE3144}"/>
              </a:ext>
            </a:extLst>
          </p:cNvPr>
          <p:cNvSpPr>
            <a:spLocks noGrp="1"/>
          </p:cNvSpPr>
          <p:nvPr>
            <p:ph type="ftr" sz="quarter" idx="11"/>
          </p:nvPr>
        </p:nvSpPr>
        <p:spPr/>
        <p:txBody>
          <a:bodyPr/>
          <a:lstStyle/>
          <a:p>
            <a:r>
              <a:rPr lang="en-US"/>
              <a:t>The Interruption of the Messiah</a:t>
            </a:r>
            <a:endParaRPr lang="en-US" dirty="0"/>
          </a:p>
        </p:txBody>
      </p:sp>
      <p:sp>
        <p:nvSpPr>
          <p:cNvPr id="6" name="Slide Number Placeholder 5">
            <a:extLst>
              <a:ext uri="{FF2B5EF4-FFF2-40B4-BE49-F238E27FC236}">
                <a16:creationId xmlns:a16="http://schemas.microsoft.com/office/drawing/2014/main" id="{354B35C9-F6C1-42AD-A0AD-7B7FC85ABA4D}"/>
              </a:ext>
            </a:extLst>
          </p:cNvPr>
          <p:cNvSpPr>
            <a:spLocks noGrp="1"/>
          </p:cNvSpPr>
          <p:nvPr>
            <p:ph type="sldNum" sz="quarter" idx="12"/>
          </p:nvPr>
        </p:nvSpPr>
        <p:spPr/>
        <p:txBody>
          <a:bodyPr/>
          <a:lstStyle/>
          <a:p>
            <a:fld id="{DF28FB93-0A08-4E7D-8E63-9EFA29F1E093}" type="slidenum">
              <a:rPr lang="en-US" smtClean="0"/>
              <a:pPr/>
              <a:t>2</a:t>
            </a:fld>
            <a:endParaRPr lang="en-US" dirty="0"/>
          </a:p>
        </p:txBody>
      </p:sp>
    </p:spTree>
    <p:extLst>
      <p:ext uri="{BB962C8B-B14F-4D97-AF65-F5344CB8AC3E}">
        <p14:creationId xmlns:p14="http://schemas.microsoft.com/office/powerpoint/2010/main" val="70528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0546E8-1F1B-4A7E-86D9-476292F95DC7}"/>
              </a:ext>
            </a:extLst>
          </p:cNvPr>
          <p:cNvSpPr/>
          <p:nvPr/>
        </p:nvSpPr>
        <p:spPr>
          <a:xfrm>
            <a:off x="213360" y="0"/>
            <a:ext cx="8778240" cy="6789916"/>
          </a:xfrm>
          <a:prstGeom prst="rect">
            <a:avLst/>
          </a:prstGeom>
        </p:spPr>
        <p:txBody>
          <a:bodyPr wrap="square">
            <a:spAutoFit/>
          </a:bodyPr>
          <a:lstStyle/>
          <a:p>
            <a:r>
              <a:rPr lang="en-US" sz="4000" b="1" dirty="0"/>
              <a:t>HEBREWS 2:1-4</a:t>
            </a:r>
          </a:p>
          <a:p>
            <a:r>
              <a:rPr lang="en-US" sz="3200" i="1" dirty="0"/>
              <a:t>	Therefore we ought to give the more earnest heed to the things which we have heard, lest at any time we should let them slip. 2 For if the word spoken by angels was </a:t>
            </a:r>
            <a:r>
              <a:rPr lang="en-US" sz="3200" i="1" dirty="0" err="1"/>
              <a:t>stedfast</a:t>
            </a:r>
            <a:r>
              <a:rPr lang="en-US" sz="3200" i="1" dirty="0"/>
              <a:t>, and every transgression and disobedience received a just recompence of reward; 3 How shall we escape, if we neglect so great salvation; which at the first began to be spoken by the Lord, and was confirmed unto us by them that heard him;  4 God also bearing them witness, both with signs and wonders, and with divers miracles, and gifts of the Holy Ghost, according to his own will? </a:t>
            </a:r>
          </a:p>
        </p:txBody>
      </p:sp>
      <p:sp>
        <p:nvSpPr>
          <p:cNvPr id="3" name="Date Placeholder 2">
            <a:extLst>
              <a:ext uri="{FF2B5EF4-FFF2-40B4-BE49-F238E27FC236}">
                <a16:creationId xmlns:a16="http://schemas.microsoft.com/office/drawing/2014/main" id="{CA3ED9E2-593B-48A3-AE79-A8F47B5D21C7}"/>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2D88A694-53FF-43FF-AD25-4E74411003EE}"/>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B538B715-860B-4217-AA6C-6EE3049ED95E}"/>
              </a:ext>
            </a:extLst>
          </p:cNvPr>
          <p:cNvSpPr>
            <a:spLocks noGrp="1"/>
          </p:cNvSpPr>
          <p:nvPr>
            <p:ph type="sldNum" sz="quarter" idx="12"/>
          </p:nvPr>
        </p:nvSpPr>
        <p:spPr/>
        <p:txBody>
          <a:bodyPr/>
          <a:lstStyle/>
          <a:p>
            <a:fld id="{DF28FB93-0A08-4E7D-8E63-9EFA29F1E093}" type="slidenum">
              <a:rPr lang="en-US" smtClean="0"/>
              <a:pPr/>
              <a:t>20</a:t>
            </a:fld>
            <a:endParaRPr lang="en-US" dirty="0"/>
          </a:p>
        </p:txBody>
      </p:sp>
    </p:spTree>
    <p:extLst>
      <p:ext uri="{BB962C8B-B14F-4D97-AF65-F5344CB8AC3E}">
        <p14:creationId xmlns:p14="http://schemas.microsoft.com/office/powerpoint/2010/main" val="223736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198CD1-1DA9-4DB9-BC90-9AEEA35D7DC6}"/>
              </a:ext>
            </a:extLst>
          </p:cNvPr>
          <p:cNvSpPr/>
          <p:nvPr/>
        </p:nvSpPr>
        <p:spPr>
          <a:xfrm>
            <a:off x="208280" y="0"/>
            <a:ext cx="8813800" cy="6894195"/>
          </a:xfrm>
          <a:prstGeom prst="rect">
            <a:avLst/>
          </a:prstGeom>
        </p:spPr>
        <p:txBody>
          <a:bodyPr wrap="square">
            <a:spAutoFit/>
          </a:bodyPr>
          <a:lstStyle/>
          <a:p>
            <a:r>
              <a:rPr lang="en-US" sz="4000" b="1" dirty="0"/>
              <a:t>WHAT.HOUSE.WILL.YOU.BUILD.ME</a:t>
            </a:r>
          </a:p>
          <a:p>
            <a:r>
              <a:rPr lang="en-US" sz="3200" dirty="0"/>
              <a:t>	5  Going to Shreveport this week, for a series of services, and we're going to try, Lord willing, Bro. Moore, and we love Brother Jack. The Message, I think, kind of baffled him a little, especially on some of the things we hold dear and believe, that It came to us through the opening of the Seven Seals, such as, "serpent's seed, Eternal security," so forth, some of those Messages</a:t>
            </a:r>
            <a:r>
              <a:rPr lang="en-US" sz="3200" dirty="0">
                <a:solidFill>
                  <a:srgbClr val="FFFF00"/>
                </a:solidFill>
              </a:rPr>
              <a:t>. We don't think This is hard, but, It, you've got to open your heart to Truth. </a:t>
            </a:r>
            <a:r>
              <a:rPr lang="en-US" sz="3200" dirty="0"/>
              <a:t>We believe that we're living in the end time. That's just so real to us, that we're just at the end of the road.</a:t>
            </a:r>
          </a:p>
          <a:p>
            <a:pPr algn="r"/>
            <a:r>
              <a:rPr lang="en-US" dirty="0"/>
              <a:t>65-1121</a:t>
            </a:r>
          </a:p>
        </p:txBody>
      </p:sp>
      <p:sp>
        <p:nvSpPr>
          <p:cNvPr id="2" name="Date Placeholder 1">
            <a:extLst>
              <a:ext uri="{FF2B5EF4-FFF2-40B4-BE49-F238E27FC236}">
                <a16:creationId xmlns:a16="http://schemas.microsoft.com/office/drawing/2014/main" id="{56D2E695-B5E4-44FB-BFEF-4C39DAA9E0C7}"/>
              </a:ext>
            </a:extLst>
          </p:cNvPr>
          <p:cNvSpPr>
            <a:spLocks noGrp="1"/>
          </p:cNvSpPr>
          <p:nvPr>
            <p:ph type="dt" sz="half" idx="10"/>
          </p:nvPr>
        </p:nvSpPr>
        <p:spPr/>
        <p:txBody>
          <a:bodyPr/>
          <a:lstStyle/>
          <a:p>
            <a:r>
              <a:rPr lang="en-US"/>
              <a:t>12/16/2018</a:t>
            </a:r>
            <a:endParaRPr lang="en-US" dirty="0"/>
          </a:p>
        </p:txBody>
      </p:sp>
      <p:sp>
        <p:nvSpPr>
          <p:cNvPr id="3" name="Footer Placeholder 2">
            <a:extLst>
              <a:ext uri="{FF2B5EF4-FFF2-40B4-BE49-F238E27FC236}">
                <a16:creationId xmlns:a16="http://schemas.microsoft.com/office/drawing/2014/main" id="{DD1ABFF5-8C8E-45D8-A130-853DEFCB0797}"/>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965DBF3C-3107-4899-AF74-97F825517E85}"/>
              </a:ext>
            </a:extLst>
          </p:cNvPr>
          <p:cNvSpPr>
            <a:spLocks noGrp="1"/>
          </p:cNvSpPr>
          <p:nvPr>
            <p:ph type="sldNum" sz="quarter" idx="12"/>
          </p:nvPr>
        </p:nvSpPr>
        <p:spPr/>
        <p:txBody>
          <a:bodyPr/>
          <a:lstStyle/>
          <a:p>
            <a:fld id="{DF28FB93-0A08-4E7D-8E63-9EFA29F1E093}" type="slidenum">
              <a:rPr lang="en-US" smtClean="0"/>
              <a:pPr/>
              <a:t>21</a:t>
            </a:fld>
            <a:endParaRPr lang="en-US" dirty="0"/>
          </a:p>
        </p:txBody>
      </p:sp>
    </p:spTree>
    <p:extLst>
      <p:ext uri="{BB962C8B-B14F-4D97-AF65-F5344CB8AC3E}">
        <p14:creationId xmlns:p14="http://schemas.microsoft.com/office/powerpoint/2010/main" val="224428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1330B5-22A6-4311-A109-FFEFA35FA5E9}"/>
              </a:ext>
            </a:extLst>
          </p:cNvPr>
          <p:cNvSpPr/>
          <p:nvPr/>
        </p:nvSpPr>
        <p:spPr>
          <a:xfrm>
            <a:off x="304800" y="223520"/>
            <a:ext cx="8382000" cy="4647426"/>
          </a:xfrm>
          <a:prstGeom prst="rect">
            <a:avLst/>
          </a:prstGeom>
        </p:spPr>
        <p:txBody>
          <a:bodyPr wrap="square">
            <a:spAutoFit/>
          </a:bodyPr>
          <a:lstStyle/>
          <a:p>
            <a:r>
              <a:rPr lang="en-US" sz="4400" b="1" dirty="0"/>
              <a:t>HEBREWS 4:1-2</a:t>
            </a:r>
          </a:p>
          <a:p>
            <a:r>
              <a:rPr lang="en-US" sz="3600" i="1" dirty="0"/>
              <a:t>	Let us therefore fear, lest, a promise being left us of entering into his rest, any of you should seem to come short of it. 2 For unto us was the gospel preached, as well as unto them: but the word preached did not profit them, not being mixed with faith in them that heard it. </a:t>
            </a:r>
          </a:p>
        </p:txBody>
      </p:sp>
      <p:sp>
        <p:nvSpPr>
          <p:cNvPr id="2" name="Date Placeholder 1">
            <a:extLst>
              <a:ext uri="{FF2B5EF4-FFF2-40B4-BE49-F238E27FC236}">
                <a16:creationId xmlns:a16="http://schemas.microsoft.com/office/drawing/2014/main" id="{41C0C92F-BD9F-4358-9996-054EF7D0BD37}"/>
              </a:ext>
            </a:extLst>
          </p:cNvPr>
          <p:cNvSpPr>
            <a:spLocks noGrp="1"/>
          </p:cNvSpPr>
          <p:nvPr>
            <p:ph type="dt" sz="half" idx="10"/>
          </p:nvPr>
        </p:nvSpPr>
        <p:spPr/>
        <p:txBody>
          <a:bodyPr/>
          <a:lstStyle/>
          <a:p>
            <a:r>
              <a:rPr lang="en-US"/>
              <a:t>12/16/2018</a:t>
            </a:r>
            <a:endParaRPr lang="en-US" dirty="0"/>
          </a:p>
        </p:txBody>
      </p:sp>
      <p:sp>
        <p:nvSpPr>
          <p:cNvPr id="3" name="Footer Placeholder 2">
            <a:extLst>
              <a:ext uri="{FF2B5EF4-FFF2-40B4-BE49-F238E27FC236}">
                <a16:creationId xmlns:a16="http://schemas.microsoft.com/office/drawing/2014/main" id="{C640B629-3BA4-4113-8CAF-23BD0FA19D7E}"/>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AEE0AF8C-B69A-4BAD-A0B0-7DBE9FEBADC5}"/>
              </a:ext>
            </a:extLst>
          </p:cNvPr>
          <p:cNvSpPr>
            <a:spLocks noGrp="1"/>
          </p:cNvSpPr>
          <p:nvPr>
            <p:ph type="sldNum" sz="quarter" idx="12"/>
          </p:nvPr>
        </p:nvSpPr>
        <p:spPr/>
        <p:txBody>
          <a:bodyPr/>
          <a:lstStyle/>
          <a:p>
            <a:fld id="{DF28FB93-0A08-4E7D-8E63-9EFA29F1E093}" type="slidenum">
              <a:rPr lang="en-US" smtClean="0"/>
              <a:pPr/>
              <a:t>22</a:t>
            </a:fld>
            <a:endParaRPr lang="en-US" dirty="0"/>
          </a:p>
        </p:txBody>
      </p:sp>
    </p:spTree>
    <p:extLst>
      <p:ext uri="{BB962C8B-B14F-4D97-AF65-F5344CB8AC3E}">
        <p14:creationId xmlns:p14="http://schemas.microsoft.com/office/powerpoint/2010/main" val="238884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78692C-EB66-454E-8BDF-4180F4054E1F}"/>
              </a:ext>
            </a:extLst>
          </p:cNvPr>
          <p:cNvSpPr/>
          <p:nvPr/>
        </p:nvSpPr>
        <p:spPr>
          <a:xfrm>
            <a:off x="132080" y="0"/>
            <a:ext cx="8859520" cy="6617196"/>
          </a:xfrm>
          <a:prstGeom prst="rect">
            <a:avLst/>
          </a:prstGeom>
        </p:spPr>
        <p:txBody>
          <a:bodyPr wrap="square">
            <a:spAutoFit/>
          </a:bodyPr>
          <a:lstStyle/>
          <a:p>
            <a:r>
              <a:rPr lang="en-US" sz="4000" b="1" dirty="0"/>
              <a:t>IT.IS.THE.RISING.OF.THE.SUN</a:t>
            </a:r>
          </a:p>
          <a:p>
            <a:r>
              <a:rPr lang="en-US" sz="3200" dirty="0"/>
              <a:t>	73 Easter morning, not only did He raise, but His beneficiaries raised with Him… We are His beneficiaries, quickened after being dead in darkness. The darkened world of unbelief, where churches, denominations, had </a:t>
            </a:r>
            <a:r>
              <a:rPr lang="en-US" sz="3200" dirty="0" err="1"/>
              <a:t>drawed</a:t>
            </a:r>
            <a:r>
              <a:rPr lang="en-US" sz="3200" dirty="0"/>
              <a:t> us out. And there's something in us calling, "</a:t>
            </a:r>
            <a:r>
              <a:rPr lang="en-US" sz="3200" i="1" dirty="0"/>
              <a:t>Oh, we want God! We're hungering and thirsting for God." </a:t>
            </a:r>
            <a:r>
              <a:rPr lang="en-US" sz="3200" dirty="0"/>
              <a:t>We joined the Methodist, Baptist, Pentecostals, still there was something wrong, we just couldn't find It yet. 	</a:t>
            </a:r>
            <a:r>
              <a:rPr lang="en-US" sz="3200" dirty="0">
                <a:solidFill>
                  <a:srgbClr val="FFFF00"/>
                </a:solidFill>
              </a:rPr>
              <a:t>And all of a sudden, while we was groping in darkness, the great resurrection came to us in the manifestation of the promised Word of God.</a:t>
            </a:r>
          </a:p>
        </p:txBody>
      </p:sp>
      <p:sp>
        <p:nvSpPr>
          <p:cNvPr id="3" name="Date Placeholder 2">
            <a:extLst>
              <a:ext uri="{FF2B5EF4-FFF2-40B4-BE49-F238E27FC236}">
                <a16:creationId xmlns:a16="http://schemas.microsoft.com/office/drawing/2014/main" id="{21BFE6E1-47C0-4129-AD5B-6854847A6A04}"/>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1E972C45-9BB2-4B90-9EBA-9F11DAB9A0A6}"/>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0C4E55FB-1A20-4352-B437-1781038E3517}"/>
              </a:ext>
            </a:extLst>
          </p:cNvPr>
          <p:cNvSpPr>
            <a:spLocks noGrp="1"/>
          </p:cNvSpPr>
          <p:nvPr>
            <p:ph type="sldNum" sz="quarter" idx="12"/>
          </p:nvPr>
        </p:nvSpPr>
        <p:spPr/>
        <p:txBody>
          <a:bodyPr/>
          <a:lstStyle/>
          <a:p>
            <a:fld id="{DF28FB93-0A08-4E7D-8E63-9EFA29F1E093}" type="slidenum">
              <a:rPr lang="en-US" smtClean="0"/>
              <a:pPr/>
              <a:t>23</a:t>
            </a:fld>
            <a:endParaRPr lang="en-US" dirty="0"/>
          </a:p>
        </p:txBody>
      </p:sp>
    </p:spTree>
    <p:extLst>
      <p:ext uri="{BB962C8B-B14F-4D97-AF65-F5344CB8AC3E}">
        <p14:creationId xmlns:p14="http://schemas.microsoft.com/office/powerpoint/2010/main" val="547581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E32027-CF93-4A71-845C-A309E6DEBE6B}"/>
              </a:ext>
            </a:extLst>
          </p:cNvPr>
          <p:cNvSpPr/>
          <p:nvPr/>
        </p:nvSpPr>
        <p:spPr>
          <a:xfrm>
            <a:off x="213360" y="81280"/>
            <a:ext cx="8757920" cy="6309420"/>
          </a:xfrm>
          <a:prstGeom prst="rect">
            <a:avLst/>
          </a:prstGeom>
        </p:spPr>
        <p:txBody>
          <a:bodyPr wrap="square">
            <a:spAutoFit/>
          </a:bodyPr>
          <a:lstStyle/>
          <a:p>
            <a:r>
              <a:rPr lang="en-US" sz="4000" b="1" dirty="0"/>
              <a:t>MEANEST.MAN.I.KNOW</a:t>
            </a:r>
          </a:p>
          <a:p>
            <a:r>
              <a:rPr lang="en-US" sz="3200" dirty="0"/>
              <a:t>	</a:t>
            </a:r>
            <a:r>
              <a:rPr lang="en-US" sz="3000" dirty="0"/>
              <a:t>80 Some of you haven't loved Him like you should. </a:t>
            </a:r>
            <a:r>
              <a:rPr lang="en-US" sz="3000" dirty="0">
                <a:solidFill>
                  <a:srgbClr val="FFFF00"/>
                </a:solidFill>
              </a:rPr>
              <a:t>Some of you are real honorable Christians, and you haven't loved Him like you ought to. And you know you're guilty. </a:t>
            </a:r>
            <a:r>
              <a:rPr lang="en-US" sz="3000" dirty="0"/>
              <a:t>You don't pray enough. (I'm going to put up my hand now.) I don't pray enough. I'm ashamed of myself. I'm ashamed of my life. I asked Him to come to this meeting, I'm ashamed of my life before Him. I'm with you. He came from heaven this morning to visit us, came to us to talk to us, to speak to us. He's speaking to us right now, that little still small Voice down in our heart. There might not be rushing mighty winds.</a:t>
            </a:r>
            <a:r>
              <a:rPr lang="en-US" sz="3200" dirty="0"/>
              <a:t> 								</a:t>
            </a:r>
            <a:r>
              <a:rPr lang="en-US" sz="2400" dirty="0"/>
              <a:t>62-0127 </a:t>
            </a:r>
            <a:endParaRPr lang="en-US" sz="3200" dirty="0"/>
          </a:p>
        </p:txBody>
      </p:sp>
      <p:sp>
        <p:nvSpPr>
          <p:cNvPr id="3" name="Date Placeholder 2">
            <a:extLst>
              <a:ext uri="{FF2B5EF4-FFF2-40B4-BE49-F238E27FC236}">
                <a16:creationId xmlns:a16="http://schemas.microsoft.com/office/drawing/2014/main" id="{7FBD8523-FF96-4E53-9AE7-CF321E9C0E42}"/>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A4CCDDDE-C288-4A36-AD5A-41A0CEAB026E}"/>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FD911D57-E5B9-40BD-8030-734DCD7D0413}"/>
              </a:ext>
            </a:extLst>
          </p:cNvPr>
          <p:cNvSpPr>
            <a:spLocks noGrp="1"/>
          </p:cNvSpPr>
          <p:nvPr>
            <p:ph type="sldNum" sz="quarter" idx="12"/>
          </p:nvPr>
        </p:nvSpPr>
        <p:spPr/>
        <p:txBody>
          <a:bodyPr/>
          <a:lstStyle/>
          <a:p>
            <a:fld id="{DF28FB93-0A08-4E7D-8E63-9EFA29F1E093}" type="slidenum">
              <a:rPr lang="en-US" smtClean="0"/>
              <a:pPr/>
              <a:t>24</a:t>
            </a:fld>
            <a:endParaRPr lang="en-US" dirty="0"/>
          </a:p>
        </p:txBody>
      </p:sp>
    </p:spTree>
    <p:extLst>
      <p:ext uri="{BB962C8B-B14F-4D97-AF65-F5344CB8AC3E}">
        <p14:creationId xmlns:p14="http://schemas.microsoft.com/office/powerpoint/2010/main" val="294373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half" idx="10"/>
          </p:nvPr>
        </p:nvSpPr>
        <p:spPr/>
        <p:txBody>
          <a:bodyPr/>
          <a:lstStyle/>
          <a:p>
            <a:pPr>
              <a:defRPr/>
            </a:pPr>
            <a:r>
              <a:rPr lang="en-US"/>
              <a:t>12/16/2018</a:t>
            </a:r>
          </a:p>
        </p:txBody>
      </p:sp>
      <p:sp>
        <p:nvSpPr>
          <p:cNvPr id="10243" name="Footer Placeholder 2"/>
          <p:cNvSpPr>
            <a:spLocks noGrp="1"/>
          </p:cNvSpPr>
          <p:nvPr>
            <p:ph type="ftr" sz="quarter" idx="11"/>
          </p:nvPr>
        </p:nvSpPr>
        <p:spPr/>
        <p:txBody>
          <a:bodyPr/>
          <a:lstStyle/>
          <a:p>
            <a:pPr>
              <a:defRPr/>
            </a:pPr>
            <a:r>
              <a:rPr lang="en-US"/>
              <a:t>The Interruption of the Messiah</a:t>
            </a:r>
          </a:p>
        </p:txBody>
      </p:sp>
      <p:sp>
        <p:nvSpPr>
          <p:cNvPr id="10244" name="Slide Number Placeholder 3"/>
          <p:cNvSpPr>
            <a:spLocks noGrp="1"/>
          </p:cNvSpPr>
          <p:nvPr>
            <p:ph type="sldNum" sz="quarter" idx="12"/>
          </p:nvPr>
        </p:nvSpPr>
        <p:spPr/>
        <p:txBody>
          <a:bodyPr/>
          <a:lstStyle/>
          <a:p>
            <a:pPr>
              <a:defRPr/>
            </a:pPr>
            <a:fld id="{05ADC129-8C45-4A56-8BFE-97005B9EB098}" type="slidenum">
              <a:rPr lang="en-US" smtClean="0"/>
              <a:pPr>
                <a:defRPr/>
              </a:pPr>
              <a:t>25</a:t>
            </a:fld>
            <a:endParaRPr lang="en-US"/>
          </a:p>
        </p:txBody>
      </p:sp>
      <p:sp>
        <p:nvSpPr>
          <p:cNvPr id="12293" name="Rectangle 1"/>
          <p:cNvSpPr>
            <a:spLocks noChangeArrowheads="1"/>
          </p:cNvSpPr>
          <p:nvPr/>
        </p:nvSpPr>
        <p:spPr bwMode="auto">
          <a:xfrm>
            <a:off x="160020" y="12541"/>
            <a:ext cx="8763000" cy="6093976"/>
          </a:xfrm>
          <a:prstGeom prst="rect">
            <a:avLst/>
          </a:prstGeom>
          <a:noFill/>
          <a:ln w="9525">
            <a:noFill/>
            <a:miter lim="800000"/>
            <a:headEnd/>
            <a:tailEnd/>
          </a:ln>
        </p:spPr>
        <p:txBody>
          <a:bodyPr anchor="ctr">
            <a:spAutoFit/>
          </a:bodyPr>
          <a:lstStyle/>
          <a:p>
            <a:pPr indent="380985"/>
            <a:r>
              <a:rPr lang="en-US" sz="4000" b="1" dirty="0">
                <a:latin typeface="Cambria" pitchFamily="18" charset="0"/>
                <a:ea typeface="Calibri" pitchFamily="34" charset="0"/>
                <a:cs typeface="Times New Roman" pitchFamily="18" charset="0"/>
              </a:rPr>
              <a:t>WHAT.IS.THAT.IN.THINE.HAND</a:t>
            </a:r>
            <a:endParaRPr lang="en-US" sz="3333" dirty="0">
              <a:ea typeface="Calibri" pitchFamily="34" charset="0"/>
              <a:cs typeface="Times New Roman" pitchFamily="18" charset="0"/>
            </a:endParaRPr>
          </a:p>
          <a:p>
            <a:pPr indent="380985" eaLnBrk="0" hangingPunct="0"/>
            <a:r>
              <a:rPr lang="en-US" sz="3000" dirty="0">
                <a:latin typeface="Cambria" pitchFamily="18" charset="0"/>
                <a:ea typeface="Calibri" pitchFamily="34" charset="0"/>
                <a:cs typeface="Times New Roman" pitchFamily="18" charset="0"/>
              </a:rPr>
              <a:t>	26 </a:t>
            </a:r>
            <a:r>
              <a:rPr lang="en-US" sz="3200" dirty="0">
                <a:latin typeface="Cambria" pitchFamily="18" charset="0"/>
                <a:ea typeface="Calibri" pitchFamily="34" charset="0"/>
                <a:cs typeface="Times New Roman" pitchFamily="18" charset="0"/>
              </a:rPr>
              <a:t>Now, if I will say, "Well, I joined church; </a:t>
            </a:r>
            <a:r>
              <a:rPr lang="en-US" sz="3200" dirty="0" err="1">
                <a:latin typeface="Cambria" pitchFamily="18" charset="0"/>
                <a:ea typeface="Calibri" pitchFamily="34" charset="0"/>
                <a:cs typeface="Times New Roman" pitchFamily="18" charset="0"/>
              </a:rPr>
              <a:t>ain't</a:t>
            </a:r>
            <a:r>
              <a:rPr lang="en-US" sz="3200" dirty="0">
                <a:latin typeface="Cambria" pitchFamily="18" charset="0"/>
                <a:ea typeface="Calibri" pitchFamily="34" charset="0"/>
                <a:cs typeface="Times New Roman" pitchFamily="18" charset="0"/>
              </a:rPr>
              <a:t> I just as good as the next fellow. God never said, "</a:t>
            </a:r>
            <a:r>
              <a:rPr lang="en-US" sz="3200" i="1" dirty="0">
                <a:latin typeface="Cambria" pitchFamily="18" charset="0"/>
                <a:ea typeface="Calibri" pitchFamily="34" charset="0"/>
                <a:cs typeface="Times New Roman" pitchFamily="18" charset="0"/>
              </a:rPr>
              <a:t>If a man join the church</a:t>
            </a:r>
            <a:r>
              <a:rPr lang="en-US" sz="3200" dirty="0">
                <a:latin typeface="Cambria" pitchFamily="18" charset="0"/>
                <a:ea typeface="Calibri" pitchFamily="34" charset="0"/>
                <a:cs typeface="Times New Roman" pitchFamily="18" charset="0"/>
              </a:rPr>
              <a:t>..." </a:t>
            </a:r>
            <a:r>
              <a:rPr lang="en-US" sz="3200" dirty="0">
                <a:solidFill>
                  <a:srgbClr val="FFFF00"/>
                </a:solidFill>
                <a:latin typeface="Cambria" pitchFamily="18" charset="0"/>
                <a:ea typeface="Calibri" pitchFamily="34" charset="0"/>
                <a:cs typeface="Times New Roman" pitchFamily="18" charset="0"/>
              </a:rPr>
              <a:t>He said, "A man must be </a:t>
            </a:r>
            <a:r>
              <a:rPr lang="en-US" sz="3200" dirty="0" err="1">
                <a:solidFill>
                  <a:srgbClr val="FFFF00"/>
                </a:solidFill>
                <a:latin typeface="Cambria" pitchFamily="18" charset="0"/>
                <a:ea typeface="Calibri" pitchFamily="34" charset="0"/>
                <a:cs typeface="Times New Roman" pitchFamily="18" charset="0"/>
              </a:rPr>
              <a:t>borned</a:t>
            </a:r>
            <a:r>
              <a:rPr lang="en-US" sz="3200" dirty="0">
                <a:solidFill>
                  <a:srgbClr val="FFFF00"/>
                </a:solidFill>
                <a:latin typeface="Cambria" pitchFamily="18" charset="0"/>
                <a:ea typeface="Calibri" pitchFamily="34" charset="0"/>
                <a:cs typeface="Times New Roman" pitchFamily="18" charset="0"/>
              </a:rPr>
              <a:t> again." </a:t>
            </a:r>
            <a:r>
              <a:rPr lang="en-US" sz="3200" dirty="0">
                <a:latin typeface="Cambria" pitchFamily="18" charset="0"/>
                <a:ea typeface="Calibri" pitchFamily="34" charset="0"/>
                <a:cs typeface="Times New Roman" pitchFamily="18" charset="0"/>
              </a:rPr>
              <a:t>Say, "Well, I will go a good church." That's all right, but that </a:t>
            </a:r>
            <a:r>
              <a:rPr lang="en-US" sz="3200" dirty="0" err="1">
                <a:latin typeface="Cambria" pitchFamily="18" charset="0"/>
                <a:ea typeface="Calibri" pitchFamily="34" charset="0"/>
                <a:cs typeface="Times New Roman" pitchFamily="18" charset="0"/>
              </a:rPr>
              <a:t>ain't</a:t>
            </a:r>
            <a:r>
              <a:rPr lang="en-US" sz="3200" dirty="0">
                <a:latin typeface="Cambria" pitchFamily="18" charset="0"/>
                <a:ea typeface="Calibri" pitchFamily="34" charset="0"/>
                <a:cs typeface="Times New Roman" pitchFamily="18" charset="0"/>
              </a:rPr>
              <a:t> the requirement. 	</a:t>
            </a:r>
          </a:p>
          <a:p>
            <a:pPr indent="380985" eaLnBrk="0" hangingPunct="0"/>
            <a:r>
              <a:rPr lang="en-US" sz="3200" i="1" dirty="0">
                <a:latin typeface="Cambria" pitchFamily="18" charset="0"/>
                <a:ea typeface="Calibri" pitchFamily="34" charset="0"/>
                <a:cs typeface="Times New Roman" pitchFamily="18" charset="0"/>
              </a:rPr>
              <a:t>	"Except a man be </a:t>
            </a:r>
            <a:r>
              <a:rPr lang="en-US" sz="3200" i="1" dirty="0" err="1">
                <a:latin typeface="Cambria" pitchFamily="18" charset="0"/>
                <a:ea typeface="Calibri" pitchFamily="34" charset="0"/>
                <a:cs typeface="Times New Roman" pitchFamily="18" charset="0"/>
              </a:rPr>
              <a:t>borned</a:t>
            </a:r>
            <a:r>
              <a:rPr lang="en-US" sz="3200" i="1" dirty="0">
                <a:latin typeface="Cambria" pitchFamily="18" charset="0"/>
                <a:ea typeface="Calibri" pitchFamily="34" charset="0"/>
                <a:cs typeface="Times New Roman" pitchFamily="18" charset="0"/>
              </a:rPr>
              <a:t> of water and spirit, he will in no wise enter into the Kingdom." </a:t>
            </a:r>
            <a:r>
              <a:rPr lang="en-US" sz="3200" dirty="0">
                <a:solidFill>
                  <a:srgbClr val="FFFF00"/>
                </a:solidFill>
                <a:latin typeface="Cambria" pitchFamily="18" charset="0"/>
                <a:ea typeface="Calibri" pitchFamily="34" charset="0"/>
                <a:cs typeface="Times New Roman" pitchFamily="18" charset="0"/>
              </a:rPr>
              <a:t>God's got one solid program, no matter how good anything else looks. </a:t>
            </a:r>
            <a:r>
              <a:rPr lang="en-US" sz="3200" dirty="0">
                <a:latin typeface="Cambria" pitchFamily="18" charset="0"/>
                <a:ea typeface="Calibri" pitchFamily="34" charset="0"/>
                <a:cs typeface="Times New Roman" pitchFamily="18" charset="0"/>
              </a:rPr>
              <a:t>You got to line up with God's Gospel. </a:t>
            </a:r>
          </a:p>
          <a:p>
            <a:pPr indent="380985" algn="r" eaLnBrk="0" hangingPunct="0"/>
            <a:r>
              <a:rPr lang="en-US" sz="3000" dirty="0">
                <a:latin typeface="Cambria" pitchFamily="18" charset="0"/>
                <a:ea typeface="Calibri" pitchFamily="34" charset="0"/>
                <a:cs typeface="Times New Roman" pitchFamily="18" charset="0"/>
              </a:rPr>
              <a:t>55-0611</a:t>
            </a:r>
            <a:endParaRPr lang="en-US" sz="3000" dirty="0"/>
          </a:p>
        </p:txBody>
      </p:sp>
    </p:spTree>
    <p:extLst>
      <p:ext uri="{BB962C8B-B14F-4D97-AF65-F5344CB8AC3E}">
        <p14:creationId xmlns:p14="http://schemas.microsoft.com/office/powerpoint/2010/main" val="283135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5125F2-DAAF-46BB-B5B4-9E696C9B79C6}"/>
              </a:ext>
            </a:extLst>
          </p:cNvPr>
          <p:cNvSpPr>
            <a:spLocks noGrp="1"/>
          </p:cNvSpPr>
          <p:nvPr>
            <p:ph type="dt" sz="half" idx="10"/>
          </p:nvPr>
        </p:nvSpPr>
        <p:spPr/>
        <p:txBody>
          <a:bodyPr/>
          <a:lstStyle/>
          <a:p>
            <a:r>
              <a:rPr lang="en-US"/>
              <a:t>12/16/2018</a:t>
            </a:r>
            <a:endParaRPr lang="en-US" dirty="0"/>
          </a:p>
        </p:txBody>
      </p:sp>
      <p:sp>
        <p:nvSpPr>
          <p:cNvPr id="3" name="Footer Placeholder 2">
            <a:extLst>
              <a:ext uri="{FF2B5EF4-FFF2-40B4-BE49-F238E27FC236}">
                <a16:creationId xmlns:a16="http://schemas.microsoft.com/office/drawing/2014/main" id="{E319B341-AED7-4334-BA26-DA026CC0EFEE}"/>
              </a:ext>
            </a:extLst>
          </p:cNvPr>
          <p:cNvSpPr>
            <a:spLocks noGrp="1"/>
          </p:cNvSpPr>
          <p:nvPr>
            <p:ph type="ftr" sz="quarter" idx="11"/>
          </p:nvPr>
        </p:nvSpPr>
        <p:spPr/>
        <p:txBody>
          <a:bodyPr/>
          <a:lstStyle/>
          <a:p>
            <a:r>
              <a:rPr lang="en-US"/>
              <a:t>The Interruption of the Messiah</a:t>
            </a:r>
            <a:endParaRPr lang="en-US" dirty="0"/>
          </a:p>
        </p:txBody>
      </p:sp>
      <p:sp>
        <p:nvSpPr>
          <p:cNvPr id="4" name="Slide Number Placeholder 3">
            <a:extLst>
              <a:ext uri="{FF2B5EF4-FFF2-40B4-BE49-F238E27FC236}">
                <a16:creationId xmlns:a16="http://schemas.microsoft.com/office/drawing/2014/main" id="{14B7911E-A4C4-4CBE-AD22-380E6591BEE5}"/>
              </a:ext>
            </a:extLst>
          </p:cNvPr>
          <p:cNvSpPr>
            <a:spLocks noGrp="1"/>
          </p:cNvSpPr>
          <p:nvPr>
            <p:ph type="sldNum" sz="quarter" idx="12"/>
          </p:nvPr>
        </p:nvSpPr>
        <p:spPr/>
        <p:txBody>
          <a:bodyPr/>
          <a:lstStyle/>
          <a:p>
            <a:fld id="{DF28FB93-0A08-4E7D-8E63-9EFA29F1E093}" type="slidenum">
              <a:rPr lang="en-US" smtClean="0"/>
              <a:pPr/>
              <a:t>26</a:t>
            </a:fld>
            <a:endParaRPr lang="en-US" dirty="0"/>
          </a:p>
        </p:txBody>
      </p:sp>
    </p:spTree>
    <p:extLst>
      <p:ext uri="{BB962C8B-B14F-4D97-AF65-F5344CB8AC3E}">
        <p14:creationId xmlns:p14="http://schemas.microsoft.com/office/powerpoint/2010/main" val="1501293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F6F47-CEA0-4AE6-B381-BE8CEDAABA8E}"/>
              </a:ext>
            </a:extLst>
          </p:cNvPr>
          <p:cNvSpPr/>
          <p:nvPr/>
        </p:nvSpPr>
        <p:spPr>
          <a:xfrm>
            <a:off x="223520" y="81280"/>
            <a:ext cx="8778240" cy="7602081"/>
          </a:xfrm>
          <a:prstGeom prst="rect">
            <a:avLst/>
          </a:prstGeom>
        </p:spPr>
        <p:txBody>
          <a:bodyPr wrap="square">
            <a:spAutoFit/>
          </a:bodyPr>
          <a:lstStyle/>
          <a:p>
            <a:r>
              <a:rPr lang="en-US" sz="3600" b="1" spc="-150" dirty="0"/>
              <a:t>EARNESTLY.CONTENDING.FOR.THE.FAITH </a:t>
            </a:r>
            <a:r>
              <a:rPr lang="en-US" sz="3200" dirty="0"/>
              <a:t>	       	We still need every step ladder, every stepping stone… The building is still in making and when it's completed, this Gospel is preached to every kindred, tongue, and nation, then Jesus will return.</a:t>
            </a:r>
          </a:p>
          <a:p>
            <a:r>
              <a:rPr lang="en-US" sz="3200" dirty="0"/>
              <a:t>	Now, we've had plenty of passing out tracts and theology around the world. </a:t>
            </a:r>
            <a:r>
              <a:rPr lang="en-US" sz="3200" dirty="0">
                <a:solidFill>
                  <a:srgbClr val="FFFF00"/>
                </a:solidFill>
              </a:rPr>
              <a:t>But the Gospel is not the Bible altogether. </a:t>
            </a:r>
            <a:r>
              <a:rPr lang="en-US" sz="3200" dirty="0"/>
              <a:t>Paul said, "</a:t>
            </a:r>
            <a:r>
              <a:rPr lang="en-US" sz="3200" i="1" dirty="0"/>
              <a:t>The Gospel came to us not in Word only, but through power and demonstrations of the Holy Ghost."</a:t>
            </a:r>
          </a:p>
          <a:p>
            <a:r>
              <a:rPr lang="en-US" sz="3200" dirty="0"/>
              <a:t>Then when Jesus said, "Go into all the world and preach the Gospel to every creature," then He meant go into all the world and demonstrate the power of God to every creature.</a:t>
            </a:r>
          </a:p>
        </p:txBody>
      </p:sp>
      <p:sp>
        <p:nvSpPr>
          <p:cNvPr id="3" name="Date Placeholder 2">
            <a:extLst>
              <a:ext uri="{FF2B5EF4-FFF2-40B4-BE49-F238E27FC236}">
                <a16:creationId xmlns:a16="http://schemas.microsoft.com/office/drawing/2014/main" id="{2403B5AD-3006-46DE-8C60-C4F91322D31F}"/>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0E2CC15F-D556-445C-9EFD-F9A5497E5BCB}"/>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3EE7023B-EEA9-4FA8-8C1B-ED394F12BF46}"/>
              </a:ext>
            </a:extLst>
          </p:cNvPr>
          <p:cNvSpPr>
            <a:spLocks noGrp="1"/>
          </p:cNvSpPr>
          <p:nvPr>
            <p:ph type="sldNum" sz="quarter" idx="12"/>
          </p:nvPr>
        </p:nvSpPr>
        <p:spPr/>
        <p:txBody>
          <a:bodyPr/>
          <a:lstStyle/>
          <a:p>
            <a:fld id="{DF28FB93-0A08-4E7D-8E63-9EFA29F1E093}" type="slidenum">
              <a:rPr lang="en-US" smtClean="0"/>
              <a:pPr/>
              <a:t>27</a:t>
            </a:fld>
            <a:endParaRPr lang="en-US" dirty="0"/>
          </a:p>
        </p:txBody>
      </p:sp>
    </p:spTree>
    <p:extLst>
      <p:ext uri="{BB962C8B-B14F-4D97-AF65-F5344CB8AC3E}">
        <p14:creationId xmlns:p14="http://schemas.microsoft.com/office/powerpoint/2010/main" val="955662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306793" y="198120"/>
            <a:ext cx="8522247" cy="4349973"/>
          </a:xfrm>
          <a:prstGeom prst="rect">
            <a:avLst/>
          </a:prstGeom>
          <a:noFill/>
          <a:ln w="9525">
            <a:noFill/>
            <a:miter lim="800000"/>
            <a:headEnd/>
            <a:tailEnd/>
          </a:ln>
        </p:spPr>
        <p:txBody>
          <a:bodyPr wrap="square">
            <a:spAutoFit/>
          </a:bodyPr>
          <a:lstStyle/>
          <a:p>
            <a:pPr indent="380985"/>
            <a:r>
              <a:rPr lang="en-US" sz="3667" b="1" dirty="0">
                <a:latin typeface="Cambria" pitchFamily="18" charset="0"/>
                <a:cs typeface="Times New Roman" pitchFamily="18" charset="0"/>
              </a:rPr>
              <a:t>292-1  CHURCH.AGE.BOOK</a:t>
            </a:r>
            <a:endParaRPr lang="en-US" sz="3667" dirty="0"/>
          </a:p>
          <a:p>
            <a:pPr indent="380985" eaLnBrk="0" hangingPunct="0"/>
            <a:r>
              <a:rPr lang="en-US" sz="3000" dirty="0">
                <a:latin typeface="Cambria" pitchFamily="18" charset="0"/>
                <a:cs typeface="Times New Roman" pitchFamily="18" charset="0"/>
              </a:rPr>
              <a:t>		It is not joining a church that counts. </a:t>
            </a:r>
            <a:r>
              <a:rPr lang="en-US" sz="3000" dirty="0">
                <a:solidFill>
                  <a:srgbClr val="FFFF00"/>
                </a:solidFill>
                <a:latin typeface="Cambria" pitchFamily="18" charset="0"/>
                <a:cs typeface="Times New Roman" pitchFamily="18" charset="0"/>
              </a:rPr>
              <a:t>The life is not in the church. </a:t>
            </a:r>
            <a:r>
              <a:rPr lang="en-US" sz="3000" b="1" dirty="0">
                <a:solidFill>
                  <a:srgbClr val="FFFF00"/>
                </a:solidFill>
                <a:latin typeface="Cambria" pitchFamily="18" charset="0"/>
                <a:cs typeface="Times New Roman" pitchFamily="18" charset="0"/>
              </a:rPr>
              <a:t>The life is in Christ</a:t>
            </a:r>
            <a:r>
              <a:rPr lang="en-US" sz="3000" dirty="0">
                <a:solidFill>
                  <a:srgbClr val="FFFF00"/>
                </a:solidFill>
                <a:latin typeface="Cambria" pitchFamily="18" charset="0"/>
                <a:cs typeface="Times New Roman" pitchFamily="18" charset="0"/>
              </a:rPr>
              <a:t>. </a:t>
            </a:r>
            <a:r>
              <a:rPr lang="en-US" sz="3000" dirty="0">
                <a:latin typeface="Cambria" pitchFamily="18" charset="0"/>
                <a:cs typeface="Times New Roman" pitchFamily="18" charset="0"/>
              </a:rPr>
              <a:t>"This is the record that God hath given us eternal life and this life is in His Son. He that hath the Son hath life, and he that hath not the Son hath not life." </a:t>
            </a:r>
            <a:r>
              <a:rPr lang="en-US" sz="3000" b="1" dirty="0">
                <a:latin typeface="Cambria" pitchFamily="18" charset="0"/>
                <a:cs typeface="Times New Roman" pitchFamily="18" charset="0"/>
              </a:rPr>
              <a:t>Man is made holy by the Spirit</a:t>
            </a:r>
            <a:r>
              <a:rPr lang="en-US" sz="3000" dirty="0">
                <a:latin typeface="Cambria" pitchFamily="18" charset="0"/>
                <a:cs typeface="Times New Roman" pitchFamily="18" charset="0"/>
              </a:rPr>
              <a:t>. It is the Spirit of Holiness that raised Jesus from the dead that in-dwells us and makes us holy with His holiness.</a:t>
            </a:r>
            <a:endParaRPr lang="en-US" sz="3000" dirty="0"/>
          </a:p>
        </p:txBody>
      </p:sp>
      <p:sp>
        <p:nvSpPr>
          <p:cNvPr id="29699" name="Date Placeholder 2"/>
          <p:cNvSpPr>
            <a:spLocks noGrp="1"/>
          </p:cNvSpPr>
          <p:nvPr>
            <p:ph type="dt" sz="quarter" idx="10"/>
          </p:nvPr>
        </p:nvSpPr>
        <p:spPr/>
        <p:txBody>
          <a:bodyPr/>
          <a:lstStyle/>
          <a:p>
            <a:pPr>
              <a:defRPr/>
            </a:pPr>
            <a:r>
              <a:rPr lang="en-US"/>
              <a:t>12/16/2018</a:t>
            </a:r>
          </a:p>
        </p:txBody>
      </p:sp>
      <p:sp>
        <p:nvSpPr>
          <p:cNvPr id="29700" name="Slide Number Placeholder 4"/>
          <p:cNvSpPr>
            <a:spLocks noGrp="1"/>
          </p:cNvSpPr>
          <p:nvPr>
            <p:ph type="sldNum" sz="quarter" idx="12"/>
          </p:nvPr>
        </p:nvSpPr>
        <p:spPr/>
        <p:txBody>
          <a:bodyPr/>
          <a:lstStyle/>
          <a:p>
            <a:pPr>
              <a:defRPr/>
            </a:pPr>
            <a:fld id="{83943205-70F9-4E93-A77F-050652AD388D}" type="slidenum">
              <a:rPr lang="en-US" smtClean="0"/>
              <a:pPr>
                <a:defRPr/>
              </a:pPr>
              <a:t>28</a:t>
            </a:fld>
            <a:endParaRPr lang="en-US"/>
          </a:p>
        </p:txBody>
      </p:sp>
      <p:sp>
        <p:nvSpPr>
          <p:cNvPr id="29701" name="Footer Placeholder 5"/>
          <p:cNvSpPr>
            <a:spLocks noGrp="1"/>
          </p:cNvSpPr>
          <p:nvPr>
            <p:ph type="ftr" sz="quarter" idx="11"/>
          </p:nvPr>
        </p:nvSpPr>
        <p:spPr/>
        <p:txBody>
          <a:bodyPr/>
          <a:lstStyle/>
          <a:p>
            <a:pPr>
              <a:defRPr/>
            </a:pPr>
            <a:r>
              <a:rPr lang="en-US"/>
              <a:t>The Interruption of the Messiah</a:t>
            </a:r>
          </a:p>
        </p:txBody>
      </p:sp>
    </p:spTree>
    <p:extLst>
      <p:ext uri="{BB962C8B-B14F-4D97-AF65-F5344CB8AC3E}">
        <p14:creationId xmlns:p14="http://schemas.microsoft.com/office/powerpoint/2010/main" val="410261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42240" y="17134"/>
            <a:ext cx="8818880" cy="6370975"/>
          </a:xfrm>
          <a:prstGeom prst="rect">
            <a:avLst/>
          </a:prstGeom>
          <a:noFill/>
          <a:ln w="9525">
            <a:noFill/>
            <a:miter lim="800000"/>
            <a:headEnd/>
            <a:tailEnd/>
          </a:ln>
        </p:spPr>
        <p:txBody>
          <a:bodyPr wrap="square" anchor="ctr">
            <a:spAutoFit/>
          </a:bodyPr>
          <a:lstStyle/>
          <a:p>
            <a:pPr indent="380985"/>
            <a:r>
              <a:rPr lang="en-US" sz="4400" b="1" dirty="0">
                <a:latin typeface="Cambria" pitchFamily="18" charset="0"/>
                <a:ea typeface="Calibri" pitchFamily="34" charset="0"/>
                <a:cs typeface="Times New Roman" pitchFamily="18" charset="0"/>
              </a:rPr>
              <a:t>THE.SUPER.SIGN</a:t>
            </a:r>
            <a:endParaRPr lang="en-US" sz="4400" dirty="0">
              <a:ea typeface="Calibri" pitchFamily="34" charset="0"/>
              <a:cs typeface="Times New Roman" pitchFamily="18" charset="0"/>
            </a:endParaRPr>
          </a:p>
          <a:p>
            <a:pPr indent="380985" eaLnBrk="0" hangingPunct="0"/>
            <a:r>
              <a:rPr lang="en-US" sz="2800" dirty="0">
                <a:latin typeface="Cambria" pitchFamily="18" charset="0"/>
                <a:ea typeface="Calibri" pitchFamily="34" charset="0"/>
                <a:cs typeface="Times New Roman" pitchFamily="18" charset="0"/>
              </a:rPr>
              <a:t>	53 How many wise man were in Babylon, studying astronomy, when these three wise men knew </a:t>
            </a:r>
            <a:r>
              <a:rPr lang="en-US" sz="2800" dirty="0">
                <a:latin typeface="Calibri" pitchFamily="34" charset="0"/>
                <a:ea typeface="Calibri" pitchFamily="34" charset="0"/>
                <a:cs typeface="Times New Roman" pitchFamily="18" charset="0"/>
              </a:rPr>
              <a:t>…</a:t>
            </a:r>
            <a:r>
              <a:rPr lang="en-US" sz="2800" dirty="0">
                <a:latin typeface="Cambria" pitchFamily="18" charset="0"/>
                <a:ea typeface="Calibri" pitchFamily="34" charset="0"/>
                <a:cs typeface="Times New Roman" pitchFamily="18" charset="0"/>
              </a:rPr>
              <a:t>them three stars lined up, it was a sign the Messiah was on the earth?  They believed it... The rest of them didn't see them. </a:t>
            </a:r>
            <a:r>
              <a:rPr lang="en-US" sz="2800" dirty="0">
                <a:solidFill>
                  <a:srgbClr val="FFFF00"/>
                </a:solidFill>
                <a:latin typeface="Cambria" pitchFamily="18" charset="0"/>
                <a:ea typeface="Calibri" pitchFamily="34" charset="0"/>
                <a:cs typeface="Times New Roman" pitchFamily="18" charset="0"/>
              </a:rPr>
              <a:t>They were in their right constellation, but they saw them in the way that God had presented them to them.</a:t>
            </a:r>
            <a:endParaRPr lang="en-US" sz="2800" dirty="0">
              <a:solidFill>
                <a:srgbClr val="FFFF00"/>
              </a:solidFill>
            </a:endParaRPr>
          </a:p>
          <a:p>
            <a:pPr indent="380985" eaLnBrk="0" hangingPunct="0"/>
            <a:r>
              <a:rPr lang="en-US" sz="2800" dirty="0">
                <a:solidFill>
                  <a:srgbClr val="FFFF00"/>
                </a:solidFill>
                <a:latin typeface="Cambria" pitchFamily="18" charset="0"/>
                <a:cs typeface="Calibri" pitchFamily="34" charset="0"/>
              </a:rPr>
              <a:t>	54 That's the way the Gospel is today. It can only be seen in the way that God presents it to you. </a:t>
            </a:r>
            <a:r>
              <a:rPr lang="en-US" sz="2800" dirty="0">
                <a:latin typeface="Cambria" pitchFamily="18" charset="0"/>
                <a:cs typeface="Calibri" pitchFamily="34" charset="0"/>
              </a:rPr>
              <a:t>And if it's presented to you outside of the continuity of the Bible, then it's not God telling you that. Amen. You can't make the Bible lie. It's the infallible Word of God.</a:t>
            </a:r>
          </a:p>
          <a:p>
            <a:pPr indent="380985" algn="r" eaLnBrk="0" hangingPunct="0"/>
            <a:r>
              <a:rPr lang="en-US" sz="2800" b="1" dirty="0">
                <a:latin typeface="Cambria" pitchFamily="18" charset="0"/>
                <a:ea typeface="Calibri" pitchFamily="34" charset="0"/>
                <a:cs typeface="Times New Roman" pitchFamily="18" charset="0"/>
              </a:rPr>
              <a:t>63-1129</a:t>
            </a:r>
            <a:endParaRPr lang="en-US" sz="2800" dirty="0"/>
          </a:p>
        </p:txBody>
      </p:sp>
      <p:sp>
        <p:nvSpPr>
          <p:cNvPr id="12291" name="Date Placeholder 2"/>
          <p:cNvSpPr>
            <a:spLocks noGrp="1"/>
          </p:cNvSpPr>
          <p:nvPr>
            <p:ph type="dt" sz="half" idx="10"/>
          </p:nvPr>
        </p:nvSpPr>
        <p:spPr/>
        <p:txBody>
          <a:bodyPr/>
          <a:lstStyle/>
          <a:p>
            <a:pPr>
              <a:defRPr/>
            </a:pPr>
            <a:r>
              <a:rPr lang="en-US"/>
              <a:t>12/16/2018</a:t>
            </a:r>
            <a:endParaRPr lang="en-US" dirty="0"/>
          </a:p>
        </p:txBody>
      </p:sp>
      <p:sp>
        <p:nvSpPr>
          <p:cNvPr id="12293" name="Footer Placeholder 4"/>
          <p:cNvSpPr>
            <a:spLocks noGrp="1"/>
          </p:cNvSpPr>
          <p:nvPr>
            <p:ph type="ftr" sz="quarter" idx="11"/>
          </p:nvPr>
        </p:nvSpPr>
        <p:spPr/>
        <p:txBody>
          <a:bodyPr/>
          <a:lstStyle/>
          <a:p>
            <a:pPr>
              <a:defRPr/>
            </a:pPr>
            <a:r>
              <a:rPr lang="en-US"/>
              <a:t>The Interruption of the Messiah</a:t>
            </a:r>
            <a:endParaRPr lang="en-US" dirty="0"/>
          </a:p>
        </p:txBody>
      </p:sp>
      <p:sp>
        <p:nvSpPr>
          <p:cNvPr id="12292" name="Slide Number Placeholder 3"/>
          <p:cNvSpPr>
            <a:spLocks noGrp="1"/>
          </p:cNvSpPr>
          <p:nvPr>
            <p:ph type="sldNum" sz="quarter" idx="12"/>
          </p:nvPr>
        </p:nvSpPr>
        <p:spPr/>
        <p:txBody>
          <a:bodyPr/>
          <a:lstStyle/>
          <a:p>
            <a:pPr>
              <a:defRPr/>
            </a:pPr>
            <a:fld id="{EE644393-64D5-429F-A577-3C84C9B6AF28}"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A5CA3-ED97-4E1E-BD52-C287D3AC4CF0}"/>
              </a:ext>
            </a:extLst>
          </p:cNvPr>
          <p:cNvSpPr/>
          <p:nvPr/>
        </p:nvSpPr>
        <p:spPr>
          <a:xfrm>
            <a:off x="294640" y="193041"/>
            <a:ext cx="8564880" cy="5632311"/>
          </a:xfrm>
          <a:prstGeom prst="rect">
            <a:avLst/>
          </a:prstGeom>
        </p:spPr>
        <p:txBody>
          <a:bodyPr wrap="square">
            <a:spAutoFit/>
          </a:bodyPr>
          <a:lstStyle/>
          <a:p>
            <a:r>
              <a:rPr lang="en-US" sz="4000" b="1" dirty="0"/>
              <a:t>ISAIAH 9:6-7</a:t>
            </a:r>
          </a:p>
          <a:p>
            <a:r>
              <a:rPr lang="en-US" sz="3200" i="1" dirty="0"/>
              <a:t>	For unto us a child is born, unto us a son is given: and the government shall be upon his shoulder: and his name shall be called Wonderful, Counsellor, The mighty God, The everlasting Father, The Prince of Peace. 7 Of the increase of his government and peace there shall be no end, upon the throne of David, and upon his kingdom, to order it, and to establish it with judgment and with justice from henceforth even for ever. The zeal of the LORD of hosts will perform this.</a:t>
            </a:r>
          </a:p>
        </p:txBody>
      </p:sp>
      <p:sp>
        <p:nvSpPr>
          <p:cNvPr id="2" name="Date Placeholder 1">
            <a:extLst>
              <a:ext uri="{FF2B5EF4-FFF2-40B4-BE49-F238E27FC236}">
                <a16:creationId xmlns:a16="http://schemas.microsoft.com/office/drawing/2014/main" id="{62C2611F-0CEE-4EAB-9B22-A3698AAC0FBE}"/>
              </a:ext>
            </a:extLst>
          </p:cNvPr>
          <p:cNvSpPr>
            <a:spLocks noGrp="1"/>
          </p:cNvSpPr>
          <p:nvPr>
            <p:ph type="dt" sz="half" idx="10"/>
          </p:nvPr>
        </p:nvSpPr>
        <p:spPr/>
        <p:txBody>
          <a:bodyPr/>
          <a:lstStyle/>
          <a:p>
            <a:r>
              <a:rPr lang="en-US"/>
              <a:t>12/16/2018</a:t>
            </a:r>
            <a:endParaRPr lang="en-US" dirty="0"/>
          </a:p>
        </p:txBody>
      </p:sp>
      <p:sp>
        <p:nvSpPr>
          <p:cNvPr id="3" name="Footer Placeholder 2">
            <a:extLst>
              <a:ext uri="{FF2B5EF4-FFF2-40B4-BE49-F238E27FC236}">
                <a16:creationId xmlns:a16="http://schemas.microsoft.com/office/drawing/2014/main" id="{98DF744C-2751-4EAA-93A0-03D6F709CB45}"/>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191CF5E3-F0F6-48F9-B6B6-5F6CCB987D3F}"/>
              </a:ext>
            </a:extLst>
          </p:cNvPr>
          <p:cNvSpPr>
            <a:spLocks noGrp="1"/>
          </p:cNvSpPr>
          <p:nvPr>
            <p:ph type="sldNum" sz="quarter" idx="12"/>
          </p:nvPr>
        </p:nvSpPr>
        <p:spPr/>
        <p:txBody>
          <a:bodyPr/>
          <a:lstStyle/>
          <a:p>
            <a:fld id="{DF28FB93-0A08-4E7D-8E63-9EFA29F1E093}" type="slidenum">
              <a:rPr lang="en-US" smtClean="0"/>
              <a:pPr/>
              <a:t>3</a:t>
            </a:fld>
            <a:endParaRPr lang="en-US" dirty="0"/>
          </a:p>
        </p:txBody>
      </p:sp>
    </p:spTree>
    <p:extLst>
      <p:ext uri="{BB962C8B-B14F-4D97-AF65-F5344CB8AC3E}">
        <p14:creationId xmlns:p14="http://schemas.microsoft.com/office/powerpoint/2010/main" val="1125453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half" idx="10"/>
          </p:nvPr>
        </p:nvSpPr>
        <p:spPr/>
        <p:txBody>
          <a:bodyPr/>
          <a:lstStyle/>
          <a:p>
            <a:pPr>
              <a:defRPr/>
            </a:pPr>
            <a:r>
              <a:rPr lang="en-US"/>
              <a:t>12/16/2018</a:t>
            </a:r>
          </a:p>
        </p:txBody>
      </p:sp>
      <p:sp>
        <p:nvSpPr>
          <p:cNvPr id="9219" name="Footer Placeholder 2"/>
          <p:cNvSpPr>
            <a:spLocks noGrp="1"/>
          </p:cNvSpPr>
          <p:nvPr>
            <p:ph type="ftr" sz="quarter" idx="11"/>
          </p:nvPr>
        </p:nvSpPr>
        <p:spPr/>
        <p:txBody>
          <a:bodyPr/>
          <a:lstStyle/>
          <a:p>
            <a:pPr>
              <a:defRPr/>
            </a:pPr>
            <a:r>
              <a:rPr lang="en-US"/>
              <a:t>The Interruption of the Messiah</a:t>
            </a:r>
          </a:p>
        </p:txBody>
      </p:sp>
      <p:sp>
        <p:nvSpPr>
          <p:cNvPr id="9220" name="Slide Number Placeholder 3"/>
          <p:cNvSpPr>
            <a:spLocks noGrp="1"/>
          </p:cNvSpPr>
          <p:nvPr>
            <p:ph type="sldNum" sz="quarter" idx="12"/>
          </p:nvPr>
        </p:nvSpPr>
        <p:spPr/>
        <p:txBody>
          <a:bodyPr/>
          <a:lstStyle/>
          <a:p>
            <a:pPr>
              <a:defRPr/>
            </a:pPr>
            <a:fld id="{CCBE7D6A-EEA9-41B3-96DE-E8E9E712745B}" type="slidenum">
              <a:rPr lang="en-US" smtClean="0"/>
              <a:pPr>
                <a:defRPr/>
              </a:pPr>
              <a:t>30</a:t>
            </a:fld>
            <a:endParaRPr lang="en-US"/>
          </a:p>
        </p:txBody>
      </p:sp>
      <p:sp>
        <p:nvSpPr>
          <p:cNvPr id="7" name="Rectangle 6"/>
          <p:cNvSpPr/>
          <p:nvPr/>
        </p:nvSpPr>
        <p:spPr>
          <a:xfrm>
            <a:off x="190500" y="563564"/>
            <a:ext cx="8826500" cy="5273303"/>
          </a:xfrm>
          <a:prstGeom prst="rect">
            <a:avLst/>
          </a:prstGeom>
        </p:spPr>
        <p:txBody>
          <a:bodyPr wrap="square">
            <a:spAutoFit/>
          </a:bodyPr>
          <a:lstStyle/>
          <a:p>
            <a:r>
              <a:rPr lang="en-US" sz="4000" b="1" dirty="0">
                <a:latin typeface="Cambria" charset="0"/>
                <a:ea typeface="Cambria" charset="0"/>
                <a:cs typeface="Cambria" charset="0"/>
              </a:rPr>
              <a:t>FATHER.THE.HOUR.HAS.COME</a:t>
            </a:r>
          </a:p>
          <a:p>
            <a:r>
              <a:rPr lang="en-US" sz="3000" dirty="0">
                <a:latin typeface="Cambria" charset="0"/>
                <a:ea typeface="Cambria" charset="0"/>
                <a:cs typeface="Cambria" charset="0"/>
              </a:rPr>
              <a:t>	15 (Jehoshaphat) …he'd seen the results from his father when he served the Lord, then when he didn't serve the Lord. So all of that together and taking it under consideration, Jehoshaphat had purposed in his heart to serve the Lord and to cling to the things that his father David did at the beginning.</a:t>
            </a:r>
          </a:p>
          <a:p>
            <a:r>
              <a:rPr lang="en-US" sz="3000" dirty="0">
                <a:latin typeface="Cambria" charset="0"/>
                <a:ea typeface="Cambria" charset="0"/>
                <a:cs typeface="Cambria" charset="0"/>
              </a:rPr>
              <a:t>	In other words, he went back to </a:t>
            </a:r>
            <a:r>
              <a:rPr lang="en-US" sz="3000" b="1" dirty="0">
                <a:latin typeface="Cambria" charset="0"/>
                <a:ea typeface="Cambria" charset="0"/>
                <a:cs typeface="Cambria" charset="0"/>
              </a:rPr>
              <a:t>the old landmark</a:t>
            </a:r>
            <a:r>
              <a:rPr lang="en-US" sz="3000" dirty="0">
                <a:latin typeface="Cambria" charset="0"/>
                <a:ea typeface="Cambria" charset="0"/>
                <a:cs typeface="Cambria" charset="0"/>
              </a:rPr>
              <a:t>… It would be good for all of us to go back to the old landmarks and clean out the rows. </a:t>
            </a:r>
          </a:p>
          <a:p>
            <a:pPr algn="r"/>
            <a:r>
              <a:rPr lang="en-US" sz="2667" dirty="0">
                <a:latin typeface="Cambria" charset="0"/>
                <a:ea typeface="Cambria" charset="0"/>
                <a:cs typeface="Cambria"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12/16/2018</a:t>
            </a:r>
          </a:p>
        </p:txBody>
      </p:sp>
      <p:sp>
        <p:nvSpPr>
          <p:cNvPr id="3" name="Footer Placeholder 2"/>
          <p:cNvSpPr>
            <a:spLocks noGrp="1"/>
          </p:cNvSpPr>
          <p:nvPr>
            <p:ph type="ftr" sz="quarter" idx="11"/>
          </p:nvPr>
        </p:nvSpPr>
        <p:spPr/>
        <p:txBody>
          <a:bodyPr/>
          <a:lstStyle/>
          <a:p>
            <a:pPr>
              <a:defRPr/>
            </a:pPr>
            <a:r>
              <a:rPr lang="en-US"/>
              <a:t>The Interruption of the Messiah</a:t>
            </a:r>
          </a:p>
        </p:txBody>
      </p:sp>
      <p:sp>
        <p:nvSpPr>
          <p:cNvPr id="4" name="Slide Number Placeholder 3"/>
          <p:cNvSpPr>
            <a:spLocks noGrp="1"/>
          </p:cNvSpPr>
          <p:nvPr>
            <p:ph type="sldNum" sz="quarter" idx="12"/>
          </p:nvPr>
        </p:nvSpPr>
        <p:spPr/>
        <p:txBody>
          <a:bodyPr/>
          <a:lstStyle/>
          <a:p>
            <a:pPr>
              <a:defRPr/>
            </a:pPr>
            <a:fld id="{61895502-144C-4044-A9FF-8778C8A27D37}" type="slidenum">
              <a:rPr lang="en-US" smtClean="0"/>
              <a:pPr>
                <a:defRPr/>
              </a:pPr>
              <a:t>31</a:t>
            </a:fld>
            <a:endParaRPr lang="en-US"/>
          </a:p>
        </p:txBody>
      </p:sp>
      <p:sp>
        <p:nvSpPr>
          <p:cNvPr id="5" name="Rectangle 4"/>
          <p:cNvSpPr/>
          <p:nvPr/>
        </p:nvSpPr>
        <p:spPr>
          <a:xfrm>
            <a:off x="190500" y="746127"/>
            <a:ext cx="8826500" cy="5427961"/>
          </a:xfrm>
          <a:prstGeom prst="rect">
            <a:avLst/>
          </a:prstGeom>
        </p:spPr>
        <p:txBody>
          <a:bodyPr wrap="square">
            <a:spAutoFit/>
          </a:bodyPr>
          <a:lstStyle/>
          <a:p>
            <a:r>
              <a:rPr lang="en-US" sz="2667" dirty="0">
                <a:latin typeface="Cambria" charset="0"/>
                <a:ea typeface="Cambria" charset="0"/>
                <a:cs typeface="Cambria" charset="0"/>
              </a:rPr>
              <a:t>	Now, so then God blessed him. God will bless anyone who will go back to the old landmark of the Bible and start from the Bible, not theology… and start from the old landmark and move up, God will move with you.</a:t>
            </a:r>
          </a:p>
          <a:p>
            <a:r>
              <a:rPr lang="en-US" sz="2667" dirty="0">
                <a:latin typeface="Cambria" charset="0"/>
                <a:ea typeface="Cambria" charset="0"/>
                <a:cs typeface="Cambria" charset="0"/>
              </a:rPr>
              <a:t>	So God begin to bless Jehoshaphat, and the first thing you know, He begin to prosper him. And he built up all the garrisons, so that these uncircumcised could not come in. And that's what the churches needs today, is a garrison of the old time apostolic teaching, so this lukewarm, formal, in-and-out, up-and-down, doesn't get into our church; we never garrisoned the Church. And now we got everything in it</a:t>
            </a:r>
            <a:r>
              <a:rPr lang="is-IS" sz="2667" dirty="0">
                <a:latin typeface="Cambria" charset="0"/>
                <a:ea typeface="Cambria" charset="0"/>
                <a:cs typeface="Cambria" charset="0"/>
              </a:rPr>
              <a:t>… </a:t>
            </a:r>
            <a:r>
              <a:rPr lang="en-US" sz="2667" dirty="0">
                <a:latin typeface="Cambria" charset="0"/>
                <a:ea typeface="Cambria" charset="0"/>
                <a:cs typeface="Cambria" charset="0"/>
              </a:rPr>
              <a:t>because we never garrisoned by the Word.</a:t>
            </a:r>
          </a:p>
          <a:p>
            <a:pPr algn="r"/>
            <a:r>
              <a:rPr lang="en-US" sz="2667" dirty="0">
                <a:latin typeface="Cambria" charset="0"/>
                <a:ea typeface="Cambria" charset="0"/>
                <a:cs typeface="Cambria" charset="0"/>
              </a:rPr>
              <a:t>56-1002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half" idx="10"/>
          </p:nvPr>
        </p:nvSpPr>
        <p:spPr>
          <a:noFill/>
        </p:spPr>
        <p:txBody>
          <a:bodyPr/>
          <a:lstStyle/>
          <a:p>
            <a:r>
              <a:rPr lang="en-US"/>
              <a:t>12/16/2018</a:t>
            </a:r>
          </a:p>
        </p:txBody>
      </p:sp>
      <p:sp>
        <p:nvSpPr>
          <p:cNvPr id="10243" name="Footer Placeholder 2"/>
          <p:cNvSpPr>
            <a:spLocks noGrp="1"/>
          </p:cNvSpPr>
          <p:nvPr>
            <p:ph type="ftr" sz="quarter" idx="11"/>
          </p:nvPr>
        </p:nvSpPr>
        <p:spPr>
          <a:noFill/>
        </p:spPr>
        <p:txBody>
          <a:bodyPr/>
          <a:lstStyle/>
          <a:p>
            <a:r>
              <a:rPr lang="en-US"/>
              <a:t>The Interruption of the Messiah</a:t>
            </a:r>
          </a:p>
        </p:txBody>
      </p:sp>
      <p:sp>
        <p:nvSpPr>
          <p:cNvPr id="10244" name="Slide Number Placeholder 3"/>
          <p:cNvSpPr>
            <a:spLocks noGrp="1"/>
          </p:cNvSpPr>
          <p:nvPr>
            <p:ph type="sldNum" sz="quarter" idx="12"/>
          </p:nvPr>
        </p:nvSpPr>
        <p:spPr>
          <a:noFill/>
        </p:spPr>
        <p:txBody>
          <a:bodyPr/>
          <a:lstStyle/>
          <a:p>
            <a:fld id="{C8B3FC69-EB9B-4151-8D4F-0EF591461748}" type="slidenum">
              <a:rPr lang="en-US"/>
              <a:pPr/>
              <a:t>32</a:t>
            </a:fld>
            <a:endParaRPr lang="en-US"/>
          </a:p>
        </p:txBody>
      </p:sp>
      <p:sp>
        <p:nvSpPr>
          <p:cNvPr id="10245" name="Rectangle 4"/>
          <p:cNvSpPr>
            <a:spLocks noChangeArrowheads="1"/>
          </p:cNvSpPr>
          <p:nvPr/>
        </p:nvSpPr>
        <p:spPr bwMode="auto">
          <a:xfrm>
            <a:off x="317500" y="1890449"/>
            <a:ext cx="8064500" cy="3272371"/>
          </a:xfrm>
          <a:prstGeom prst="rect">
            <a:avLst/>
          </a:prstGeom>
          <a:noFill/>
          <a:ln w="9525">
            <a:noFill/>
            <a:miter lim="800000"/>
            <a:headEnd/>
            <a:tailEnd/>
          </a:ln>
        </p:spPr>
        <p:txBody>
          <a:bodyPr>
            <a:spAutoFit/>
          </a:bodyPr>
          <a:lstStyle/>
          <a:p>
            <a:r>
              <a:rPr lang="en-US" sz="4000" b="1" dirty="0">
                <a:latin typeface="Cambria" pitchFamily="18" charset="0"/>
              </a:rPr>
              <a:t>JOHN 8:31-32</a:t>
            </a:r>
          </a:p>
          <a:p>
            <a:r>
              <a:rPr lang="en-US" sz="3333" dirty="0">
                <a:latin typeface="Cambria" pitchFamily="18" charset="0"/>
              </a:rPr>
              <a:t>     	</a:t>
            </a:r>
            <a:r>
              <a:rPr lang="en-US" sz="3333" i="1" dirty="0">
                <a:latin typeface="Cambria" pitchFamily="18" charset="0"/>
              </a:rPr>
              <a:t>31 Then said Jesus to those Jews which believed on him, If ye continue in my word, then are ye my disciples indeed; 32 And ye shall know </a:t>
            </a:r>
            <a:r>
              <a:rPr lang="en-US" sz="3333" b="1" i="1" dirty="0">
                <a:latin typeface="Cambria" pitchFamily="18" charset="0"/>
              </a:rPr>
              <a:t>the truth, </a:t>
            </a:r>
            <a:r>
              <a:rPr lang="en-US" sz="3333" i="1" dirty="0">
                <a:latin typeface="Cambria" pitchFamily="18" charset="0"/>
              </a:rPr>
              <a:t>and the truth shall make you free.</a:t>
            </a:r>
          </a:p>
        </p:txBody>
      </p:sp>
      <p:sp>
        <p:nvSpPr>
          <p:cNvPr id="6" name="TextBox 5"/>
          <p:cNvSpPr txBox="1"/>
          <p:nvPr/>
        </p:nvSpPr>
        <p:spPr>
          <a:xfrm>
            <a:off x="190501" y="762000"/>
            <a:ext cx="6633419" cy="861774"/>
          </a:xfrm>
          <a:prstGeom prst="rect">
            <a:avLst/>
          </a:prstGeom>
          <a:noFill/>
        </p:spPr>
        <p:txBody>
          <a:bodyPr wrap="none" rtlCol="0">
            <a:spAutoFit/>
          </a:bodyPr>
          <a:lstStyle/>
          <a:p>
            <a:r>
              <a:rPr lang="en-US" sz="5000" b="1" dirty="0">
                <a:latin typeface="Cambria" charset="0"/>
                <a:ea typeface="Cambria" charset="0"/>
                <a:cs typeface="Cambria" charset="0"/>
              </a:rPr>
              <a:t>Some Basic Principles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linds(horizontal)">
                                      <p:cBhvr>
                                        <p:cTn id="7" dur="2000"/>
                                        <p:tgtEl>
                                          <p:spTgt spid="1024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5">
                                            <p:txEl>
                                              <p:pRg st="1" end="1"/>
                                            </p:txEl>
                                          </p:spTgt>
                                        </p:tgtEl>
                                        <p:attrNameLst>
                                          <p:attrName>style.visibility</p:attrName>
                                        </p:attrNameLst>
                                      </p:cBhvr>
                                      <p:to>
                                        <p:strVal val="visible"/>
                                      </p:to>
                                    </p:set>
                                    <p:animEffect transition="in" filter="blinds(horizontal)">
                                      <p:cBhvr>
                                        <p:cTn id="10" dur="2000"/>
                                        <p:tgtEl>
                                          <p:spTgt spid="102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half" idx="10"/>
          </p:nvPr>
        </p:nvSpPr>
        <p:spPr>
          <a:noFill/>
        </p:spPr>
        <p:txBody>
          <a:bodyPr/>
          <a:lstStyle/>
          <a:p>
            <a:r>
              <a:rPr lang="en-US"/>
              <a:t>12/16/2018</a:t>
            </a:r>
          </a:p>
        </p:txBody>
      </p:sp>
      <p:sp>
        <p:nvSpPr>
          <p:cNvPr id="11267" name="Footer Placeholder 2"/>
          <p:cNvSpPr>
            <a:spLocks noGrp="1"/>
          </p:cNvSpPr>
          <p:nvPr>
            <p:ph type="ftr" sz="quarter" idx="11"/>
          </p:nvPr>
        </p:nvSpPr>
        <p:spPr>
          <a:noFill/>
        </p:spPr>
        <p:txBody>
          <a:bodyPr/>
          <a:lstStyle/>
          <a:p>
            <a:r>
              <a:rPr lang="en-US"/>
              <a:t>The Interruption of the Messiah</a:t>
            </a:r>
          </a:p>
        </p:txBody>
      </p:sp>
      <p:sp>
        <p:nvSpPr>
          <p:cNvPr id="11268" name="Slide Number Placeholder 3"/>
          <p:cNvSpPr>
            <a:spLocks noGrp="1"/>
          </p:cNvSpPr>
          <p:nvPr>
            <p:ph type="sldNum" sz="quarter" idx="12"/>
          </p:nvPr>
        </p:nvSpPr>
        <p:spPr>
          <a:noFill/>
        </p:spPr>
        <p:txBody>
          <a:bodyPr/>
          <a:lstStyle/>
          <a:p>
            <a:fld id="{4E27C1CF-5B36-4709-9CD5-1BA56EC28CBF}" type="slidenum">
              <a:rPr lang="en-US"/>
              <a:pPr/>
              <a:t>33</a:t>
            </a:fld>
            <a:endParaRPr lang="en-US"/>
          </a:p>
        </p:txBody>
      </p:sp>
      <p:sp>
        <p:nvSpPr>
          <p:cNvPr id="11269" name="Rectangle 4"/>
          <p:cNvSpPr>
            <a:spLocks noChangeArrowheads="1"/>
          </p:cNvSpPr>
          <p:nvPr/>
        </p:nvSpPr>
        <p:spPr bwMode="auto">
          <a:xfrm>
            <a:off x="294640" y="1079501"/>
            <a:ext cx="8255000" cy="2862130"/>
          </a:xfrm>
          <a:prstGeom prst="rect">
            <a:avLst/>
          </a:prstGeom>
          <a:noFill/>
          <a:ln w="9525">
            <a:noFill/>
            <a:miter lim="800000"/>
            <a:headEnd/>
            <a:tailEnd/>
          </a:ln>
        </p:spPr>
        <p:txBody>
          <a:bodyPr wrap="square">
            <a:spAutoFit/>
          </a:bodyPr>
          <a:lstStyle/>
          <a:p>
            <a:r>
              <a:rPr lang="en-US" sz="4000" b="1" dirty="0">
                <a:latin typeface="Cambria" charset="0"/>
                <a:ea typeface="Cambria" charset="0"/>
                <a:cs typeface="Cambria" charset="0"/>
              </a:rPr>
              <a:t>Truth: </a:t>
            </a:r>
            <a:r>
              <a:rPr lang="en-US" sz="3333" dirty="0">
                <a:latin typeface="Cambria" charset="0"/>
                <a:ea typeface="Cambria" charset="0"/>
                <a:cs typeface="Cambria" charset="0"/>
              </a:rPr>
              <a:t>(Gr.) </a:t>
            </a:r>
            <a:r>
              <a:rPr lang="en-US" sz="3333" dirty="0" err="1">
                <a:latin typeface="Cambria" charset="0"/>
                <a:ea typeface="Cambria" charset="0"/>
                <a:cs typeface="Cambria" charset="0"/>
              </a:rPr>
              <a:t>aletheia</a:t>
            </a:r>
            <a:r>
              <a:rPr lang="en-US" sz="3333" dirty="0">
                <a:latin typeface="Cambria" charset="0"/>
                <a:ea typeface="Cambria" charset="0"/>
                <a:cs typeface="Cambria" charset="0"/>
              </a:rPr>
              <a:t>  </a:t>
            </a:r>
            <a:endParaRPr lang="en-US" sz="4000" dirty="0">
              <a:latin typeface="Cambria" charset="0"/>
              <a:ea typeface="Cambria" charset="0"/>
              <a:cs typeface="Cambria" charset="0"/>
            </a:endParaRPr>
          </a:p>
          <a:p>
            <a:r>
              <a:rPr lang="en-US" sz="4000" b="1" dirty="0">
                <a:latin typeface="Cambria" charset="0"/>
                <a:ea typeface="Cambria" charset="0"/>
                <a:cs typeface="Cambria" charset="0"/>
              </a:rPr>
              <a:t>	</a:t>
            </a:r>
            <a:r>
              <a:rPr lang="en-US" sz="3333" dirty="0">
                <a:latin typeface="Cambria" charset="0"/>
                <a:ea typeface="Cambria" charset="0"/>
                <a:cs typeface="Cambria" charset="0"/>
              </a:rPr>
              <a:t>What is true in any matter under consideration; that </a:t>
            </a:r>
            <a:r>
              <a:rPr lang="en-US" sz="3333" dirty="0" err="1">
                <a:latin typeface="Cambria" charset="0"/>
                <a:ea typeface="Cambria" charset="0"/>
                <a:cs typeface="Cambria" charset="0"/>
              </a:rPr>
              <a:t>candour</a:t>
            </a:r>
            <a:r>
              <a:rPr lang="en-US" sz="3333" dirty="0">
                <a:latin typeface="Cambria" charset="0"/>
                <a:ea typeface="Cambria" charset="0"/>
                <a:cs typeface="Cambria" charset="0"/>
              </a:rPr>
              <a:t> of mind which is free from affection, pretence, simulation, falsehood, deceit.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half" idx="10"/>
          </p:nvPr>
        </p:nvSpPr>
        <p:spPr/>
        <p:txBody>
          <a:bodyPr/>
          <a:lstStyle/>
          <a:p>
            <a:pPr>
              <a:defRPr/>
            </a:pPr>
            <a:r>
              <a:rPr lang="en-US"/>
              <a:t>12/16/2018</a:t>
            </a:r>
            <a:endParaRPr lang="en-US" dirty="0"/>
          </a:p>
        </p:txBody>
      </p:sp>
      <p:sp>
        <p:nvSpPr>
          <p:cNvPr id="26627" name="Footer Placeholder 2"/>
          <p:cNvSpPr>
            <a:spLocks noGrp="1"/>
          </p:cNvSpPr>
          <p:nvPr>
            <p:ph type="ftr" sz="quarter" idx="11"/>
          </p:nvPr>
        </p:nvSpPr>
        <p:spPr/>
        <p:txBody>
          <a:bodyPr/>
          <a:lstStyle/>
          <a:p>
            <a:pPr>
              <a:defRPr/>
            </a:pPr>
            <a:r>
              <a:rPr lang="en-US"/>
              <a:t>The Interruption of the Messiah</a:t>
            </a:r>
            <a:endParaRPr lang="en-US" dirty="0"/>
          </a:p>
        </p:txBody>
      </p:sp>
      <p:sp>
        <p:nvSpPr>
          <p:cNvPr id="26628" name="Slide Number Placeholder 3"/>
          <p:cNvSpPr>
            <a:spLocks noGrp="1"/>
          </p:cNvSpPr>
          <p:nvPr>
            <p:ph type="sldNum" sz="quarter" idx="12"/>
          </p:nvPr>
        </p:nvSpPr>
        <p:spPr/>
        <p:txBody>
          <a:bodyPr/>
          <a:lstStyle/>
          <a:p>
            <a:pPr>
              <a:defRPr/>
            </a:pPr>
            <a:fld id="{29D9E7AB-C49C-4D8C-B992-9C0165F5B785}" type="slidenum">
              <a:rPr lang="en-US" smtClean="0"/>
              <a:pPr>
                <a:defRPr/>
              </a:pPr>
              <a:t>34</a:t>
            </a:fld>
            <a:endParaRPr lang="en-US" dirty="0"/>
          </a:p>
        </p:txBody>
      </p:sp>
      <p:sp>
        <p:nvSpPr>
          <p:cNvPr id="29701" name="Rectangle 1"/>
          <p:cNvSpPr>
            <a:spLocks noChangeArrowheads="1"/>
          </p:cNvSpPr>
          <p:nvPr/>
        </p:nvSpPr>
        <p:spPr bwMode="auto">
          <a:xfrm>
            <a:off x="190500" y="392263"/>
            <a:ext cx="8763000" cy="6351290"/>
          </a:xfrm>
          <a:prstGeom prst="rect">
            <a:avLst/>
          </a:prstGeom>
          <a:noFill/>
          <a:ln w="9525">
            <a:noFill/>
            <a:miter lim="800000"/>
            <a:headEnd/>
            <a:tailEnd/>
          </a:ln>
        </p:spPr>
        <p:txBody>
          <a:bodyPr wrap="square" anchor="ctr">
            <a:spAutoFit/>
          </a:bodyPr>
          <a:lstStyle/>
          <a:p>
            <a:pPr indent="380985"/>
            <a:r>
              <a:rPr lang="en-US" sz="3667" b="1" dirty="0">
                <a:latin typeface="Cambria" pitchFamily="18" charset="0"/>
                <a:ea typeface="Calibri" pitchFamily="34" charset="0"/>
                <a:cs typeface="Times New Roman" pitchFamily="18" charset="0"/>
              </a:rPr>
              <a:t>THE.ABSOLUTE</a:t>
            </a:r>
            <a:endParaRPr lang="en-US" sz="3667" dirty="0">
              <a:ea typeface="Calibri" pitchFamily="34" charset="0"/>
              <a:cs typeface="Times New Roman" pitchFamily="18" charset="0"/>
            </a:endParaRPr>
          </a:p>
          <a:p>
            <a:pPr indent="380985" eaLnBrk="0" hangingPunct="0"/>
            <a:r>
              <a:rPr lang="en-US" sz="2667" dirty="0">
                <a:latin typeface="Cambria" pitchFamily="18" charset="0"/>
                <a:ea typeface="Calibri" pitchFamily="34" charset="0"/>
                <a:cs typeface="Times New Roman" pitchFamily="18" charset="0"/>
              </a:rPr>
              <a:t>	15-2  And how the enemy in every way that he can will try to get you away from that absolute... How </a:t>
            </a:r>
            <a:r>
              <a:rPr lang="en-US" sz="2667" b="1" dirty="0">
                <a:latin typeface="Cambria" pitchFamily="18" charset="0"/>
                <a:ea typeface="Calibri" pitchFamily="34" charset="0"/>
                <a:cs typeface="Times New Roman" pitchFamily="18" charset="0"/>
              </a:rPr>
              <a:t>the Christian world</a:t>
            </a:r>
            <a:r>
              <a:rPr lang="en-US" sz="2667" dirty="0">
                <a:latin typeface="Cambria" pitchFamily="18" charset="0"/>
                <a:ea typeface="Calibri" pitchFamily="34" charset="0"/>
                <a:cs typeface="Times New Roman" pitchFamily="18" charset="0"/>
              </a:rPr>
              <a:t> this morning needs that type of absolute. Those who treat creeds and traditions has tried with doctrine of men to disqualify God's Word</a:t>
            </a:r>
            <a:r>
              <a:rPr lang="en-US" sz="2667" dirty="0">
                <a:latin typeface="Calibri" pitchFamily="34" charset="0"/>
                <a:ea typeface="Calibri" pitchFamily="34" charset="0"/>
                <a:cs typeface="Times New Roman" pitchFamily="18" charset="0"/>
              </a:rPr>
              <a:t>…</a:t>
            </a:r>
            <a:r>
              <a:rPr lang="en-US" sz="2667" b="1" dirty="0">
                <a:latin typeface="Cambria" pitchFamily="18" charset="0"/>
                <a:ea typeface="Calibri" pitchFamily="34" charset="0"/>
                <a:cs typeface="Times New Roman" pitchFamily="18" charset="0"/>
              </a:rPr>
              <a:t> </a:t>
            </a:r>
            <a:r>
              <a:rPr lang="en-US" sz="2667" b="1" dirty="0">
                <a:solidFill>
                  <a:srgbClr val="FFFF00"/>
                </a:solidFill>
                <a:latin typeface="Cambria" pitchFamily="18" charset="0"/>
                <a:ea typeface="Calibri" pitchFamily="34" charset="0"/>
                <a:cs typeface="Times New Roman" pitchFamily="18" charset="0"/>
              </a:rPr>
              <a:t>They need an absolute, an experience of meeting on a Damascus road, the living God Who can heal the sick, and raise the dead, and cast out devils: a genuine absolute... </a:t>
            </a:r>
            <a:endParaRPr lang="en-US" sz="2667" dirty="0">
              <a:latin typeface="Cambria" pitchFamily="18" charset="0"/>
              <a:ea typeface="Calibri" pitchFamily="34" charset="0"/>
              <a:cs typeface="Times New Roman" pitchFamily="18" charset="0"/>
            </a:endParaRPr>
          </a:p>
          <a:p>
            <a:pPr indent="380985" eaLnBrk="0" hangingPunct="0"/>
            <a:r>
              <a:rPr lang="en-US" sz="2667" dirty="0">
                <a:latin typeface="Cambria" pitchFamily="18" charset="0"/>
                <a:cs typeface="Calibri" pitchFamily="34" charset="0"/>
              </a:rPr>
              <a:t>Meeting with God was such an experience, that his own words, his thoughts, his ambitions, his training, all of it didn</a:t>
            </a:r>
            <a:r>
              <a:rPr lang="en-US" sz="2667" dirty="0">
                <a:latin typeface="Calibri" pitchFamily="34" charset="0"/>
                <a:cs typeface="Calibri" pitchFamily="34" charset="0"/>
              </a:rPr>
              <a:t>’</a:t>
            </a:r>
            <a:r>
              <a:rPr lang="en-US" sz="2667" dirty="0">
                <a:latin typeface="Cambria" pitchFamily="18" charset="0"/>
                <a:cs typeface="Calibri" pitchFamily="34" charset="0"/>
              </a:rPr>
              <a:t>t matter at all.</a:t>
            </a:r>
            <a:r>
              <a:rPr lang="en-US" sz="2667" b="1" dirty="0">
                <a:solidFill>
                  <a:srgbClr val="FFFF00"/>
                </a:solidFill>
                <a:latin typeface="Cambria" pitchFamily="18" charset="0"/>
                <a:cs typeface="Calibri" pitchFamily="34" charset="0"/>
              </a:rPr>
              <a:t> </a:t>
            </a:r>
            <a:r>
              <a:rPr lang="en-US" sz="2667" b="1" dirty="0">
                <a:latin typeface="Cambria" pitchFamily="18" charset="0"/>
                <a:cs typeface="Calibri" pitchFamily="34" charset="0"/>
              </a:rPr>
              <a:t>What mattered was what was determined according to the Absolute that God had showed him.</a:t>
            </a:r>
          </a:p>
          <a:p>
            <a:pPr indent="380985" algn="r" eaLnBrk="0" hangingPunct="0"/>
            <a:r>
              <a:rPr lang="en-US" sz="2333" dirty="0">
                <a:latin typeface="Cambria" pitchFamily="18" charset="0"/>
                <a:ea typeface="Calibri" pitchFamily="34" charset="0"/>
                <a:cs typeface="Times New Roman" pitchFamily="18" charset="0"/>
              </a:rPr>
              <a:t>62-1230</a:t>
            </a:r>
            <a:endParaRPr lang="en-US" sz="2333" dirty="0"/>
          </a:p>
        </p:txBody>
      </p:sp>
    </p:spTree>
    <p:extLst>
      <p:ext uri="{BB962C8B-B14F-4D97-AF65-F5344CB8AC3E}">
        <p14:creationId xmlns:p14="http://schemas.microsoft.com/office/powerpoint/2010/main" val="2547292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523875" y="444501"/>
            <a:ext cx="7953375" cy="5786777"/>
          </a:xfrm>
          <a:prstGeom prst="rect">
            <a:avLst/>
          </a:prstGeom>
          <a:noFill/>
          <a:ln w="9525">
            <a:noFill/>
            <a:miter lim="800000"/>
            <a:headEnd/>
            <a:tailEnd/>
          </a:ln>
        </p:spPr>
        <p:txBody>
          <a:bodyPr>
            <a:spAutoFit/>
          </a:bodyPr>
          <a:lstStyle/>
          <a:p>
            <a:pPr indent="543697" defTabSz="1087394" eaLnBrk="0" hangingPunct="0"/>
            <a:r>
              <a:rPr lang="en-US" sz="4000" b="1">
                <a:latin typeface="Cambria" pitchFamily="18" charset="0"/>
                <a:cs typeface="Times New Roman" pitchFamily="18" charset="0"/>
              </a:rPr>
              <a:t>ONCE.MORE    63-1117</a:t>
            </a:r>
            <a:endParaRPr lang="en-US" sz="2667">
              <a:cs typeface="Times New Roman" pitchFamily="18" charset="0"/>
            </a:endParaRPr>
          </a:p>
          <a:p>
            <a:pPr indent="543697" defTabSz="1087394" eaLnBrk="0" hangingPunct="0"/>
            <a:r>
              <a:rPr lang="en-US" sz="3667">
                <a:latin typeface="Cambria" pitchFamily="18" charset="0"/>
                <a:cs typeface="Times New Roman" pitchFamily="18" charset="0"/>
              </a:rPr>
              <a:t>202   …You said, 'a little while, the world,' Babylon, or Sodom, won't see You. 'But ye shall see Me. You shall see Me, for I will be with you, all the way to the end of the world.'"  It hasn't come to an end yet. "You will see Me. Ye shall see Me, for I'll be with you, even in you." </a:t>
            </a:r>
            <a:r>
              <a:rPr lang="en-US" sz="3667" b="1">
                <a:latin typeface="Cambria" pitchFamily="18" charset="0"/>
                <a:cs typeface="Times New Roman" pitchFamily="18" charset="0"/>
              </a:rPr>
              <a:t>You'll see His Life reproduced in the believers.</a:t>
            </a:r>
            <a:endParaRPr lang="en-US" sz="3667"/>
          </a:p>
        </p:txBody>
      </p:sp>
      <p:sp>
        <p:nvSpPr>
          <p:cNvPr id="31747" name="Date Placeholder 2"/>
          <p:cNvSpPr>
            <a:spLocks noGrp="1"/>
          </p:cNvSpPr>
          <p:nvPr>
            <p:ph type="dt" sz="quarter" idx="10"/>
          </p:nvPr>
        </p:nvSpPr>
        <p:spPr/>
        <p:txBody>
          <a:bodyPr/>
          <a:lstStyle/>
          <a:p>
            <a:pPr>
              <a:defRPr/>
            </a:pPr>
            <a:r>
              <a:rPr lang="en-US"/>
              <a:t>12/16/2018</a:t>
            </a:r>
          </a:p>
        </p:txBody>
      </p:sp>
      <p:sp>
        <p:nvSpPr>
          <p:cNvPr id="31748" name="Slide Number Placeholder 3"/>
          <p:cNvSpPr>
            <a:spLocks noGrp="1"/>
          </p:cNvSpPr>
          <p:nvPr>
            <p:ph type="sldNum" sz="quarter" idx="12"/>
          </p:nvPr>
        </p:nvSpPr>
        <p:spPr/>
        <p:txBody>
          <a:bodyPr/>
          <a:lstStyle/>
          <a:p>
            <a:pPr>
              <a:defRPr/>
            </a:pPr>
            <a:fld id="{350636F6-B0A0-4D20-9FF4-B1D8BC2DA617}" type="slidenum">
              <a:rPr lang="en-US" smtClean="0"/>
              <a:pPr>
                <a:defRPr/>
              </a:pPr>
              <a:t>35</a:t>
            </a:fld>
            <a:endParaRPr lang="en-US"/>
          </a:p>
        </p:txBody>
      </p:sp>
      <p:sp>
        <p:nvSpPr>
          <p:cNvPr id="31749" name="Footer Placeholder 4"/>
          <p:cNvSpPr>
            <a:spLocks noGrp="1"/>
          </p:cNvSpPr>
          <p:nvPr>
            <p:ph type="ftr" sz="quarter" idx="11"/>
          </p:nvPr>
        </p:nvSpPr>
        <p:spPr/>
        <p:txBody>
          <a:bodyPr/>
          <a:lstStyle/>
          <a:p>
            <a:pPr>
              <a:defRPr/>
            </a:pPr>
            <a:r>
              <a:rPr lang="en-US"/>
              <a:t>The Interruption of the Messiah</a:t>
            </a:r>
          </a:p>
        </p:txBody>
      </p:sp>
    </p:spTree>
    <p:extLst>
      <p:ext uri="{BB962C8B-B14F-4D97-AF65-F5344CB8AC3E}">
        <p14:creationId xmlns:p14="http://schemas.microsoft.com/office/powerpoint/2010/main" val="110174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B06701-6216-4750-B110-AA1D94E9ECAD}"/>
              </a:ext>
            </a:extLst>
          </p:cNvPr>
          <p:cNvSpPr/>
          <p:nvPr/>
        </p:nvSpPr>
        <p:spPr>
          <a:xfrm>
            <a:off x="294640" y="162560"/>
            <a:ext cx="8646160" cy="6555641"/>
          </a:xfrm>
          <a:prstGeom prst="rect">
            <a:avLst/>
          </a:prstGeom>
        </p:spPr>
        <p:txBody>
          <a:bodyPr wrap="square">
            <a:spAutoFit/>
          </a:bodyPr>
          <a:lstStyle/>
          <a:p>
            <a:r>
              <a:rPr lang="en-US" sz="3600" b="1" dirty="0"/>
              <a:t>THE.DEITY.OF.JESUS.CHRIST</a:t>
            </a:r>
          </a:p>
          <a:p>
            <a:r>
              <a:rPr lang="en-US" sz="3200" dirty="0"/>
              <a:t>	38  One of the greatest gifts that God ever give to the world was Jesus Christ. We know that… Plumb back even into Genesis it was prophesied the woman's Seed would bruise the serpent's head, promising this Child, Christ Jesus. And most every prophet ever wrote in the Bible, spoke of His first and second advent, when He would come to the world.</a:t>
            </a:r>
          </a:p>
          <a:p>
            <a:r>
              <a:rPr lang="en-US" sz="3200" dirty="0"/>
              <a:t>	40 Jesus come three times. He came the first time to redeem His Church. He comes the second time to receive His Church. He comes the third time with His Church. </a:t>
            </a:r>
          </a:p>
        </p:txBody>
      </p:sp>
      <p:sp>
        <p:nvSpPr>
          <p:cNvPr id="3" name="Date Placeholder 2">
            <a:extLst>
              <a:ext uri="{FF2B5EF4-FFF2-40B4-BE49-F238E27FC236}">
                <a16:creationId xmlns:a16="http://schemas.microsoft.com/office/drawing/2014/main" id="{47DEA189-BFE1-4444-B486-1A5C2F96F08E}"/>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ABCC4F83-DF7A-463B-954E-16627E78673A}"/>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87B06F81-8DD0-4D54-9725-C4567C7B5BAA}"/>
              </a:ext>
            </a:extLst>
          </p:cNvPr>
          <p:cNvSpPr>
            <a:spLocks noGrp="1"/>
          </p:cNvSpPr>
          <p:nvPr>
            <p:ph type="sldNum" sz="quarter" idx="12"/>
          </p:nvPr>
        </p:nvSpPr>
        <p:spPr/>
        <p:txBody>
          <a:bodyPr/>
          <a:lstStyle/>
          <a:p>
            <a:fld id="{DF28FB93-0A08-4E7D-8E63-9EFA29F1E093}" type="slidenum">
              <a:rPr lang="en-US" smtClean="0"/>
              <a:pPr/>
              <a:t>4</a:t>
            </a:fld>
            <a:endParaRPr lang="en-US" dirty="0"/>
          </a:p>
        </p:txBody>
      </p:sp>
    </p:spTree>
    <p:extLst>
      <p:ext uri="{BB962C8B-B14F-4D97-AF65-F5344CB8AC3E}">
        <p14:creationId xmlns:p14="http://schemas.microsoft.com/office/powerpoint/2010/main" val="383513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14612D-D26D-481E-9500-0D98485B17ED}"/>
              </a:ext>
            </a:extLst>
          </p:cNvPr>
          <p:cNvSpPr/>
          <p:nvPr/>
        </p:nvSpPr>
        <p:spPr>
          <a:xfrm>
            <a:off x="213360" y="101600"/>
            <a:ext cx="8727440" cy="6586418"/>
          </a:xfrm>
          <a:prstGeom prst="rect">
            <a:avLst/>
          </a:prstGeom>
        </p:spPr>
        <p:txBody>
          <a:bodyPr wrap="square">
            <a:spAutoFit/>
          </a:bodyPr>
          <a:lstStyle/>
          <a:p>
            <a:r>
              <a:rPr lang="en-US" sz="3200" dirty="0"/>
              <a:t>	</a:t>
            </a:r>
            <a:r>
              <a:rPr lang="en-US" sz="3000" dirty="0"/>
              <a:t>Everything in the Bible travels in trinities, threes, but all in one Christ. Now, in these days there was a great persecution against the church. Caesar Augustus had made a great plan that he'd tax all the people. And that was only done for one purpose, that God's great prophecy would be fulfilled.</a:t>
            </a:r>
          </a:p>
          <a:p>
            <a:r>
              <a:rPr lang="en-US" sz="3000" dirty="0"/>
              <a:t>	Only thing you have to do, when you see some-thing in the Bible, a little mystic, a little super-</a:t>
            </a:r>
            <a:r>
              <a:rPr lang="en-US" sz="3000" dirty="0" err="1"/>
              <a:t>stitious</a:t>
            </a:r>
            <a:r>
              <a:rPr lang="en-US" sz="3000" dirty="0"/>
              <a:t>, just give God a little bit of time. God's in no hurry. We're the one gets in a hurry</a:t>
            </a:r>
            <a:r>
              <a:rPr lang="en-US" sz="3000" dirty="0">
                <a:solidFill>
                  <a:srgbClr val="FFFF00"/>
                </a:solidFill>
              </a:rPr>
              <a:t>. Just give God just a little bit of time, and you'll see the old prophetic wheels run right up into the picture. </a:t>
            </a:r>
            <a:r>
              <a:rPr lang="en-US" sz="3000" dirty="0"/>
              <a:t>It'll develop, just like the bringing up of a picture.</a:t>
            </a:r>
            <a:endParaRPr lang="en-US" sz="2400" dirty="0"/>
          </a:p>
          <a:p>
            <a:pPr algn="r"/>
            <a:r>
              <a:rPr lang="en-US" sz="2400" dirty="0"/>
              <a:t>49-1225</a:t>
            </a:r>
          </a:p>
        </p:txBody>
      </p:sp>
      <p:sp>
        <p:nvSpPr>
          <p:cNvPr id="3" name="Date Placeholder 2">
            <a:extLst>
              <a:ext uri="{FF2B5EF4-FFF2-40B4-BE49-F238E27FC236}">
                <a16:creationId xmlns:a16="http://schemas.microsoft.com/office/drawing/2014/main" id="{C9309435-43F1-4CEA-9C46-4F021E7CDD57}"/>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CBF26437-6212-4BE8-8A40-161A3FE6972E}"/>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B14556DD-ACD4-4DB5-9FA4-CAEB382EDAB5}"/>
              </a:ext>
            </a:extLst>
          </p:cNvPr>
          <p:cNvSpPr>
            <a:spLocks noGrp="1"/>
          </p:cNvSpPr>
          <p:nvPr>
            <p:ph type="sldNum" sz="quarter" idx="12"/>
          </p:nvPr>
        </p:nvSpPr>
        <p:spPr/>
        <p:txBody>
          <a:bodyPr/>
          <a:lstStyle/>
          <a:p>
            <a:fld id="{DF28FB93-0A08-4E7D-8E63-9EFA29F1E093}" type="slidenum">
              <a:rPr lang="en-US" smtClean="0"/>
              <a:pPr/>
              <a:t>5</a:t>
            </a:fld>
            <a:endParaRPr lang="en-US" dirty="0"/>
          </a:p>
        </p:txBody>
      </p:sp>
    </p:spTree>
    <p:extLst>
      <p:ext uri="{BB962C8B-B14F-4D97-AF65-F5344CB8AC3E}">
        <p14:creationId xmlns:p14="http://schemas.microsoft.com/office/powerpoint/2010/main" val="28501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D156C8-480A-421E-BFA6-2F0A5D8B3177}"/>
              </a:ext>
            </a:extLst>
          </p:cNvPr>
          <p:cNvSpPr/>
          <p:nvPr/>
        </p:nvSpPr>
        <p:spPr>
          <a:xfrm>
            <a:off x="187960" y="0"/>
            <a:ext cx="8768080" cy="5632311"/>
          </a:xfrm>
          <a:prstGeom prst="rect">
            <a:avLst/>
          </a:prstGeom>
        </p:spPr>
        <p:txBody>
          <a:bodyPr wrap="square">
            <a:spAutoFit/>
          </a:bodyPr>
          <a:lstStyle/>
          <a:p>
            <a:r>
              <a:rPr lang="en-US" sz="4000" b="1" dirty="0"/>
              <a:t>MARRIAGE.AND.DIVORCE</a:t>
            </a:r>
            <a:endParaRPr lang="en-US" sz="3200" b="1" dirty="0"/>
          </a:p>
          <a:p>
            <a:r>
              <a:rPr lang="en-US" sz="3200" dirty="0"/>
              <a:t>	192 In the beginning God created just one male and one female. Now watch now, </a:t>
            </a:r>
            <a:r>
              <a:rPr lang="en-US" sz="3200" i="1" dirty="0"/>
              <a:t>"It wasn't so from the beginning." </a:t>
            </a:r>
            <a:r>
              <a:rPr lang="en-US" sz="3200" dirty="0"/>
              <a:t>She was made, if she had stayed in original condition, she would have never been no fall. </a:t>
            </a:r>
          </a:p>
          <a:p>
            <a:r>
              <a:rPr lang="en-US" sz="3200" dirty="0"/>
              <a:t>	But she caused the fall and </a:t>
            </a:r>
            <a:r>
              <a:rPr lang="en-US" sz="3200" dirty="0">
                <a:solidFill>
                  <a:srgbClr val="FFFF00"/>
                </a:solidFill>
              </a:rPr>
              <a:t>the interruption that broke the whole continuity of God,</a:t>
            </a:r>
            <a:r>
              <a:rPr lang="en-US" sz="3200" dirty="0"/>
              <a:t> and throwed death, sorrow, and everything else, on the earth. She was made thus. 	</a:t>
            </a:r>
          </a:p>
          <a:p>
            <a:pPr algn="r"/>
            <a:r>
              <a:rPr lang="en-US" sz="3200" dirty="0"/>
              <a:t>65-0221 </a:t>
            </a:r>
          </a:p>
        </p:txBody>
      </p:sp>
      <p:sp>
        <p:nvSpPr>
          <p:cNvPr id="3" name="Date Placeholder 2">
            <a:extLst>
              <a:ext uri="{FF2B5EF4-FFF2-40B4-BE49-F238E27FC236}">
                <a16:creationId xmlns:a16="http://schemas.microsoft.com/office/drawing/2014/main" id="{C5D48D4C-FD7F-4730-9BBB-F616567082F7}"/>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D3764598-7673-4657-A093-AB7AF3B14792}"/>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464EA3B5-C372-477D-9739-F8D4788455D7}"/>
              </a:ext>
            </a:extLst>
          </p:cNvPr>
          <p:cNvSpPr>
            <a:spLocks noGrp="1"/>
          </p:cNvSpPr>
          <p:nvPr>
            <p:ph type="sldNum" sz="quarter" idx="12"/>
          </p:nvPr>
        </p:nvSpPr>
        <p:spPr/>
        <p:txBody>
          <a:bodyPr/>
          <a:lstStyle/>
          <a:p>
            <a:fld id="{DF28FB93-0A08-4E7D-8E63-9EFA29F1E093}" type="slidenum">
              <a:rPr lang="en-US" smtClean="0"/>
              <a:pPr/>
              <a:t>6</a:t>
            </a:fld>
            <a:endParaRPr lang="en-US" dirty="0"/>
          </a:p>
        </p:txBody>
      </p:sp>
    </p:spTree>
    <p:extLst>
      <p:ext uri="{BB962C8B-B14F-4D97-AF65-F5344CB8AC3E}">
        <p14:creationId xmlns:p14="http://schemas.microsoft.com/office/powerpoint/2010/main" val="219904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853F6B-FE62-4926-B131-EB887FD05C0E}"/>
              </a:ext>
            </a:extLst>
          </p:cNvPr>
          <p:cNvSpPr/>
          <p:nvPr/>
        </p:nvSpPr>
        <p:spPr>
          <a:xfrm>
            <a:off x="375920" y="0"/>
            <a:ext cx="8605520" cy="6447919"/>
          </a:xfrm>
          <a:prstGeom prst="rect">
            <a:avLst/>
          </a:prstGeom>
        </p:spPr>
        <p:txBody>
          <a:bodyPr wrap="square">
            <a:spAutoFit/>
          </a:bodyPr>
          <a:lstStyle/>
          <a:p>
            <a:r>
              <a:rPr lang="en-US" sz="4000" b="1" dirty="0"/>
              <a:t>MATTHEW 1:20-22</a:t>
            </a:r>
          </a:p>
          <a:p>
            <a:r>
              <a:rPr lang="en-US" sz="3200" i="1" dirty="0"/>
              <a:t>	</a:t>
            </a:r>
            <a:r>
              <a:rPr lang="en-US" sz="3100" i="1" dirty="0"/>
              <a:t>But while he thought on these things, behold, the angel of the Lord appeared unto him in a dream, saying, Joseph, thou son of David, fear not to take unto thee Mary thy wife: for that which is conceived in her is of the Holy Ghost. 21 And she shall bring forth a son, and thou shalt call his name JESUS: for he shall save his people from their sins.  22 Now all this was done, that it might be fulfilled which was spoken of the Lord by the prophet, saying, 23 Behold, a virgin shall be with child, and shall bring forth a son, and they shall call his name Emmanuel, which being interpreted is, God with us.</a:t>
            </a:r>
          </a:p>
        </p:txBody>
      </p:sp>
      <p:sp>
        <p:nvSpPr>
          <p:cNvPr id="3" name="Date Placeholder 2">
            <a:extLst>
              <a:ext uri="{FF2B5EF4-FFF2-40B4-BE49-F238E27FC236}">
                <a16:creationId xmlns:a16="http://schemas.microsoft.com/office/drawing/2014/main" id="{F9AC71A4-F770-40EB-8F1F-C5517AF8C90F}"/>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8D795DDF-2627-4CC6-BD19-FACC29A66CA4}"/>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FCC2CF2F-C4F4-46A6-8930-40A180AEBAB0}"/>
              </a:ext>
            </a:extLst>
          </p:cNvPr>
          <p:cNvSpPr>
            <a:spLocks noGrp="1"/>
          </p:cNvSpPr>
          <p:nvPr>
            <p:ph type="sldNum" sz="quarter" idx="12"/>
          </p:nvPr>
        </p:nvSpPr>
        <p:spPr/>
        <p:txBody>
          <a:bodyPr/>
          <a:lstStyle/>
          <a:p>
            <a:fld id="{DF28FB93-0A08-4E7D-8E63-9EFA29F1E093}" type="slidenum">
              <a:rPr lang="en-US" smtClean="0"/>
              <a:pPr/>
              <a:t>7</a:t>
            </a:fld>
            <a:endParaRPr lang="en-US" dirty="0"/>
          </a:p>
        </p:txBody>
      </p:sp>
    </p:spTree>
    <p:extLst>
      <p:ext uri="{BB962C8B-B14F-4D97-AF65-F5344CB8AC3E}">
        <p14:creationId xmlns:p14="http://schemas.microsoft.com/office/powerpoint/2010/main" val="251720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305264-E42F-4AAA-88F9-9291EA441476}"/>
              </a:ext>
            </a:extLst>
          </p:cNvPr>
          <p:cNvSpPr/>
          <p:nvPr/>
        </p:nvSpPr>
        <p:spPr>
          <a:xfrm>
            <a:off x="254000" y="101600"/>
            <a:ext cx="8696960" cy="5324535"/>
          </a:xfrm>
          <a:prstGeom prst="rect">
            <a:avLst/>
          </a:prstGeom>
        </p:spPr>
        <p:txBody>
          <a:bodyPr wrap="square">
            <a:spAutoFit/>
          </a:bodyPr>
          <a:lstStyle/>
          <a:p>
            <a:r>
              <a:rPr lang="en-US" sz="4400" b="1" dirty="0">
                <a:solidFill>
                  <a:srgbClr val="FFFF00"/>
                </a:solidFill>
              </a:rPr>
              <a:t>O come, O come, Emmanuel </a:t>
            </a:r>
          </a:p>
          <a:p>
            <a:r>
              <a:rPr lang="en-US" sz="2800" dirty="0"/>
              <a:t>	The song, </a:t>
            </a:r>
            <a:r>
              <a:rPr lang="en-US" sz="2800" i="1" dirty="0"/>
              <a:t>O come, O come, Emmanuel </a:t>
            </a:r>
            <a:r>
              <a:rPr lang="en-US" sz="2800" dirty="0"/>
              <a:t>is a solemn</a:t>
            </a:r>
          </a:p>
          <a:p>
            <a:r>
              <a:rPr lang="en-US" sz="2800" dirty="0"/>
              <a:t>Advent hymn. The lyrics are a translation of the Latin text “</a:t>
            </a:r>
            <a:r>
              <a:rPr lang="en-US" sz="2800" dirty="0" err="1"/>
              <a:t>Veni</a:t>
            </a:r>
            <a:r>
              <a:rPr lang="en-US" sz="2800" dirty="0"/>
              <a:t>, </a:t>
            </a:r>
            <a:r>
              <a:rPr lang="en-US" sz="2800" dirty="0" err="1"/>
              <a:t>veni</a:t>
            </a:r>
            <a:r>
              <a:rPr lang="en-US" sz="2800" dirty="0"/>
              <a:t>, Emmanuel”.</a:t>
            </a:r>
          </a:p>
          <a:p>
            <a:r>
              <a:rPr lang="en-US" sz="2800" dirty="0"/>
              <a:t>	The hymn were translated to English by John Mason Neale and Henry Sloane Coffin in the 1850s.</a:t>
            </a:r>
          </a:p>
          <a:p>
            <a:endParaRPr lang="en-US" sz="2800" dirty="0"/>
          </a:p>
          <a:p>
            <a:r>
              <a:rPr lang="en-US" sz="3200" i="1" spc="-150" dirty="0"/>
              <a:t>O come, O come, Emmanuel, And ransom captive Israel,</a:t>
            </a:r>
            <a:br>
              <a:rPr lang="en-US" sz="3200" i="1" dirty="0"/>
            </a:br>
            <a:r>
              <a:rPr lang="en-US" sz="3200" i="1" dirty="0"/>
              <a:t>That mourns in lonely exile here Until the Son of God appear.</a:t>
            </a:r>
            <a:br>
              <a:rPr lang="en-US" sz="3200" i="1" dirty="0"/>
            </a:br>
            <a:r>
              <a:rPr lang="en-US" sz="3200" i="1" spc="-150" dirty="0"/>
              <a:t>Rejoice! Rejoice! Emmanuel shall come to thee, O Israel.</a:t>
            </a:r>
          </a:p>
        </p:txBody>
      </p:sp>
      <p:sp>
        <p:nvSpPr>
          <p:cNvPr id="3" name="Date Placeholder 2">
            <a:extLst>
              <a:ext uri="{FF2B5EF4-FFF2-40B4-BE49-F238E27FC236}">
                <a16:creationId xmlns:a16="http://schemas.microsoft.com/office/drawing/2014/main" id="{DDD96EA4-4CE0-4693-8F37-26EEEA736C1E}"/>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3BC1FCCB-CAB2-4960-A2DE-E8A9FE9DE429}"/>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85E1A660-9E2F-4527-B721-DC6F2B1543BA}"/>
              </a:ext>
            </a:extLst>
          </p:cNvPr>
          <p:cNvSpPr>
            <a:spLocks noGrp="1"/>
          </p:cNvSpPr>
          <p:nvPr>
            <p:ph type="sldNum" sz="quarter" idx="12"/>
          </p:nvPr>
        </p:nvSpPr>
        <p:spPr/>
        <p:txBody>
          <a:bodyPr/>
          <a:lstStyle/>
          <a:p>
            <a:fld id="{DF28FB93-0A08-4E7D-8E63-9EFA29F1E093}" type="slidenum">
              <a:rPr lang="en-US" smtClean="0"/>
              <a:pPr/>
              <a:t>8</a:t>
            </a:fld>
            <a:endParaRPr lang="en-US" dirty="0"/>
          </a:p>
        </p:txBody>
      </p:sp>
    </p:spTree>
    <p:extLst>
      <p:ext uri="{BB962C8B-B14F-4D97-AF65-F5344CB8AC3E}">
        <p14:creationId xmlns:p14="http://schemas.microsoft.com/office/powerpoint/2010/main" val="105321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83C96-8988-4D33-896C-260CE034A0A3}"/>
              </a:ext>
            </a:extLst>
          </p:cNvPr>
          <p:cNvSpPr/>
          <p:nvPr/>
        </p:nvSpPr>
        <p:spPr>
          <a:xfrm>
            <a:off x="167640" y="0"/>
            <a:ext cx="8808720" cy="5509200"/>
          </a:xfrm>
          <a:prstGeom prst="rect">
            <a:avLst/>
          </a:prstGeom>
        </p:spPr>
        <p:txBody>
          <a:bodyPr wrap="square">
            <a:spAutoFit/>
          </a:bodyPr>
          <a:lstStyle/>
          <a:p>
            <a:r>
              <a:rPr lang="en-US" sz="3200" i="1" dirty="0"/>
              <a:t>O come, Thou Rod of Jesse, </a:t>
            </a:r>
          </a:p>
          <a:p>
            <a:r>
              <a:rPr lang="en-US" sz="3200" i="1" dirty="0"/>
              <a:t>Free Thine own from Satan’s tyranny;</a:t>
            </a:r>
            <a:br>
              <a:rPr lang="en-US" sz="3200" i="1" dirty="0"/>
            </a:br>
            <a:r>
              <a:rPr lang="en-US" sz="3200" i="1" dirty="0"/>
              <a:t>From depths of hell Thy people save,</a:t>
            </a:r>
            <a:br>
              <a:rPr lang="en-US" sz="3200" i="1" dirty="0"/>
            </a:br>
            <a:r>
              <a:rPr lang="en-US" sz="3200" i="1" dirty="0"/>
              <a:t>And give them victory over the grave.</a:t>
            </a:r>
            <a:br>
              <a:rPr lang="en-US" sz="3200" i="1" dirty="0"/>
            </a:br>
            <a:r>
              <a:rPr lang="en-US" sz="3200" i="1" spc="-150" dirty="0"/>
              <a:t>Rejoice! Rejoice! Emmanuel shall come to thee, O Israel.</a:t>
            </a:r>
          </a:p>
          <a:p>
            <a:endParaRPr lang="en-US" sz="3200" i="1" dirty="0"/>
          </a:p>
          <a:p>
            <a:r>
              <a:rPr lang="en-US" sz="3200" i="1" dirty="0"/>
              <a:t>O come, Thou Day-spring, come and cheer</a:t>
            </a:r>
            <a:br>
              <a:rPr lang="en-US" sz="3200" i="1" dirty="0"/>
            </a:br>
            <a:r>
              <a:rPr lang="en-US" sz="3200" i="1" dirty="0"/>
              <a:t>Our spirits by Thine advent here;</a:t>
            </a:r>
            <a:br>
              <a:rPr lang="en-US" sz="3200" i="1" dirty="0"/>
            </a:br>
            <a:r>
              <a:rPr lang="en-US" sz="3200" i="1" dirty="0"/>
              <a:t>And drive away the shades of night</a:t>
            </a:r>
            <a:br>
              <a:rPr lang="en-US" sz="3200" i="1" dirty="0"/>
            </a:br>
            <a:r>
              <a:rPr lang="en-US" sz="3200" i="1" dirty="0"/>
              <a:t>And pierce the clouds and bring us light!</a:t>
            </a:r>
            <a:br>
              <a:rPr lang="en-US" sz="3200" i="1" dirty="0"/>
            </a:br>
            <a:r>
              <a:rPr lang="en-US" sz="3200" i="1" spc="-150" dirty="0"/>
              <a:t>Rejoice! Rejoice! Emmanuel shall come to thee, O Israel.</a:t>
            </a:r>
          </a:p>
        </p:txBody>
      </p:sp>
      <p:sp>
        <p:nvSpPr>
          <p:cNvPr id="3" name="Date Placeholder 2">
            <a:extLst>
              <a:ext uri="{FF2B5EF4-FFF2-40B4-BE49-F238E27FC236}">
                <a16:creationId xmlns:a16="http://schemas.microsoft.com/office/drawing/2014/main" id="{78B06CD6-0D88-48A8-B5AE-9A240085CB8E}"/>
              </a:ext>
            </a:extLst>
          </p:cNvPr>
          <p:cNvSpPr>
            <a:spLocks noGrp="1"/>
          </p:cNvSpPr>
          <p:nvPr>
            <p:ph type="dt" sz="half" idx="10"/>
          </p:nvPr>
        </p:nvSpPr>
        <p:spPr/>
        <p:txBody>
          <a:bodyPr/>
          <a:lstStyle/>
          <a:p>
            <a:r>
              <a:rPr lang="en-US"/>
              <a:t>12/16/2018</a:t>
            </a:r>
            <a:endParaRPr lang="en-US" dirty="0"/>
          </a:p>
        </p:txBody>
      </p:sp>
      <p:sp>
        <p:nvSpPr>
          <p:cNvPr id="4" name="Footer Placeholder 3">
            <a:extLst>
              <a:ext uri="{FF2B5EF4-FFF2-40B4-BE49-F238E27FC236}">
                <a16:creationId xmlns:a16="http://schemas.microsoft.com/office/drawing/2014/main" id="{C1C51150-D777-4C44-BD9E-5102DAE1EC04}"/>
              </a:ext>
            </a:extLst>
          </p:cNvPr>
          <p:cNvSpPr>
            <a:spLocks noGrp="1"/>
          </p:cNvSpPr>
          <p:nvPr>
            <p:ph type="ftr" sz="quarter" idx="11"/>
          </p:nvPr>
        </p:nvSpPr>
        <p:spPr/>
        <p:txBody>
          <a:bodyPr/>
          <a:lstStyle/>
          <a:p>
            <a:r>
              <a:rPr lang="en-US"/>
              <a:t>The Interruption of the Messiah</a:t>
            </a:r>
            <a:endParaRPr lang="en-US" dirty="0"/>
          </a:p>
        </p:txBody>
      </p:sp>
      <p:sp>
        <p:nvSpPr>
          <p:cNvPr id="5" name="Slide Number Placeholder 4">
            <a:extLst>
              <a:ext uri="{FF2B5EF4-FFF2-40B4-BE49-F238E27FC236}">
                <a16:creationId xmlns:a16="http://schemas.microsoft.com/office/drawing/2014/main" id="{6B6BB91C-6E31-4274-A7A4-0B7B23C0BB9B}"/>
              </a:ext>
            </a:extLst>
          </p:cNvPr>
          <p:cNvSpPr>
            <a:spLocks noGrp="1"/>
          </p:cNvSpPr>
          <p:nvPr>
            <p:ph type="sldNum" sz="quarter" idx="12"/>
          </p:nvPr>
        </p:nvSpPr>
        <p:spPr/>
        <p:txBody>
          <a:bodyPr/>
          <a:lstStyle/>
          <a:p>
            <a:fld id="{DF28FB93-0A08-4E7D-8E63-9EFA29F1E093}" type="slidenum">
              <a:rPr lang="en-US" smtClean="0"/>
              <a:pPr/>
              <a:t>9</a:t>
            </a:fld>
            <a:endParaRPr lang="en-US" dirty="0"/>
          </a:p>
        </p:txBody>
      </p:sp>
    </p:spTree>
    <p:extLst>
      <p:ext uri="{BB962C8B-B14F-4D97-AF65-F5344CB8AC3E}">
        <p14:creationId xmlns:p14="http://schemas.microsoft.com/office/powerpoint/2010/main" val="58407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591</Words>
  <Application>Microsoft Office PowerPoint</Application>
  <PresentationFormat>On-screen Show (4:3)</PresentationFormat>
  <Paragraphs>201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Cambria</vt:lpstr>
      <vt:lpstr>Wingdings 2</vt:lpstr>
      <vt:lpstr>Slate</vt:lpstr>
      <vt:lpstr>The “Interruption”  of the Messiah</vt:lpstr>
      <vt:lpstr>Birthdays &amp; Anniversaries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“Interruption”  of the Incarnation</dc:title>
  <dc:creator>Barry Coffey</dc:creator>
  <cp:lastModifiedBy>Barry Coffey</cp:lastModifiedBy>
  <cp:revision>25</cp:revision>
  <dcterms:created xsi:type="dcterms:W3CDTF">2018-12-15T16:19:44Z</dcterms:created>
  <dcterms:modified xsi:type="dcterms:W3CDTF">2018-12-16T15:51:34Z</dcterms:modified>
</cp:coreProperties>
</file>