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2" r:id="rId4"/>
    <p:sldId id="282" r:id="rId5"/>
    <p:sldId id="283" r:id="rId6"/>
    <p:sldId id="263" r:id="rId7"/>
    <p:sldId id="258" r:id="rId8"/>
    <p:sldId id="264" r:id="rId9"/>
    <p:sldId id="267" r:id="rId10"/>
    <p:sldId id="276" r:id="rId11"/>
    <p:sldId id="275" r:id="rId12"/>
    <p:sldId id="277" r:id="rId13"/>
    <p:sldId id="257" r:id="rId14"/>
    <p:sldId id="268" r:id="rId15"/>
    <p:sldId id="269" r:id="rId16"/>
    <p:sldId id="270" r:id="rId17"/>
    <p:sldId id="271" r:id="rId18"/>
    <p:sldId id="281" r:id="rId19"/>
    <p:sldId id="272" r:id="rId20"/>
    <p:sldId id="273" r:id="rId21"/>
    <p:sldId id="274" r:id="rId22"/>
    <p:sldId id="261" r:id="rId23"/>
    <p:sldId id="260" r:id="rId24"/>
    <p:sldId id="279" r:id="rId25"/>
    <p:sldId id="278" r:id="rId26"/>
    <p:sldId id="280" r:id="rId27"/>
    <p:sldId id="259"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FE74-EE62-4551-BE10-3A6FB950EA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087B2-A607-4E11-A291-7132F778C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A6CB47-1C8E-4317-9995-F48183D02CBF}"/>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5" name="Footer Placeholder 4">
            <a:extLst>
              <a:ext uri="{FF2B5EF4-FFF2-40B4-BE49-F238E27FC236}">
                <a16:creationId xmlns:a16="http://schemas.microsoft.com/office/drawing/2014/main" id="{AC9D0D4C-FE4C-48B0-AC08-17DB08035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CF137-8594-471D-8E5A-04957949C870}"/>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256537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2A5D-C057-4113-99CA-112F0EA94D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66C8B2-82EE-4445-A2BF-4E44F4C38B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C2C0A-526D-4242-91B8-E1B799F4A724}"/>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5" name="Footer Placeholder 4">
            <a:extLst>
              <a:ext uri="{FF2B5EF4-FFF2-40B4-BE49-F238E27FC236}">
                <a16:creationId xmlns:a16="http://schemas.microsoft.com/office/drawing/2014/main" id="{DCEE5034-D2E1-4178-8DEC-037450B53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D9421-37DD-48C4-A276-5E90A6A551C9}"/>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9627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F0881-3360-461E-B9FC-BD9A629DE2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9DD6DF-75C9-4BDB-A318-E9935D2F23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DB7C9-E467-4336-B6B9-09A75D144057}"/>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5" name="Footer Placeholder 4">
            <a:extLst>
              <a:ext uri="{FF2B5EF4-FFF2-40B4-BE49-F238E27FC236}">
                <a16:creationId xmlns:a16="http://schemas.microsoft.com/office/drawing/2014/main" id="{F7231F7A-8BD6-4977-B0A1-52CE6D21E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708C3-9C43-446B-8088-ED1793751E3C}"/>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247787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0ABB-5190-42F7-AE21-B6804E38D7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E2D06-B621-4531-85C0-137AC0F0FB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4FDE3-18EF-41CA-B58D-9DC73175BE38}"/>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5" name="Footer Placeholder 4">
            <a:extLst>
              <a:ext uri="{FF2B5EF4-FFF2-40B4-BE49-F238E27FC236}">
                <a16:creationId xmlns:a16="http://schemas.microsoft.com/office/drawing/2014/main" id="{36B6F235-19D5-4A10-9F03-5D36244CF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FD016-0BCA-421B-A1F2-7C11F050D46C}"/>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406541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ACFE-A0F6-43E8-B0A0-FD1723369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B6CC6-5FB1-4193-8115-19A9E56989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5857E4-D040-4754-8AA3-5C8A17D0CE72}"/>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5" name="Footer Placeholder 4">
            <a:extLst>
              <a:ext uri="{FF2B5EF4-FFF2-40B4-BE49-F238E27FC236}">
                <a16:creationId xmlns:a16="http://schemas.microsoft.com/office/drawing/2014/main" id="{515F447C-FB9C-46D9-8EBB-F52B16FAF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30BD5-A0DD-4C8A-AC31-CEFAE3F377AE}"/>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120192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66D6-007D-45E9-AF92-C6EEF468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C58202-838D-43E3-A0AF-0951EA2BE7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3A834B-D16A-4742-A31B-4CC5A326BC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AB794D-C050-41B4-8B11-37580E1F4CC8}"/>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6" name="Footer Placeholder 5">
            <a:extLst>
              <a:ext uri="{FF2B5EF4-FFF2-40B4-BE49-F238E27FC236}">
                <a16:creationId xmlns:a16="http://schemas.microsoft.com/office/drawing/2014/main" id="{06AC9078-8CF1-453F-A15E-E8CBBC259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F11CC-D69C-4D34-A86C-8CE634267F7A}"/>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379292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37D0-6C26-4079-93ED-2AE1116EBA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D587B-402B-4B6E-80B9-812B2BC027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913B43-D266-40AB-B3DC-EFEDD24F0C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5DD824-2175-4EDE-946E-E994220A6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91CA46-5189-48CE-8B66-6A710BB01D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8FEEC5-D38C-4D32-8411-C6AE21E3731F}"/>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8" name="Footer Placeholder 7">
            <a:extLst>
              <a:ext uri="{FF2B5EF4-FFF2-40B4-BE49-F238E27FC236}">
                <a16:creationId xmlns:a16="http://schemas.microsoft.com/office/drawing/2014/main" id="{27D170C5-04BB-4B05-ADBC-4E116F5331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F8C04B-6417-4DB4-B50A-8675E4C51B56}"/>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72124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2322-D11A-47CE-B497-DFFA8276E8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4EEAC-7A7E-415D-824D-430AE099E8B1}"/>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4" name="Footer Placeholder 3">
            <a:extLst>
              <a:ext uri="{FF2B5EF4-FFF2-40B4-BE49-F238E27FC236}">
                <a16:creationId xmlns:a16="http://schemas.microsoft.com/office/drawing/2014/main" id="{E5953448-BF28-4C3E-9CD5-7A19F86FC1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93C8DF-D44F-4A30-8E38-0AB6F444E6D6}"/>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323211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49341-51D4-479A-9CB4-55A172D476F3}"/>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3" name="Footer Placeholder 2">
            <a:extLst>
              <a:ext uri="{FF2B5EF4-FFF2-40B4-BE49-F238E27FC236}">
                <a16:creationId xmlns:a16="http://schemas.microsoft.com/office/drawing/2014/main" id="{C6D44AD7-BD29-4D2B-BB64-B93B54872A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EAC8C2-13BE-4834-B5DC-378532BA8F84}"/>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191777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303E-768B-449A-B2A2-26E3353A0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695AF4-3437-48CA-AE80-A077E6D2B2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6ACFB4-B43F-432E-964B-EC88820CB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B2CB8D-87E6-4EE3-A8E9-1C3119945CD9}"/>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6" name="Footer Placeholder 5">
            <a:extLst>
              <a:ext uri="{FF2B5EF4-FFF2-40B4-BE49-F238E27FC236}">
                <a16:creationId xmlns:a16="http://schemas.microsoft.com/office/drawing/2014/main" id="{02AEB332-B096-4ACC-BEF2-2978AFC3B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48B99-2075-4D7F-9D0A-3B258DF8E4F7}"/>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214830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4C3AA-986A-4BD7-A46A-F70A28644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36EDC5-EB04-44E8-9D6E-76F2A5A1F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BA04D9-3646-4E54-A320-C37C805BE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C0A5BE-3C54-45CE-A998-828775A49D67}"/>
              </a:ext>
            </a:extLst>
          </p:cNvPr>
          <p:cNvSpPr>
            <a:spLocks noGrp="1"/>
          </p:cNvSpPr>
          <p:nvPr>
            <p:ph type="dt" sz="half" idx="10"/>
          </p:nvPr>
        </p:nvSpPr>
        <p:spPr/>
        <p:txBody>
          <a:bodyPr/>
          <a:lstStyle/>
          <a:p>
            <a:fld id="{9F45A9DD-8C69-47DC-B291-DD458CD0C749}" type="datetimeFigureOut">
              <a:rPr lang="en-US" smtClean="0"/>
              <a:t>7/18/2018</a:t>
            </a:fld>
            <a:endParaRPr lang="en-US"/>
          </a:p>
        </p:txBody>
      </p:sp>
      <p:sp>
        <p:nvSpPr>
          <p:cNvPr id="6" name="Footer Placeholder 5">
            <a:extLst>
              <a:ext uri="{FF2B5EF4-FFF2-40B4-BE49-F238E27FC236}">
                <a16:creationId xmlns:a16="http://schemas.microsoft.com/office/drawing/2014/main" id="{0F11B84A-EA44-4C0D-A504-06C522E86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E4ECDD-D8B4-4CB4-BBBC-BCCDD221BB1E}"/>
              </a:ext>
            </a:extLst>
          </p:cNvPr>
          <p:cNvSpPr>
            <a:spLocks noGrp="1"/>
          </p:cNvSpPr>
          <p:nvPr>
            <p:ph type="sldNum" sz="quarter" idx="12"/>
          </p:nvPr>
        </p:nvSpPr>
        <p:spPr/>
        <p:txBody>
          <a:bodyPr/>
          <a:lstStyle/>
          <a:p>
            <a:fld id="{5B97D263-3035-4261-B72C-8F775BCD2FBB}" type="slidenum">
              <a:rPr lang="en-US" smtClean="0"/>
              <a:t>‹#›</a:t>
            </a:fld>
            <a:endParaRPr lang="en-US"/>
          </a:p>
        </p:txBody>
      </p:sp>
    </p:spTree>
    <p:extLst>
      <p:ext uri="{BB962C8B-B14F-4D97-AF65-F5344CB8AC3E}">
        <p14:creationId xmlns:p14="http://schemas.microsoft.com/office/powerpoint/2010/main" val="2427337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8E28E0-4B6B-4B03-8F46-6A11944DF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E8D963-D8F2-4FEE-8728-5CDE0ACDB8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852C3-2910-494C-A2F9-DC8F2AA984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5A9DD-8C69-47DC-B291-DD458CD0C749}" type="datetimeFigureOut">
              <a:rPr lang="en-US" smtClean="0"/>
              <a:t>7/18/2018</a:t>
            </a:fld>
            <a:endParaRPr lang="en-US"/>
          </a:p>
        </p:txBody>
      </p:sp>
      <p:sp>
        <p:nvSpPr>
          <p:cNvPr id="5" name="Footer Placeholder 4">
            <a:extLst>
              <a:ext uri="{FF2B5EF4-FFF2-40B4-BE49-F238E27FC236}">
                <a16:creationId xmlns:a16="http://schemas.microsoft.com/office/drawing/2014/main" id="{54B74C2A-F3F1-41C3-951A-71303000A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6F9FBE-7064-48D7-A13B-BEB27D41E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7D263-3035-4261-B72C-8F775BCD2FBB}" type="slidenum">
              <a:rPr lang="en-US" smtClean="0"/>
              <a:t>‹#›</a:t>
            </a:fld>
            <a:endParaRPr lang="en-US"/>
          </a:p>
        </p:txBody>
      </p:sp>
    </p:spTree>
    <p:extLst>
      <p:ext uri="{BB962C8B-B14F-4D97-AF65-F5344CB8AC3E}">
        <p14:creationId xmlns:p14="http://schemas.microsoft.com/office/powerpoint/2010/main" val="1286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45E-D4E3-4D3E-B092-92BDC1667066}"/>
              </a:ext>
            </a:extLst>
          </p:cNvPr>
          <p:cNvSpPr>
            <a:spLocks noGrp="1"/>
          </p:cNvSpPr>
          <p:nvPr>
            <p:ph type="ctrTitle"/>
          </p:nvPr>
        </p:nvSpPr>
        <p:spPr/>
        <p:txBody>
          <a:bodyPr/>
          <a:lstStyle/>
          <a:p>
            <a:r>
              <a:rPr lang="en-US" dirty="0"/>
              <a:t>The Seven Breaths of God</a:t>
            </a:r>
          </a:p>
        </p:txBody>
      </p:sp>
    </p:spTree>
    <p:extLst>
      <p:ext uri="{BB962C8B-B14F-4D97-AF65-F5344CB8AC3E}">
        <p14:creationId xmlns:p14="http://schemas.microsoft.com/office/powerpoint/2010/main" val="3098939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5E0A7F-D2D4-4928-8690-E497A14512FD}"/>
              </a:ext>
            </a:extLst>
          </p:cNvPr>
          <p:cNvSpPr txBox="1"/>
          <p:nvPr/>
        </p:nvSpPr>
        <p:spPr>
          <a:xfrm>
            <a:off x="503583" y="463826"/>
            <a:ext cx="11237843" cy="6124754"/>
          </a:xfrm>
          <a:prstGeom prst="rect">
            <a:avLst/>
          </a:prstGeom>
          <a:noFill/>
        </p:spPr>
        <p:txBody>
          <a:bodyPr wrap="square" rtlCol="0">
            <a:spAutoFit/>
          </a:bodyPr>
          <a:lstStyle/>
          <a:p>
            <a:r>
              <a:rPr lang="en-US" sz="2800" dirty="0"/>
              <a:t>Revelation 3:1</a:t>
            </a:r>
          </a:p>
          <a:p>
            <a:r>
              <a:rPr lang="en-US" sz="2800" dirty="0"/>
              <a:t>"To the angel of the church in Sardis write: These are the words of him who holds the </a:t>
            </a:r>
            <a:r>
              <a:rPr lang="en-US" sz="2800" b="1" dirty="0">
                <a:solidFill>
                  <a:srgbClr val="FF0000"/>
                </a:solidFill>
              </a:rPr>
              <a:t>seven spirits of God and the seven stars</a:t>
            </a:r>
            <a:r>
              <a:rPr lang="en-US" sz="2800" dirty="0"/>
              <a:t>.</a:t>
            </a:r>
          </a:p>
          <a:p>
            <a:endParaRPr lang="en-US" sz="2800" dirty="0"/>
          </a:p>
          <a:p>
            <a:r>
              <a:rPr lang="en-US" sz="2800" dirty="0"/>
              <a:t>Revelation 4:5</a:t>
            </a:r>
          </a:p>
          <a:p>
            <a:r>
              <a:rPr lang="en-US" sz="2800" dirty="0"/>
              <a:t>From the throne came flashes of lightning, rumblings and peals of thunder. In front of the throne, seven lamps were blazing. </a:t>
            </a:r>
            <a:r>
              <a:rPr lang="en-US" sz="2800" b="1" dirty="0">
                <a:solidFill>
                  <a:srgbClr val="FF0000"/>
                </a:solidFill>
              </a:rPr>
              <a:t>These are the seven spirits of God.</a:t>
            </a:r>
          </a:p>
          <a:p>
            <a:endParaRPr lang="en-US" sz="2800" dirty="0"/>
          </a:p>
          <a:p>
            <a:r>
              <a:rPr lang="en-US" sz="2800" dirty="0"/>
              <a:t>Revelation 5:6</a:t>
            </a:r>
          </a:p>
          <a:p>
            <a:r>
              <a:rPr lang="en-US" sz="2800" dirty="0"/>
              <a:t>Then I saw a Lamb, looking as if it had been slain, standing at the center of the throne, encircled by the four living creatures and the elders. The Lamb had seven horns and seven eyes, </a:t>
            </a:r>
            <a:r>
              <a:rPr lang="en-US" sz="2800" b="1" dirty="0">
                <a:solidFill>
                  <a:srgbClr val="FF0000"/>
                </a:solidFill>
              </a:rPr>
              <a:t>which are the seven spirits of God sent out into all the earth.</a:t>
            </a:r>
          </a:p>
        </p:txBody>
      </p:sp>
    </p:spTree>
    <p:extLst>
      <p:ext uri="{BB962C8B-B14F-4D97-AF65-F5344CB8AC3E}">
        <p14:creationId xmlns:p14="http://schemas.microsoft.com/office/powerpoint/2010/main" val="61219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FD276-C8DA-459A-9F40-0FB55DF09BDB}"/>
              </a:ext>
            </a:extLst>
          </p:cNvPr>
          <p:cNvSpPr txBox="1"/>
          <p:nvPr/>
        </p:nvSpPr>
        <p:spPr>
          <a:xfrm>
            <a:off x="596348" y="530087"/>
            <a:ext cx="11052313" cy="5262979"/>
          </a:xfrm>
          <a:prstGeom prst="rect">
            <a:avLst/>
          </a:prstGeom>
          <a:noFill/>
        </p:spPr>
        <p:txBody>
          <a:bodyPr wrap="square" rtlCol="0">
            <a:spAutoFit/>
          </a:bodyPr>
          <a:lstStyle/>
          <a:p>
            <a:r>
              <a:rPr lang="en-US" sz="4800" dirty="0"/>
              <a:t>So we see that the Seven Spirits actually refer to the One Spirit of God working out the will and Word of God in different generations.</a:t>
            </a:r>
          </a:p>
          <a:p>
            <a:r>
              <a:rPr lang="en-US" sz="4800" dirty="0"/>
              <a:t>   An Exposition Of The Seven Church Ages - </a:t>
            </a:r>
          </a:p>
          <a:p>
            <a:r>
              <a:rPr lang="en-US" sz="4800" dirty="0"/>
              <a:t>   7 - The </a:t>
            </a:r>
            <a:r>
              <a:rPr lang="en-US" sz="4800" dirty="0" err="1"/>
              <a:t>Sardisean</a:t>
            </a:r>
            <a:r>
              <a:rPr lang="en-US" sz="4800" dirty="0"/>
              <a:t> Church Age</a:t>
            </a:r>
          </a:p>
          <a:p>
            <a:r>
              <a:rPr lang="en-US" sz="4800" dirty="0"/>
              <a:t>   Rev. William </a:t>
            </a:r>
            <a:r>
              <a:rPr lang="en-US" sz="4800" dirty="0" err="1"/>
              <a:t>Marrion</a:t>
            </a:r>
            <a:r>
              <a:rPr lang="en-US" sz="4800" dirty="0"/>
              <a:t> Branham</a:t>
            </a:r>
          </a:p>
        </p:txBody>
      </p:sp>
    </p:spTree>
    <p:extLst>
      <p:ext uri="{BB962C8B-B14F-4D97-AF65-F5344CB8AC3E}">
        <p14:creationId xmlns:p14="http://schemas.microsoft.com/office/powerpoint/2010/main" val="247996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4297E6-BC98-4692-B090-342740562005}"/>
              </a:ext>
            </a:extLst>
          </p:cNvPr>
          <p:cNvSpPr txBox="1"/>
          <p:nvPr/>
        </p:nvSpPr>
        <p:spPr>
          <a:xfrm>
            <a:off x="424070" y="503583"/>
            <a:ext cx="11317356" cy="5632311"/>
          </a:xfrm>
          <a:prstGeom prst="rect">
            <a:avLst/>
          </a:prstGeom>
          <a:noFill/>
        </p:spPr>
        <p:txBody>
          <a:bodyPr wrap="square" rtlCol="0">
            <a:spAutoFit/>
          </a:bodyPr>
          <a:lstStyle/>
          <a:p>
            <a:r>
              <a:rPr lang="en-US" sz="4000" dirty="0"/>
              <a:t>Putting our Scriptural discoveries together it is evident that the seven Spirits of God refer to the continuous ministry of the same Holy Spirit in the lives of seven men with whom God identifies Himself very closely. They are His eyes, and they are His lamps.</a:t>
            </a:r>
          </a:p>
          <a:p>
            <a:r>
              <a:rPr lang="en-US" sz="4000" dirty="0"/>
              <a:t>   An Exposition Of The Seven Church Ages - 7 - </a:t>
            </a:r>
          </a:p>
          <a:p>
            <a:r>
              <a:rPr lang="en-US" sz="4000" dirty="0"/>
              <a:t>   The </a:t>
            </a:r>
            <a:r>
              <a:rPr lang="en-US" sz="4000" dirty="0" err="1"/>
              <a:t>Sardisean</a:t>
            </a:r>
            <a:r>
              <a:rPr lang="en-US" sz="4000" dirty="0"/>
              <a:t> Church Age</a:t>
            </a:r>
          </a:p>
          <a:p>
            <a:r>
              <a:rPr lang="en-US" sz="4000" dirty="0"/>
              <a:t>   Rev. William </a:t>
            </a:r>
            <a:r>
              <a:rPr lang="en-US" sz="4000" dirty="0" err="1"/>
              <a:t>Marrion</a:t>
            </a:r>
            <a:r>
              <a:rPr lang="en-US" sz="4000" dirty="0"/>
              <a:t> Branham</a:t>
            </a:r>
          </a:p>
        </p:txBody>
      </p:sp>
    </p:spTree>
    <p:extLst>
      <p:ext uri="{BB962C8B-B14F-4D97-AF65-F5344CB8AC3E}">
        <p14:creationId xmlns:p14="http://schemas.microsoft.com/office/powerpoint/2010/main" val="216313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FE2359-33A5-487F-A7A9-CCEA0E23A2DE}"/>
              </a:ext>
            </a:extLst>
          </p:cNvPr>
          <p:cNvSpPr txBox="1"/>
          <p:nvPr/>
        </p:nvSpPr>
        <p:spPr>
          <a:xfrm>
            <a:off x="543339" y="397565"/>
            <a:ext cx="11012557" cy="5078313"/>
          </a:xfrm>
          <a:prstGeom prst="rect">
            <a:avLst/>
          </a:prstGeom>
          <a:noFill/>
        </p:spPr>
        <p:txBody>
          <a:bodyPr wrap="square" rtlCol="0">
            <a:spAutoFit/>
          </a:bodyPr>
          <a:lstStyle/>
          <a:p>
            <a:r>
              <a:rPr lang="en-US" sz="3600" dirty="0"/>
              <a:t>Thus we know that the seven Spirits of God mean it is the one and same Spirit coming forth in a sevenfold way… Putting our Scriptural discoveries together it is evident that the seven Spirits of God refer to the continuous ministry of the same Holy Spirit in the lives of seven men with whom God identifies Himself very closely.</a:t>
            </a:r>
            <a:br>
              <a:rPr lang="en-US" sz="3600" dirty="0"/>
            </a:br>
            <a:r>
              <a:rPr lang="en-US" sz="3600" dirty="0"/>
              <a:t>   An Exposition Of The Seven Church Ages – </a:t>
            </a:r>
            <a:br>
              <a:rPr lang="en-US" sz="3600" dirty="0"/>
            </a:br>
            <a:r>
              <a:rPr lang="en-US" sz="3600" dirty="0"/>
              <a:t>   7 - The </a:t>
            </a:r>
            <a:r>
              <a:rPr lang="en-US" sz="3600" dirty="0" err="1"/>
              <a:t>Sardisean</a:t>
            </a:r>
            <a:r>
              <a:rPr lang="en-US" sz="3600" dirty="0"/>
              <a:t> Church Age</a:t>
            </a:r>
            <a:br>
              <a:rPr lang="en-US" sz="3600" dirty="0"/>
            </a:br>
            <a:r>
              <a:rPr lang="en-US" sz="3600" dirty="0"/>
              <a:t>   Rev. William </a:t>
            </a:r>
            <a:r>
              <a:rPr lang="en-US" sz="3600" dirty="0" err="1"/>
              <a:t>Marrion</a:t>
            </a:r>
            <a:r>
              <a:rPr lang="en-US" sz="3600" dirty="0"/>
              <a:t> Branham</a:t>
            </a:r>
          </a:p>
        </p:txBody>
      </p:sp>
    </p:spTree>
    <p:extLst>
      <p:ext uri="{BB962C8B-B14F-4D97-AF65-F5344CB8AC3E}">
        <p14:creationId xmlns:p14="http://schemas.microsoft.com/office/powerpoint/2010/main" val="60796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postle paul">
            <a:extLst>
              <a:ext uri="{FF2B5EF4-FFF2-40B4-BE49-F238E27FC236}">
                <a16:creationId xmlns:a16="http://schemas.microsoft.com/office/drawing/2014/main" id="{5175F0A1-D2E7-442A-ADAA-54412D256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7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176050-CAF9-4E9D-8A37-F576F6807209}"/>
              </a:ext>
            </a:extLst>
          </p:cNvPr>
          <p:cNvSpPr txBox="1"/>
          <p:nvPr/>
        </p:nvSpPr>
        <p:spPr>
          <a:xfrm>
            <a:off x="5753686" y="379828"/>
            <a:ext cx="5922499" cy="4770537"/>
          </a:xfrm>
          <a:prstGeom prst="rect">
            <a:avLst/>
          </a:prstGeom>
          <a:noFill/>
        </p:spPr>
        <p:txBody>
          <a:bodyPr wrap="square" rtlCol="0">
            <a:spAutoFit/>
          </a:bodyPr>
          <a:lstStyle/>
          <a:p>
            <a:r>
              <a:rPr lang="en-US" sz="4400" b="1" dirty="0"/>
              <a:t>Paul</a:t>
            </a:r>
            <a:br>
              <a:rPr lang="en-US" sz="3600" b="1" dirty="0"/>
            </a:br>
            <a:r>
              <a:rPr lang="en-US" sz="3600" b="1" dirty="0"/>
              <a:t>Ephesus Age</a:t>
            </a:r>
          </a:p>
          <a:p>
            <a:endParaRPr lang="en-US" sz="3200" dirty="0"/>
          </a:p>
          <a:p>
            <a:r>
              <a:rPr lang="en-US" sz="3200" dirty="0"/>
              <a:t>Beyond the four gospels, Paul’s inspired teaching formed the basis of the New Testament.</a:t>
            </a:r>
          </a:p>
          <a:p>
            <a:endParaRPr lang="en-US" sz="3200" dirty="0"/>
          </a:p>
          <a:p>
            <a:r>
              <a:rPr lang="en-US" sz="3200" dirty="0"/>
              <a:t>After Paul, the church fell into apostasy and Gnosticism</a:t>
            </a:r>
          </a:p>
        </p:txBody>
      </p:sp>
    </p:spTree>
    <p:extLst>
      <p:ext uri="{BB962C8B-B14F-4D97-AF65-F5344CB8AC3E}">
        <p14:creationId xmlns:p14="http://schemas.microsoft.com/office/powerpoint/2010/main" val="84893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renaeus">
            <a:extLst>
              <a:ext uri="{FF2B5EF4-FFF2-40B4-BE49-F238E27FC236}">
                <a16:creationId xmlns:a16="http://schemas.microsoft.com/office/drawing/2014/main" id="{B228AE65-28A8-43A2-A190-F448FF63D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6193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D5E3CD-D3F1-48C1-9920-70B41587EA30}"/>
              </a:ext>
            </a:extLst>
          </p:cNvPr>
          <p:cNvSpPr txBox="1"/>
          <p:nvPr/>
        </p:nvSpPr>
        <p:spPr>
          <a:xfrm>
            <a:off x="5594660" y="326819"/>
            <a:ext cx="5922499" cy="5755422"/>
          </a:xfrm>
          <a:prstGeom prst="rect">
            <a:avLst/>
          </a:prstGeom>
          <a:noFill/>
        </p:spPr>
        <p:txBody>
          <a:bodyPr wrap="square" rtlCol="0">
            <a:spAutoFit/>
          </a:bodyPr>
          <a:lstStyle/>
          <a:p>
            <a:r>
              <a:rPr lang="en-US" sz="4400" b="1" dirty="0"/>
              <a:t>Irenaeus</a:t>
            </a:r>
            <a:br>
              <a:rPr lang="en-US" sz="3600" b="1" dirty="0"/>
            </a:br>
            <a:r>
              <a:rPr lang="en-US" sz="3600" b="1" dirty="0"/>
              <a:t>Smyrna Age</a:t>
            </a:r>
          </a:p>
          <a:p>
            <a:endParaRPr lang="en-US" sz="3200" dirty="0"/>
          </a:p>
          <a:p>
            <a:r>
              <a:rPr lang="en-US" sz="3200" dirty="0"/>
              <a:t>Defended the Word against Gnosticism (</a:t>
            </a:r>
            <a:r>
              <a:rPr lang="en-US" sz="3200" dirty="0" err="1"/>
              <a:t>Marcion</a:t>
            </a:r>
            <a:r>
              <a:rPr lang="en-US" sz="3200" dirty="0"/>
              <a:t>, Valentinus). Rejected the power of the Bishop of Rome</a:t>
            </a:r>
          </a:p>
          <a:p>
            <a:endParaRPr lang="en-US" sz="3200" dirty="0"/>
          </a:p>
          <a:p>
            <a:r>
              <a:rPr lang="en-US" sz="3200" dirty="0"/>
              <a:t>After Irenaeus, Constantine came to power and the Church itself  began wars and persecutions.</a:t>
            </a:r>
          </a:p>
        </p:txBody>
      </p:sp>
    </p:spTree>
    <p:extLst>
      <p:ext uri="{BB962C8B-B14F-4D97-AF65-F5344CB8AC3E}">
        <p14:creationId xmlns:p14="http://schemas.microsoft.com/office/powerpoint/2010/main" val="279357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t martin tours">
            <a:extLst>
              <a:ext uri="{FF2B5EF4-FFF2-40B4-BE49-F238E27FC236}">
                <a16:creationId xmlns:a16="http://schemas.microsoft.com/office/drawing/2014/main" id="{511DF4F9-6C55-4B46-B6A6-E039410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1508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23459E-28F5-4330-A0C0-1754A0B3BD29}"/>
              </a:ext>
            </a:extLst>
          </p:cNvPr>
          <p:cNvSpPr txBox="1"/>
          <p:nvPr/>
        </p:nvSpPr>
        <p:spPr>
          <a:xfrm>
            <a:off x="4667008" y="379827"/>
            <a:ext cx="5922499" cy="5755422"/>
          </a:xfrm>
          <a:prstGeom prst="rect">
            <a:avLst/>
          </a:prstGeom>
          <a:noFill/>
        </p:spPr>
        <p:txBody>
          <a:bodyPr wrap="square" rtlCol="0">
            <a:spAutoFit/>
          </a:bodyPr>
          <a:lstStyle/>
          <a:p>
            <a:r>
              <a:rPr lang="en-US" sz="4400" b="1" dirty="0"/>
              <a:t>Martin</a:t>
            </a:r>
            <a:br>
              <a:rPr lang="en-US" sz="3600" b="1" dirty="0"/>
            </a:br>
            <a:r>
              <a:rPr lang="en-US" sz="3600" b="1" dirty="0" err="1"/>
              <a:t>Purgamum</a:t>
            </a:r>
            <a:r>
              <a:rPr lang="en-US" sz="3600" b="1" dirty="0"/>
              <a:t> Age</a:t>
            </a:r>
          </a:p>
          <a:p>
            <a:endParaRPr lang="en-US" sz="3200" dirty="0"/>
          </a:p>
          <a:p>
            <a:r>
              <a:rPr lang="en-US" sz="3200" dirty="0"/>
              <a:t>Rejected the trappings of Christendom, and the power of the church to wage war and persecute. Set the stage for the Protestant Reformation.</a:t>
            </a:r>
          </a:p>
          <a:p>
            <a:endParaRPr lang="en-US" sz="3200" dirty="0"/>
          </a:p>
          <a:p>
            <a:r>
              <a:rPr lang="en-US" sz="3200" dirty="0"/>
              <a:t>After Martin, Europe fell under control of the Roman Church.</a:t>
            </a:r>
          </a:p>
        </p:txBody>
      </p:sp>
    </p:spTree>
    <p:extLst>
      <p:ext uri="{BB962C8B-B14F-4D97-AF65-F5344CB8AC3E}">
        <p14:creationId xmlns:p14="http://schemas.microsoft.com/office/powerpoint/2010/main" val="340847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olumba scotland">
            <a:extLst>
              <a:ext uri="{FF2B5EF4-FFF2-40B4-BE49-F238E27FC236}">
                <a16:creationId xmlns:a16="http://schemas.microsoft.com/office/drawing/2014/main" id="{87A0D3F1-7829-4837-B5A4-FF9F20147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625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10879C-3E97-4C17-9DAF-413301E4F2D4}"/>
              </a:ext>
            </a:extLst>
          </p:cNvPr>
          <p:cNvSpPr txBox="1"/>
          <p:nvPr/>
        </p:nvSpPr>
        <p:spPr>
          <a:xfrm>
            <a:off x="4667008" y="379827"/>
            <a:ext cx="5922499" cy="4770537"/>
          </a:xfrm>
          <a:prstGeom prst="rect">
            <a:avLst/>
          </a:prstGeom>
          <a:noFill/>
        </p:spPr>
        <p:txBody>
          <a:bodyPr wrap="square" rtlCol="0">
            <a:spAutoFit/>
          </a:bodyPr>
          <a:lstStyle/>
          <a:p>
            <a:r>
              <a:rPr lang="en-US" sz="4400" b="1" dirty="0"/>
              <a:t>Columba</a:t>
            </a:r>
            <a:br>
              <a:rPr lang="en-US" sz="3600" b="1" dirty="0"/>
            </a:br>
            <a:r>
              <a:rPr lang="en-US" sz="3600" b="1" dirty="0"/>
              <a:t>Thyatira Age</a:t>
            </a:r>
          </a:p>
          <a:p>
            <a:endParaRPr lang="en-US" sz="3200" dirty="0"/>
          </a:p>
          <a:p>
            <a:r>
              <a:rPr lang="en-US" sz="3200" dirty="0"/>
              <a:t>Brought Monasticism to what is now the UK. Set the stage for the future Great Awakening.</a:t>
            </a:r>
          </a:p>
          <a:p>
            <a:endParaRPr lang="en-US" sz="3200" dirty="0"/>
          </a:p>
          <a:p>
            <a:r>
              <a:rPr lang="en-US" sz="3200" dirty="0"/>
              <a:t>After Columba, the 1000-year reign of the Roman Church begins.</a:t>
            </a:r>
          </a:p>
        </p:txBody>
      </p:sp>
    </p:spTree>
    <p:extLst>
      <p:ext uri="{BB962C8B-B14F-4D97-AF65-F5344CB8AC3E}">
        <p14:creationId xmlns:p14="http://schemas.microsoft.com/office/powerpoint/2010/main" val="385561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E277C5-3D0E-44D7-A01F-896C63714894}"/>
              </a:ext>
            </a:extLst>
          </p:cNvPr>
          <p:cNvSpPr/>
          <p:nvPr/>
        </p:nvSpPr>
        <p:spPr>
          <a:xfrm>
            <a:off x="530087" y="463826"/>
            <a:ext cx="11131826" cy="6186309"/>
          </a:xfrm>
          <a:prstGeom prst="rect">
            <a:avLst/>
          </a:prstGeom>
        </p:spPr>
        <p:txBody>
          <a:bodyPr wrap="square">
            <a:spAutoFit/>
          </a:bodyPr>
          <a:lstStyle/>
          <a:p>
            <a:r>
              <a:rPr lang="en-US" sz="3600" dirty="0"/>
              <a:t>Luther ended “The Thousand Year Reign”</a:t>
            </a:r>
          </a:p>
          <a:p>
            <a:r>
              <a:rPr lang="en-US" sz="3600" dirty="0"/>
              <a:t>Wednesday, March 23, 2016 · </a:t>
            </a:r>
          </a:p>
          <a:p>
            <a:r>
              <a:rPr lang="en-US" sz="3600" dirty="0"/>
              <a:t>Posted In: Daily Column, History, Saving Our Soul</a:t>
            </a:r>
          </a:p>
          <a:p>
            <a:r>
              <a:rPr lang="en-US" sz="3600" dirty="0"/>
              <a:t>Catholic Church</a:t>
            </a:r>
            <a:br>
              <a:rPr lang="en-US" sz="3600" dirty="0"/>
            </a:br>
            <a:r>
              <a:rPr lang="en-US" sz="3600" dirty="0"/>
              <a:t>Online Journal of Catholic Fundamentalism</a:t>
            </a:r>
          </a:p>
          <a:p>
            <a:endParaRPr lang="en-US" sz="3600" dirty="0"/>
          </a:p>
          <a:p>
            <a:r>
              <a:rPr lang="en-US" sz="3600" dirty="0"/>
              <a:t>Revelation 20 tells us that The Thousand Year Reign ended when “the dragon was released from the abyss”.  Luther ended “The Thousand Year Reign” of The Church Jesus Founded.  The Roman Catholic Church had ruled Christendom for the preceding thousand years.</a:t>
            </a:r>
          </a:p>
        </p:txBody>
      </p:sp>
    </p:spTree>
    <p:extLst>
      <p:ext uri="{BB962C8B-B14F-4D97-AF65-F5344CB8AC3E}">
        <p14:creationId xmlns:p14="http://schemas.microsoft.com/office/powerpoint/2010/main" val="277633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martin luther halo">
            <a:extLst>
              <a:ext uri="{FF2B5EF4-FFF2-40B4-BE49-F238E27FC236}">
                <a16:creationId xmlns:a16="http://schemas.microsoft.com/office/drawing/2014/main" id="{5E7F92FA-8450-47A9-AF33-A7E0E6751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18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08066D-8F12-4C12-8D76-D78731BCCC2E}"/>
              </a:ext>
            </a:extLst>
          </p:cNvPr>
          <p:cNvSpPr txBox="1"/>
          <p:nvPr/>
        </p:nvSpPr>
        <p:spPr>
          <a:xfrm>
            <a:off x="5382625" y="194296"/>
            <a:ext cx="5922499" cy="5755422"/>
          </a:xfrm>
          <a:prstGeom prst="rect">
            <a:avLst/>
          </a:prstGeom>
          <a:noFill/>
        </p:spPr>
        <p:txBody>
          <a:bodyPr wrap="square" rtlCol="0">
            <a:spAutoFit/>
          </a:bodyPr>
          <a:lstStyle/>
          <a:p>
            <a:r>
              <a:rPr lang="en-US" sz="4400" b="1" dirty="0"/>
              <a:t>Luther</a:t>
            </a:r>
            <a:br>
              <a:rPr lang="en-US" sz="3600" b="1" dirty="0"/>
            </a:br>
            <a:r>
              <a:rPr lang="en-US" sz="3600" b="1" dirty="0"/>
              <a:t>Sardis Age</a:t>
            </a:r>
          </a:p>
          <a:p>
            <a:endParaRPr lang="en-US" sz="3200" dirty="0"/>
          </a:p>
          <a:p>
            <a:r>
              <a:rPr lang="en-US" sz="3200" dirty="0"/>
              <a:t>Strove to reform the Roman Church. Worked to make the Word accessible to the public. Justification.</a:t>
            </a:r>
          </a:p>
          <a:p>
            <a:endParaRPr lang="en-US" sz="3200" dirty="0"/>
          </a:p>
          <a:p>
            <a:r>
              <a:rPr lang="en-US" sz="3200" dirty="0"/>
              <a:t>After Luther, denominations formed and began wars and persecutions.</a:t>
            </a:r>
          </a:p>
        </p:txBody>
      </p:sp>
    </p:spTree>
    <p:extLst>
      <p:ext uri="{BB962C8B-B14F-4D97-AF65-F5344CB8AC3E}">
        <p14:creationId xmlns:p14="http://schemas.microsoft.com/office/powerpoint/2010/main" val="10522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7F694-1C35-46D1-95CA-4D9E99686440}"/>
              </a:ext>
            </a:extLst>
          </p:cNvPr>
          <p:cNvSpPr txBox="1"/>
          <p:nvPr/>
        </p:nvSpPr>
        <p:spPr>
          <a:xfrm>
            <a:off x="742122" y="675861"/>
            <a:ext cx="10774017" cy="561892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1870DD7B-3680-46CB-8291-3072C16FFE27}"/>
              </a:ext>
            </a:extLst>
          </p:cNvPr>
          <p:cNvSpPr txBox="1"/>
          <p:nvPr/>
        </p:nvSpPr>
        <p:spPr>
          <a:xfrm>
            <a:off x="477078" y="530087"/>
            <a:ext cx="11198087" cy="6186309"/>
          </a:xfrm>
          <a:prstGeom prst="rect">
            <a:avLst/>
          </a:prstGeom>
          <a:noFill/>
        </p:spPr>
        <p:txBody>
          <a:bodyPr wrap="square" rtlCol="0">
            <a:spAutoFit/>
          </a:bodyPr>
          <a:lstStyle/>
          <a:p>
            <a:r>
              <a:rPr lang="en-US" sz="4400" dirty="0"/>
              <a:t>John 1:1-5</a:t>
            </a:r>
          </a:p>
          <a:p>
            <a:r>
              <a:rPr lang="en-US" sz="4400" dirty="0"/>
              <a:t>In the beginning was the Word, and the Word was with God, and the Word was God. The same was in the beginning with God. All things were made by him; and without him was not any thing made that was made. In him was life; and the life was the light of men. And the light shineth in darkness; and the darkness comprehended it not.</a:t>
            </a:r>
          </a:p>
        </p:txBody>
      </p:sp>
    </p:spTree>
    <p:extLst>
      <p:ext uri="{BB962C8B-B14F-4D97-AF65-F5344CB8AC3E}">
        <p14:creationId xmlns:p14="http://schemas.microsoft.com/office/powerpoint/2010/main" val="1693779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john wesley halo">
            <a:extLst>
              <a:ext uri="{FF2B5EF4-FFF2-40B4-BE49-F238E27FC236}">
                <a16:creationId xmlns:a16="http://schemas.microsoft.com/office/drawing/2014/main" id="{C7236B94-0068-4143-8262-7DF6CD019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FEF25A-2540-4221-918A-06507D645B30}"/>
              </a:ext>
            </a:extLst>
          </p:cNvPr>
          <p:cNvSpPr txBox="1"/>
          <p:nvPr/>
        </p:nvSpPr>
        <p:spPr>
          <a:xfrm>
            <a:off x="4892295" y="220800"/>
            <a:ext cx="5922499" cy="4770537"/>
          </a:xfrm>
          <a:prstGeom prst="rect">
            <a:avLst/>
          </a:prstGeom>
          <a:noFill/>
        </p:spPr>
        <p:txBody>
          <a:bodyPr wrap="square" rtlCol="0">
            <a:spAutoFit/>
          </a:bodyPr>
          <a:lstStyle/>
          <a:p>
            <a:r>
              <a:rPr lang="en-US" sz="4400" b="1" dirty="0"/>
              <a:t>Wesley </a:t>
            </a:r>
            <a:br>
              <a:rPr lang="en-US" sz="3600" b="1" dirty="0"/>
            </a:br>
            <a:r>
              <a:rPr lang="en-US" sz="3600" b="1" dirty="0"/>
              <a:t>Philadelphia Age</a:t>
            </a:r>
          </a:p>
          <a:p>
            <a:endParaRPr lang="en-US" sz="3200" dirty="0"/>
          </a:p>
          <a:p>
            <a:r>
              <a:rPr lang="en-US" sz="3200" dirty="0"/>
              <a:t>Leader of the Second Great Awakening. Sanctification.</a:t>
            </a:r>
          </a:p>
          <a:p>
            <a:endParaRPr lang="en-US" sz="3200" dirty="0"/>
          </a:p>
          <a:p>
            <a:r>
              <a:rPr lang="en-US" sz="3200" dirty="0"/>
              <a:t>After Luther, denominations formed, Christendom warred with modernism.</a:t>
            </a:r>
          </a:p>
        </p:txBody>
      </p:sp>
    </p:spTree>
    <p:extLst>
      <p:ext uri="{BB962C8B-B14F-4D97-AF65-F5344CB8AC3E}">
        <p14:creationId xmlns:p14="http://schemas.microsoft.com/office/powerpoint/2010/main" val="198770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william branham">
            <a:extLst>
              <a:ext uri="{FF2B5EF4-FFF2-40B4-BE49-F238E27FC236}">
                <a16:creationId xmlns:a16="http://schemas.microsoft.com/office/drawing/2014/main" id="{C84F061D-B199-4062-9066-DC653576A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1452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E9DDC4-F9DD-4642-98E9-EF83D3A0D02F}"/>
              </a:ext>
            </a:extLst>
          </p:cNvPr>
          <p:cNvSpPr txBox="1"/>
          <p:nvPr/>
        </p:nvSpPr>
        <p:spPr>
          <a:xfrm>
            <a:off x="5183843" y="273808"/>
            <a:ext cx="5922499" cy="5755422"/>
          </a:xfrm>
          <a:prstGeom prst="rect">
            <a:avLst/>
          </a:prstGeom>
          <a:noFill/>
        </p:spPr>
        <p:txBody>
          <a:bodyPr wrap="square" rtlCol="0">
            <a:spAutoFit/>
          </a:bodyPr>
          <a:lstStyle/>
          <a:p>
            <a:r>
              <a:rPr lang="en-US" sz="4400" b="1" dirty="0"/>
              <a:t>Branham </a:t>
            </a:r>
            <a:br>
              <a:rPr lang="en-US" sz="3600" b="1" dirty="0"/>
            </a:br>
            <a:r>
              <a:rPr lang="en-US" sz="3600" b="1" dirty="0" err="1"/>
              <a:t>Laodicia</a:t>
            </a:r>
            <a:endParaRPr lang="en-US" sz="3600" b="1" dirty="0"/>
          </a:p>
          <a:p>
            <a:endParaRPr lang="en-US" sz="3200" dirty="0"/>
          </a:p>
          <a:p>
            <a:r>
              <a:rPr lang="en-US" sz="3200" dirty="0"/>
              <a:t>Focal point of the Pentecostal revival and the healing campaigns of the early 20</a:t>
            </a:r>
            <a:r>
              <a:rPr lang="en-US" sz="3200" baseline="30000" dirty="0"/>
              <a:t>th</a:t>
            </a:r>
            <a:r>
              <a:rPr lang="en-US" sz="3200" dirty="0"/>
              <a:t> century. Pushed to return to the faith of the early church.</a:t>
            </a:r>
          </a:p>
          <a:p>
            <a:endParaRPr lang="en-US" sz="3200" dirty="0"/>
          </a:p>
          <a:p>
            <a:r>
              <a:rPr lang="en-US" sz="3200" dirty="0"/>
              <a:t>After Branham, the 1000-year reign of Christ begins.</a:t>
            </a:r>
          </a:p>
        </p:txBody>
      </p:sp>
    </p:spTree>
    <p:extLst>
      <p:ext uri="{BB962C8B-B14F-4D97-AF65-F5344CB8AC3E}">
        <p14:creationId xmlns:p14="http://schemas.microsoft.com/office/powerpoint/2010/main" val="48298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78988-D168-40B2-B2ED-2A8E533CFED5}"/>
              </a:ext>
            </a:extLst>
          </p:cNvPr>
          <p:cNvSpPr txBox="1"/>
          <p:nvPr/>
        </p:nvSpPr>
        <p:spPr>
          <a:xfrm>
            <a:off x="649357" y="715617"/>
            <a:ext cx="10827026" cy="5509200"/>
          </a:xfrm>
          <a:prstGeom prst="rect">
            <a:avLst/>
          </a:prstGeom>
          <a:noFill/>
        </p:spPr>
        <p:txBody>
          <a:bodyPr wrap="square" rtlCol="0">
            <a:spAutoFit/>
          </a:bodyPr>
          <a:lstStyle/>
          <a:p>
            <a:r>
              <a:rPr lang="en-US" sz="4400" dirty="0"/>
              <a:t>78 What is it now? We’ve passed around sixty years, the Pentecostals has organized, “We are this, we are that,” and God has walked right away from it; out in yonder, and bringing forth a Bride, an Elect, out of that group. Which, there’ll never be another church age.</a:t>
            </a:r>
          </a:p>
          <a:p>
            <a:r>
              <a:rPr lang="en-US" sz="4400" dirty="0"/>
              <a:t>   64-0125 - Turn On The Light</a:t>
            </a:r>
          </a:p>
          <a:p>
            <a:r>
              <a:rPr lang="en-US" sz="4400" dirty="0"/>
              <a:t>   Rev. William </a:t>
            </a:r>
            <a:r>
              <a:rPr lang="en-US" sz="4400" dirty="0" err="1"/>
              <a:t>Marrion</a:t>
            </a:r>
            <a:r>
              <a:rPr lang="en-US" sz="4400" dirty="0"/>
              <a:t> Branham</a:t>
            </a:r>
          </a:p>
        </p:txBody>
      </p:sp>
    </p:spTree>
    <p:extLst>
      <p:ext uri="{BB962C8B-B14F-4D97-AF65-F5344CB8AC3E}">
        <p14:creationId xmlns:p14="http://schemas.microsoft.com/office/powerpoint/2010/main" val="1410454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78876E-8E90-4B7E-9144-01293775874F}"/>
              </a:ext>
            </a:extLst>
          </p:cNvPr>
          <p:cNvSpPr txBox="1"/>
          <p:nvPr/>
        </p:nvSpPr>
        <p:spPr>
          <a:xfrm>
            <a:off x="702365" y="636104"/>
            <a:ext cx="10827026" cy="5509200"/>
          </a:xfrm>
          <a:prstGeom prst="rect">
            <a:avLst/>
          </a:prstGeom>
          <a:noFill/>
        </p:spPr>
        <p:txBody>
          <a:bodyPr wrap="square" rtlCol="0">
            <a:spAutoFit/>
          </a:bodyPr>
          <a:lstStyle/>
          <a:p>
            <a:r>
              <a:rPr lang="en-US" sz="3200" dirty="0"/>
              <a:t>391. Brother Branham, have you made statements recently concerning that church age has ended, Laodicea? </a:t>
            </a:r>
          </a:p>
          <a:p>
            <a:endParaRPr lang="en-US" sz="3200" dirty="0"/>
          </a:p>
          <a:p>
            <a:r>
              <a:rPr lang="en-US" sz="3200" dirty="0"/>
              <a:t>No, I never said it’s ended. If I did, you misunderstood, or I said it wrong. It is…This is the last church age; it’s the end of church ages, the Laodicea. It hasn’t ended; when it ends, the Church is gone. So as long as the Church is here, it hasn’t ended. See? …The Bride, when She’s taken from the church, then the church age will cease.</a:t>
            </a:r>
          </a:p>
          <a:p>
            <a:r>
              <a:rPr lang="en-US" sz="3200" dirty="0"/>
              <a:t>   64-0830E - Questions And Answers #4</a:t>
            </a:r>
          </a:p>
          <a:p>
            <a:r>
              <a:rPr lang="en-US" sz="3200" dirty="0"/>
              <a:t> Rev. William </a:t>
            </a:r>
            <a:r>
              <a:rPr lang="en-US" sz="3200" dirty="0" err="1"/>
              <a:t>Marrion</a:t>
            </a:r>
            <a:r>
              <a:rPr lang="en-US" sz="3200" dirty="0"/>
              <a:t> Branham</a:t>
            </a:r>
          </a:p>
        </p:txBody>
      </p:sp>
    </p:spTree>
    <p:extLst>
      <p:ext uri="{BB962C8B-B14F-4D97-AF65-F5344CB8AC3E}">
        <p14:creationId xmlns:p14="http://schemas.microsoft.com/office/powerpoint/2010/main" val="33191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DDA0AB-AF6E-4A8D-8FE5-0C5A2864DE35}"/>
              </a:ext>
            </a:extLst>
          </p:cNvPr>
          <p:cNvSpPr txBox="1"/>
          <p:nvPr/>
        </p:nvSpPr>
        <p:spPr>
          <a:xfrm>
            <a:off x="530087" y="335845"/>
            <a:ext cx="10919791" cy="6186309"/>
          </a:xfrm>
          <a:prstGeom prst="rect">
            <a:avLst/>
          </a:prstGeom>
          <a:noFill/>
        </p:spPr>
        <p:txBody>
          <a:bodyPr wrap="square" rtlCol="0">
            <a:spAutoFit/>
          </a:bodyPr>
          <a:lstStyle/>
          <a:p>
            <a:r>
              <a:rPr lang="en-US" sz="4400" dirty="0"/>
              <a:t>And the first time there will come forth, for the </a:t>
            </a:r>
            <a:r>
              <a:rPr lang="en-US" sz="4400" b="1" dirty="0">
                <a:solidFill>
                  <a:srgbClr val="FF0000"/>
                </a:solidFill>
              </a:rPr>
              <a:t>Bride age</a:t>
            </a:r>
            <a:r>
              <a:rPr lang="en-US" sz="4400" dirty="0"/>
              <a:t>, for a resurrection out of dark denominationalism, will be a Message, that the full maturity of the Word has turned back again in Its full Power, and being waved over the people, by the same signs and wonders that He did back there.</a:t>
            </a:r>
          </a:p>
          <a:p>
            <a:r>
              <a:rPr lang="en-US" sz="4400" dirty="0"/>
              <a:t>   65-0418M - It Is The Rising Of The Sun</a:t>
            </a:r>
          </a:p>
          <a:p>
            <a:r>
              <a:rPr lang="en-US" sz="4400" dirty="0"/>
              <a:t>   Rev. William </a:t>
            </a:r>
            <a:r>
              <a:rPr lang="en-US" sz="4400" dirty="0" err="1"/>
              <a:t>Marrion</a:t>
            </a:r>
            <a:r>
              <a:rPr lang="en-US" sz="4400" dirty="0"/>
              <a:t> Branham</a:t>
            </a:r>
          </a:p>
        </p:txBody>
      </p:sp>
    </p:spTree>
    <p:extLst>
      <p:ext uri="{BB962C8B-B14F-4D97-AF65-F5344CB8AC3E}">
        <p14:creationId xmlns:p14="http://schemas.microsoft.com/office/powerpoint/2010/main" val="1125589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9B50E-7AD2-433A-B98B-D821F78A4DCE}"/>
              </a:ext>
            </a:extLst>
          </p:cNvPr>
          <p:cNvSpPr txBox="1"/>
          <p:nvPr/>
        </p:nvSpPr>
        <p:spPr>
          <a:xfrm>
            <a:off x="596348" y="543339"/>
            <a:ext cx="11078817" cy="5509200"/>
          </a:xfrm>
          <a:prstGeom prst="rect">
            <a:avLst/>
          </a:prstGeom>
          <a:noFill/>
        </p:spPr>
        <p:txBody>
          <a:bodyPr wrap="square" rtlCol="0">
            <a:spAutoFit/>
          </a:bodyPr>
          <a:lstStyle/>
          <a:p>
            <a:r>
              <a:rPr lang="en-US" sz="4400" dirty="0"/>
              <a:t>At the end time, both trees are coming to the seed and proving themselves. Here we are, right today, </a:t>
            </a:r>
            <a:r>
              <a:rPr lang="en-US" sz="4400" b="1" dirty="0">
                <a:solidFill>
                  <a:srgbClr val="FF0000"/>
                </a:solidFill>
              </a:rPr>
              <a:t>Laodicea and the Bride</a:t>
            </a:r>
            <a:r>
              <a:rPr lang="en-US" sz="4400" dirty="0"/>
              <a:t>, just as clear and pretty as it can be in the Scripture, and right before your faces.</a:t>
            </a:r>
          </a:p>
          <a:p>
            <a:r>
              <a:rPr lang="en-US" sz="4400" dirty="0"/>
              <a:t>   65-1125 - The Invisible Union Of The Bride Of Christ</a:t>
            </a:r>
          </a:p>
          <a:p>
            <a:r>
              <a:rPr lang="en-US" sz="4400" dirty="0"/>
              <a:t>   Rev. William </a:t>
            </a:r>
            <a:r>
              <a:rPr lang="en-US" sz="4400" dirty="0" err="1"/>
              <a:t>Marrion</a:t>
            </a:r>
            <a:r>
              <a:rPr lang="en-US" sz="4400" dirty="0"/>
              <a:t> Branham</a:t>
            </a:r>
          </a:p>
        </p:txBody>
      </p:sp>
    </p:spTree>
    <p:extLst>
      <p:ext uri="{BB962C8B-B14F-4D97-AF65-F5344CB8AC3E}">
        <p14:creationId xmlns:p14="http://schemas.microsoft.com/office/powerpoint/2010/main" val="386521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D25341-E44F-4F90-8C01-0A78144FD22B}"/>
              </a:ext>
            </a:extLst>
          </p:cNvPr>
          <p:cNvSpPr txBox="1"/>
          <p:nvPr/>
        </p:nvSpPr>
        <p:spPr>
          <a:xfrm>
            <a:off x="649357" y="583096"/>
            <a:ext cx="10866782" cy="5509200"/>
          </a:xfrm>
          <a:prstGeom prst="rect">
            <a:avLst/>
          </a:prstGeom>
          <a:noFill/>
        </p:spPr>
        <p:txBody>
          <a:bodyPr wrap="square" rtlCol="0">
            <a:spAutoFit/>
          </a:bodyPr>
          <a:lstStyle/>
          <a:p>
            <a:r>
              <a:rPr lang="en-US" sz="4400" dirty="0"/>
              <a:t>This is for the Bride, going Home of the Bride. We got something different... </a:t>
            </a:r>
            <a:r>
              <a:rPr lang="en-US" sz="4400" b="1" dirty="0">
                <a:solidFill>
                  <a:srgbClr val="FF0000"/>
                </a:solidFill>
              </a:rPr>
              <a:t>We’re in the Bride age</a:t>
            </a:r>
            <a:r>
              <a:rPr lang="en-US" sz="4400" dirty="0"/>
              <a:t>... Don’t go with that crowd that’s moving on yonder, friend, that Laodicea Church Age.</a:t>
            </a:r>
          </a:p>
          <a:p>
            <a:r>
              <a:rPr lang="en-US" sz="4400" dirty="0"/>
              <a:t>   65-1125 - The Invisible Union Of The Bride Of Christ</a:t>
            </a:r>
          </a:p>
          <a:p>
            <a:r>
              <a:rPr lang="en-US" sz="4400" dirty="0"/>
              <a:t>   Rev. William </a:t>
            </a:r>
            <a:r>
              <a:rPr lang="en-US" sz="4400" dirty="0" err="1"/>
              <a:t>Marrion</a:t>
            </a:r>
            <a:r>
              <a:rPr lang="en-US" sz="4400" dirty="0"/>
              <a:t> Branham</a:t>
            </a:r>
          </a:p>
        </p:txBody>
      </p:sp>
    </p:spTree>
    <p:extLst>
      <p:ext uri="{BB962C8B-B14F-4D97-AF65-F5344CB8AC3E}">
        <p14:creationId xmlns:p14="http://schemas.microsoft.com/office/powerpoint/2010/main" val="1454681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13762D-7695-43CE-A6F3-77892F43BA73}"/>
              </a:ext>
            </a:extLst>
          </p:cNvPr>
          <p:cNvSpPr txBox="1"/>
          <p:nvPr/>
        </p:nvSpPr>
        <p:spPr>
          <a:xfrm>
            <a:off x="530086" y="335845"/>
            <a:ext cx="10919791" cy="5509200"/>
          </a:xfrm>
          <a:prstGeom prst="rect">
            <a:avLst/>
          </a:prstGeom>
          <a:noFill/>
        </p:spPr>
        <p:txBody>
          <a:bodyPr wrap="square" rtlCol="0">
            <a:spAutoFit/>
          </a:bodyPr>
          <a:lstStyle/>
          <a:p>
            <a:r>
              <a:rPr lang="en-US" sz="4400" dirty="0"/>
              <a:t>Now it’s begin to pull away, the wheat’s begin to be seen. This is not a Pentecostal age. This is the latter-day age. This is the </a:t>
            </a:r>
            <a:r>
              <a:rPr lang="en-US" sz="4400" b="1" dirty="0">
                <a:solidFill>
                  <a:srgbClr val="FF0000"/>
                </a:solidFill>
              </a:rPr>
              <a:t>Bride age</a:t>
            </a:r>
            <a:r>
              <a:rPr lang="en-US" sz="4400" dirty="0"/>
              <a:t>. This is the evening Light. This is when Malachi 4 must be fulfilled, to follow God’s pattern. This is Luke 17:30, to be fulfilled. </a:t>
            </a:r>
          </a:p>
          <a:p>
            <a:r>
              <a:rPr lang="en-US" sz="4400" dirty="0"/>
              <a:t>   65-1127E - I Have Heard But Now I See</a:t>
            </a:r>
          </a:p>
          <a:p>
            <a:r>
              <a:rPr lang="en-US" sz="4400" dirty="0"/>
              <a:t> Rev. William </a:t>
            </a:r>
            <a:r>
              <a:rPr lang="en-US" sz="4400" dirty="0" err="1"/>
              <a:t>Marrion</a:t>
            </a:r>
            <a:r>
              <a:rPr lang="en-US" sz="4400" dirty="0"/>
              <a:t> Branham</a:t>
            </a:r>
          </a:p>
        </p:txBody>
      </p:sp>
    </p:spTree>
    <p:extLst>
      <p:ext uri="{BB962C8B-B14F-4D97-AF65-F5344CB8AC3E}">
        <p14:creationId xmlns:p14="http://schemas.microsoft.com/office/powerpoint/2010/main" val="3655962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AF7EC-5944-47B4-BB9B-8DB9899F8D5A}"/>
              </a:ext>
            </a:extLst>
          </p:cNvPr>
          <p:cNvSpPr txBox="1"/>
          <p:nvPr/>
        </p:nvSpPr>
        <p:spPr>
          <a:xfrm>
            <a:off x="768626" y="556591"/>
            <a:ext cx="10402957" cy="5698435"/>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6758224-7C49-4030-A0C6-7436A7DA91D7}"/>
              </a:ext>
            </a:extLst>
          </p:cNvPr>
          <p:cNvSpPr txBox="1"/>
          <p:nvPr/>
        </p:nvSpPr>
        <p:spPr>
          <a:xfrm>
            <a:off x="477078" y="305068"/>
            <a:ext cx="10402957" cy="6494085"/>
          </a:xfrm>
          <a:prstGeom prst="rect">
            <a:avLst/>
          </a:prstGeom>
          <a:noFill/>
        </p:spPr>
        <p:txBody>
          <a:bodyPr wrap="square" rtlCol="0">
            <a:spAutoFit/>
          </a:bodyPr>
          <a:lstStyle/>
          <a:p>
            <a:r>
              <a:rPr lang="en-US" sz="3200" dirty="0"/>
              <a:t>Exodus 15:8</a:t>
            </a:r>
          </a:p>
          <a:p>
            <a:r>
              <a:rPr lang="en-US" sz="3200" dirty="0"/>
              <a:t>By the blast of your nostrils (</a:t>
            </a:r>
            <a:r>
              <a:rPr lang="en-US" sz="3200" dirty="0" err="1"/>
              <a:t>Ruach</a:t>
            </a:r>
            <a:r>
              <a:rPr lang="en-US" sz="3200" dirty="0"/>
              <a:t>) the waters (of the Red Sea) piled up.</a:t>
            </a:r>
          </a:p>
          <a:p>
            <a:endParaRPr lang="en-US" sz="3200" dirty="0"/>
          </a:p>
          <a:p>
            <a:r>
              <a:rPr lang="en-US" sz="3200" dirty="0"/>
              <a:t>Isaiah 4:4</a:t>
            </a:r>
            <a:br>
              <a:rPr lang="en-US" sz="3200" dirty="0"/>
            </a:br>
            <a:r>
              <a:rPr lang="en-US" sz="3200" dirty="0"/>
              <a:t>The Lord will wash away the filth of the women of Zion; he will cleanse the bloodstains from Jerusalem by a spirit of judgment and a spirit (</a:t>
            </a:r>
            <a:r>
              <a:rPr lang="en-US" sz="3200" dirty="0" err="1"/>
              <a:t>Ruach</a:t>
            </a:r>
            <a:r>
              <a:rPr lang="en-US" sz="3200" dirty="0"/>
              <a:t>) of fire (literally: a hot breath of fiery judgement).</a:t>
            </a:r>
          </a:p>
          <a:p>
            <a:endParaRPr lang="en-US" sz="3200" dirty="0"/>
          </a:p>
          <a:p>
            <a:r>
              <a:rPr lang="en-US" sz="3200" dirty="0"/>
              <a:t>Isaiah 11:4</a:t>
            </a:r>
            <a:br>
              <a:rPr lang="en-US" sz="3200" dirty="0"/>
            </a:br>
            <a:r>
              <a:rPr lang="en-US" sz="3200" dirty="0"/>
              <a:t>He will strike the earth with the rod of his mouth; with the breath of his lips he will slay the wicked.</a:t>
            </a:r>
          </a:p>
        </p:txBody>
      </p:sp>
    </p:spTree>
    <p:extLst>
      <p:ext uri="{BB962C8B-B14F-4D97-AF65-F5344CB8AC3E}">
        <p14:creationId xmlns:p14="http://schemas.microsoft.com/office/powerpoint/2010/main" val="269925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4F5123-52EC-4065-A284-2C1F6A4A44BE}"/>
              </a:ext>
            </a:extLst>
          </p:cNvPr>
          <p:cNvSpPr txBox="1"/>
          <p:nvPr/>
        </p:nvSpPr>
        <p:spPr>
          <a:xfrm>
            <a:off x="715617" y="781878"/>
            <a:ext cx="10734261" cy="5632311"/>
          </a:xfrm>
          <a:prstGeom prst="rect">
            <a:avLst/>
          </a:prstGeom>
          <a:noFill/>
        </p:spPr>
        <p:txBody>
          <a:bodyPr wrap="square" rtlCol="0">
            <a:spAutoFit/>
          </a:bodyPr>
          <a:lstStyle/>
          <a:p>
            <a:r>
              <a:rPr lang="en-US" sz="4000" dirty="0"/>
              <a:t>Psalms 33:6</a:t>
            </a:r>
          </a:p>
          <a:p>
            <a:r>
              <a:rPr lang="en-US" sz="4000" dirty="0"/>
              <a:t>By the word of the Lord the heavens were made, their starry host by the breath of his mouth.</a:t>
            </a:r>
          </a:p>
          <a:p>
            <a:endParaRPr lang="en-US" sz="4000" dirty="0"/>
          </a:p>
          <a:p>
            <a:r>
              <a:rPr lang="en-US" sz="4000" dirty="0"/>
              <a:t>Colossians 1:16</a:t>
            </a:r>
          </a:p>
          <a:p>
            <a:r>
              <a:rPr lang="en-US" sz="4000" dirty="0"/>
              <a:t>For in him all things were created: things in heaven and on earth, visible and invisible, whether thrones or powers or rulers or authorities; all things have been created through him and for him.</a:t>
            </a:r>
          </a:p>
        </p:txBody>
      </p:sp>
    </p:spTree>
    <p:extLst>
      <p:ext uri="{BB962C8B-B14F-4D97-AF65-F5344CB8AC3E}">
        <p14:creationId xmlns:p14="http://schemas.microsoft.com/office/powerpoint/2010/main" val="93269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0C38AD-1EDC-4D58-B55A-D588C552B327}"/>
              </a:ext>
            </a:extLst>
          </p:cNvPr>
          <p:cNvSpPr txBox="1"/>
          <p:nvPr/>
        </p:nvSpPr>
        <p:spPr>
          <a:xfrm>
            <a:off x="516835" y="675861"/>
            <a:ext cx="10919791" cy="5509200"/>
          </a:xfrm>
          <a:prstGeom prst="rect">
            <a:avLst/>
          </a:prstGeom>
          <a:noFill/>
        </p:spPr>
        <p:txBody>
          <a:bodyPr wrap="square" rtlCol="0">
            <a:spAutoFit/>
          </a:bodyPr>
          <a:lstStyle/>
          <a:p>
            <a:r>
              <a:rPr lang="en-US" sz="4400" dirty="0"/>
              <a:t>Proverbs 8</a:t>
            </a:r>
            <a:br>
              <a:rPr lang="en-US" sz="4400" dirty="0"/>
            </a:br>
            <a:r>
              <a:rPr lang="en-US" sz="4400" dirty="0"/>
              <a:t>The Lord brought me (Spirit of Wisdom) forth as the first of his works, before his deeds of old... I was formed long ages ago, at the very beginning, when the world came to be. When there were no watery depths, I was given birth, when there were no springs overflowing with water;</a:t>
            </a:r>
          </a:p>
        </p:txBody>
      </p:sp>
    </p:spTree>
    <p:extLst>
      <p:ext uri="{BB962C8B-B14F-4D97-AF65-F5344CB8AC3E}">
        <p14:creationId xmlns:p14="http://schemas.microsoft.com/office/powerpoint/2010/main" val="409464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3CDE-0F02-4663-A720-A1AF3C406A75}"/>
              </a:ext>
            </a:extLst>
          </p:cNvPr>
          <p:cNvSpPr txBox="1"/>
          <p:nvPr/>
        </p:nvSpPr>
        <p:spPr>
          <a:xfrm>
            <a:off x="477078" y="265043"/>
            <a:ext cx="11198087" cy="5909310"/>
          </a:xfrm>
          <a:prstGeom prst="rect">
            <a:avLst/>
          </a:prstGeom>
          <a:noFill/>
        </p:spPr>
        <p:txBody>
          <a:bodyPr wrap="square" rtlCol="0">
            <a:spAutoFit/>
          </a:bodyPr>
          <a:lstStyle/>
          <a:p>
            <a:r>
              <a:rPr lang="en-US" sz="5400" dirty="0"/>
              <a:t>…before the mountains were settled in place, before the hills, I was given birth, before he made the world or its fields or any of the dust of the earth. I was there when he set the heavens in place, when he marked out the horizon on the face of the deep</a:t>
            </a:r>
          </a:p>
        </p:txBody>
      </p:sp>
    </p:spTree>
    <p:extLst>
      <p:ext uri="{BB962C8B-B14F-4D97-AF65-F5344CB8AC3E}">
        <p14:creationId xmlns:p14="http://schemas.microsoft.com/office/powerpoint/2010/main" val="123253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5617E4-2918-4C29-BA80-F059932938E2}"/>
              </a:ext>
            </a:extLst>
          </p:cNvPr>
          <p:cNvSpPr txBox="1"/>
          <p:nvPr/>
        </p:nvSpPr>
        <p:spPr>
          <a:xfrm>
            <a:off x="384312" y="181957"/>
            <a:ext cx="11370365" cy="6247864"/>
          </a:xfrm>
          <a:prstGeom prst="rect">
            <a:avLst/>
          </a:prstGeom>
          <a:noFill/>
        </p:spPr>
        <p:txBody>
          <a:bodyPr wrap="square" rtlCol="0">
            <a:spAutoFit/>
          </a:bodyPr>
          <a:lstStyle/>
          <a:p>
            <a:r>
              <a:rPr lang="en-US" sz="4000" dirty="0"/>
              <a:t>Gen 1:2</a:t>
            </a:r>
          </a:p>
          <a:p>
            <a:r>
              <a:rPr lang="en-US" sz="4000" dirty="0"/>
              <a:t>Now the earth was formless and empty, darkness was over the surface of the deep, and the Spirit of God  (</a:t>
            </a:r>
            <a:r>
              <a:rPr lang="en-US" sz="4000" dirty="0" err="1"/>
              <a:t>Ruach</a:t>
            </a:r>
            <a:r>
              <a:rPr lang="en-US" sz="4000" dirty="0"/>
              <a:t>) hovering over the waters.</a:t>
            </a:r>
          </a:p>
          <a:p>
            <a:endParaRPr lang="en-US" sz="4000" dirty="0"/>
          </a:p>
          <a:p>
            <a:r>
              <a:rPr lang="en-US" sz="4000" dirty="0"/>
              <a:t>Gen 8:1</a:t>
            </a:r>
          </a:p>
          <a:p>
            <a:r>
              <a:rPr lang="en-US" sz="4000" dirty="0"/>
              <a:t>But God remembered Noah and all the wild animals and the livestock that were with him in the ark, and he sent a wind (</a:t>
            </a:r>
            <a:r>
              <a:rPr lang="en-US" sz="4000" dirty="0" err="1"/>
              <a:t>Ruach</a:t>
            </a:r>
            <a:r>
              <a:rPr lang="en-US" sz="4000" dirty="0"/>
              <a:t>) over the earth, and the waters receded.</a:t>
            </a:r>
          </a:p>
        </p:txBody>
      </p:sp>
    </p:spTree>
    <p:extLst>
      <p:ext uri="{BB962C8B-B14F-4D97-AF65-F5344CB8AC3E}">
        <p14:creationId xmlns:p14="http://schemas.microsoft.com/office/powerpoint/2010/main" val="352188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97C93-6B4F-44EE-B9AB-B0BA80C28783}"/>
              </a:ext>
            </a:extLst>
          </p:cNvPr>
          <p:cNvSpPr txBox="1"/>
          <p:nvPr/>
        </p:nvSpPr>
        <p:spPr>
          <a:xfrm>
            <a:off x="636104" y="305068"/>
            <a:ext cx="10508974" cy="6247864"/>
          </a:xfrm>
          <a:prstGeom prst="rect">
            <a:avLst/>
          </a:prstGeom>
          <a:noFill/>
        </p:spPr>
        <p:txBody>
          <a:bodyPr wrap="square" rtlCol="0">
            <a:spAutoFit/>
          </a:bodyPr>
          <a:lstStyle/>
          <a:p>
            <a:r>
              <a:rPr lang="en-US" sz="4000" dirty="0" err="1"/>
              <a:t>Ruach</a:t>
            </a:r>
            <a:r>
              <a:rPr lang="en-US" sz="4000" dirty="0"/>
              <a:t> (</a:t>
            </a:r>
            <a:r>
              <a:rPr lang="he-IL" sz="4000" dirty="0"/>
              <a:t>ר֫וּחַ</a:t>
            </a:r>
            <a:r>
              <a:rPr lang="en-US" sz="4000" dirty="0"/>
              <a:t>) [Hebrew]: Wind; by resemblance breath, i.e. A sensible (or even violent) exhalation; figuratively, life, anger.</a:t>
            </a:r>
          </a:p>
          <a:p>
            <a:endParaRPr lang="en-US" sz="4000" dirty="0"/>
          </a:p>
          <a:p>
            <a:r>
              <a:rPr lang="en-US" sz="4000" dirty="0"/>
              <a:t>Pneuma (π</a:t>
            </a:r>
            <a:r>
              <a:rPr lang="en-US" sz="4000" dirty="0" err="1"/>
              <a:t>νεῦμ</a:t>
            </a:r>
            <a:r>
              <a:rPr lang="en-US" sz="4000" dirty="0"/>
              <a:t>α) [Greek]: A current of air, i.e. breath (blast) or a breeze; by analogy or figuratively, a spirit.</a:t>
            </a:r>
          </a:p>
          <a:p>
            <a:endParaRPr lang="en-US" sz="4000" dirty="0"/>
          </a:p>
          <a:p>
            <a:r>
              <a:rPr lang="en-US" sz="4000" dirty="0"/>
              <a:t>Spiritus [Latin]: Breath, breathing; breeze, air; inspiration; character.</a:t>
            </a:r>
          </a:p>
        </p:txBody>
      </p:sp>
    </p:spTree>
    <p:extLst>
      <p:ext uri="{BB962C8B-B14F-4D97-AF65-F5344CB8AC3E}">
        <p14:creationId xmlns:p14="http://schemas.microsoft.com/office/powerpoint/2010/main" val="979207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1CFA68-7066-4E00-A7C9-EE1F8F5710B5}"/>
              </a:ext>
            </a:extLst>
          </p:cNvPr>
          <p:cNvSpPr txBox="1"/>
          <p:nvPr/>
        </p:nvSpPr>
        <p:spPr>
          <a:xfrm>
            <a:off x="503583" y="366623"/>
            <a:ext cx="10694504" cy="6124754"/>
          </a:xfrm>
          <a:prstGeom prst="rect">
            <a:avLst/>
          </a:prstGeom>
          <a:noFill/>
        </p:spPr>
        <p:txBody>
          <a:bodyPr wrap="square" rtlCol="0">
            <a:spAutoFit/>
          </a:bodyPr>
          <a:lstStyle/>
          <a:p>
            <a:r>
              <a:rPr lang="en-US" sz="2800" dirty="0"/>
              <a:t>Gen 2:7</a:t>
            </a:r>
          </a:p>
          <a:p>
            <a:r>
              <a:rPr lang="en-US" sz="2800" dirty="0"/>
              <a:t>Then the Lord God formed a man from the dust of the ground and breathed into his nostrils the breath of life, and the man became a living being.</a:t>
            </a:r>
          </a:p>
          <a:p>
            <a:endParaRPr lang="en-US" sz="2800" dirty="0"/>
          </a:p>
          <a:p>
            <a:r>
              <a:rPr lang="en-US" sz="2800" dirty="0"/>
              <a:t>Job 32:8</a:t>
            </a:r>
          </a:p>
          <a:p>
            <a:r>
              <a:rPr lang="en-US" sz="2800" dirty="0"/>
              <a:t>But it is the spirit in a person, the breath of the Almighty, that gives them understanding.</a:t>
            </a:r>
          </a:p>
          <a:p>
            <a:endParaRPr lang="en-US" sz="2800" dirty="0"/>
          </a:p>
          <a:p>
            <a:r>
              <a:rPr lang="en-US" sz="2800" dirty="0"/>
              <a:t>Job 33:4</a:t>
            </a:r>
          </a:p>
          <a:p>
            <a:r>
              <a:rPr lang="en-US" sz="2800" dirty="0"/>
              <a:t>The Spirit of God has made me; the breath of the Almighty gives me life.</a:t>
            </a:r>
          </a:p>
          <a:p>
            <a:endParaRPr lang="en-US" sz="2800" dirty="0"/>
          </a:p>
          <a:p>
            <a:r>
              <a:rPr lang="en-US" sz="2800" dirty="0"/>
              <a:t>John 20:22</a:t>
            </a:r>
          </a:p>
          <a:p>
            <a:r>
              <a:rPr lang="en-US" sz="2800" dirty="0"/>
              <a:t>And with that he breathed on them and said, “Receive the Holy Spirit.</a:t>
            </a:r>
          </a:p>
        </p:txBody>
      </p:sp>
    </p:spTree>
    <p:extLst>
      <p:ext uri="{BB962C8B-B14F-4D97-AF65-F5344CB8AC3E}">
        <p14:creationId xmlns:p14="http://schemas.microsoft.com/office/powerpoint/2010/main" val="404125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4128F-3EC5-4DC3-9C04-56F4E5CC45F5}"/>
              </a:ext>
            </a:extLst>
          </p:cNvPr>
          <p:cNvSpPr txBox="1"/>
          <p:nvPr/>
        </p:nvSpPr>
        <p:spPr>
          <a:xfrm>
            <a:off x="596348" y="503583"/>
            <a:ext cx="11012556" cy="5509200"/>
          </a:xfrm>
          <a:prstGeom prst="rect">
            <a:avLst/>
          </a:prstGeom>
          <a:noFill/>
        </p:spPr>
        <p:txBody>
          <a:bodyPr wrap="square" rtlCol="0">
            <a:spAutoFit/>
          </a:bodyPr>
          <a:lstStyle/>
          <a:p>
            <a:r>
              <a:rPr lang="en-US" sz="3200" dirty="0"/>
              <a:t>2 Timothy 3:16</a:t>
            </a:r>
          </a:p>
          <a:p>
            <a:r>
              <a:rPr lang="en-US" sz="3200" dirty="0"/>
              <a:t>All Scripture is God-breathed</a:t>
            </a:r>
          </a:p>
          <a:p>
            <a:endParaRPr lang="en-US" sz="3200" dirty="0"/>
          </a:p>
          <a:p>
            <a:r>
              <a:rPr lang="en-US" sz="3200" dirty="0"/>
              <a:t>Acts 4:31</a:t>
            </a:r>
          </a:p>
          <a:p>
            <a:r>
              <a:rPr lang="en-US" sz="3200" dirty="0"/>
              <a:t>And they were all filled with the Holy Spirit and spoke the word of God boldly.</a:t>
            </a:r>
          </a:p>
          <a:p>
            <a:endParaRPr lang="en-US" sz="3200" dirty="0"/>
          </a:p>
          <a:p>
            <a:r>
              <a:rPr lang="en-US" sz="3200" dirty="0"/>
              <a:t>2 Peter 1:21</a:t>
            </a:r>
          </a:p>
          <a:p>
            <a:r>
              <a:rPr lang="en-US" sz="3200" dirty="0"/>
              <a:t>For prophecy never had its origin in the human will, but prophets, though human, spoke from God as they were carried along by the Holy Spirit.</a:t>
            </a:r>
          </a:p>
        </p:txBody>
      </p:sp>
    </p:spTree>
    <p:extLst>
      <p:ext uri="{BB962C8B-B14F-4D97-AF65-F5344CB8AC3E}">
        <p14:creationId xmlns:p14="http://schemas.microsoft.com/office/powerpoint/2010/main" val="4043576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1345</Words>
  <Application>Microsoft Office PowerPoint</Application>
  <PresentationFormat>Widescreen</PresentationFormat>
  <Paragraphs>123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The Seven Breaths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Breaths of God</dc:title>
  <dc:creator>John Cockman</dc:creator>
  <cp:lastModifiedBy>John Cockman</cp:lastModifiedBy>
  <cp:revision>45</cp:revision>
  <dcterms:created xsi:type="dcterms:W3CDTF">2018-07-18T13:04:42Z</dcterms:created>
  <dcterms:modified xsi:type="dcterms:W3CDTF">2018-07-18T23:17:30Z</dcterms:modified>
</cp:coreProperties>
</file>